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300" y="-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2"/>
            <a:ext cx="520192" cy="9748560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440260" y="967790"/>
            <a:ext cx="65024" cy="520192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82682" y="967790"/>
            <a:ext cx="39014" cy="520192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55584" y="967790"/>
            <a:ext cx="13005" cy="520192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315403" y="967790"/>
            <a:ext cx="13005" cy="520192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300480" y="6177280"/>
            <a:ext cx="11054080" cy="2809037"/>
          </a:xfrm>
        </p:spPr>
        <p:txBody>
          <a:bodyPr/>
          <a:lstStyle>
            <a:lvl1pPr marR="13005" algn="l">
              <a:defRPr sz="57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00480" y="4031488"/>
            <a:ext cx="11054080" cy="2145792"/>
          </a:xfrm>
        </p:spPr>
        <p:txBody>
          <a:bodyPr lIns="143051" tIns="65023" anchor="b"/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50230" indent="0" algn="ctr">
              <a:buNone/>
            </a:lvl2pPr>
            <a:lvl3pPr marL="1300460" indent="0" algn="ctr">
              <a:buNone/>
            </a:lvl3pPr>
            <a:lvl4pPr marL="1950690" indent="0" algn="ctr">
              <a:buNone/>
            </a:lvl4pPr>
            <a:lvl5pPr marL="2600919" indent="0" algn="ctr">
              <a:buNone/>
            </a:lvl5pPr>
            <a:lvl6pPr marL="3251149" indent="0" algn="ctr">
              <a:buNone/>
            </a:lvl6pPr>
            <a:lvl7pPr marL="3901379" indent="0" algn="ctr">
              <a:buNone/>
            </a:lvl7pPr>
            <a:lvl8pPr marL="4551609" indent="0" algn="ctr">
              <a:buNone/>
            </a:lvl8pPr>
            <a:lvl9pPr marL="5201839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363081" y="7178516"/>
            <a:ext cx="104038" cy="24058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363081" y="6822143"/>
            <a:ext cx="104038" cy="32512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363081" y="6595819"/>
            <a:ext cx="104038" cy="19507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363081" y="6460529"/>
            <a:ext cx="104038" cy="10403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8"/>
            <a:ext cx="2817707" cy="8322169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987" y="390598"/>
            <a:ext cx="8344747" cy="8322169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6867843" y="1527308"/>
            <a:ext cx="6147038" cy="823637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31863" y="0"/>
            <a:ext cx="7842896" cy="940847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6346138" y="2110009"/>
            <a:ext cx="5852160" cy="169062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8453120" y="0"/>
            <a:ext cx="3901440" cy="60689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8453120" y="6068907"/>
            <a:ext cx="4551680" cy="162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8453120" y="0"/>
            <a:ext cx="1950720" cy="60689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8459895" y="6039557"/>
            <a:ext cx="2973493" cy="37140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8453120" y="6068907"/>
            <a:ext cx="2275840" cy="368469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8453120" y="1950720"/>
            <a:ext cx="4551680" cy="41181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8453120" y="2492587"/>
            <a:ext cx="4551680" cy="35763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408853" y="6068907"/>
            <a:ext cx="7044267" cy="368469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758614" y="6068907"/>
            <a:ext cx="7586133" cy="368469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521705" y="3467947"/>
            <a:ext cx="8019627" cy="2600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521705" y="3034454"/>
            <a:ext cx="8019627" cy="303445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6502400" y="6068907"/>
            <a:ext cx="1950720" cy="368469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372" y="1922378"/>
            <a:ext cx="8132335" cy="1390202"/>
          </a:xfrm>
        </p:spPr>
        <p:txBody>
          <a:bodyPr lIns="117041" tIns="65023" bIns="0" anchor="t"/>
          <a:lstStyle>
            <a:lvl1pPr marL="7802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6494" y="572109"/>
            <a:ext cx="12094464" cy="1260466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372" y="728269"/>
            <a:ext cx="11600282" cy="1105408"/>
          </a:xfrm>
        </p:spPr>
        <p:txBody>
          <a:bodyPr tIns="91032"/>
          <a:lstStyle>
            <a:lvl1pPr algn="l">
              <a:buNone/>
              <a:defRPr sz="5400" b="0" cap="none" spc="-213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528410" y="967790"/>
            <a:ext cx="39014" cy="520192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584689" y="967790"/>
            <a:ext cx="39014" cy="520192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637795" y="967790"/>
            <a:ext cx="13005" cy="520192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677976" y="967790"/>
            <a:ext cx="13005" cy="520192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11791" y="967790"/>
            <a:ext cx="52019" cy="520192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728269"/>
            <a:ext cx="11704320" cy="130048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0" y="2518047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0934" y="2518047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572111"/>
            <a:ext cx="12610958" cy="1260466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972" y="728269"/>
            <a:ext cx="11054080" cy="1300480"/>
          </a:xfrm>
        </p:spPr>
        <p:txBody>
          <a:bodyPr anchor="t"/>
          <a:lstStyle>
            <a:lvl1pPr>
              <a:defRPr sz="57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573867"/>
            <a:ext cx="5746045" cy="909884"/>
          </a:xfrm>
        </p:spPr>
        <p:txBody>
          <a:bodyPr anchor="ctr"/>
          <a:lstStyle>
            <a:lvl1pPr marL="104037" indent="0" algn="l">
              <a:buNone/>
              <a:defRPr sz="3400" b="1">
                <a:solidFill>
                  <a:schemeClr val="accent2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6259" y="2573867"/>
            <a:ext cx="5748302" cy="909884"/>
          </a:xfrm>
        </p:spPr>
        <p:txBody>
          <a:bodyPr anchor="ctr"/>
          <a:lstStyle>
            <a:lvl1pPr marL="104037" indent="0">
              <a:buNone/>
              <a:defRPr sz="3400" b="1">
                <a:solidFill>
                  <a:schemeClr val="accent2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50240" y="3497297"/>
            <a:ext cx="5746045" cy="563107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497297"/>
            <a:ext cx="5748302" cy="563107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4857" y="967790"/>
            <a:ext cx="65024" cy="520192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7278" y="967790"/>
            <a:ext cx="39014" cy="520192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0181" y="967790"/>
            <a:ext cx="13005" cy="520192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967790"/>
            <a:ext cx="13005" cy="520192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213006" y="967790"/>
            <a:ext cx="39014" cy="520192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269285" y="967790"/>
            <a:ext cx="39014" cy="520192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322392" y="967790"/>
            <a:ext cx="13005" cy="520192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362573" y="967790"/>
            <a:ext cx="13005" cy="520192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96388" y="967790"/>
            <a:ext cx="52019" cy="520192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480" y="728269"/>
            <a:ext cx="11054080" cy="1300480"/>
          </a:xfrm>
        </p:spPr>
        <p:txBody>
          <a:bodyPr/>
          <a:lstStyle>
            <a:lvl1pPr>
              <a:defRPr sz="57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388338"/>
            <a:ext cx="11704320" cy="1652693"/>
          </a:xfrm>
        </p:spPr>
        <p:txBody>
          <a:bodyPr anchor="ctr"/>
          <a:lstStyle>
            <a:lvl1pPr algn="l">
              <a:buNone/>
              <a:defRPr sz="5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75360" y="2041031"/>
            <a:ext cx="3576320" cy="6502400"/>
          </a:xfrm>
        </p:spPr>
        <p:txBody>
          <a:bodyPr/>
          <a:lstStyle>
            <a:lvl1pPr marL="78028" indent="0">
              <a:buNone/>
              <a:defRPr sz="26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876800" y="2041031"/>
            <a:ext cx="7802880" cy="6502400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23423" y="1"/>
            <a:ext cx="12484608" cy="2670986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16544" y="2680929"/>
            <a:ext cx="1249084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12109627" y="1733973"/>
            <a:ext cx="188818" cy="182707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300480" y="627558"/>
            <a:ext cx="9753600" cy="998043"/>
          </a:xfrm>
        </p:spPr>
        <p:txBody>
          <a:bodyPr anchor="b"/>
          <a:lstStyle>
            <a:lvl1pPr algn="l">
              <a:buNone/>
              <a:defRPr sz="3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423" y="2693377"/>
            <a:ext cx="12484608" cy="7054427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46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300480" y="1635760"/>
            <a:ext cx="9753600" cy="975360"/>
          </a:xfrm>
        </p:spPr>
        <p:txBody>
          <a:bodyPr/>
          <a:lstStyle>
            <a:lvl1pPr marL="39014" indent="0">
              <a:spcBef>
                <a:spcPts val="0"/>
              </a:spcBef>
              <a:buNone/>
              <a:defRPr sz="2000">
                <a:solidFill>
                  <a:srgbClr val="FFFFFF"/>
                </a:solidFill>
              </a:defRPr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2326374" y="1950720"/>
            <a:ext cx="188818" cy="182707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11833015" y="2097441"/>
            <a:ext cx="188818" cy="182707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11734" y="78933"/>
            <a:ext cx="3034453" cy="519289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00480" y="78933"/>
            <a:ext cx="7911253" cy="519289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246187" y="78933"/>
            <a:ext cx="650240" cy="519289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2"/>
            <a:ext cx="520192" cy="9748560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363081" y="7178516"/>
            <a:ext cx="104038" cy="24058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363081" y="6822143"/>
            <a:ext cx="104038" cy="32512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63081" y="6595819"/>
            <a:ext cx="104038" cy="19507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63081" y="6460529"/>
            <a:ext cx="104038" cy="10403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0260" y="967790"/>
            <a:ext cx="65024" cy="520192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2682" y="967790"/>
            <a:ext cx="39014" cy="520192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5584" y="967790"/>
            <a:ext cx="13005" cy="520192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315403" y="967790"/>
            <a:ext cx="13005" cy="520192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300480" y="728269"/>
            <a:ext cx="11054080" cy="1300480"/>
          </a:xfrm>
          <a:prstGeom prst="rect">
            <a:avLst/>
          </a:prstGeom>
        </p:spPr>
        <p:txBody>
          <a:bodyPr vert="horz" lIns="130046" tIns="65023" rIns="130046" bIns="65023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300480" y="2536619"/>
            <a:ext cx="11054080" cy="6502400"/>
          </a:xfrm>
          <a:prstGeom prst="rect">
            <a:avLst/>
          </a:prstGeom>
        </p:spPr>
        <p:txBody>
          <a:bodyPr vert="horz" lIns="130046" tIns="65023" rIns="130046" bIns="65023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9211734" y="9125938"/>
            <a:ext cx="3034453" cy="519289"/>
          </a:xfrm>
          <a:prstGeom prst="rect">
            <a:avLst/>
          </a:prstGeom>
        </p:spPr>
        <p:txBody>
          <a:bodyPr vert="horz" lIns="130046" tIns="65023" rIns="130046" bIns="65023" anchor="b"/>
          <a:lstStyle>
            <a:lvl1pPr algn="l" eaLnBrk="1" latinLnBrk="0" hangingPunct="1">
              <a:defRPr kumimoji="0" sz="16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300480" y="9125938"/>
            <a:ext cx="7911253" cy="519289"/>
          </a:xfrm>
          <a:prstGeom prst="rect">
            <a:avLst/>
          </a:prstGeom>
        </p:spPr>
        <p:txBody>
          <a:bodyPr vert="horz" lIns="130046" tIns="65023" rIns="130046" bIns="65023" anchor="b"/>
          <a:lstStyle>
            <a:lvl1pPr algn="r" eaLnBrk="1" latinLnBrk="0" hangingPunct="1">
              <a:defRPr kumimoji="0" sz="16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2246187" y="9125938"/>
            <a:ext cx="650240" cy="519289"/>
          </a:xfrm>
          <a:prstGeom prst="rect">
            <a:avLst/>
          </a:prstGeom>
        </p:spPr>
        <p:txBody>
          <a:bodyPr vert="horz" lIns="130046" tIns="65023" rIns="130046" bIns="65023" anchor="b"/>
          <a:lstStyle>
            <a:lvl1pPr algn="l" eaLnBrk="1" latinLnBrk="0" hangingPunct="1">
              <a:defRPr kumimoji="0" sz="17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latinLnBrk="0" hangingPunct="1">
        <a:spcBef>
          <a:spcPct val="0"/>
        </a:spcBef>
        <a:buNone/>
        <a:defRPr kumimoji="0" sz="5700" kern="1200" spc="-142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585207" indent="-487672" algn="l" rtl="0" eaLnBrk="1" latinLnBrk="0" hangingPunct="1">
        <a:spcBef>
          <a:spcPts val="996"/>
        </a:spcBef>
        <a:buClr>
          <a:schemeClr val="tx2"/>
        </a:buClr>
        <a:buSzPct val="95000"/>
        <a:buFont typeface="Wingdings"/>
        <a:buChar char=""/>
        <a:defRPr kumimoji="0"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372" indent="-406394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417501" indent="-325115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4634" indent="-325115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6745" indent="-29910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1860" indent="-29910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704956" indent="-260092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2978053" indent="-260092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3251149" indent="-260092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ntmanhattan.com/index.cfm?page=search&amp;amp;state=results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stpick.com/search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2823" y="2908300"/>
            <a:ext cx="90982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Gill Sans MT"/>
                <a:cs typeface="Gill Sans MT"/>
              </a:rPr>
              <a:t>Coursera </a:t>
            </a:r>
            <a:r>
              <a:rPr spc="-15" dirty="0">
                <a:latin typeface="Gill Sans MT"/>
                <a:cs typeface="Gill Sans MT"/>
              </a:rPr>
              <a:t>Capstone</a:t>
            </a:r>
            <a:r>
              <a:rPr spc="-35" dirty="0">
                <a:latin typeface="Gill Sans MT"/>
                <a:cs typeface="Gill Sans MT"/>
              </a:rPr>
              <a:t> </a:t>
            </a:r>
            <a:r>
              <a:rPr spc="-25" dirty="0">
                <a:latin typeface="Gill Sans MT"/>
                <a:cs typeface="Gill Sans MT"/>
              </a:rPr>
              <a:t>project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40896" y="6057900"/>
            <a:ext cx="2323465" cy="1036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200150" algn="l"/>
                <a:tab pos="1609725" algn="l"/>
              </a:tabLst>
            </a:pPr>
            <a:r>
              <a:rPr lang="en-IN" sz="2400" spc="-5" dirty="0" smtClean="0">
                <a:solidFill>
                  <a:srgbClr val="FFFFFF"/>
                </a:solidFill>
                <a:latin typeface="Gill Sans MT"/>
                <a:cs typeface="Gill Sans MT"/>
              </a:rPr>
              <a:t>Gaurav Kale</a:t>
            </a:r>
            <a:endParaRPr sz="24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24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IN" sz="1800" dirty="0" smtClean="0">
                <a:solidFill>
                  <a:srgbClr val="FFFFFF"/>
                </a:solidFill>
                <a:latin typeface="Gill Sans MT"/>
                <a:cs typeface="Gill Sans MT"/>
              </a:rPr>
              <a:t>May 5</a:t>
            </a:r>
            <a:r>
              <a:rPr lang="en-IN" sz="1800" baseline="30000" dirty="0" smtClean="0">
                <a:solidFill>
                  <a:srgbClr val="FFFFFF"/>
                </a:solidFill>
                <a:latin typeface="Gill Sans MT"/>
                <a:cs typeface="Gill Sans MT"/>
              </a:rPr>
              <a:t>th</a:t>
            </a:r>
            <a:r>
              <a:rPr lang="en-IN" dirty="0" smtClean="0">
                <a:solidFill>
                  <a:srgbClr val="FFFFFF"/>
                </a:solidFill>
                <a:latin typeface="Gill Sans MT"/>
                <a:cs typeface="Gill Sans MT"/>
              </a:rPr>
              <a:t>, 2020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9693" y="1079500"/>
            <a:ext cx="90023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GeoData </a:t>
            </a:r>
            <a:r>
              <a:rPr sz="4800" spc="25" dirty="0"/>
              <a:t>Manhattan </a:t>
            </a:r>
            <a:r>
              <a:rPr sz="4800" spc="65" dirty="0"/>
              <a:t>apts </a:t>
            </a:r>
            <a:r>
              <a:rPr sz="4800" spc="55" dirty="0"/>
              <a:t>for</a:t>
            </a:r>
            <a:r>
              <a:rPr sz="4800" spc="-80" dirty="0"/>
              <a:t> </a:t>
            </a:r>
            <a:r>
              <a:rPr sz="4800" spc="-5" dirty="0"/>
              <a:t>rent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850900" y="2565400"/>
            <a:ext cx="11303000" cy="643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049" y="355600"/>
            <a:ext cx="7858759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Rental </a:t>
            </a:r>
            <a:r>
              <a:rPr sz="3600" spc="-5" dirty="0"/>
              <a:t>Price </a:t>
            </a:r>
            <a:r>
              <a:rPr sz="3600" spc="35" dirty="0"/>
              <a:t>Statistics </a:t>
            </a:r>
            <a:r>
              <a:rPr sz="3600" spc="65" dirty="0"/>
              <a:t>MH</a:t>
            </a:r>
            <a:r>
              <a:rPr sz="3600" spc="-10" dirty="0"/>
              <a:t> </a:t>
            </a:r>
            <a:r>
              <a:rPr sz="3600" spc="25" dirty="0"/>
              <a:t>Apartments</a:t>
            </a:r>
            <a:endParaRPr sz="3600"/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2400" spc="35" dirty="0"/>
              <a:t>Budget </a:t>
            </a:r>
            <a:r>
              <a:rPr sz="2400" spc="20" dirty="0"/>
              <a:t>US7000/month </a:t>
            </a:r>
            <a:r>
              <a:rPr sz="2400" spc="-5" dirty="0"/>
              <a:t>is </a:t>
            </a:r>
            <a:r>
              <a:rPr sz="2400" spc="5" dirty="0"/>
              <a:t>around </a:t>
            </a:r>
            <a:r>
              <a:rPr sz="2400" spc="10" dirty="0"/>
              <a:t>the</a:t>
            </a:r>
            <a:r>
              <a:rPr sz="2400" spc="-65" dirty="0"/>
              <a:t> </a:t>
            </a:r>
            <a:r>
              <a:rPr sz="2400" spc="-15" dirty="0"/>
              <a:t>mean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835400" y="5384800"/>
            <a:ext cx="6083300" cy="405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0700" y="1854200"/>
            <a:ext cx="5676900" cy="347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94500" y="1828800"/>
            <a:ext cx="5588000" cy="3505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0117" y="825500"/>
            <a:ext cx="73202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Apartments </a:t>
            </a:r>
            <a:r>
              <a:rPr sz="4800" spc="55" dirty="0"/>
              <a:t>for </a:t>
            </a:r>
            <a:r>
              <a:rPr sz="4800" spc="-25" dirty="0"/>
              <a:t>Rent </a:t>
            </a:r>
            <a:r>
              <a:rPr sz="4800" spc="-5" dirty="0"/>
              <a:t>in</a:t>
            </a:r>
            <a:r>
              <a:rPr sz="4800" spc="-135" dirty="0"/>
              <a:t> </a:t>
            </a:r>
            <a:r>
              <a:rPr sz="4800" spc="90" dirty="0"/>
              <a:t>MH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444500" y="2209800"/>
            <a:ext cx="11811000" cy="683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164" y="1079500"/>
            <a:ext cx="9882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0" dirty="0"/>
              <a:t>MH </a:t>
            </a:r>
            <a:r>
              <a:rPr sz="4800" spc="65" dirty="0"/>
              <a:t>apts </a:t>
            </a:r>
            <a:r>
              <a:rPr sz="4800" spc="55" dirty="0"/>
              <a:t>for </a:t>
            </a:r>
            <a:r>
              <a:rPr sz="4800" spc="-5" dirty="0"/>
              <a:t>rent </a:t>
            </a:r>
            <a:r>
              <a:rPr sz="4800" spc="85" dirty="0"/>
              <a:t>with </a:t>
            </a:r>
            <a:r>
              <a:rPr sz="4800" spc="-40" dirty="0"/>
              <a:t>venue</a:t>
            </a:r>
            <a:r>
              <a:rPr sz="4800" spc="-320" dirty="0"/>
              <a:t> </a:t>
            </a:r>
            <a:r>
              <a:rPr sz="4800" spc="30" dirty="0"/>
              <a:t>clusters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774700" y="2527300"/>
            <a:ext cx="11442700" cy="683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5426" y="787400"/>
            <a:ext cx="5208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85" dirty="0"/>
              <a:t>of </a:t>
            </a:r>
            <a:r>
              <a:rPr sz="4800" spc="35" dirty="0"/>
              <a:t>cluster</a:t>
            </a:r>
            <a:r>
              <a:rPr sz="4800" spc="-40" dirty="0"/>
              <a:t> </a:t>
            </a:r>
            <a:r>
              <a:rPr sz="4800" spc="-5" dirty="0"/>
              <a:t>3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2362200"/>
            <a:ext cx="13004800" cy="690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306" y="838200"/>
            <a:ext cx="9928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Manhattan </a:t>
            </a:r>
            <a:r>
              <a:rPr sz="4800" spc="40" dirty="0"/>
              <a:t>subway stations</a:t>
            </a:r>
            <a:r>
              <a:rPr sz="4800" spc="-80" dirty="0"/>
              <a:t> </a:t>
            </a:r>
            <a:r>
              <a:rPr sz="4800" spc="35" dirty="0"/>
              <a:t>geodata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1409700" y="2349500"/>
            <a:ext cx="10185400" cy="683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0799" y="914400"/>
            <a:ext cx="9154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/>
              <a:t>Apts </a:t>
            </a:r>
            <a:r>
              <a:rPr sz="3600" spc="40" dirty="0"/>
              <a:t>for </a:t>
            </a:r>
            <a:r>
              <a:rPr sz="3600" spc="-5" dirty="0"/>
              <a:t>rent </a:t>
            </a:r>
            <a:r>
              <a:rPr sz="3600" spc="-80" dirty="0"/>
              <a:t>(blue) </a:t>
            </a:r>
            <a:r>
              <a:rPr sz="3600" spc="20" dirty="0"/>
              <a:t>and </a:t>
            </a:r>
            <a:r>
              <a:rPr sz="3600" spc="30" dirty="0"/>
              <a:t>subway stations</a:t>
            </a:r>
            <a:r>
              <a:rPr sz="3600" spc="-45" dirty="0"/>
              <a:t> </a:t>
            </a:r>
            <a:r>
              <a:rPr sz="3600" spc="-110" dirty="0"/>
              <a:t>(red)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84200" y="2590800"/>
            <a:ext cx="11823700" cy="675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4636" y="431800"/>
            <a:ext cx="10345363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0" dirty="0"/>
              <a:t>Selected</a:t>
            </a:r>
            <a:r>
              <a:rPr sz="4800" spc="-80" dirty="0"/>
              <a:t> </a:t>
            </a:r>
            <a:r>
              <a:rPr sz="4800" spc="25" dirty="0"/>
              <a:t>Apartment!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423505" y="1168400"/>
            <a:ext cx="12005945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shows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decision: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address,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neighborhood,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nearby.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Blue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dots=apts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Red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dots=Subway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Bubbles=Cluster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Venues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" y="2641600"/>
            <a:ext cx="12319000" cy="676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211" y="1079500"/>
            <a:ext cx="5581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</a:t>
            </a:r>
            <a:r>
              <a:rPr sz="4800" spc="-30" dirty="0"/>
              <a:t> </a:t>
            </a:r>
            <a:r>
              <a:rPr sz="4800" spc="15" dirty="0"/>
              <a:t>Selection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825500" y="2755900"/>
            <a:ext cx="11650980" cy="59156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84175">
              <a:lnSpc>
                <a:spcPct val="100699"/>
              </a:lnSpc>
              <a:spcBef>
                <a:spcPts val="80"/>
              </a:spcBef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"one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map"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able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possibilities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  <a:spcBef>
                <a:spcPts val="5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US7500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slightly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59th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(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Park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53rd)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another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way.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walk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around.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fine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district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East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side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Manhattan.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189865">
              <a:lnSpc>
                <a:spcPct val="100699"/>
              </a:lnSpc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US6935,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just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under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Fulton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Street,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ride the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daily 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possibly 40-60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ride.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3.¶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22479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type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closer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resemblance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place.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means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better choice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extra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provides.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498" y="444500"/>
            <a:ext cx="8681720" cy="129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730"/>
              </a:lnSpc>
              <a:spcBef>
                <a:spcPts val="100"/>
              </a:spcBef>
            </a:pPr>
            <a:r>
              <a:rPr sz="4800" spc="-95" dirty="0"/>
              <a:t>I </a:t>
            </a:r>
            <a:r>
              <a:rPr sz="4800" spc="40" dirty="0"/>
              <a:t>will walk </a:t>
            </a:r>
            <a:r>
              <a:rPr sz="4800" spc="130" dirty="0"/>
              <a:t>to</a:t>
            </a:r>
            <a:r>
              <a:rPr sz="4800" spc="-5" dirty="0"/>
              <a:t> </a:t>
            </a:r>
            <a:r>
              <a:rPr sz="4800" spc="85" dirty="0"/>
              <a:t>work</a:t>
            </a:r>
            <a:endParaRPr sz="4800"/>
          </a:p>
          <a:p>
            <a:pPr algn="ctr">
              <a:lnSpc>
                <a:spcPts val="4290"/>
              </a:lnSpc>
            </a:pPr>
            <a:r>
              <a:rPr sz="3600" spc="-55" dirty="0"/>
              <a:t>Walk </a:t>
            </a:r>
            <a:r>
              <a:rPr sz="3600" spc="30" dirty="0"/>
              <a:t>from </a:t>
            </a:r>
            <a:r>
              <a:rPr sz="3600" spc="15" dirty="0"/>
              <a:t>home </a:t>
            </a:r>
            <a:r>
              <a:rPr sz="3600" spc="95" dirty="0"/>
              <a:t>to </a:t>
            </a:r>
            <a:r>
              <a:rPr sz="3600" spc="65" dirty="0"/>
              <a:t>work </a:t>
            </a:r>
            <a:r>
              <a:rPr sz="3600" spc="-5" dirty="0"/>
              <a:t>is </a:t>
            </a:r>
            <a:r>
              <a:rPr sz="3600" spc="-20" dirty="0"/>
              <a:t>less </a:t>
            </a:r>
            <a:r>
              <a:rPr sz="3600" spc="15" dirty="0"/>
              <a:t>than </a:t>
            </a:r>
            <a:r>
              <a:rPr sz="3600" spc="-5" dirty="0"/>
              <a:t>1</a:t>
            </a:r>
            <a:r>
              <a:rPr sz="3600" spc="-150" dirty="0"/>
              <a:t> </a:t>
            </a:r>
            <a:r>
              <a:rPr sz="3600" spc="20" dirty="0"/>
              <a:t>km!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71500" y="2374900"/>
            <a:ext cx="11849100" cy="650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9665" y="749300"/>
            <a:ext cx="4225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Report</a:t>
            </a:r>
            <a:r>
              <a:rPr sz="4800" spc="-45" dirty="0"/>
              <a:t> </a:t>
            </a:r>
            <a:r>
              <a:rPr sz="4800" spc="45" dirty="0"/>
              <a:t>Content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49300" y="2514600"/>
            <a:ext cx="11257280" cy="517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1.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Introduction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</a:t>
            </a:r>
            <a:r>
              <a:rPr sz="2400" spc="-20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  <a:tab pos="376872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-45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“business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EBEBEB"/>
                </a:solidFill>
                <a:latin typeface="Arial"/>
                <a:cs typeface="Arial"/>
              </a:rPr>
              <a:t>problem”	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solved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by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project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who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may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</a:t>
            </a:r>
            <a:r>
              <a:rPr sz="2400" spc="-2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interested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2.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41465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Describe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requirements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Sources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needed 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solve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-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3.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Methodology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330200" marR="140970" indent="-317500" algn="just">
              <a:lnSpc>
                <a:spcPct val="100699"/>
              </a:lnSpc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4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Main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component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report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Execute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processing,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describe/discuss</a:t>
            </a:r>
            <a:r>
              <a:rPr sz="2400" spc="-24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EBEBEB"/>
                </a:solidFill>
                <a:latin typeface="Arial"/>
                <a:cs typeface="Arial"/>
              </a:rPr>
              <a:t>any 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exploratory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analysis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inferential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statistical testing performed,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machine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learnings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4.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Results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results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finding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</a:t>
            </a:r>
            <a:r>
              <a:rPr sz="2400" spc="-114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5.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observations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noted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EBEBEB"/>
                </a:solidFill>
                <a:latin typeface="Arial"/>
                <a:cs typeface="Arial"/>
              </a:rPr>
              <a:t>any</a:t>
            </a:r>
            <a:r>
              <a:rPr sz="2400" spc="-8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recommendations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6.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Conclusion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chosen and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conclusions.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8202" y="952500"/>
            <a:ext cx="9748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0" dirty="0"/>
              <a:t>Venus </a:t>
            </a:r>
            <a:r>
              <a:rPr sz="4800" spc="-5" dirty="0"/>
              <a:t>in </a:t>
            </a:r>
            <a:r>
              <a:rPr sz="4800" spc="10" dirty="0"/>
              <a:t>Cluster </a:t>
            </a:r>
            <a:r>
              <a:rPr sz="4800" spc="-5" dirty="0"/>
              <a:t>2 </a:t>
            </a:r>
            <a:r>
              <a:rPr sz="4800" spc="-50" dirty="0"/>
              <a:t>near </a:t>
            </a:r>
            <a:r>
              <a:rPr sz="4800" spc="10" dirty="0"/>
              <a:t>future</a:t>
            </a:r>
            <a:r>
              <a:rPr sz="4800" spc="175" dirty="0"/>
              <a:t> </a:t>
            </a:r>
            <a:r>
              <a:rPr sz="4800" spc="20" dirty="0"/>
              <a:t>home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2400300"/>
            <a:ext cx="13004800" cy="690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274" y="533400"/>
            <a:ext cx="6861126" cy="8899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5.0</a:t>
            </a:r>
            <a:r>
              <a:rPr spc="-55" dirty="0"/>
              <a:t> </a:t>
            </a:r>
            <a:r>
              <a:rPr spc="20" dirty="0"/>
              <a:t>Discussion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300480" y="2536619"/>
            <a:ext cx="11054080" cy="540147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367790" marR="497840" indent="-571500">
              <a:lnSpc>
                <a:spcPts val="4100"/>
              </a:lnSpc>
              <a:spcBef>
                <a:spcPts val="2400"/>
              </a:spcBef>
              <a:buSzPct val="170833"/>
              <a:buFont typeface="Courier New" pitchFamily="49" charset="0"/>
              <a:buChar char="o"/>
              <a:tabLst>
                <a:tab pos="1367790" algn="l"/>
              </a:tabLst>
            </a:pPr>
            <a:r>
              <a:rPr sz="3600" dirty="0" smtClean="0"/>
              <a:t>I </a:t>
            </a:r>
            <a:r>
              <a:rPr sz="3600" spc="-10" dirty="0"/>
              <a:t>feel </a:t>
            </a:r>
            <a:r>
              <a:rPr sz="3600" dirty="0"/>
              <a:t>this </a:t>
            </a:r>
            <a:r>
              <a:rPr sz="3600" spc="-10" dirty="0"/>
              <a:t>Capstone </a:t>
            </a:r>
            <a:r>
              <a:rPr sz="3600" spc="-15" dirty="0"/>
              <a:t>project </a:t>
            </a:r>
            <a:r>
              <a:rPr sz="3600" spc="-10" dirty="0"/>
              <a:t>presented </a:t>
            </a:r>
            <a:r>
              <a:rPr sz="3600" dirty="0"/>
              <a:t>me a </a:t>
            </a:r>
            <a:r>
              <a:rPr sz="3600" spc="-20" dirty="0"/>
              <a:t>great  </a:t>
            </a:r>
            <a:r>
              <a:rPr sz="3600" spc="5" dirty="0"/>
              <a:t>opportunity </a:t>
            </a:r>
            <a:r>
              <a:rPr sz="3600" dirty="0"/>
              <a:t>to </a:t>
            </a:r>
            <a:r>
              <a:rPr sz="3600" spc="-5" dirty="0"/>
              <a:t>practice </a:t>
            </a:r>
            <a:r>
              <a:rPr sz="3600" dirty="0"/>
              <a:t>and </a:t>
            </a:r>
            <a:r>
              <a:rPr sz="3600" spc="-15" dirty="0"/>
              <a:t>apply </a:t>
            </a:r>
            <a:r>
              <a:rPr sz="3600" spc="-5" dirty="0"/>
              <a:t>the Data </a:t>
            </a:r>
            <a:r>
              <a:rPr sz="3600" dirty="0"/>
              <a:t>Science  </a:t>
            </a:r>
            <a:r>
              <a:rPr sz="3600" spc="-5" dirty="0"/>
              <a:t>tools </a:t>
            </a:r>
            <a:r>
              <a:rPr sz="3600" dirty="0"/>
              <a:t>and </a:t>
            </a:r>
            <a:r>
              <a:rPr sz="3600" spc="-5" dirty="0"/>
              <a:t>methodologies</a:t>
            </a:r>
            <a:r>
              <a:rPr sz="3600" spc="-10" dirty="0"/>
              <a:t> </a:t>
            </a:r>
            <a:r>
              <a:rPr sz="3600" spc="-5" dirty="0"/>
              <a:t>learned.</a:t>
            </a:r>
            <a:endParaRPr sz="3600" dirty="0"/>
          </a:p>
          <a:p>
            <a:pPr marL="1367790" marR="123189" indent="-571500">
              <a:lnSpc>
                <a:spcPts val="4100"/>
              </a:lnSpc>
              <a:spcBef>
                <a:spcPts val="2400"/>
              </a:spcBef>
              <a:buSzPct val="170833"/>
              <a:buFont typeface="Courier New" pitchFamily="49" charset="0"/>
              <a:buChar char="o"/>
              <a:tabLst>
                <a:tab pos="1367790" algn="l"/>
              </a:tabLst>
            </a:pPr>
            <a:r>
              <a:rPr sz="3600" dirty="0"/>
              <a:t>I </a:t>
            </a:r>
            <a:r>
              <a:rPr sz="3600" spc="-55" dirty="0"/>
              <a:t>have </a:t>
            </a:r>
            <a:r>
              <a:rPr sz="3600" spc="-15" dirty="0"/>
              <a:t>created </a:t>
            </a:r>
            <a:r>
              <a:rPr sz="3600" dirty="0"/>
              <a:t>a </a:t>
            </a:r>
            <a:r>
              <a:rPr sz="3600" spc="-10" dirty="0"/>
              <a:t>good </a:t>
            </a:r>
            <a:r>
              <a:rPr sz="3600" spc="-15" dirty="0"/>
              <a:t>project </a:t>
            </a:r>
            <a:r>
              <a:rPr sz="3600" spc="-5" dirty="0"/>
              <a:t>that </a:t>
            </a:r>
            <a:r>
              <a:rPr sz="3600" dirty="0"/>
              <a:t>I </a:t>
            </a:r>
            <a:r>
              <a:rPr sz="3600" spc="-5" dirty="0"/>
              <a:t>can </a:t>
            </a:r>
            <a:r>
              <a:rPr sz="3600" spc="-15" dirty="0"/>
              <a:t>present </a:t>
            </a:r>
            <a:r>
              <a:rPr sz="3600" dirty="0"/>
              <a:t>as an  </a:t>
            </a:r>
            <a:r>
              <a:rPr sz="3600" spc="-5" dirty="0"/>
              <a:t>example </a:t>
            </a:r>
            <a:r>
              <a:rPr sz="3600" dirty="0"/>
              <a:t>to </a:t>
            </a:r>
            <a:r>
              <a:rPr sz="3600" spc="-10" dirty="0"/>
              <a:t>show </a:t>
            </a:r>
            <a:r>
              <a:rPr sz="3600" spc="-65" dirty="0"/>
              <a:t>my</a:t>
            </a:r>
            <a:r>
              <a:rPr sz="3600" spc="-5" dirty="0"/>
              <a:t> potential.</a:t>
            </a:r>
            <a:endParaRPr sz="3600" dirty="0"/>
          </a:p>
          <a:p>
            <a:pPr marL="1367790" marR="52705" indent="-571500">
              <a:lnSpc>
                <a:spcPts val="4100"/>
              </a:lnSpc>
              <a:spcBef>
                <a:spcPts val="2400"/>
              </a:spcBef>
              <a:buSzPct val="170833"/>
              <a:buFont typeface="Courier New" pitchFamily="49" charset="0"/>
              <a:buChar char="o"/>
              <a:tabLst>
                <a:tab pos="1367790" algn="l"/>
              </a:tabLst>
            </a:pPr>
            <a:r>
              <a:rPr sz="3600" dirty="0"/>
              <a:t>I </a:t>
            </a:r>
            <a:r>
              <a:rPr sz="3600" spc="-10" dirty="0"/>
              <a:t>feel </a:t>
            </a:r>
            <a:r>
              <a:rPr sz="3600" dirty="0"/>
              <a:t>I </a:t>
            </a:r>
            <a:r>
              <a:rPr sz="3600" spc="-55" dirty="0"/>
              <a:t>have </a:t>
            </a:r>
            <a:r>
              <a:rPr sz="3600" spc="-10" dirty="0"/>
              <a:t>acquired </a:t>
            </a:r>
            <a:r>
              <a:rPr sz="3600" dirty="0"/>
              <a:t>a </a:t>
            </a:r>
            <a:r>
              <a:rPr sz="3600" spc="-10" dirty="0"/>
              <a:t>good </a:t>
            </a:r>
            <a:r>
              <a:rPr sz="3600" spc="5" dirty="0"/>
              <a:t>starting </a:t>
            </a:r>
            <a:r>
              <a:rPr sz="3600" spc="-5" dirty="0"/>
              <a:t>point </a:t>
            </a:r>
            <a:r>
              <a:rPr sz="3600" dirty="0"/>
              <a:t>to </a:t>
            </a:r>
            <a:r>
              <a:rPr sz="3600" spc="-5" dirty="0"/>
              <a:t>become  </a:t>
            </a:r>
            <a:r>
              <a:rPr sz="3600" dirty="0"/>
              <a:t>a </a:t>
            </a:r>
            <a:r>
              <a:rPr sz="3600" spc="-15" dirty="0"/>
              <a:t>professional </a:t>
            </a:r>
            <a:r>
              <a:rPr sz="3600" spc="-5" dirty="0"/>
              <a:t>Data </a:t>
            </a:r>
            <a:r>
              <a:rPr sz="3600" dirty="0"/>
              <a:t>Scientist and I </a:t>
            </a:r>
            <a:r>
              <a:rPr sz="3600" spc="-5" dirty="0"/>
              <a:t>will </a:t>
            </a:r>
            <a:r>
              <a:rPr sz="3600" spc="-10" dirty="0"/>
              <a:t>continue  </a:t>
            </a:r>
            <a:r>
              <a:rPr sz="3600" dirty="0"/>
              <a:t>exploring to </a:t>
            </a:r>
            <a:r>
              <a:rPr sz="3600" spc="-10" dirty="0"/>
              <a:t>creating </a:t>
            </a:r>
            <a:r>
              <a:rPr sz="3600" spc="-5" dirty="0"/>
              <a:t>examples </a:t>
            </a:r>
            <a:r>
              <a:rPr sz="3600" dirty="0"/>
              <a:t>of </a:t>
            </a:r>
            <a:r>
              <a:rPr sz="3600" spc="-5" dirty="0"/>
              <a:t>practical</a:t>
            </a:r>
            <a:r>
              <a:rPr sz="3600" spc="-20" dirty="0"/>
              <a:t> </a:t>
            </a:r>
            <a:r>
              <a:rPr sz="3600" spc="-5" dirty="0"/>
              <a:t>cases.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6.0</a:t>
            </a:r>
            <a:r>
              <a:rPr spc="-65" dirty="0"/>
              <a:t> </a:t>
            </a:r>
            <a:r>
              <a:rPr spc="40" dirty="0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600" y="2260600"/>
            <a:ext cx="11943080" cy="540147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660400" marR="18859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600" dirty="0" smtClean="0">
                <a:solidFill>
                  <a:srgbClr val="FFFFFF"/>
                </a:solidFill>
                <a:latin typeface="Gill Sans MT"/>
                <a:cs typeface="Gill Sans MT"/>
              </a:rPr>
              <a:t>This </a:t>
            </a:r>
            <a:r>
              <a:rPr sz="3600" spc="-15" dirty="0">
                <a:solidFill>
                  <a:srgbClr val="FFFFFF"/>
                </a:solidFill>
                <a:latin typeface="Gill Sans MT"/>
                <a:cs typeface="Gill Sans MT"/>
              </a:rPr>
              <a:t>project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has </a:t>
            </a:r>
            <a:r>
              <a:rPr sz="3600" spc="-10" dirty="0">
                <a:solidFill>
                  <a:srgbClr val="FFFFFF"/>
                </a:solidFill>
                <a:latin typeface="Gill Sans MT"/>
                <a:cs typeface="Gill Sans MT"/>
              </a:rPr>
              <a:t>shown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me a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practical application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to </a:t>
            </a:r>
            <a:r>
              <a:rPr sz="3600" spc="-25" dirty="0">
                <a:solidFill>
                  <a:srgbClr val="FFFFFF"/>
                </a:solidFill>
                <a:latin typeface="Gill Sans MT"/>
                <a:cs typeface="Gill Sans MT"/>
              </a:rPr>
              <a:t>resolve 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a </a:t>
            </a:r>
            <a:r>
              <a:rPr sz="3600" spc="-20" dirty="0">
                <a:solidFill>
                  <a:srgbClr val="FFFFFF"/>
                </a:solidFill>
                <a:latin typeface="Gill Sans MT"/>
                <a:cs typeface="Gill Sans MT"/>
              </a:rPr>
              <a:t>real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situation that has impacting personal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and </a:t>
            </a:r>
            <a:r>
              <a:rPr sz="3600" spc="10" dirty="0">
                <a:solidFill>
                  <a:srgbClr val="FFFFFF"/>
                </a:solidFill>
                <a:latin typeface="Gill Sans MT"/>
                <a:cs typeface="Gill Sans MT"/>
              </a:rPr>
              <a:t>financial 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impact using Data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Science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 tools.</a:t>
            </a:r>
            <a:endParaRPr sz="3600" dirty="0">
              <a:latin typeface="Gill Sans MT"/>
              <a:cs typeface="Gill Sans MT"/>
            </a:endParaRPr>
          </a:p>
          <a:p>
            <a:pPr marL="660400" marR="36195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The </a:t>
            </a:r>
            <a:r>
              <a:rPr sz="3600" spc="-10" dirty="0">
                <a:solidFill>
                  <a:srgbClr val="FFFFFF"/>
                </a:solidFill>
                <a:latin typeface="Gill Sans MT"/>
                <a:cs typeface="Gill Sans MT"/>
              </a:rPr>
              <a:t>mapping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with </a:t>
            </a:r>
            <a:r>
              <a:rPr sz="3600" spc="-15" dirty="0">
                <a:solidFill>
                  <a:srgbClr val="FFFFFF"/>
                </a:solidFill>
                <a:latin typeface="Gill Sans MT"/>
                <a:cs typeface="Gill Sans MT"/>
              </a:rPr>
              <a:t>Folium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is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a </a:t>
            </a:r>
            <a:r>
              <a:rPr sz="3600" spc="5" dirty="0">
                <a:solidFill>
                  <a:srgbClr val="FFFFFF"/>
                </a:solidFill>
                <a:latin typeface="Gill Sans MT"/>
                <a:cs typeface="Gill Sans MT"/>
              </a:rPr>
              <a:t>very </a:t>
            </a:r>
            <a:r>
              <a:rPr sz="3600" spc="-15" dirty="0">
                <a:solidFill>
                  <a:srgbClr val="FFFFFF"/>
                </a:solidFill>
                <a:latin typeface="Gill Sans MT"/>
                <a:cs typeface="Gill Sans MT"/>
              </a:rPr>
              <a:t>powerful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technique to 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consolidate information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and </a:t>
            </a:r>
            <a:r>
              <a:rPr sz="3600" spc="-30" dirty="0">
                <a:solidFill>
                  <a:srgbClr val="FFFFFF"/>
                </a:solidFill>
                <a:latin typeface="Gill Sans MT"/>
                <a:cs typeface="Gill Sans MT"/>
              </a:rPr>
              <a:t>make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the </a:t>
            </a:r>
            <a:r>
              <a:rPr sz="3600" spc="-10" dirty="0">
                <a:solidFill>
                  <a:srgbClr val="FFFFFF"/>
                </a:solidFill>
                <a:latin typeface="Gill Sans MT"/>
                <a:cs typeface="Gill Sans MT"/>
              </a:rPr>
              <a:t>analysis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and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decision  </a:t>
            </a:r>
            <a:r>
              <a:rPr sz="3600" spc="-15" dirty="0">
                <a:solidFill>
                  <a:srgbClr val="FFFFFF"/>
                </a:solidFill>
                <a:latin typeface="Gill Sans MT"/>
                <a:cs typeface="Gill Sans MT"/>
              </a:rPr>
              <a:t>thoroughly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and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with </a:t>
            </a:r>
            <a:r>
              <a:rPr sz="3600" spc="15" dirty="0">
                <a:solidFill>
                  <a:srgbClr val="FFFFFF"/>
                </a:solidFill>
                <a:latin typeface="Gill Sans MT"/>
                <a:cs typeface="Gill Sans MT"/>
              </a:rPr>
              <a:t>confidence.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I </a:t>
            </a:r>
            <a:r>
              <a:rPr sz="3600" spc="-15" dirty="0">
                <a:solidFill>
                  <a:srgbClr val="FFFFFF"/>
                </a:solidFill>
                <a:latin typeface="Gill Sans MT"/>
                <a:cs typeface="Gill Sans MT"/>
              </a:rPr>
              <a:t>would </a:t>
            </a:r>
            <a:r>
              <a:rPr sz="3600" spc="-10" dirty="0">
                <a:solidFill>
                  <a:srgbClr val="FFFFFF"/>
                </a:solidFill>
                <a:latin typeface="Gill Sans MT"/>
                <a:cs typeface="Gill Sans MT"/>
              </a:rPr>
              <a:t>recommend </a:t>
            </a:r>
            <a:r>
              <a:rPr sz="3600" spc="-15" dirty="0">
                <a:solidFill>
                  <a:srgbClr val="FFFFFF"/>
                </a:solidFill>
                <a:latin typeface="Gill Sans MT"/>
                <a:cs typeface="Gill Sans MT"/>
              </a:rPr>
              <a:t>for 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use in similar situations.</a:t>
            </a:r>
            <a:endParaRPr sz="3600" dirty="0">
              <a:latin typeface="Gill Sans MT"/>
              <a:cs typeface="Gill Sans MT"/>
            </a:endParaRPr>
          </a:p>
          <a:p>
            <a:pPr marL="660400" marR="56832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One </a:t>
            </a:r>
            <a:r>
              <a:rPr sz="3600" spc="-15" dirty="0">
                <a:solidFill>
                  <a:srgbClr val="FFFFFF"/>
                </a:solidFill>
                <a:latin typeface="Gill Sans MT"/>
                <a:cs typeface="Gill Sans MT"/>
              </a:rPr>
              <a:t>must </a:t>
            </a:r>
            <a:r>
              <a:rPr sz="3600" spc="-30" dirty="0">
                <a:solidFill>
                  <a:srgbClr val="FFFFFF"/>
                </a:solidFill>
                <a:latin typeface="Gill Sans MT"/>
                <a:cs typeface="Gill Sans MT"/>
              </a:rPr>
              <a:t>keep </a:t>
            </a:r>
            <a:r>
              <a:rPr sz="3600" spc="-15" dirty="0">
                <a:solidFill>
                  <a:srgbClr val="FFFFFF"/>
                </a:solidFill>
                <a:latin typeface="Gill Sans MT"/>
                <a:cs typeface="Gill Sans MT"/>
              </a:rPr>
              <a:t>abreast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of </a:t>
            </a:r>
            <a:r>
              <a:rPr sz="3600" spc="-20" dirty="0">
                <a:solidFill>
                  <a:srgbClr val="FFFFFF"/>
                </a:solidFill>
                <a:latin typeface="Gill Sans MT"/>
                <a:cs typeface="Gill Sans MT"/>
              </a:rPr>
              <a:t>new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tools </a:t>
            </a:r>
            <a:r>
              <a:rPr sz="3600" spc="-15" dirty="0">
                <a:solidFill>
                  <a:srgbClr val="FFFFFF"/>
                </a:solidFill>
                <a:latin typeface="Gill Sans MT"/>
                <a:cs typeface="Gill Sans MT"/>
              </a:rPr>
              <a:t>for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DS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that </a:t>
            </a:r>
            <a:r>
              <a:rPr sz="3600" spc="-10" dirty="0">
                <a:solidFill>
                  <a:srgbClr val="FFFFFF"/>
                </a:solidFill>
                <a:latin typeface="Gill Sans MT"/>
                <a:cs typeface="Gill Sans MT"/>
              </a:rPr>
              <a:t>continue 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to </a:t>
            </a:r>
            <a:r>
              <a:rPr sz="3600" spc="-10" dirty="0">
                <a:solidFill>
                  <a:srgbClr val="FFFFFF"/>
                </a:solidFill>
                <a:latin typeface="Gill Sans MT"/>
                <a:cs typeface="Gill Sans MT"/>
              </a:rPr>
              <a:t>appear </a:t>
            </a:r>
            <a:r>
              <a:rPr sz="3600" spc="-15" dirty="0">
                <a:solidFill>
                  <a:srgbClr val="FFFFFF"/>
                </a:solidFill>
                <a:latin typeface="Gill Sans MT"/>
                <a:cs typeface="Gill Sans MT"/>
              </a:rPr>
              <a:t>for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application in </a:t>
            </a:r>
            <a:r>
              <a:rPr sz="3600" spc="-20" dirty="0">
                <a:solidFill>
                  <a:srgbClr val="FFFFFF"/>
                </a:solidFill>
                <a:latin typeface="Gill Sans MT"/>
                <a:cs typeface="Gill Sans MT"/>
              </a:rPr>
              <a:t>several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business</a:t>
            </a:r>
            <a:r>
              <a:rPr sz="3600" spc="2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600" spc="15" dirty="0">
                <a:solidFill>
                  <a:srgbClr val="FFFFFF"/>
                </a:solidFill>
                <a:latin typeface="Gill Sans MT"/>
                <a:cs typeface="Gill Sans MT"/>
              </a:rPr>
              <a:t>fields.</a:t>
            </a:r>
            <a:endParaRPr sz="36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5800" y="462280"/>
            <a:ext cx="8229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1.0</a:t>
            </a:r>
            <a:r>
              <a:rPr sz="4800" spc="-45" dirty="0"/>
              <a:t> </a:t>
            </a:r>
            <a:r>
              <a:rPr sz="4800" spc="55" dirty="0"/>
              <a:t>Introduction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558800" y="1498600"/>
            <a:ext cx="12066905" cy="7757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1.1 Scenario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Background</a:t>
            </a:r>
            <a:endParaRPr sz="2400" dirty="0">
              <a:latin typeface="Arial"/>
              <a:cs typeface="Arial"/>
            </a:endParaRPr>
          </a:p>
          <a:p>
            <a:pPr marL="12700" marR="290195">
              <a:lnSpc>
                <a:spcPct val="100699"/>
              </a:lnSpc>
              <a:tabLst>
                <a:tab pos="469836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am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currently living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Singapore,	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Downtown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"Telok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Ayer 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MRT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station"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enjoy great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attractions,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international  cuisine,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entertainment 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shopping.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oﬀer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NY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live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520700" lvl="1" indent="-508634">
              <a:lnSpc>
                <a:spcPct val="100000"/>
              </a:lnSpc>
              <a:buAutoNum type="arabicPeriod" startAt="2"/>
              <a:tabLst>
                <a:tab pos="521334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2400" b="1" spc="20" dirty="0">
                <a:solidFill>
                  <a:srgbClr val="FFFFFF"/>
                </a:solidFill>
                <a:latin typeface="Arial"/>
                <a:cs typeface="Arial"/>
              </a:rPr>
              <a:t>to be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resolved: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conditions:</a:t>
            </a:r>
            <a:endParaRPr sz="2400" dirty="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bedrooms</a:t>
            </a:r>
            <a:endParaRPr sz="2400" dirty="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exceed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US$7000/month</a:t>
            </a:r>
            <a:endParaRPr sz="2400" dirty="0">
              <a:latin typeface="Arial"/>
              <a:cs typeface="Arial"/>
            </a:endParaRPr>
          </a:p>
          <a:p>
            <a:pPr marL="469900" marR="168275" lvl="2" indent="-317500">
              <a:lnSpc>
                <a:spcPct val="100699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(&lt;=1.0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mile, 1.6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km)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</a:t>
            </a:r>
            <a:endParaRPr sz="2400" dirty="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amenities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residence.</a:t>
            </a:r>
            <a:endParaRPr sz="24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520700" lvl="1" indent="-508634">
              <a:lnSpc>
                <a:spcPct val="100000"/>
              </a:lnSpc>
              <a:buAutoNum type="arabicPeriod" startAt="3"/>
              <a:tabLst>
                <a:tab pos="521334" algn="l"/>
              </a:tabLst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Interested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Audience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tabLst>
                <a:tab pos="9140825" algn="l"/>
                <a:tab pos="1084008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believe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methodology,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relevant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entity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considering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moving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major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city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US, Europe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Asia.	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Europe,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US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Asia,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Likewise,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helpful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approach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opening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business.	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techniques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combined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 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resolve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key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questions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arisen.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Lastly,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developing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skills.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600" y="571500"/>
            <a:ext cx="78393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2.0 </a:t>
            </a:r>
            <a:r>
              <a:rPr sz="4800" spc="-25" dirty="0"/>
              <a:t>Data</a:t>
            </a:r>
            <a:r>
              <a:rPr sz="4800" spc="-60" dirty="0"/>
              <a:t> </a:t>
            </a:r>
            <a:r>
              <a:rPr sz="4800" spc="35" dirty="0"/>
              <a:t>Section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431800" y="2006600"/>
            <a:ext cx="12068810" cy="674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2.1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Requirements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residence in Singapore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using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Foursquare.</a:t>
            </a:r>
            <a:endParaRPr sz="2000">
              <a:latin typeface="Arial"/>
              <a:cs typeface="Arial"/>
            </a:endParaRPr>
          </a:p>
          <a:p>
            <a:pPr marL="12700" marR="296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(MH)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clustered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(as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Course 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Lab).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h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ttps://en.wikipedia.org/wiki/List_of_Manhattan_neighborhoods#Midtown_neighborhoods</a:t>
            </a:r>
            <a:endParaRPr sz="2000">
              <a:latin typeface="Arial"/>
              <a:cs typeface="Arial"/>
            </a:endParaRPr>
          </a:p>
          <a:p>
            <a:pPr marL="12700" marR="42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addresses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geo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(lat,long):</a:t>
            </a:r>
            <a:r>
              <a:rPr sz="2000" spc="-20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5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https://  </a:t>
            </a:r>
            <a:r>
              <a:rPr sz="2000" u="sng" spc="-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en.wikipedia.org/wiki/List_of_New_York_City_Subway_stations_in_Manhattan</a:t>
            </a:r>
            <a:r>
              <a:rPr sz="2000" spc="-5" dirty="0">
                <a:latin typeface="Arial"/>
                <a:cs typeface="Arial"/>
              </a:rPr>
              <a:t>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30" dirty="0">
                <a:latin typeface="Arial"/>
                <a:cs typeface="Arial"/>
              </a:rPr>
              <a:t>(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.google.com/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maps/search/manhattan+subway+metro+stations/@40.7837297,-74.1033043,11z/data=!3m1!4b1</a:t>
            </a:r>
            <a:r>
              <a:rPr sz="2000" spc="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 marR="431165">
              <a:lnSpc>
                <a:spcPct val="100000"/>
              </a:lnSpc>
              <a:buChar char="-"/>
              <a:tabLst>
                <a:tab pos="182245" algn="l"/>
                <a:tab pos="10937240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area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information on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neighborhood location,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address, 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beds,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size,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monthly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price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complemented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u="sng" spc="6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http:// </a:t>
            </a:r>
            <a:r>
              <a:rPr sz="2000" spc="45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1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3"/>
              </a:rPr>
              <a:t>www.rentmanhattan.com/index.cfm?page=search&amp;state=results</a:t>
            </a:r>
            <a:r>
              <a:rPr sz="2000" spc="10" dirty="0">
                <a:solidFill>
                  <a:srgbClr val="347AB7"/>
                </a:solidFill>
                <a:latin typeface="Arial"/>
                <a:cs typeface="Arial"/>
                <a:hlinkClick r:id="rId4"/>
              </a:rPr>
              <a:t>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.nestpick.com/sear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ch?  </a:t>
            </a:r>
            <a:r>
              <a:rPr sz="2000" u="sng" spc="3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city=new-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(Park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Avenue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53rd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St)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2.2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Sources, 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Processing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created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</a:t>
            </a:r>
            <a:endParaRPr sz="2000">
              <a:latin typeface="Arial"/>
              <a:cs typeface="Arial"/>
            </a:endParaRPr>
          </a:p>
          <a:p>
            <a:pPr marL="12700" marR="304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organized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geodata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Folium.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NY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Transit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site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Google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map,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estate sites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MH.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geolocation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found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coding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endParaRPr sz="2000">
              <a:latin typeface="Arial"/>
              <a:cs typeface="Arial"/>
            </a:endParaRPr>
          </a:p>
          <a:p>
            <a:pPr marL="12700" marR="37084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the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basis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various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where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visualize all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details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selection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apartment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0" y="495300"/>
            <a:ext cx="6507346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3.0</a:t>
            </a:r>
            <a:r>
              <a:rPr sz="4800" spc="-65" dirty="0"/>
              <a:t> </a:t>
            </a:r>
            <a:r>
              <a:rPr sz="4800" spc="70" dirty="0"/>
              <a:t>Methodology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698500" y="2336800"/>
            <a:ext cx="11650345" cy="628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answer: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described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section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2.0,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order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facilitate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choice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least </a:t>
            </a:r>
            <a:r>
              <a:rPr sz="2400" spc="7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candidate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be 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see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details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neighborhood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the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measurement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tool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icon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provided.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items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display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applicable.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Tools:</a:t>
            </a:r>
            <a:endParaRPr sz="2400">
              <a:latin typeface="Arial"/>
              <a:cs typeface="Arial"/>
            </a:endParaRPr>
          </a:p>
          <a:p>
            <a:pPr marL="12700" marR="389255">
              <a:lnSpc>
                <a:spcPct val="100699"/>
              </a:lnSpc>
            </a:pP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sites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consolidate data-frame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saved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csv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files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simply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report.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obtained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by coding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latitude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longitude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 stations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(144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units)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listed.</a:t>
            </a:r>
            <a:endParaRPr sz="2400">
              <a:latin typeface="Arial"/>
              <a:cs typeface="Arial"/>
            </a:endParaRPr>
          </a:p>
          <a:p>
            <a:pPr marL="12700" marR="33274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Geopy_distance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establish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distances.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Seaborn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graphic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used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general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rental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12700" marR="33655">
              <a:lnSpc>
                <a:spcPct val="100699"/>
              </a:lnSpc>
            </a:pP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Maps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with </a:t>
            </a:r>
            <a:r>
              <a:rPr sz="2400" spc="50" dirty="0">
                <a:solidFill>
                  <a:srgbClr val="EBEBEB"/>
                </a:solidFill>
                <a:latin typeface="Arial"/>
                <a:cs typeface="Arial"/>
              </a:rPr>
              <a:t>popups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labels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allow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quick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identification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location,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price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feature,</a:t>
            </a:r>
            <a:r>
              <a:rPr sz="2400" spc="-1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thus 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making the selection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very</a:t>
            </a:r>
            <a:r>
              <a:rPr sz="2400" spc="-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EBEBEB"/>
                </a:solidFill>
                <a:latin typeface="Arial"/>
                <a:cs typeface="Arial"/>
              </a:rPr>
              <a:t>easy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120" y="3721100"/>
            <a:ext cx="7127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4.0 </a:t>
            </a:r>
            <a:r>
              <a:rPr sz="4800" spc="15" dirty="0"/>
              <a:t>Execution </a:t>
            </a:r>
            <a:r>
              <a:rPr sz="4800" spc="25" dirty="0"/>
              <a:t>and</a:t>
            </a:r>
            <a:r>
              <a:rPr sz="4800" spc="-45" dirty="0"/>
              <a:t> </a:t>
            </a:r>
            <a:r>
              <a:rPr sz="4800" spc="-15" dirty="0"/>
              <a:t>Results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054" y="787400"/>
            <a:ext cx="9408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Current residence </a:t>
            </a:r>
            <a:r>
              <a:rPr sz="3600" spc="35" dirty="0"/>
              <a:t>Neighborhood </a:t>
            </a:r>
            <a:r>
              <a:rPr sz="3600" spc="-5" dirty="0"/>
              <a:t>in</a:t>
            </a:r>
            <a:r>
              <a:rPr sz="3600" spc="15" dirty="0"/>
              <a:t> </a:t>
            </a:r>
            <a:r>
              <a:rPr sz="3600" spc="-5" dirty="0"/>
              <a:t>Singapore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17500" y="2159000"/>
            <a:ext cx="12280900" cy="706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0377" y="850900"/>
            <a:ext cx="87998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10" dirty="0"/>
              <a:t>around </a:t>
            </a:r>
            <a:r>
              <a:rPr sz="4800" spc="50" dirty="0"/>
              <a:t>Neighborhood</a:t>
            </a:r>
            <a:r>
              <a:rPr sz="4800" spc="40" dirty="0"/>
              <a:t> </a:t>
            </a:r>
            <a:r>
              <a:rPr sz="4800" spc="-5" dirty="0"/>
              <a:t>in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1498600" y="2349500"/>
            <a:ext cx="9702800" cy="621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188" y="800100"/>
            <a:ext cx="11459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Manhattan </a:t>
            </a:r>
            <a:r>
              <a:rPr sz="3600" spc="65" dirty="0"/>
              <a:t>Map </a:t>
            </a:r>
            <a:r>
              <a:rPr sz="3600" spc="200" dirty="0"/>
              <a:t>- </a:t>
            </a:r>
            <a:r>
              <a:rPr sz="3600" spc="30" dirty="0"/>
              <a:t>Neighborhoods </a:t>
            </a:r>
            <a:r>
              <a:rPr sz="3600" spc="20" dirty="0"/>
              <a:t>and </a:t>
            </a:r>
            <a:r>
              <a:rPr sz="3600" spc="5" dirty="0"/>
              <a:t>Cluster </a:t>
            </a:r>
            <a:r>
              <a:rPr sz="3600" spc="60" dirty="0"/>
              <a:t>of</a:t>
            </a:r>
            <a:r>
              <a:rPr sz="3600" spc="-290" dirty="0"/>
              <a:t> </a:t>
            </a:r>
            <a:r>
              <a:rPr sz="3600" spc="-95" dirty="0"/>
              <a:t>Venues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54000" y="2184400"/>
            <a:ext cx="12496800" cy="722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</TotalTime>
  <Words>717</Words>
  <Application>Microsoft Office PowerPoint</Application>
  <PresentationFormat>Custom</PresentationFormat>
  <Paragraphs>87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Metro</vt:lpstr>
      <vt:lpstr>Coursera Capstone project</vt:lpstr>
      <vt:lpstr>Report Content</vt:lpstr>
      <vt:lpstr>1.0 Introduction</vt:lpstr>
      <vt:lpstr>2.0 Data Section</vt:lpstr>
      <vt:lpstr>3.0 Methodology</vt:lpstr>
      <vt:lpstr>4.0 Execution and Results</vt:lpstr>
      <vt:lpstr>Current residence Neighborhood in Singapore</vt:lpstr>
      <vt:lpstr>Venues around Neighborhood in</vt:lpstr>
      <vt:lpstr>Manhattan Map - Neighborhoods and Cluster of Venues</vt:lpstr>
      <vt:lpstr>GeoData Manhattan apts for rent</vt:lpstr>
      <vt:lpstr>Rental Price Statistics MH Apartments Budget US7000/month is around the mean</vt:lpstr>
      <vt:lpstr>Apartments for Rent in MH</vt:lpstr>
      <vt:lpstr>MH apts for rent with venue clusters</vt:lpstr>
      <vt:lpstr>Venues of cluster 3</vt:lpstr>
      <vt:lpstr>Manhattan subway stations geodata</vt:lpstr>
      <vt:lpstr>Apts for rent (blue) and subway stations (red)</vt:lpstr>
      <vt:lpstr>Selected Apartment!</vt:lpstr>
      <vt:lpstr>Apartment Selection</vt:lpstr>
      <vt:lpstr>I will walk to work Walk from home to work is less than 1 km!</vt:lpstr>
      <vt:lpstr>Venus in Cluster 2 near future home</vt:lpstr>
      <vt:lpstr>5.0 Discussion</vt:lpstr>
      <vt:lpstr>6.0 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dc:creator>Lenovo</dc:creator>
  <cp:lastModifiedBy>Gaurav Kale</cp:lastModifiedBy>
  <cp:revision>2</cp:revision>
  <dcterms:created xsi:type="dcterms:W3CDTF">2020-05-05T09:34:42Z</dcterms:created>
  <dcterms:modified xsi:type="dcterms:W3CDTF">2020-05-05T11:28:42Z</dcterms:modified>
</cp:coreProperties>
</file>