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8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err="1">
                <a:solidFill>
                  <a:srgbClr val="252423"/>
                </a:solidFill>
                <a:latin typeface="Segoe UI Bold" panose="020B0802040204020203" pitchFamily="34" charset="0"/>
              </a:rPr>
              <a:t>b</a:t>
            </a:r>
            <a:r>
              <a:rPr lang="en-IN" sz="6000" b="0" i="0" dirty="0" err="1">
                <a:solidFill>
                  <a:srgbClr val="252423"/>
                </a:solidFill>
                <a:effectLst/>
                <a:latin typeface="Segoe UI Bold" panose="020B0802040204020203" pitchFamily="34" charset="0"/>
              </a:rPr>
              <a:t>link</a:t>
            </a:r>
            <a:r>
              <a:rPr lang="en-IN" sz="6000" b="0" i="0" dirty="0" err="1">
                <a:solidFill>
                  <a:srgbClr val="2C7D00"/>
                </a:solidFill>
                <a:effectLst/>
                <a:latin typeface="Segoe UI Bold" panose="020B0802040204020203" pitchFamily="34" charset="0"/>
              </a:rPr>
              <a:t>it</a:t>
            </a:r>
            <a:r>
              <a:rPr lang="en-IN" sz="6000" dirty="0">
                <a:solidFill>
                  <a:srgbClr val="2C7D00"/>
                </a:solidFill>
                <a:latin typeface="Segoe UI Bold" panose="020B0802040204020203" pitchFamily="34" charset="0"/>
              </a:rPr>
              <a:t> 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Analysis</a:t>
            </a:r>
            <a:r>
              <a:rPr lang="en-US" sz="6000" dirty="0">
                <a:solidFill>
                  <a:srgbClr val="2C7D00"/>
                </a:solidFill>
                <a:latin typeface="Segoe UI Bold" panose="020B0802040204020203" pitchFamily="34" charset="0"/>
              </a:rPr>
              <a:t> </a:t>
            </a:r>
            <a:endParaRPr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04850"/>
          </a:xfrm>
        </p:spPr>
        <p:txBody>
          <a:bodyPr>
            <a:normAutofit/>
          </a:bodyPr>
          <a:lstStyle/>
          <a:p>
            <a:r>
              <a:rPr sz="2800" dirty="0">
                <a:solidFill>
                  <a:schemeClr val="tx2"/>
                </a:solidFill>
              </a:rPr>
              <a:t>Power BI-Based Insights and Optimization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B261C-AE09-41F2-A292-6DEB08FBF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6846" cy="1006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A56207-5222-4B91-AD3A-84F447173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491" y="5876491"/>
            <a:ext cx="981509" cy="9815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01935-8606-4056-BFFD-A5F087AF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STEPS IN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✓ Requirement Gathering/ Business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✓ Data Walkthrough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✓ Data Connection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✓ Data Cleaning / Quality Check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✓ Data </a:t>
            </a:r>
            <a:r>
              <a:rPr lang="en-IN" dirty="0" err="1"/>
              <a:t>Modeling</a:t>
            </a:r>
            <a:r>
              <a:rPr lang="en-IN" dirty="0"/>
              <a:t> (Highlighted with a yellow dot)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✓ Data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✓ DAX Calculations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✓ Dashboard Lay outing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✓ Charts Development and Formatting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✓ Dashboard / Report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✓ Insights Generation</a:t>
            </a:r>
          </a:p>
          <a:p>
            <a:endParaRPr lang="en-IN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250BE9E-5840-4272-92EF-133D16F8D260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IN" sz="5400" dirty="0" err="1">
                <a:solidFill>
                  <a:srgbClr val="252423"/>
                </a:solidFill>
                <a:latin typeface="Segoe UI Bold" panose="020B0802040204020203" pitchFamily="34" charset="0"/>
              </a:rPr>
              <a:t>b</a:t>
            </a:r>
            <a:r>
              <a:rPr lang="en-IN" sz="5400" b="0" i="0" dirty="0" err="1">
                <a:solidFill>
                  <a:srgbClr val="252423"/>
                </a:solidFill>
                <a:effectLst/>
                <a:latin typeface="Segoe UI Bold" panose="020B0802040204020203" pitchFamily="34" charset="0"/>
              </a:rPr>
              <a:t>link</a:t>
            </a:r>
            <a:r>
              <a:rPr lang="en-IN" sz="5400" b="0" i="0" dirty="0" err="1">
                <a:solidFill>
                  <a:srgbClr val="2C7D00"/>
                </a:solidFill>
                <a:effectLst/>
                <a:latin typeface="Segoe UI Bold" panose="020B0802040204020203" pitchFamily="34" charset="0"/>
              </a:rPr>
              <a:t>it</a:t>
            </a:r>
            <a:r>
              <a:rPr lang="en-IN" sz="5400" dirty="0">
                <a:solidFill>
                  <a:srgbClr val="2C7D00"/>
                </a:solidFill>
                <a:latin typeface="Segoe UI Bold" panose="020B0802040204020203" pitchFamily="34" charset="0"/>
              </a:rPr>
              <a:t> 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Analysis</a:t>
            </a:r>
            <a:r>
              <a:rPr lang="en-US" sz="5400" dirty="0">
                <a:solidFill>
                  <a:srgbClr val="2C7D00"/>
                </a:solidFill>
                <a:latin typeface="Segoe UI Bold" panose="020B0802040204020203" pitchFamily="34" charset="0"/>
              </a:rPr>
              <a:t> </a:t>
            </a:r>
            <a:endParaRPr lang="en-IN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6A531-F7FA-4CA7-8823-04879B5D2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6846" cy="1006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E1135-E1A4-440C-9F53-C986D4FBD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491" y="5876491"/>
            <a:ext cx="981509" cy="98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8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err="1">
                <a:solidFill>
                  <a:srgbClr val="252423"/>
                </a:solidFill>
                <a:latin typeface="Segoe UI Bold" panose="020B0802040204020203" pitchFamily="34" charset="0"/>
              </a:rPr>
              <a:t>b</a:t>
            </a:r>
            <a:r>
              <a:rPr lang="en-IN" sz="5400" b="0" i="0" dirty="0" err="1">
                <a:solidFill>
                  <a:srgbClr val="252423"/>
                </a:solidFill>
                <a:effectLst/>
                <a:latin typeface="Segoe UI Bold" panose="020B0802040204020203" pitchFamily="34" charset="0"/>
              </a:rPr>
              <a:t>link</a:t>
            </a:r>
            <a:r>
              <a:rPr lang="en-IN" sz="5400" b="0" i="0" dirty="0" err="1">
                <a:solidFill>
                  <a:srgbClr val="2C7D00"/>
                </a:solidFill>
                <a:effectLst/>
                <a:latin typeface="Segoe UI Bold" panose="020B0802040204020203" pitchFamily="34" charset="0"/>
              </a:rPr>
              <a:t>it</a:t>
            </a:r>
            <a:r>
              <a:rPr lang="en-IN" sz="5400" dirty="0">
                <a:solidFill>
                  <a:srgbClr val="2C7D00"/>
                </a:solidFill>
                <a:latin typeface="Segoe UI Bold" panose="020B0802040204020203" pitchFamily="34" charset="0"/>
              </a:rPr>
              <a:t> 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Analysis</a:t>
            </a:r>
            <a:r>
              <a:rPr lang="en-US" sz="5400" dirty="0">
                <a:solidFill>
                  <a:srgbClr val="2C7D00"/>
                </a:solidFill>
                <a:latin typeface="Segoe UI Bold" panose="020B0802040204020203" pitchFamily="34" charset="0"/>
              </a:rPr>
              <a:t> </a:t>
            </a:r>
            <a:endParaRPr sz="5400" dirty="0">
              <a:solidFill>
                <a:schemeClr val="tx2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925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REQUIREMENT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sz="2200" dirty="0"/>
              <a:t>To conduct a comprehensive analysis of </a:t>
            </a:r>
            <a:r>
              <a:rPr sz="2200" dirty="0" err="1"/>
              <a:t>Blinkit's</a:t>
            </a:r>
            <a:r>
              <a:rPr sz="2200" dirty="0"/>
              <a:t> sales performance, customer satisfaction, and inventory distribution to identify key insights and opportunities for optimization using various KPIs and visualizations in Power BI</a:t>
            </a:r>
            <a:r>
              <a:rPr sz="22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2"/>
                </a:solidFill>
              </a:rPr>
              <a:t>Key Performance Indicators (KPIs)</a:t>
            </a:r>
          </a:p>
          <a:p>
            <a:pPr marL="0" indent="0">
              <a:buNone/>
            </a:pPr>
            <a:r>
              <a:rPr lang="en-US" sz="2400" b="1" dirty="0"/>
              <a:t>1. Total Sales</a:t>
            </a:r>
            <a:r>
              <a:rPr lang="en-US" sz="2400" dirty="0"/>
              <a:t>: Overall revenue generated from all items sold.</a:t>
            </a:r>
          </a:p>
          <a:p>
            <a:pPr marL="0" indent="0">
              <a:buNone/>
            </a:pPr>
            <a:r>
              <a:rPr lang="en-US" sz="2400" b="1" dirty="0"/>
              <a:t>2. Average Sales</a:t>
            </a:r>
            <a:r>
              <a:rPr lang="en-US" sz="2400" dirty="0"/>
              <a:t>: Average revenue per sale.</a:t>
            </a:r>
          </a:p>
          <a:p>
            <a:pPr marL="0" indent="0">
              <a:buNone/>
            </a:pPr>
            <a:r>
              <a:rPr lang="en-US" sz="2400" b="1" dirty="0"/>
              <a:t>3. Number of Items</a:t>
            </a:r>
            <a:r>
              <a:rPr lang="en-US" sz="2400" dirty="0"/>
              <a:t>: Total count of different items sold.</a:t>
            </a:r>
          </a:p>
          <a:p>
            <a:pPr marL="0" indent="0">
              <a:buNone/>
            </a:pPr>
            <a:r>
              <a:rPr lang="en-US" sz="2400" b="1" dirty="0"/>
              <a:t>4. Average Rating</a:t>
            </a:r>
            <a:r>
              <a:rPr lang="en-US" sz="2400" dirty="0"/>
              <a:t>: Average customer rating for items sold.</a:t>
            </a:r>
          </a:p>
          <a:p>
            <a:endParaRPr lang="en-IN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sz="22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232CA-9D65-42AC-9541-3231F8E49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6846" cy="1006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B47D6A-16BF-4888-8257-7E56A566E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491" y="5876491"/>
            <a:ext cx="981509" cy="9815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5400" dirty="0" err="1">
                <a:solidFill>
                  <a:srgbClr val="252423"/>
                </a:solidFill>
                <a:latin typeface="Segoe UI Bold" panose="020B0802040204020203" pitchFamily="34" charset="0"/>
              </a:rPr>
              <a:t>b</a:t>
            </a:r>
            <a:r>
              <a:rPr lang="en-IN" sz="5400" b="0" i="0" dirty="0" err="1">
                <a:solidFill>
                  <a:srgbClr val="252423"/>
                </a:solidFill>
                <a:effectLst/>
                <a:latin typeface="Segoe UI Bold" panose="020B0802040204020203" pitchFamily="34" charset="0"/>
              </a:rPr>
              <a:t>link</a:t>
            </a:r>
            <a:r>
              <a:rPr lang="en-IN" sz="5400" b="0" i="0" dirty="0" err="1">
                <a:solidFill>
                  <a:srgbClr val="2C7D00"/>
                </a:solidFill>
                <a:effectLst/>
                <a:latin typeface="Segoe UI Bold" panose="020B0802040204020203" pitchFamily="34" charset="0"/>
              </a:rPr>
              <a:t>it</a:t>
            </a:r>
            <a:r>
              <a:rPr lang="en-IN" sz="5400" dirty="0">
                <a:solidFill>
                  <a:srgbClr val="2C7D00"/>
                </a:solidFill>
                <a:latin typeface="Segoe UI Bold" panose="020B0802040204020203" pitchFamily="34" charset="0"/>
              </a:rPr>
              <a:t> 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Analysis</a:t>
            </a:r>
            <a:r>
              <a:rPr lang="en-US" sz="5400" dirty="0">
                <a:solidFill>
                  <a:srgbClr val="2C7D00"/>
                </a:solidFill>
                <a:latin typeface="Segoe UI Bold" panose="020B0802040204020203" pitchFamily="34" charset="0"/>
              </a:rPr>
              <a:t> </a:t>
            </a:r>
            <a:endParaRPr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417638"/>
            <a:ext cx="8324850" cy="51657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tx2"/>
                </a:solidFill>
              </a:rPr>
              <a:t>Chart Requirements</a:t>
            </a:r>
            <a:endParaRPr lang="en-US" sz="2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sz="1900" b="1" dirty="0"/>
              <a:t>1. Total Sales by Fat Content:</a:t>
            </a:r>
          </a:p>
          <a:p>
            <a:pPr marL="0" indent="0">
              <a:buNone/>
            </a:pPr>
            <a:r>
              <a:rPr sz="1900" dirty="0"/>
              <a:t> </a:t>
            </a:r>
            <a:r>
              <a:rPr lang="en-US" sz="1900" b="1" dirty="0"/>
              <a:t>Objective: </a:t>
            </a:r>
            <a:r>
              <a:rPr sz="1900" dirty="0"/>
              <a:t>Analyze the impact of fat content on total sales.</a:t>
            </a:r>
            <a:endParaRPr lang="en-US" sz="1900" dirty="0"/>
          </a:p>
          <a:p>
            <a:pPr marL="0" indent="0">
              <a:buNone/>
            </a:pPr>
            <a:r>
              <a:rPr sz="1900" dirty="0"/>
              <a:t> </a:t>
            </a:r>
            <a:r>
              <a:rPr sz="1900" b="1" dirty="0"/>
              <a:t>Chart Type</a:t>
            </a:r>
            <a:r>
              <a:rPr sz="1900" dirty="0"/>
              <a:t>: Donut Chart.</a:t>
            </a:r>
          </a:p>
          <a:p>
            <a:endParaRPr sz="1900" dirty="0"/>
          </a:p>
          <a:p>
            <a:pPr marL="0" indent="0">
              <a:buNone/>
            </a:pPr>
            <a:r>
              <a:rPr sz="1900" b="1" dirty="0"/>
              <a:t>2. Total Sales by Item Type:</a:t>
            </a:r>
          </a:p>
          <a:p>
            <a:pPr marL="0" indent="0">
              <a:buNone/>
            </a:pPr>
            <a:r>
              <a:rPr lang="en-US" sz="1900" b="1" dirty="0"/>
              <a:t>Objective:</a:t>
            </a:r>
            <a:r>
              <a:rPr sz="1900" dirty="0"/>
              <a:t> Identify the performance of different item types in terms of total sales.</a:t>
            </a:r>
            <a:endParaRPr lang="en-US" sz="1900" dirty="0"/>
          </a:p>
          <a:p>
            <a:pPr marL="0" indent="0">
              <a:buNone/>
            </a:pPr>
            <a:r>
              <a:rPr sz="1900" dirty="0"/>
              <a:t> </a:t>
            </a:r>
            <a:r>
              <a:rPr sz="1900" b="1" dirty="0"/>
              <a:t>Chart Type</a:t>
            </a:r>
            <a:r>
              <a:rPr sz="1900" dirty="0"/>
              <a:t>: Bar Chart.</a:t>
            </a:r>
          </a:p>
          <a:p>
            <a:endParaRPr sz="1900" b="1" dirty="0"/>
          </a:p>
          <a:p>
            <a:pPr marL="0" indent="0">
              <a:buNone/>
            </a:pPr>
            <a:r>
              <a:rPr sz="1900" b="1" dirty="0"/>
              <a:t>3. Fat Content by Outlet for Total Sales:</a:t>
            </a:r>
            <a:endParaRPr lang="en-US" sz="1900" b="1" dirty="0"/>
          </a:p>
          <a:p>
            <a:pPr marL="0" indent="0">
              <a:buNone/>
            </a:pPr>
            <a:r>
              <a:rPr lang="en-US" sz="1900" b="1" dirty="0"/>
              <a:t>Objective: </a:t>
            </a:r>
            <a:r>
              <a:rPr sz="1900" dirty="0"/>
              <a:t>Compare total sales across different outlets segmented by fat content.</a:t>
            </a:r>
            <a:endParaRPr lang="en-US" sz="1900" dirty="0"/>
          </a:p>
          <a:p>
            <a:pPr marL="0" indent="0">
              <a:buNone/>
            </a:pPr>
            <a:r>
              <a:rPr sz="1900" b="1" dirty="0"/>
              <a:t>Chart Type</a:t>
            </a:r>
            <a:r>
              <a:rPr sz="1900" dirty="0"/>
              <a:t>: Stacked Column Chart.</a:t>
            </a:r>
          </a:p>
          <a:p>
            <a:endParaRPr sz="1900" b="1" dirty="0"/>
          </a:p>
          <a:p>
            <a:pPr marL="0" indent="0">
              <a:buNone/>
            </a:pPr>
            <a:r>
              <a:rPr sz="1900" b="1" dirty="0"/>
              <a:t>4. Total Sales by Outlet Establishment:</a:t>
            </a:r>
            <a:endParaRPr lang="en-US" sz="1900" b="1" dirty="0"/>
          </a:p>
          <a:p>
            <a:pPr marL="0" indent="0">
              <a:buNone/>
            </a:pPr>
            <a:r>
              <a:rPr lang="en-US" sz="1900" b="1" dirty="0"/>
              <a:t>Objective: </a:t>
            </a:r>
            <a:r>
              <a:rPr sz="1900" dirty="0"/>
              <a:t>Evaluate how the age or type of outlet establishment influences total sales.</a:t>
            </a:r>
            <a:endParaRPr lang="en-US" sz="1900" dirty="0"/>
          </a:p>
          <a:p>
            <a:pPr marL="0" indent="0">
              <a:buNone/>
            </a:pPr>
            <a:r>
              <a:rPr sz="1900" b="1" dirty="0"/>
              <a:t>Chart Type</a:t>
            </a:r>
            <a:r>
              <a:rPr sz="1900" dirty="0"/>
              <a:t>: Line Chart.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091D7-06ED-4A16-83B2-DA6260988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"/>
            <a:ext cx="1006846" cy="1006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F60D49-69B3-4957-95F9-64EDFEB74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0" y="6076950"/>
            <a:ext cx="78105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6A5A1A-C70A-4186-9B27-3AB0582D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err="1">
                <a:solidFill>
                  <a:srgbClr val="252423"/>
                </a:solidFill>
                <a:latin typeface="Segoe UI Bold" panose="020B0802040204020203" pitchFamily="34" charset="0"/>
              </a:rPr>
              <a:t>b</a:t>
            </a:r>
            <a:r>
              <a:rPr lang="en-IN" sz="5400" b="0" i="0" dirty="0" err="1">
                <a:solidFill>
                  <a:srgbClr val="252423"/>
                </a:solidFill>
                <a:effectLst/>
                <a:latin typeface="Segoe UI Bold" panose="020B0802040204020203" pitchFamily="34" charset="0"/>
              </a:rPr>
              <a:t>link</a:t>
            </a:r>
            <a:r>
              <a:rPr lang="en-IN" sz="5400" b="0" i="0" dirty="0" err="1">
                <a:solidFill>
                  <a:srgbClr val="2C7D00"/>
                </a:solidFill>
                <a:effectLst/>
                <a:latin typeface="Segoe UI Bold" panose="020B0802040204020203" pitchFamily="34" charset="0"/>
              </a:rPr>
              <a:t>it</a:t>
            </a:r>
            <a:r>
              <a:rPr lang="en-IN" sz="5400" dirty="0">
                <a:solidFill>
                  <a:srgbClr val="2C7D00"/>
                </a:solidFill>
                <a:latin typeface="Segoe UI Bold" panose="020B0802040204020203" pitchFamily="34" charset="0"/>
              </a:rPr>
              <a:t> 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Analysis</a:t>
            </a:r>
            <a:r>
              <a:rPr lang="en-US" sz="5400" dirty="0">
                <a:solidFill>
                  <a:srgbClr val="2C7D00"/>
                </a:solidFill>
                <a:latin typeface="Segoe UI Bold" panose="020B0802040204020203" pitchFamily="34" charset="0"/>
              </a:rPr>
              <a:t> </a:t>
            </a:r>
            <a:endParaRPr lang="en-IN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E72AE7-C3FE-481C-880E-0DE9FB55E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5. Sales by Outlet Size: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Objective:</a:t>
            </a:r>
            <a:r>
              <a:rPr lang="en-US" sz="1800" dirty="0"/>
              <a:t> Analyze the correlation between outlet size and total sales.</a:t>
            </a:r>
          </a:p>
          <a:p>
            <a:pPr marL="0" indent="0">
              <a:buNone/>
            </a:pPr>
            <a:r>
              <a:rPr lang="en-US" sz="1800" b="1" dirty="0"/>
              <a:t>Chart Type:</a:t>
            </a:r>
            <a:r>
              <a:rPr lang="en-US" sz="1800" dirty="0"/>
              <a:t> Donut/Pie Chart.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6. Sales by Outlet Location: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Objective:</a:t>
            </a:r>
            <a:r>
              <a:rPr lang="en-US" sz="1800" dirty="0"/>
              <a:t> Assess the geographic distribution of sales across different locations.</a:t>
            </a:r>
          </a:p>
          <a:p>
            <a:pPr marL="0" indent="0">
              <a:buNone/>
            </a:pPr>
            <a:r>
              <a:rPr lang="en-US" sz="1800" b="1" dirty="0"/>
              <a:t>Chart Type:</a:t>
            </a:r>
            <a:r>
              <a:rPr lang="en-US" sz="1800" dirty="0"/>
              <a:t> Funnel Map.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7. All Metrics by Outlet Type: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Objective:</a:t>
            </a:r>
            <a:r>
              <a:rPr lang="en-US" sz="1800" dirty="0"/>
              <a:t> Provide a comprehensive view of all key metrics (Total Sales, Average Sales, Number of Items, Average Rating) broken down by different outlet types.</a:t>
            </a:r>
          </a:p>
          <a:p>
            <a:pPr marL="0" indent="0">
              <a:buNone/>
            </a:pPr>
            <a:r>
              <a:rPr lang="en-US" sz="1800" b="1" dirty="0"/>
              <a:t>Chart Type:</a:t>
            </a:r>
            <a:r>
              <a:rPr lang="en-US" sz="1800" dirty="0"/>
              <a:t> Matrix Card.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8E3F4-FD06-4632-897D-48F285914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050"/>
            <a:ext cx="1006846" cy="1006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04F9D-D126-4261-A430-AFED8D108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491" y="5876491"/>
            <a:ext cx="981509" cy="98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5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374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 Bold</vt:lpstr>
      <vt:lpstr>Segoe UI Emoji</vt:lpstr>
      <vt:lpstr>Office Theme</vt:lpstr>
      <vt:lpstr>blinkit Analysis </vt:lpstr>
      <vt:lpstr>blinkit Analysis </vt:lpstr>
      <vt:lpstr>blinkit Analysis </vt:lpstr>
      <vt:lpstr>blinkit Analysis </vt:lpstr>
      <vt:lpstr>blinkit Analysis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Blinkit Analysis Overview</dc:title>
  <dc:subject/>
  <dc:creator/>
  <cp:keywords/>
  <dc:description>generated using python-pptx</dc:description>
  <cp:lastModifiedBy>gauravmahajan1604@gmail.com</cp:lastModifiedBy>
  <cp:revision>5</cp:revision>
  <dcterms:created xsi:type="dcterms:W3CDTF">2013-01-27T09:14:16Z</dcterms:created>
  <dcterms:modified xsi:type="dcterms:W3CDTF">2025-01-20T18:14:21Z</dcterms:modified>
  <cp:category/>
</cp:coreProperties>
</file>