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\Desktop\SQL%20ASSIGN\Aggressive%20Batsm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\Desktop\SQL%20ASSIGN\Anchor_batsma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'Aggressive Batsman'!$D$1</c:f>
              <c:strCache>
                <c:ptCount val="1"/>
                <c:pt idx="0">
                  <c:v>Strike Rate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'Aggressive Batsman'!$A$2:$A$11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JC Buttler</c:v>
                </c:pt>
                <c:pt idx="9">
                  <c:v>KA Pollard</c:v>
                </c:pt>
              </c:strCache>
            </c:strRef>
          </c:cat>
          <c:val>
            <c:numRef>
              <c:f>'Aggressive Batsman'!$D$2:$D$11</c:f>
              <c:numCache>
                <c:formatCode>General</c:formatCode>
                <c:ptCount val="10"/>
                <c:pt idx="0">
                  <c:v>182</c:v>
                </c:pt>
                <c:pt idx="1">
                  <c:v>164</c:v>
                </c:pt>
                <c:pt idx="2">
                  <c:v>159</c:v>
                </c:pt>
                <c:pt idx="3">
                  <c:v>155</c:v>
                </c:pt>
                <c:pt idx="4">
                  <c:v>154</c:v>
                </c:pt>
                <c:pt idx="5">
                  <c:v>151</c:v>
                </c:pt>
                <c:pt idx="6">
                  <c:v>151</c:v>
                </c:pt>
                <c:pt idx="7">
                  <c:v>150</c:v>
                </c:pt>
                <c:pt idx="8">
                  <c:v>149</c:v>
                </c:pt>
                <c:pt idx="9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6D-49B8-9F07-62F548CA76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88650991"/>
        <c:axId val="1888644271"/>
      </c:barChart>
      <c:catAx>
        <c:axId val="1888650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644271"/>
        <c:crosses val="autoZero"/>
        <c:auto val="1"/>
        <c:lblAlgn val="ctr"/>
        <c:lblOffset val="100"/>
        <c:noMultiLvlLbl val="0"/>
      </c:catAx>
      <c:valAx>
        <c:axId val="1888644271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88650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Anchor_batsman!$E$1</c:f>
              <c:strCache>
                <c:ptCount val="1"/>
                <c:pt idx="0">
                  <c:v>Average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1080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Anchor_batsman!$A$2:$A$11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CH Gayle</c:v>
                </c:pt>
                <c:pt idx="3">
                  <c:v>JP Duminy</c:v>
                </c:pt>
                <c:pt idx="4">
                  <c:v>DA Warner</c:v>
                </c:pt>
                <c:pt idx="5">
                  <c:v>LMP Simmons</c:v>
                </c:pt>
                <c:pt idx="6">
                  <c:v>KS Williamson</c:v>
                </c:pt>
                <c:pt idx="7">
                  <c:v>OA Shah</c:v>
                </c:pt>
                <c:pt idx="8">
                  <c:v>MEK Hussey</c:v>
                </c:pt>
                <c:pt idx="9">
                  <c:v>SE Marsh</c:v>
                </c:pt>
              </c:strCache>
            </c:strRef>
          </c:cat>
          <c:val>
            <c:numRef>
              <c:f>Anchor_batsman!$E$2:$E$11</c:f>
              <c:numCache>
                <c:formatCode>General</c:formatCode>
                <c:ptCount val="10"/>
                <c:pt idx="0">
                  <c:v>42</c:v>
                </c:pt>
                <c:pt idx="1">
                  <c:v>42</c:v>
                </c:pt>
                <c:pt idx="2">
                  <c:v>41</c:v>
                </c:pt>
                <c:pt idx="3">
                  <c:v>41</c:v>
                </c:pt>
                <c:pt idx="4">
                  <c:v>41</c:v>
                </c:pt>
                <c:pt idx="5">
                  <c:v>39</c:v>
                </c:pt>
                <c:pt idx="6">
                  <c:v>39</c:v>
                </c:pt>
                <c:pt idx="7">
                  <c:v>38</c:v>
                </c:pt>
                <c:pt idx="8">
                  <c:v>38</c:v>
                </c:pt>
                <c:pt idx="9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4C-4F86-A56D-E28D44735E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315997823"/>
        <c:axId val="315994463"/>
      </c:barChart>
      <c:catAx>
        <c:axId val="31599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994463"/>
        <c:crosses val="autoZero"/>
        <c:auto val="1"/>
        <c:lblAlgn val="ctr"/>
        <c:lblOffset val="100"/>
        <c:noMultiLvlLbl val="0"/>
      </c:catAx>
      <c:valAx>
        <c:axId val="31599446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99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82EDD-D760-46C4-9B90-2452F4ECDA1D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D3FA4B-D5C9-4DCA-8FEE-6458EDF87C0D}">
      <dgm:prSet custT="1"/>
      <dgm:spPr/>
      <dgm:t>
        <a:bodyPr/>
        <a:lstStyle/>
        <a:p>
          <a:pPr algn="ctr"/>
          <a:r>
            <a:rPr lang="en-IN" sz="3600" b="1" baseline="0" dirty="0"/>
            <a:t>Data Availability </a:t>
          </a:r>
          <a:endParaRPr lang="en-IN" sz="3600" b="1" dirty="0"/>
        </a:p>
      </dgm:t>
    </dgm:pt>
    <dgm:pt modelId="{AE0B7E6A-091D-414D-873C-A5349C4A36C6}" type="parTrans" cxnId="{164DC552-D86C-4F02-BA4E-89C7B7DDC622}">
      <dgm:prSet/>
      <dgm:spPr/>
      <dgm:t>
        <a:bodyPr/>
        <a:lstStyle/>
        <a:p>
          <a:endParaRPr lang="en-IN"/>
        </a:p>
      </dgm:t>
    </dgm:pt>
    <dgm:pt modelId="{591AD3B8-D981-4536-B2C1-3E4B9C7E147C}" type="sibTrans" cxnId="{164DC552-D86C-4F02-BA4E-89C7B7DDC622}">
      <dgm:prSet/>
      <dgm:spPr/>
      <dgm:t>
        <a:bodyPr/>
        <a:lstStyle/>
        <a:p>
          <a:endParaRPr lang="en-IN"/>
        </a:p>
      </dgm:t>
    </dgm:pt>
    <dgm:pt modelId="{8B795DA3-3E3C-4BB1-A31C-008DB6F7A70C}" type="pres">
      <dgm:prSet presAssocID="{F2D82EDD-D760-46C4-9B90-2452F4ECDA1D}" presName="linear" presStyleCnt="0">
        <dgm:presLayoutVars>
          <dgm:animLvl val="lvl"/>
          <dgm:resizeHandles val="exact"/>
        </dgm:presLayoutVars>
      </dgm:prSet>
      <dgm:spPr/>
    </dgm:pt>
    <dgm:pt modelId="{09364B95-55E7-45C4-930E-2872E60719A2}" type="pres">
      <dgm:prSet presAssocID="{04D3FA4B-D5C9-4DCA-8FEE-6458EDF87C0D}" presName="parentText" presStyleLbl="node1" presStyleIdx="0" presStyleCnt="1" custScaleX="58004" custLinFactNeighborX="-17498" custLinFactNeighborY="-8080">
        <dgm:presLayoutVars>
          <dgm:chMax val="0"/>
          <dgm:bulletEnabled val="1"/>
        </dgm:presLayoutVars>
      </dgm:prSet>
      <dgm:spPr/>
    </dgm:pt>
  </dgm:ptLst>
  <dgm:cxnLst>
    <dgm:cxn modelId="{164DC552-D86C-4F02-BA4E-89C7B7DDC622}" srcId="{F2D82EDD-D760-46C4-9B90-2452F4ECDA1D}" destId="{04D3FA4B-D5C9-4DCA-8FEE-6458EDF87C0D}" srcOrd="0" destOrd="0" parTransId="{AE0B7E6A-091D-414D-873C-A5349C4A36C6}" sibTransId="{591AD3B8-D981-4536-B2C1-3E4B9C7E147C}"/>
    <dgm:cxn modelId="{046C7BD1-4417-4AB4-B2D2-9BCF7A46AE3C}" type="presOf" srcId="{04D3FA4B-D5C9-4DCA-8FEE-6458EDF87C0D}" destId="{09364B95-55E7-45C4-930E-2872E60719A2}" srcOrd="0" destOrd="0" presId="urn:microsoft.com/office/officeart/2005/8/layout/vList2"/>
    <dgm:cxn modelId="{80289BE4-8BDA-45E8-A3E8-7BF5CFBEBE61}" type="presOf" srcId="{F2D82EDD-D760-46C4-9B90-2452F4ECDA1D}" destId="{8B795DA3-3E3C-4BB1-A31C-008DB6F7A70C}" srcOrd="0" destOrd="0" presId="urn:microsoft.com/office/officeart/2005/8/layout/vList2"/>
    <dgm:cxn modelId="{D503E140-3035-4E2C-91B8-0E954F502BCA}" type="presParOf" srcId="{8B795DA3-3E3C-4BB1-A31C-008DB6F7A70C}" destId="{09364B95-55E7-45C4-930E-2872E60719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4B95-55E7-45C4-930E-2872E60719A2}">
      <dsp:nvSpPr>
        <dsp:cNvPr id="0" name=""/>
        <dsp:cNvSpPr/>
      </dsp:nvSpPr>
      <dsp:spPr>
        <a:xfrm>
          <a:off x="352043" y="97954"/>
          <a:ext cx="583427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baseline="0" dirty="0"/>
            <a:t>Data Availability </a:t>
          </a:r>
          <a:endParaRPr lang="en-IN" sz="3600" b="1" kern="1200" dirty="0"/>
        </a:p>
      </dsp:txBody>
      <dsp:txXfrm>
        <a:off x="411442" y="157353"/>
        <a:ext cx="5715476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6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2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3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2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9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7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3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3F4D5D-9AE9-4E76-BBF8-626F62BE401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0BB5654-34F2-4580-AC00-E05BE938E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4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D538-B3B6-FC53-D63E-6EB5FDC54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325C2-E874-D49C-A0F4-1649D9E9F7B7}"/>
              </a:ext>
            </a:extLst>
          </p:cNvPr>
          <p:cNvSpPr/>
          <p:nvPr/>
        </p:nvSpPr>
        <p:spPr>
          <a:xfrm>
            <a:off x="3160707" y="361786"/>
            <a:ext cx="4946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IPL AUCTION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545EB-AAF7-832D-C037-F2728FBCC1AD}"/>
              </a:ext>
            </a:extLst>
          </p:cNvPr>
          <p:cNvSpPr/>
          <p:nvPr/>
        </p:nvSpPr>
        <p:spPr>
          <a:xfrm>
            <a:off x="834736" y="3429000"/>
            <a:ext cx="70176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Auction strategy for new IPL franchise </a:t>
            </a:r>
            <a:endParaRPr lang="en-IN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1D477-83ED-725B-A137-6B7DE507BFFF}"/>
              </a:ext>
            </a:extLst>
          </p:cNvPr>
          <p:cNvSpPr txBox="1"/>
          <p:nvPr/>
        </p:nvSpPr>
        <p:spPr>
          <a:xfrm>
            <a:off x="647536" y="5034116"/>
            <a:ext cx="69219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Presented by -  </a:t>
            </a:r>
          </a:p>
          <a:p>
            <a:r>
              <a:rPr lang="en-US" dirty="0"/>
              <a:t>			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2465F-C0AB-69A5-9690-6E2B2B41B830}"/>
              </a:ext>
            </a:extLst>
          </p:cNvPr>
          <p:cNvSpPr/>
          <p:nvPr/>
        </p:nvSpPr>
        <p:spPr>
          <a:xfrm>
            <a:off x="3698322" y="4904640"/>
            <a:ext cx="37891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Gaurav Dubey</a:t>
            </a:r>
            <a:endParaRPr lang="en-IN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437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A975-BA83-E7D5-01F4-1A9B7D4F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Budget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 Needs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Player Availability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Player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Player Value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76A03-195C-CACB-DE2C-D7A712CFA1CC}"/>
              </a:ext>
            </a:extLst>
          </p:cNvPr>
          <p:cNvSpPr/>
          <p:nvPr/>
        </p:nvSpPr>
        <p:spPr>
          <a:xfrm>
            <a:off x="874587" y="685800"/>
            <a:ext cx="6942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Factors Considered </a:t>
            </a:r>
            <a:endParaRPr lang="en-IN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555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413F3D-B5FB-D7EC-662F-00CDD58AF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544945"/>
              </p:ext>
            </p:extLst>
          </p:nvPr>
        </p:nvGraphicFramePr>
        <p:xfrm>
          <a:off x="1069848" y="484632"/>
          <a:ext cx="10058400" cy="160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364B-8DDF-1E20-49ED-873B6D4F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54411"/>
          </a:xfrm>
        </p:spPr>
        <p:txBody>
          <a:bodyPr/>
          <a:lstStyle/>
          <a:p>
            <a:r>
              <a:rPr lang="en-IN" dirty="0"/>
              <a:t>Data From  :  2008 to 2020 </a:t>
            </a:r>
          </a:p>
          <a:p>
            <a:r>
              <a:rPr lang="en-IN" dirty="0"/>
              <a:t>First Season to Thirteenth Season</a:t>
            </a:r>
          </a:p>
        </p:txBody>
      </p:sp>
    </p:spTree>
    <p:extLst>
      <p:ext uri="{BB962C8B-B14F-4D97-AF65-F5344CB8AC3E}">
        <p14:creationId xmlns:p14="http://schemas.microsoft.com/office/powerpoint/2010/main" val="112953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90EF-28BF-310A-83F8-68760DD8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Batters : </a:t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7371-3841-DDF2-856E-BE5511AC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404397" cy="4050792"/>
          </a:xfrm>
        </p:spPr>
        <p:txBody>
          <a:bodyPr/>
          <a:lstStyle/>
          <a:p>
            <a:r>
              <a:rPr lang="en-US" sz="2400" b="1" dirty="0"/>
              <a:t>Batter type 			                             Criteria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Aggressive Batters 		                   High Strike Rate + Faced at least 500 balls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Anchor Batters  		                    High Average + More than 2 IPL seasons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Hard- Hitters 		                    Most Boundaries + More than 2 IPL seasons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1C01CF7-3370-AAA1-72F7-9EBE2403EEAE}"/>
              </a:ext>
            </a:extLst>
          </p:cNvPr>
          <p:cNvSpPr/>
          <p:nvPr/>
        </p:nvSpPr>
        <p:spPr>
          <a:xfrm>
            <a:off x="4768645" y="3008671"/>
            <a:ext cx="978408" cy="282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6CC556E-6408-6FE8-C58B-244D608829F6}"/>
              </a:ext>
            </a:extLst>
          </p:cNvPr>
          <p:cNvSpPr/>
          <p:nvPr/>
        </p:nvSpPr>
        <p:spPr>
          <a:xfrm>
            <a:off x="4773659" y="3855524"/>
            <a:ext cx="978408" cy="282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3B2D220-A12E-D888-5FFD-2F8E10EFFA96}"/>
              </a:ext>
            </a:extLst>
          </p:cNvPr>
          <p:cNvSpPr/>
          <p:nvPr/>
        </p:nvSpPr>
        <p:spPr>
          <a:xfrm>
            <a:off x="4768645" y="4742787"/>
            <a:ext cx="978408" cy="282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9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1DE6-FF94-CC4C-EDB1-468F5311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22" y="521109"/>
            <a:ext cx="10058400" cy="9484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solidFill>
                  <a:srgbClr val="0070C0"/>
                </a:solidFill>
              </a:rPr>
              <a:t>Aggressive Batters </a:t>
            </a:r>
            <a:br>
              <a:rPr lang="en-IN" sz="3600" b="1" dirty="0">
                <a:solidFill>
                  <a:srgbClr val="0070C0"/>
                </a:solidFill>
              </a:rPr>
            </a:br>
            <a:endParaRPr lang="en-IN" sz="3600" b="1" dirty="0">
              <a:solidFill>
                <a:srgbClr val="0070C0"/>
              </a:solidFill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727C6742-28A2-1517-5342-938C405F996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712306"/>
              </p:ext>
            </p:extLst>
          </p:nvPr>
        </p:nvGraphicFramePr>
        <p:xfrm>
          <a:off x="1069975" y="1681317"/>
          <a:ext cx="9684647" cy="453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44917" imgH="2522330" progId="Excel.Sheet.12">
                  <p:embed/>
                </p:oleObj>
              </mc:Choice>
              <mc:Fallback>
                <p:oleObj name="Worksheet" r:id="rId2" imgW="7444917" imgH="25223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9975" y="1681317"/>
                        <a:ext cx="9684647" cy="453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69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3FCC-AB86-0093-116D-281BF9F9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Aggressive Batters </a:t>
            </a:r>
            <a:br>
              <a:rPr lang="en-IN" sz="2800" b="1" dirty="0">
                <a:solidFill>
                  <a:srgbClr val="0070C0"/>
                </a:solidFill>
              </a:rPr>
            </a:br>
            <a:endParaRPr lang="en-IN" sz="28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A6A801E-225F-4C2B-9986-62EC1C7D6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266442"/>
              </p:ext>
            </p:extLst>
          </p:nvPr>
        </p:nvGraphicFramePr>
        <p:xfrm>
          <a:off x="804504" y="1219200"/>
          <a:ext cx="10058400" cy="515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182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6BD75-9CC0-3876-B718-0AF103C76203}"/>
              </a:ext>
            </a:extLst>
          </p:cNvPr>
          <p:cNvSpPr/>
          <p:nvPr/>
        </p:nvSpPr>
        <p:spPr>
          <a:xfrm>
            <a:off x="1063752" y="224135"/>
            <a:ext cx="4879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Anchor Batter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A7C4AFF-6190-2C2D-CAED-340ACB504A3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804917"/>
              </p:ext>
            </p:extLst>
          </p:nvPr>
        </p:nvGraphicFramePr>
        <p:xfrm>
          <a:off x="745510" y="1455174"/>
          <a:ext cx="11122025" cy="465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351662" imgH="2522330" progId="Excel.Sheet.12">
                  <p:embed/>
                </p:oleObj>
              </mc:Choice>
              <mc:Fallback>
                <p:oleObj name="Worksheet" r:id="rId2" imgW="8351662" imgH="25223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5510" y="1455174"/>
                        <a:ext cx="11122025" cy="4650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90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BCF6-7B62-D6D1-1E16-31F2369F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61" y="356814"/>
            <a:ext cx="10058400" cy="1275342"/>
          </a:xfrm>
        </p:spPr>
        <p:txBody>
          <a:bodyPr>
            <a:noAutofit/>
          </a:bodyPr>
          <a:lstStyle/>
          <a:p>
            <a:r>
              <a:rPr lang="en-I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Anchor Batter</a:t>
            </a:r>
            <a:br>
              <a:rPr lang="en-I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60286D-B7F2-428B-8CD5-3C44B9F65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864012"/>
              </p:ext>
            </p:extLst>
          </p:nvPr>
        </p:nvGraphicFramePr>
        <p:xfrm>
          <a:off x="755650" y="1325563"/>
          <a:ext cx="10058400" cy="404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7440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281</TotalTime>
  <Words>109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Microsoft Excel Worksheet</vt:lpstr>
      <vt:lpstr> </vt:lpstr>
      <vt:lpstr>PowerPoint Presentation</vt:lpstr>
      <vt:lpstr>PowerPoint Presentation</vt:lpstr>
      <vt:lpstr>Batters :  </vt:lpstr>
      <vt:lpstr>Aggressive Batters  </vt:lpstr>
      <vt:lpstr>Aggressive Batters  </vt:lpstr>
      <vt:lpstr>PowerPoint Presentation</vt:lpstr>
      <vt:lpstr>Anchor Batter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Gaurav Dubey</dc:creator>
  <cp:lastModifiedBy>Gaurav Dubey</cp:lastModifiedBy>
  <cp:revision>3</cp:revision>
  <dcterms:created xsi:type="dcterms:W3CDTF">2024-04-12T14:21:34Z</dcterms:created>
  <dcterms:modified xsi:type="dcterms:W3CDTF">2024-04-12T19:03:24Z</dcterms:modified>
</cp:coreProperties>
</file>