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4" r:id="rId6"/>
    <p:sldId id="265" r:id="rId7"/>
    <p:sldId id="266" r:id="rId8"/>
    <p:sldId id="267" r:id="rId9"/>
    <p:sldId id="268" r:id="rId10"/>
    <p:sldId id="269" r:id="rId11"/>
    <p:sldId id="270" r:id="rId12"/>
    <p:sldId id="260" r:id="rId13"/>
    <p:sldId id="261" r:id="rId14"/>
    <p:sldId id="262" r:id="rId15"/>
    <p:sldId id="26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F4E464-FDF0-CBEC-F2BF-233289273FAE}" v="299" dt="2024-04-08T07:12:02.4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5A5429-CB11-423A-B590-ECA6154BF5B6}" type="doc">
      <dgm:prSet loTypeId="urn:microsoft.com/office/officeart/2005/8/layout/hList1" loCatId="list" qsTypeId="urn:microsoft.com/office/officeart/2005/8/quickstyle/simple1" qsCatId="simple" csTypeId="urn:microsoft.com/office/officeart/2005/8/colors/colorful2" csCatId="colorful"/>
      <dgm:spPr/>
      <dgm:t>
        <a:bodyPr/>
        <a:lstStyle/>
        <a:p>
          <a:endParaRPr lang="en-US"/>
        </a:p>
      </dgm:t>
    </dgm:pt>
    <dgm:pt modelId="{5B938D56-1C26-437E-80DE-B39E173C7D17}">
      <dgm:prSet/>
      <dgm:spPr/>
      <dgm:t>
        <a:bodyPr/>
        <a:lstStyle/>
        <a:p>
          <a:r>
            <a:rPr lang="en-US"/>
            <a:t>Cleaning</a:t>
          </a:r>
        </a:p>
      </dgm:t>
    </dgm:pt>
    <dgm:pt modelId="{11164C35-EB5B-4239-BFA4-D80D282BC175}" type="parTrans" cxnId="{8BA86C49-9B1E-41A5-8182-E373D648E9B1}">
      <dgm:prSet/>
      <dgm:spPr/>
      <dgm:t>
        <a:bodyPr/>
        <a:lstStyle/>
        <a:p>
          <a:endParaRPr lang="en-US"/>
        </a:p>
      </dgm:t>
    </dgm:pt>
    <dgm:pt modelId="{1F3029E1-67DC-4A19-9D3D-BF7555E3F485}" type="sibTrans" cxnId="{8BA86C49-9B1E-41A5-8182-E373D648E9B1}">
      <dgm:prSet/>
      <dgm:spPr/>
      <dgm:t>
        <a:bodyPr/>
        <a:lstStyle/>
        <a:p>
          <a:endParaRPr lang="en-US"/>
        </a:p>
      </dgm:t>
    </dgm:pt>
    <dgm:pt modelId="{FF0E5CFB-98AE-4307-BDB4-3F0C13183CDE}">
      <dgm:prSet/>
      <dgm:spPr/>
      <dgm:t>
        <a:bodyPr/>
        <a:lstStyle/>
        <a:p>
          <a:r>
            <a:rPr lang="en-US"/>
            <a:t>Data cleaning</a:t>
          </a:r>
        </a:p>
      </dgm:t>
    </dgm:pt>
    <dgm:pt modelId="{562A97FD-D9A2-4E15-98E5-864295990A41}" type="parTrans" cxnId="{7B484845-D5A7-49D6-B7E5-0279C48CDB25}">
      <dgm:prSet/>
      <dgm:spPr/>
      <dgm:t>
        <a:bodyPr/>
        <a:lstStyle/>
        <a:p>
          <a:endParaRPr lang="en-US"/>
        </a:p>
      </dgm:t>
    </dgm:pt>
    <dgm:pt modelId="{DB67C3B0-4B67-457C-A5DA-1FC717327BF2}" type="sibTrans" cxnId="{7B484845-D5A7-49D6-B7E5-0279C48CDB25}">
      <dgm:prSet/>
      <dgm:spPr/>
      <dgm:t>
        <a:bodyPr/>
        <a:lstStyle/>
        <a:p>
          <a:endParaRPr lang="en-US"/>
        </a:p>
      </dgm:t>
    </dgm:pt>
    <dgm:pt modelId="{11294CCC-57D8-40D9-9E3F-8D11D4E8B079}">
      <dgm:prSet/>
      <dgm:spPr/>
      <dgm:t>
        <a:bodyPr/>
        <a:lstStyle/>
        <a:p>
          <a:r>
            <a:rPr lang="en-US"/>
            <a:t>Identify and handle missing values (e.g., fill with mean/median, remove rows)</a:t>
          </a:r>
        </a:p>
      </dgm:t>
    </dgm:pt>
    <dgm:pt modelId="{944FB6B5-6593-49F7-9472-E621764CC610}" type="parTrans" cxnId="{255698D8-3BD2-4D88-BB0D-68B6C25805C6}">
      <dgm:prSet/>
      <dgm:spPr/>
      <dgm:t>
        <a:bodyPr/>
        <a:lstStyle/>
        <a:p>
          <a:endParaRPr lang="en-US"/>
        </a:p>
      </dgm:t>
    </dgm:pt>
    <dgm:pt modelId="{8150C221-091B-4797-B406-C75223A28954}" type="sibTrans" cxnId="{255698D8-3BD2-4D88-BB0D-68B6C25805C6}">
      <dgm:prSet/>
      <dgm:spPr/>
      <dgm:t>
        <a:bodyPr/>
        <a:lstStyle/>
        <a:p>
          <a:endParaRPr lang="en-US"/>
        </a:p>
      </dgm:t>
    </dgm:pt>
    <dgm:pt modelId="{16C2CA4D-E274-4AB8-A322-5244812F7651}">
      <dgm:prSet/>
      <dgm:spPr/>
      <dgm:t>
        <a:bodyPr/>
        <a:lstStyle/>
        <a:p>
          <a:r>
            <a:rPr lang="en-US"/>
            <a:t>Correct inconsistencies (e.g., standardize formats)</a:t>
          </a:r>
        </a:p>
      </dgm:t>
    </dgm:pt>
    <dgm:pt modelId="{17DC5992-D735-47C2-B0C5-F547E9C34CF2}" type="parTrans" cxnId="{114B29B5-AD94-4671-A119-1D19F1C00265}">
      <dgm:prSet/>
      <dgm:spPr/>
      <dgm:t>
        <a:bodyPr/>
        <a:lstStyle/>
        <a:p>
          <a:endParaRPr lang="en-US"/>
        </a:p>
      </dgm:t>
    </dgm:pt>
    <dgm:pt modelId="{DA7F1C2A-EB84-4BA5-A3E9-9D08231CD8B2}" type="sibTrans" cxnId="{114B29B5-AD94-4671-A119-1D19F1C00265}">
      <dgm:prSet/>
      <dgm:spPr/>
      <dgm:t>
        <a:bodyPr/>
        <a:lstStyle/>
        <a:p>
          <a:endParaRPr lang="en-US"/>
        </a:p>
      </dgm:t>
    </dgm:pt>
    <dgm:pt modelId="{FECFD7B1-1AF4-4D8A-A6B1-C84345520D0F}">
      <dgm:prSet/>
      <dgm:spPr/>
      <dgm:t>
        <a:bodyPr/>
        <a:lstStyle/>
        <a:p>
          <a:r>
            <a:rPr lang="en-US"/>
            <a:t>Remove outliers (e.g., transactions with extremely high amounts)</a:t>
          </a:r>
        </a:p>
      </dgm:t>
    </dgm:pt>
    <dgm:pt modelId="{E0E83786-3C53-4587-B2FE-1B3E94166EFB}" type="parTrans" cxnId="{BC6ECB09-6176-4322-ABB6-C0A7512FA9CE}">
      <dgm:prSet/>
      <dgm:spPr/>
      <dgm:t>
        <a:bodyPr/>
        <a:lstStyle/>
        <a:p>
          <a:endParaRPr lang="en-US"/>
        </a:p>
      </dgm:t>
    </dgm:pt>
    <dgm:pt modelId="{30956070-6893-4381-9B9F-BE316C81DAAE}" type="sibTrans" cxnId="{BC6ECB09-6176-4322-ABB6-C0A7512FA9CE}">
      <dgm:prSet/>
      <dgm:spPr/>
      <dgm:t>
        <a:bodyPr/>
        <a:lstStyle/>
        <a:p>
          <a:endParaRPr lang="en-US"/>
        </a:p>
      </dgm:t>
    </dgm:pt>
    <dgm:pt modelId="{A6DA312D-C6B7-4875-A12B-D151ABA51740}">
      <dgm:prSet/>
      <dgm:spPr/>
      <dgm:t>
        <a:bodyPr/>
        <a:lstStyle/>
        <a:p>
          <a:r>
            <a:rPr lang="en-US"/>
            <a:t>Engineering</a:t>
          </a:r>
        </a:p>
      </dgm:t>
    </dgm:pt>
    <dgm:pt modelId="{1588A840-A407-40B8-8A12-36B99834247C}" type="parTrans" cxnId="{ABCDDF3C-F140-40F1-B616-AB3F22523886}">
      <dgm:prSet/>
      <dgm:spPr/>
      <dgm:t>
        <a:bodyPr/>
        <a:lstStyle/>
        <a:p>
          <a:endParaRPr lang="en-US"/>
        </a:p>
      </dgm:t>
    </dgm:pt>
    <dgm:pt modelId="{B8127D8E-9532-4C38-9DB7-2E62F222A7BF}" type="sibTrans" cxnId="{ABCDDF3C-F140-40F1-B616-AB3F22523886}">
      <dgm:prSet/>
      <dgm:spPr/>
      <dgm:t>
        <a:bodyPr/>
        <a:lstStyle/>
        <a:p>
          <a:endParaRPr lang="en-US"/>
        </a:p>
      </dgm:t>
    </dgm:pt>
    <dgm:pt modelId="{D77C4E07-875F-4D90-A317-74DE2B96CF97}">
      <dgm:prSet/>
      <dgm:spPr/>
      <dgm:t>
        <a:bodyPr/>
        <a:lstStyle/>
        <a:p>
          <a:r>
            <a:rPr lang="en-US"/>
            <a:t>Feature engineering</a:t>
          </a:r>
        </a:p>
      </dgm:t>
    </dgm:pt>
    <dgm:pt modelId="{E57CD3E9-854B-4275-962D-123A01AF01FE}" type="parTrans" cxnId="{F17C4973-AA07-48A3-8994-035969CFD6D0}">
      <dgm:prSet/>
      <dgm:spPr/>
      <dgm:t>
        <a:bodyPr/>
        <a:lstStyle/>
        <a:p>
          <a:endParaRPr lang="en-US"/>
        </a:p>
      </dgm:t>
    </dgm:pt>
    <dgm:pt modelId="{63542F20-4E64-4B8B-9046-2E5007FFB748}" type="sibTrans" cxnId="{F17C4973-AA07-48A3-8994-035969CFD6D0}">
      <dgm:prSet/>
      <dgm:spPr/>
      <dgm:t>
        <a:bodyPr/>
        <a:lstStyle/>
        <a:p>
          <a:endParaRPr lang="en-US"/>
        </a:p>
      </dgm:t>
    </dgm:pt>
    <dgm:pt modelId="{B864E077-BD57-4943-B370-685BC1C7B129}">
      <dgm:prSet/>
      <dgm:spPr/>
      <dgm:t>
        <a:bodyPr/>
        <a:lstStyle/>
        <a:p>
          <a:r>
            <a:rPr lang="en-US"/>
            <a:t>Create new features from existing data (e.g., difference between past and current balance)</a:t>
          </a:r>
        </a:p>
      </dgm:t>
    </dgm:pt>
    <dgm:pt modelId="{E5E91E35-240D-4F6A-A5C4-D9B0F2EB6B11}" type="parTrans" cxnId="{CAE7A68B-CA76-4F25-A04D-F9C002B4F57D}">
      <dgm:prSet/>
      <dgm:spPr/>
      <dgm:t>
        <a:bodyPr/>
        <a:lstStyle/>
        <a:p>
          <a:endParaRPr lang="en-US"/>
        </a:p>
      </dgm:t>
    </dgm:pt>
    <dgm:pt modelId="{3716198D-E46C-4494-9743-4F6422CC71B0}" type="sibTrans" cxnId="{CAE7A68B-CA76-4F25-A04D-F9C002B4F57D}">
      <dgm:prSet/>
      <dgm:spPr/>
      <dgm:t>
        <a:bodyPr/>
        <a:lstStyle/>
        <a:p>
          <a:endParaRPr lang="en-US"/>
        </a:p>
      </dgm:t>
    </dgm:pt>
    <dgm:pt modelId="{20330EFC-4CEE-4BB3-87EC-11E6C1457C01}">
      <dgm:prSet/>
      <dgm:spPr/>
      <dgm:t>
        <a:bodyPr/>
        <a:lstStyle/>
        <a:p>
          <a:r>
            <a:rPr lang="en-US"/>
            <a:t>Encode categorical variables (e.g., one-hot encoding for transaction types)</a:t>
          </a:r>
        </a:p>
      </dgm:t>
    </dgm:pt>
    <dgm:pt modelId="{E161E9F4-92D6-4C47-AAE8-915D4AC926F1}" type="parTrans" cxnId="{03413AFE-37DC-4A66-9F59-0B7238500F60}">
      <dgm:prSet/>
      <dgm:spPr/>
      <dgm:t>
        <a:bodyPr/>
        <a:lstStyle/>
        <a:p>
          <a:endParaRPr lang="en-US"/>
        </a:p>
      </dgm:t>
    </dgm:pt>
    <dgm:pt modelId="{DCE8C58F-434B-4A71-8A3C-5F1FDDD9BFA4}" type="sibTrans" cxnId="{03413AFE-37DC-4A66-9F59-0B7238500F60}">
      <dgm:prSet/>
      <dgm:spPr/>
      <dgm:t>
        <a:bodyPr/>
        <a:lstStyle/>
        <a:p>
          <a:endParaRPr lang="en-US"/>
        </a:p>
      </dgm:t>
    </dgm:pt>
    <dgm:pt modelId="{649447F4-4F8F-4FCD-90A6-3A0567042764}" type="pres">
      <dgm:prSet presAssocID="{F35A5429-CB11-423A-B590-ECA6154BF5B6}" presName="Name0" presStyleCnt="0">
        <dgm:presLayoutVars>
          <dgm:dir/>
          <dgm:animLvl val="lvl"/>
          <dgm:resizeHandles val="exact"/>
        </dgm:presLayoutVars>
      </dgm:prSet>
      <dgm:spPr/>
    </dgm:pt>
    <dgm:pt modelId="{419DB8B9-7BDE-47BC-A794-904716CAA17F}" type="pres">
      <dgm:prSet presAssocID="{5B938D56-1C26-437E-80DE-B39E173C7D17}" presName="composite" presStyleCnt="0"/>
      <dgm:spPr/>
    </dgm:pt>
    <dgm:pt modelId="{CA6DCB6A-CA11-49C3-AD91-2A7B769D27F3}" type="pres">
      <dgm:prSet presAssocID="{5B938D56-1C26-437E-80DE-B39E173C7D17}" presName="parTx" presStyleLbl="alignNode1" presStyleIdx="0" presStyleCnt="2">
        <dgm:presLayoutVars>
          <dgm:chMax val="0"/>
          <dgm:chPref val="0"/>
          <dgm:bulletEnabled val="1"/>
        </dgm:presLayoutVars>
      </dgm:prSet>
      <dgm:spPr/>
    </dgm:pt>
    <dgm:pt modelId="{F124EE51-AC8A-484B-81B3-2C65E020B287}" type="pres">
      <dgm:prSet presAssocID="{5B938D56-1C26-437E-80DE-B39E173C7D17}" presName="desTx" presStyleLbl="alignAccFollowNode1" presStyleIdx="0" presStyleCnt="2">
        <dgm:presLayoutVars>
          <dgm:bulletEnabled val="1"/>
        </dgm:presLayoutVars>
      </dgm:prSet>
      <dgm:spPr/>
    </dgm:pt>
    <dgm:pt modelId="{E3B4317C-AFB4-412B-B03F-02E9293672C7}" type="pres">
      <dgm:prSet presAssocID="{1F3029E1-67DC-4A19-9D3D-BF7555E3F485}" presName="space" presStyleCnt="0"/>
      <dgm:spPr/>
    </dgm:pt>
    <dgm:pt modelId="{364B2ECB-CFAB-4964-B0CD-2F1227F950A0}" type="pres">
      <dgm:prSet presAssocID="{A6DA312D-C6B7-4875-A12B-D151ABA51740}" presName="composite" presStyleCnt="0"/>
      <dgm:spPr/>
    </dgm:pt>
    <dgm:pt modelId="{AEA4EB81-BD54-4980-B20D-958DDD11F418}" type="pres">
      <dgm:prSet presAssocID="{A6DA312D-C6B7-4875-A12B-D151ABA51740}" presName="parTx" presStyleLbl="alignNode1" presStyleIdx="1" presStyleCnt="2">
        <dgm:presLayoutVars>
          <dgm:chMax val="0"/>
          <dgm:chPref val="0"/>
          <dgm:bulletEnabled val="1"/>
        </dgm:presLayoutVars>
      </dgm:prSet>
      <dgm:spPr/>
    </dgm:pt>
    <dgm:pt modelId="{369284E5-7E6E-4401-81A4-75D73A6A0813}" type="pres">
      <dgm:prSet presAssocID="{A6DA312D-C6B7-4875-A12B-D151ABA51740}" presName="desTx" presStyleLbl="alignAccFollowNode1" presStyleIdx="1" presStyleCnt="2">
        <dgm:presLayoutVars>
          <dgm:bulletEnabled val="1"/>
        </dgm:presLayoutVars>
      </dgm:prSet>
      <dgm:spPr/>
    </dgm:pt>
  </dgm:ptLst>
  <dgm:cxnLst>
    <dgm:cxn modelId="{BC6ECB09-6176-4322-ABB6-C0A7512FA9CE}" srcId="{FF0E5CFB-98AE-4307-BDB4-3F0C13183CDE}" destId="{FECFD7B1-1AF4-4D8A-A6B1-C84345520D0F}" srcOrd="2" destOrd="0" parTransId="{E0E83786-3C53-4587-B2FE-1B3E94166EFB}" sibTransId="{30956070-6893-4381-9B9F-BE316C81DAAE}"/>
    <dgm:cxn modelId="{AE746E0D-2AC4-45A7-8B0C-06D8BC8825AB}" type="presOf" srcId="{FF0E5CFB-98AE-4307-BDB4-3F0C13183CDE}" destId="{F124EE51-AC8A-484B-81B3-2C65E020B287}" srcOrd="0" destOrd="0" presId="urn:microsoft.com/office/officeart/2005/8/layout/hList1"/>
    <dgm:cxn modelId="{ABCDDF3C-F140-40F1-B616-AB3F22523886}" srcId="{F35A5429-CB11-423A-B590-ECA6154BF5B6}" destId="{A6DA312D-C6B7-4875-A12B-D151ABA51740}" srcOrd="1" destOrd="0" parTransId="{1588A840-A407-40B8-8A12-36B99834247C}" sibTransId="{B8127D8E-9532-4C38-9DB7-2E62F222A7BF}"/>
    <dgm:cxn modelId="{8FB52C5E-0186-4B9A-BE95-0CB7677139B9}" type="presOf" srcId="{11294CCC-57D8-40D9-9E3F-8D11D4E8B079}" destId="{F124EE51-AC8A-484B-81B3-2C65E020B287}" srcOrd="0" destOrd="1" presId="urn:microsoft.com/office/officeart/2005/8/layout/hList1"/>
    <dgm:cxn modelId="{7B484845-D5A7-49D6-B7E5-0279C48CDB25}" srcId="{5B938D56-1C26-437E-80DE-B39E173C7D17}" destId="{FF0E5CFB-98AE-4307-BDB4-3F0C13183CDE}" srcOrd="0" destOrd="0" parTransId="{562A97FD-D9A2-4E15-98E5-864295990A41}" sibTransId="{DB67C3B0-4B67-457C-A5DA-1FC717327BF2}"/>
    <dgm:cxn modelId="{8BA86C49-9B1E-41A5-8182-E373D648E9B1}" srcId="{F35A5429-CB11-423A-B590-ECA6154BF5B6}" destId="{5B938D56-1C26-437E-80DE-B39E173C7D17}" srcOrd="0" destOrd="0" parTransId="{11164C35-EB5B-4239-BFA4-D80D282BC175}" sibTransId="{1F3029E1-67DC-4A19-9D3D-BF7555E3F485}"/>
    <dgm:cxn modelId="{F17C4973-AA07-48A3-8994-035969CFD6D0}" srcId="{A6DA312D-C6B7-4875-A12B-D151ABA51740}" destId="{D77C4E07-875F-4D90-A317-74DE2B96CF97}" srcOrd="0" destOrd="0" parTransId="{E57CD3E9-854B-4275-962D-123A01AF01FE}" sibTransId="{63542F20-4E64-4B8B-9046-2E5007FFB748}"/>
    <dgm:cxn modelId="{4868397D-CEB5-4F70-A690-6EC72E903CF8}" type="presOf" srcId="{5B938D56-1C26-437E-80DE-B39E173C7D17}" destId="{CA6DCB6A-CA11-49C3-AD91-2A7B769D27F3}" srcOrd="0" destOrd="0" presId="urn:microsoft.com/office/officeart/2005/8/layout/hList1"/>
    <dgm:cxn modelId="{C6E82781-381A-45F1-9467-2B64B44AF6F1}" type="presOf" srcId="{20330EFC-4CEE-4BB3-87EC-11E6C1457C01}" destId="{369284E5-7E6E-4401-81A4-75D73A6A0813}" srcOrd="0" destOrd="2" presId="urn:microsoft.com/office/officeart/2005/8/layout/hList1"/>
    <dgm:cxn modelId="{CAE7A68B-CA76-4F25-A04D-F9C002B4F57D}" srcId="{D77C4E07-875F-4D90-A317-74DE2B96CF97}" destId="{B864E077-BD57-4943-B370-685BC1C7B129}" srcOrd="0" destOrd="0" parTransId="{E5E91E35-240D-4F6A-A5C4-D9B0F2EB6B11}" sibTransId="{3716198D-E46C-4494-9743-4F6422CC71B0}"/>
    <dgm:cxn modelId="{E2ADC594-353E-47FC-9F81-A97073077E26}" type="presOf" srcId="{FECFD7B1-1AF4-4D8A-A6B1-C84345520D0F}" destId="{F124EE51-AC8A-484B-81B3-2C65E020B287}" srcOrd="0" destOrd="3" presId="urn:microsoft.com/office/officeart/2005/8/layout/hList1"/>
    <dgm:cxn modelId="{8CC3CC95-62A2-4658-B282-B03702842180}" type="presOf" srcId="{B864E077-BD57-4943-B370-685BC1C7B129}" destId="{369284E5-7E6E-4401-81A4-75D73A6A0813}" srcOrd="0" destOrd="1" presId="urn:microsoft.com/office/officeart/2005/8/layout/hList1"/>
    <dgm:cxn modelId="{7E00459D-CA65-49C3-A625-0E8094E64D70}" type="presOf" srcId="{F35A5429-CB11-423A-B590-ECA6154BF5B6}" destId="{649447F4-4F8F-4FCD-90A6-3A0567042764}" srcOrd="0" destOrd="0" presId="urn:microsoft.com/office/officeart/2005/8/layout/hList1"/>
    <dgm:cxn modelId="{9093C7AA-193A-411C-8FD0-B6DC14C9C593}" type="presOf" srcId="{D77C4E07-875F-4D90-A317-74DE2B96CF97}" destId="{369284E5-7E6E-4401-81A4-75D73A6A0813}" srcOrd="0" destOrd="0" presId="urn:microsoft.com/office/officeart/2005/8/layout/hList1"/>
    <dgm:cxn modelId="{114B29B5-AD94-4671-A119-1D19F1C00265}" srcId="{FF0E5CFB-98AE-4307-BDB4-3F0C13183CDE}" destId="{16C2CA4D-E274-4AB8-A322-5244812F7651}" srcOrd="1" destOrd="0" parTransId="{17DC5992-D735-47C2-B0C5-F547E9C34CF2}" sibTransId="{DA7F1C2A-EB84-4BA5-A3E9-9D08231CD8B2}"/>
    <dgm:cxn modelId="{B38B6CC9-8098-4870-B4E3-499BFACB0435}" type="presOf" srcId="{16C2CA4D-E274-4AB8-A322-5244812F7651}" destId="{F124EE51-AC8A-484B-81B3-2C65E020B287}" srcOrd="0" destOrd="2" presId="urn:microsoft.com/office/officeart/2005/8/layout/hList1"/>
    <dgm:cxn modelId="{255698D8-3BD2-4D88-BB0D-68B6C25805C6}" srcId="{FF0E5CFB-98AE-4307-BDB4-3F0C13183CDE}" destId="{11294CCC-57D8-40D9-9E3F-8D11D4E8B079}" srcOrd="0" destOrd="0" parTransId="{944FB6B5-6593-49F7-9472-E621764CC610}" sibTransId="{8150C221-091B-4797-B406-C75223A28954}"/>
    <dgm:cxn modelId="{3B5F9EDF-D074-45B3-8339-1E23BD8E3ED0}" type="presOf" srcId="{A6DA312D-C6B7-4875-A12B-D151ABA51740}" destId="{AEA4EB81-BD54-4980-B20D-958DDD11F418}" srcOrd="0" destOrd="0" presId="urn:microsoft.com/office/officeart/2005/8/layout/hList1"/>
    <dgm:cxn modelId="{03413AFE-37DC-4A66-9F59-0B7238500F60}" srcId="{D77C4E07-875F-4D90-A317-74DE2B96CF97}" destId="{20330EFC-4CEE-4BB3-87EC-11E6C1457C01}" srcOrd="1" destOrd="0" parTransId="{E161E9F4-92D6-4C47-AAE8-915D4AC926F1}" sibTransId="{DCE8C58F-434B-4A71-8A3C-5F1FDDD9BFA4}"/>
    <dgm:cxn modelId="{685173F0-2DAE-4666-8A16-AF6868B6B31E}" type="presParOf" srcId="{649447F4-4F8F-4FCD-90A6-3A0567042764}" destId="{419DB8B9-7BDE-47BC-A794-904716CAA17F}" srcOrd="0" destOrd="0" presId="urn:microsoft.com/office/officeart/2005/8/layout/hList1"/>
    <dgm:cxn modelId="{40520F0E-E474-4407-84FF-9E76D29C928F}" type="presParOf" srcId="{419DB8B9-7BDE-47BC-A794-904716CAA17F}" destId="{CA6DCB6A-CA11-49C3-AD91-2A7B769D27F3}" srcOrd="0" destOrd="0" presId="urn:microsoft.com/office/officeart/2005/8/layout/hList1"/>
    <dgm:cxn modelId="{F71BF7C7-EB3F-4A04-98AB-C51F88665001}" type="presParOf" srcId="{419DB8B9-7BDE-47BC-A794-904716CAA17F}" destId="{F124EE51-AC8A-484B-81B3-2C65E020B287}" srcOrd="1" destOrd="0" presId="urn:microsoft.com/office/officeart/2005/8/layout/hList1"/>
    <dgm:cxn modelId="{7A1C6FF1-3711-4264-B66D-E5F1ACE1C0B0}" type="presParOf" srcId="{649447F4-4F8F-4FCD-90A6-3A0567042764}" destId="{E3B4317C-AFB4-412B-B03F-02E9293672C7}" srcOrd="1" destOrd="0" presId="urn:microsoft.com/office/officeart/2005/8/layout/hList1"/>
    <dgm:cxn modelId="{F2F063B4-EA45-4424-BE9A-57407C21D1A7}" type="presParOf" srcId="{649447F4-4F8F-4FCD-90A6-3A0567042764}" destId="{364B2ECB-CFAB-4964-B0CD-2F1227F950A0}" srcOrd="2" destOrd="0" presId="urn:microsoft.com/office/officeart/2005/8/layout/hList1"/>
    <dgm:cxn modelId="{348A3A3D-0951-4C7A-B777-28BE34648E68}" type="presParOf" srcId="{364B2ECB-CFAB-4964-B0CD-2F1227F950A0}" destId="{AEA4EB81-BD54-4980-B20D-958DDD11F418}" srcOrd="0" destOrd="0" presId="urn:microsoft.com/office/officeart/2005/8/layout/hList1"/>
    <dgm:cxn modelId="{C7D05A4F-FFBA-4B6A-BAED-F6753AA6CF28}" type="presParOf" srcId="{364B2ECB-CFAB-4964-B0CD-2F1227F950A0}" destId="{369284E5-7E6E-4401-81A4-75D73A6A0813}"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6DCB6A-CA11-49C3-AD91-2A7B769D27F3}">
      <dsp:nvSpPr>
        <dsp:cNvPr id="0" name=""/>
        <dsp:cNvSpPr/>
      </dsp:nvSpPr>
      <dsp:spPr>
        <a:xfrm>
          <a:off x="51" y="51309"/>
          <a:ext cx="4913783" cy="691200"/>
        </a:xfrm>
        <a:prstGeom prst="rect">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a:t>Cleaning</a:t>
          </a:r>
        </a:p>
      </dsp:txBody>
      <dsp:txXfrm>
        <a:off x="51" y="51309"/>
        <a:ext cx="4913783" cy="691200"/>
      </dsp:txXfrm>
    </dsp:sp>
    <dsp:sp modelId="{F124EE51-AC8A-484B-81B3-2C65E020B287}">
      <dsp:nvSpPr>
        <dsp:cNvPr id="0" name=""/>
        <dsp:cNvSpPr/>
      </dsp:nvSpPr>
      <dsp:spPr>
        <a:xfrm>
          <a:off x="51" y="742509"/>
          <a:ext cx="4913783" cy="3557520"/>
        </a:xfrm>
        <a:prstGeom prst="rect">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a:t>Data cleaning</a:t>
          </a:r>
        </a:p>
        <a:p>
          <a:pPr marL="457200" lvl="2" indent="-228600" algn="l" defTabSz="1066800">
            <a:lnSpc>
              <a:spcPct val="90000"/>
            </a:lnSpc>
            <a:spcBef>
              <a:spcPct val="0"/>
            </a:spcBef>
            <a:spcAft>
              <a:spcPct val="15000"/>
            </a:spcAft>
            <a:buChar char="•"/>
          </a:pPr>
          <a:r>
            <a:rPr lang="en-US" sz="2400" kern="1200"/>
            <a:t>Identify and handle missing values (e.g., fill with mean/median, remove rows)</a:t>
          </a:r>
        </a:p>
        <a:p>
          <a:pPr marL="457200" lvl="2" indent="-228600" algn="l" defTabSz="1066800">
            <a:lnSpc>
              <a:spcPct val="90000"/>
            </a:lnSpc>
            <a:spcBef>
              <a:spcPct val="0"/>
            </a:spcBef>
            <a:spcAft>
              <a:spcPct val="15000"/>
            </a:spcAft>
            <a:buChar char="•"/>
          </a:pPr>
          <a:r>
            <a:rPr lang="en-US" sz="2400" kern="1200"/>
            <a:t>Correct inconsistencies (e.g., standardize formats)</a:t>
          </a:r>
        </a:p>
        <a:p>
          <a:pPr marL="457200" lvl="2" indent="-228600" algn="l" defTabSz="1066800">
            <a:lnSpc>
              <a:spcPct val="90000"/>
            </a:lnSpc>
            <a:spcBef>
              <a:spcPct val="0"/>
            </a:spcBef>
            <a:spcAft>
              <a:spcPct val="15000"/>
            </a:spcAft>
            <a:buChar char="•"/>
          </a:pPr>
          <a:r>
            <a:rPr lang="en-US" sz="2400" kern="1200"/>
            <a:t>Remove outliers (e.g., transactions with extremely high amounts)</a:t>
          </a:r>
        </a:p>
      </dsp:txBody>
      <dsp:txXfrm>
        <a:off x="51" y="742509"/>
        <a:ext cx="4913783" cy="3557520"/>
      </dsp:txXfrm>
    </dsp:sp>
    <dsp:sp modelId="{AEA4EB81-BD54-4980-B20D-958DDD11F418}">
      <dsp:nvSpPr>
        <dsp:cNvPr id="0" name=""/>
        <dsp:cNvSpPr/>
      </dsp:nvSpPr>
      <dsp:spPr>
        <a:xfrm>
          <a:off x="5601764" y="51309"/>
          <a:ext cx="4913783" cy="691200"/>
        </a:xfrm>
        <a:prstGeom prst="rect">
          <a:avLst/>
        </a:prstGeom>
        <a:solidFill>
          <a:schemeClr val="accent2">
            <a:hueOff val="6443614"/>
            <a:satOff val="-18493"/>
            <a:lumOff val="-29609"/>
            <a:alphaOff val="0"/>
          </a:schemeClr>
        </a:solidFill>
        <a:ln w="19050" cap="flat" cmpd="sng" algn="ctr">
          <a:solidFill>
            <a:schemeClr val="accent2">
              <a:hueOff val="6443614"/>
              <a:satOff val="-18493"/>
              <a:lumOff val="-2960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a:t>Engineering</a:t>
          </a:r>
        </a:p>
      </dsp:txBody>
      <dsp:txXfrm>
        <a:off x="5601764" y="51309"/>
        <a:ext cx="4913783" cy="691200"/>
      </dsp:txXfrm>
    </dsp:sp>
    <dsp:sp modelId="{369284E5-7E6E-4401-81A4-75D73A6A0813}">
      <dsp:nvSpPr>
        <dsp:cNvPr id="0" name=""/>
        <dsp:cNvSpPr/>
      </dsp:nvSpPr>
      <dsp:spPr>
        <a:xfrm>
          <a:off x="5601764" y="742509"/>
          <a:ext cx="4913783" cy="3557520"/>
        </a:xfrm>
        <a:prstGeom prst="rect">
          <a:avLst/>
        </a:prstGeom>
        <a:solidFill>
          <a:schemeClr val="accent2">
            <a:tint val="40000"/>
            <a:alpha val="90000"/>
            <a:hueOff val="6734718"/>
            <a:satOff val="-62232"/>
            <a:lumOff val="-7015"/>
            <a:alphaOff val="0"/>
          </a:schemeClr>
        </a:solidFill>
        <a:ln w="19050" cap="flat" cmpd="sng" algn="ctr">
          <a:solidFill>
            <a:schemeClr val="accent2">
              <a:tint val="40000"/>
              <a:alpha val="90000"/>
              <a:hueOff val="6734718"/>
              <a:satOff val="-62232"/>
              <a:lumOff val="-701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a:t>Feature engineering</a:t>
          </a:r>
        </a:p>
        <a:p>
          <a:pPr marL="457200" lvl="2" indent="-228600" algn="l" defTabSz="1066800">
            <a:lnSpc>
              <a:spcPct val="90000"/>
            </a:lnSpc>
            <a:spcBef>
              <a:spcPct val="0"/>
            </a:spcBef>
            <a:spcAft>
              <a:spcPct val="15000"/>
            </a:spcAft>
            <a:buChar char="•"/>
          </a:pPr>
          <a:r>
            <a:rPr lang="en-US" sz="2400" kern="1200"/>
            <a:t>Create new features from existing data (e.g., difference between past and current balance)</a:t>
          </a:r>
        </a:p>
        <a:p>
          <a:pPr marL="457200" lvl="2" indent="-228600" algn="l" defTabSz="1066800">
            <a:lnSpc>
              <a:spcPct val="90000"/>
            </a:lnSpc>
            <a:spcBef>
              <a:spcPct val="0"/>
            </a:spcBef>
            <a:spcAft>
              <a:spcPct val="15000"/>
            </a:spcAft>
            <a:buChar char="•"/>
          </a:pPr>
          <a:r>
            <a:rPr lang="en-US" sz="2400" kern="1200"/>
            <a:t>Encode categorical variables (e.g., one-hot encoding for transaction types)</a:t>
          </a:r>
        </a:p>
      </dsp:txBody>
      <dsp:txXfrm>
        <a:off x="5601764" y="742509"/>
        <a:ext cx="4913783" cy="355752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4/7/2024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4/7/2024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4/7/2024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4/7/2024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74377" y="-938260"/>
            <a:ext cx="4620584" cy="4567137"/>
          </a:xfrm>
        </p:spPr>
        <p:txBody>
          <a:bodyPr>
            <a:normAutofit/>
          </a:bodyPr>
          <a:lstStyle/>
          <a:p>
            <a:pPr algn="l"/>
            <a:r>
              <a:rPr lang="en-US" sz="4400">
                <a:ea typeface="+mj-lt"/>
                <a:cs typeface="+mj-lt"/>
              </a:rPr>
              <a:t>Credit Card Prediction Using Machine Learning</a:t>
            </a:r>
            <a:endParaRPr lang="en-US" sz="4400"/>
          </a:p>
        </p:txBody>
      </p:sp>
      <p:sp>
        <p:nvSpPr>
          <p:cNvPr id="3" name="Subtitle 2"/>
          <p:cNvSpPr>
            <a:spLocks noGrp="1"/>
          </p:cNvSpPr>
          <p:nvPr>
            <p:ph type="subTitle" idx="1"/>
          </p:nvPr>
        </p:nvSpPr>
        <p:spPr>
          <a:xfrm>
            <a:off x="643467" y="5277684"/>
            <a:ext cx="4620584" cy="775494"/>
          </a:xfrm>
        </p:spPr>
        <p:txBody>
          <a:bodyPr vert="horz" lIns="91440" tIns="45720" rIns="91440" bIns="45720" rtlCol="0">
            <a:normAutofit/>
          </a:bodyPr>
          <a:lstStyle/>
          <a:p>
            <a:pPr algn="l"/>
            <a:r>
              <a:rPr lang="en-US" dirty="0"/>
              <a:t>Submitted by- Gaurav Rawat</a:t>
            </a:r>
            <a:endParaRPr lang="en-US"/>
          </a:p>
        </p:txBody>
      </p:sp>
      <p:pic>
        <p:nvPicPr>
          <p:cNvPr id="5" name="Picture 4">
            <a:extLst>
              <a:ext uri="{FF2B5EF4-FFF2-40B4-BE49-F238E27FC236}">
                <a16:creationId xmlns:a16="http://schemas.microsoft.com/office/drawing/2014/main" id="{77E2B281-CE61-C447-D4C7-9747444AEDD3}"/>
              </a:ext>
            </a:extLst>
          </p:cNvPr>
          <p:cNvPicPr>
            <a:picLocks noChangeAspect="1"/>
          </p:cNvPicPr>
          <p:nvPr/>
        </p:nvPicPr>
        <p:blipFill rotWithShape="1">
          <a:blip r:embed="rId2"/>
          <a:srcRect l="23402" r="18345" b="2"/>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0EDA4BC-57F7-396A-B569-6B615BB0D872}"/>
              </a:ext>
            </a:extLst>
          </p:cNvPr>
          <p:cNvPicPr>
            <a:picLocks noGrp="1" noChangeAspect="1"/>
          </p:cNvPicPr>
          <p:nvPr>
            <p:ph idx="1"/>
          </p:nvPr>
        </p:nvPicPr>
        <p:blipFill>
          <a:blip r:embed="rId2"/>
          <a:stretch>
            <a:fillRect/>
          </a:stretch>
        </p:blipFill>
        <p:spPr>
          <a:xfrm>
            <a:off x="1360162" y="200984"/>
            <a:ext cx="8939713" cy="6464808"/>
          </a:xfrm>
        </p:spPr>
      </p:pic>
    </p:spTree>
    <p:extLst>
      <p:ext uri="{BB962C8B-B14F-4D97-AF65-F5344CB8AC3E}">
        <p14:creationId xmlns:p14="http://schemas.microsoft.com/office/powerpoint/2010/main" val="3463141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CC1DAA6-E7DA-E880-B994-0ECC77D58D43}"/>
              </a:ext>
            </a:extLst>
          </p:cNvPr>
          <p:cNvPicPr>
            <a:picLocks noGrp="1" noChangeAspect="1"/>
          </p:cNvPicPr>
          <p:nvPr>
            <p:ph idx="1"/>
          </p:nvPr>
        </p:nvPicPr>
        <p:blipFill>
          <a:blip r:embed="rId2"/>
          <a:stretch>
            <a:fillRect/>
          </a:stretch>
        </p:blipFill>
        <p:spPr>
          <a:xfrm>
            <a:off x="2251106" y="82749"/>
            <a:ext cx="8049223" cy="6692501"/>
          </a:xfrm>
          <a:prstGeom prst="rect">
            <a:avLst/>
          </a:prstGeom>
        </p:spPr>
      </p:pic>
    </p:spTree>
    <p:extLst>
      <p:ext uri="{BB962C8B-B14F-4D97-AF65-F5344CB8AC3E}">
        <p14:creationId xmlns:p14="http://schemas.microsoft.com/office/powerpoint/2010/main" val="915522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178C68-7AF6-4921-0D28-2A1769B8F756}"/>
              </a:ext>
            </a:extLst>
          </p:cNvPr>
          <p:cNvSpPr>
            <a:spLocks noGrp="1"/>
          </p:cNvSpPr>
          <p:nvPr>
            <p:ph type="title"/>
          </p:nvPr>
        </p:nvSpPr>
        <p:spPr>
          <a:xfrm>
            <a:off x="841248" y="548640"/>
            <a:ext cx="3600860" cy="5431536"/>
          </a:xfrm>
        </p:spPr>
        <p:txBody>
          <a:bodyPr>
            <a:normAutofit/>
          </a:bodyPr>
          <a:lstStyle/>
          <a:p>
            <a:r>
              <a:rPr lang="en-US" sz="5400">
                <a:ea typeface="+mj-lt"/>
                <a:cs typeface="+mj-lt"/>
              </a:rPr>
              <a:t>Machine Learning Models</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20771C5-781D-2213-A115-7009D4EDEDE4}"/>
              </a:ext>
            </a:extLst>
          </p:cNvPr>
          <p:cNvSpPr>
            <a:spLocks noGrp="1"/>
          </p:cNvSpPr>
          <p:nvPr>
            <p:ph idx="1"/>
          </p:nvPr>
        </p:nvSpPr>
        <p:spPr>
          <a:xfrm>
            <a:off x="5126418" y="552091"/>
            <a:ext cx="6224335" cy="5431536"/>
          </a:xfrm>
        </p:spPr>
        <p:txBody>
          <a:bodyPr vert="horz" lIns="91440" tIns="45720" rIns="91440" bIns="45720" rtlCol="0" anchor="ctr">
            <a:normAutofit/>
          </a:bodyPr>
          <a:lstStyle/>
          <a:p>
            <a:pPr marL="0" indent="0">
              <a:buNone/>
            </a:pPr>
            <a:r>
              <a:rPr lang="en-US" sz="2000" dirty="0">
                <a:ea typeface="+mn-lt"/>
                <a:cs typeface="+mn-lt"/>
              </a:rPr>
              <a:t>Several machine learning models can be used for credit card fraud prediction, some common ones include:</a:t>
            </a:r>
            <a:endParaRPr lang="en-US" dirty="0"/>
          </a:p>
          <a:p>
            <a:pPr marL="0" indent="0">
              <a:buNone/>
            </a:pPr>
            <a:endParaRPr lang="en-US" sz="2000" dirty="0">
              <a:ea typeface="+mn-lt"/>
              <a:cs typeface="+mn-lt"/>
            </a:endParaRPr>
          </a:p>
          <a:p>
            <a:pPr lvl="1"/>
            <a:r>
              <a:rPr lang="en-US" sz="2000" dirty="0">
                <a:ea typeface="+mn-lt"/>
                <a:cs typeface="+mn-lt"/>
              </a:rPr>
              <a:t>Logistic Regression: A linear model that predicts the probability of an event (fraud) occurring.</a:t>
            </a:r>
          </a:p>
          <a:p>
            <a:pPr lvl="1"/>
            <a:r>
              <a:rPr lang="en-US" sz="2000" dirty="0">
                <a:ea typeface="+mn-lt"/>
                <a:cs typeface="+mn-lt"/>
              </a:rPr>
              <a:t>Decision Tree: A tree-like structure that makes decisions based on a series of features (e.g., transaction amount, location).</a:t>
            </a:r>
          </a:p>
          <a:p>
            <a:pPr lvl="1"/>
            <a:r>
              <a:rPr lang="en-US" sz="2000" dirty="0">
                <a:ea typeface="+mn-lt"/>
                <a:cs typeface="+mn-lt"/>
              </a:rPr>
              <a:t>Random Forest: An ensemble of decision trees that can improve the accuracy of predictions by combining the results of multiple trees.</a:t>
            </a:r>
          </a:p>
          <a:p>
            <a:pPr lvl="1"/>
            <a:r>
              <a:rPr lang="en-US" sz="2000" dirty="0">
                <a:ea typeface="+mn-lt"/>
                <a:cs typeface="+mn-lt"/>
              </a:rPr>
              <a:t>Gradient Boosting: A sequential ensemble of models that can improve the accuracy of predictions by learning from the errors of previous models.</a:t>
            </a:r>
          </a:p>
          <a:p>
            <a:endParaRPr lang="en-US" sz="2000"/>
          </a:p>
        </p:txBody>
      </p:sp>
    </p:spTree>
    <p:extLst>
      <p:ext uri="{BB962C8B-B14F-4D97-AF65-F5344CB8AC3E}">
        <p14:creationId xmlns:p14="http://schemas.microsoft.com/office/powerpoint/2010/main" val="535120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375916-21EC-F0AE-C16B-4997F399694A}"/>
              </a:ext>
            </a:extLst>
          </p:cNvPr>
          <p:cNvSpPr>
            <a:spLocks noGrp="1"/>
          </p:cNvSpPr>
          <p:nvPr>
            <p:ph type="title"/>
          </p:nvPr>
        </p:nvSpPr>
        <p:spPr>
          <a:xfrm>
            <a:off x="838201" y="365125"/>
            <a:ext cx="5251316" cy="1807305"/>
          </a:xfrm>
        </p:spPr>
        <p:txBody>
          <a:bodyPr>
            <a:normAutofit/>
          </a:bodyPr>
          <a:lstStyle/>
          <a:p>
            <a:r>
              <a:rPr lang="en-US">
                <a:ea typeface="+mj-lt"/>
                <a:cs typeface="+mj-lt"/>
              </a:rPr>
              <a:t>Model Training</a:t>
            </a:r>
          </a:p>
        </p:txBody>
      </p:sp>
      <p:sp>
        <p:nvSpPr>
          <p:cNvPr id="3" name="Content Placeholder 2">
            <a:extLst>
              <a:ext uri="{FF2B5EF4-FFF2-40B4-BE49-F238E27FC236}">
                <a16:creationId xmlns:a16="http://schemas.microsoft.com/office/drawing/2014/main" id="{A72A1527-A1ED-4F5D-07ED-FE00F79BED02}"/>
              </a:ext>
            </a:extLst>
          </p:cNvPr>
          <p:cNvSpPr>
            <a:spLocks noGrp="1"/>
          </p:cNvSpPr>
          <p:nvPr>
            <p:ph idx="1"/>
          </p:nvPr>
        </p:nvSpPr>
        <p:spPr>
          <a:xfrm>
            <a:off x="838200" y="3425976"/>
            <a:ext cx="5116075" cy="4236211"/>
          </a:xfrm>
        </p:spPr>
        <p:txBody>
          <a:bodyPr vert="horz" lIns="91440" tIns="45720" rIns="91440" bIns="45720" rtlCol="0" anchor="t">
            <a:normAutofit/>
          </a:bodyPr>
          <a:lstStyle/>
          <a:p>
            <a:pPr marL="0" indent="0">
              <a:buNone/>
            </a:pPr>
            <a:r>
              <a:rPr lang="en-US" sz="1700">
                <a:ea typeface="+mn-lt"/>
                <a:cs typeface="+mn-lt"/>
              </a:rPr>
              <a:t>Here are some features more commonly used for credit card fraud prediction:</a:t>
            </a:r>
            <a:endParaRPr lang="en-US"/>
          </a:p>
          <a:p>
            <a:r>
              <a:rPr lang="en-US" sz="1700" b="1" dirty="0">
                <a:ea typeface="+mn-lt"/>
                <a:cs typeface="+mn-lt"/>
              </a:rPr>
              <a:t>Transaction Details:</a:t>
            </a:r>
            <a:r>
              <a:rPr lang="en-US" sz="1700" dirty="0">
                <a:ea typeface="+mn-lt"/>
                <a:cs typeface="+mn-lt"/>
              </a:rPr>
              <a:t> Amount, type (purchase, withdrawal, transfer), location, time, and currency.</a:t>
            </a:r>
          </a:p>
          <a:p>
            <a:r>
              <a:rPr lang="en-US" sz="1700" b="1" dirty="0">
                <a:ea typeface="+mn-lt"/>
                <a:cs typeface="+mn-lt"/>
              </a:rPr>
              <a:t>Cardholder Information:</a:t>
            </a:r>
            <a:r>
              <a:rPr lang="en-US" sz="1700" dirty="0">
                <a:ea typeface="+mn-lt"/>
                <a:cs typeface="+mn-lt"/>
              </a:rPr>
              <a:t> Name on card, billing address, card verification value (CVV).</a:t>
            </a:r>
          </a:p>
          <a:p>
            <a:r>
              <a:rPr lang="en-US" sz="1700" b="1" dirty="0">
                <a:ea typeface="+mn-lt"/>
                <a:cs typeface="+mn-lt"/>
              </a:rPr>
              <a:t>Account Details:</a:t>
            </a:r>
            <a:r>
              <a:rPr lang="en-US" sz="1700" dirty="0">
                <a:ea typeface="+mn-lt"/>
                <a:cs typeface="+mn-lt"/>
              </a:rPr>
              <a:t> Account history, recent transactions, spending patterns, credit limit.</a:t>
            </a:r>
          </a:p>
          <a:p>
            <a:r>
              <a:rPr lang="en-US" sz="1700" b="1" dirty="0">
                <a:ea typeface="+mn-lt"/>
                <a:cs typeface="+mn-lt"/>
              </a:rPr>
              <a:t>Device Information:</a:t>
            </a:r>
            <a:r>
              <a:rPr lang="en-US" sz="1700" dirty="0">
                <a:ea typeface="+mn-lt"/>
                <a:cs typeface="+mn-lt"/>
              </a:rPr>
              <a:t> IP address, device type, operating system (for online transactions).</a:t>
            </a:r>
          </a:p>
          <a:p>
            <a:endParaRPr lang="en-US" sz="1700"/>
          </a:p>
        </p:txBody>
      </p:sp>
      <p:pic>
        <p:nvPicPr>
          <p:cNvPr id="7" name="Picture 6" descr="A stack of bank cards">
            <a:extLst>
              <a:ext uri="{FF2B5EF4-FFF2-40B4-BE49-F238E27FC236}">
                <a16:creationId xmlns:a16="http://schemas.microsoft.com/office/drawing/2014/main" id="{4015C485-0024-6B27-50ED-AE7D86BDC12E}"/>
              </a:ext>
            </a:extLst>
          </p:cNvPr>
          <p:cNvPicPr>
            <a:picLocks noChangeAspect="1"/>
          </p:cNvPicPr>
          <p:nvPr/>
        </p:nvPicPr>
        <p:blipFill rotWithShape="1">
          <a:blip r:embed="rId2"/>
          <a:srcRect l="41745" r="2" b="2"/>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846365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584877-F78E-6F30-6422-D547A6491301}"/>
              </a:ext>
            </a:extLst>
          </p:cNvPr>
          <p:cNvSpPr>
            <a:spLocks noGrp="1"/>
          </p:cNvSpPr>
          <p:nvPr>
            <p:ph type="title"/>
          </p:nvPr>
        </p:nvSpPr>
        <p:spPr>
          <a:xfrm>
            <a:off x="838200" y="365125"/>
            <a:ext cx="10515600" cy="1860400"/>
          </a:xfrm>
        </p:spPr>
        <p:txBody>
          <a:bodyPr vert="horz" lIns="91440" tIns="45720" rIns="91440" bIns="45720" rtlCol="0" anchor="ctr">
            <a:normAutofit/>
          </a:bodyPr>
          <a:lstStyle/>
          <a:p>
            <a:r>
              <a:rPr lang="en-US" sz="5200" kern="1200" dirty="0">
                <a:solidFill>
                  <a:schemeClr val="tx1"/>
                </a:solidFill>
                <a:latin typeface="+mj-lt"/>
                <a:ea typeface="+mj-ea"/>
                <a:cs typeface="+mj-cs"/>
              </a:rPr>
              <a:t>Evaluate the model</a:t>
            </a:r>
          </a:p>
        </p:txBody>
      </p:sp>
      <p:pic>
        <p:nvPicPr>
          <p:cNvPr id="4" name="Content Placeholder 3" descr="A screenshot of a computer&#10;&#10;Description automatically generated">
            <a:extLst>
              <a:ext uri="{FF2B5EF4-FFF2-40B4-BE49-F238E27FC236}">
                <a16:creationId xmlns:a16="http://schemas.microsoft.com/office/drawing/2014/main" id="{008313C6-A78D-038D-A3F3-FC0F4711E1FA}"/>
              </a:ext>
            </a:extLst>
          </p:cNvPr>
          <p:cNvPicPr>
            <a:picLocks noGrp="1" noChangeAspect="1"/>
          </p:cNvPicPr>
          <p:nvPr>
            <p:ph idx="1"/>
          </p:nvPr>
        </p:nvPicPr>
        <p:blipFill>
          <a:blip r:embed="rId2"/>
          <a:stretch>
            <a:fillRect/>
          </a:stretch>
        </p:blipFill>
        <p:spPr>
          <a:xfrm>
            <a:off x="1065623" y="2365285"/>
            <a:ext cx="4059483" cy="3938756"/>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89974B59-1DC9-2C05-B307-652B29E99998}"/>
              </a:ext>
            </a:extLst>
          </p:cNvPr>
          <p:cNvPicPr>
            <a:picLocks noChangeAspect="1"/>
          </p:cNvPicPr>
          <p:nvPr/>
        </p:nvPicPr>
        <p:blipFill>
          <a:blip r:embed="rId3"/>
          <a:stretch>
            <a:fillRect/>
          </a:stretch>
        </p:blipFill>
        <p:spPr>
          <a:xfrm>
            <a:off x="6757173" y="2365285"/>
            <a:ext cx="4678925" cy="3938756"/>
          </a:xfrm>
          <a:prstGeom prst="rect">
            <a:avLst/>
          </a:prstGeom>
        </p:spPr>
      </p:pic>
    </p:spTree>
    <p:extLst>
      <p:ext uri="{BB962C8B-B14F-4D97-AF65-F5344CB8AC3E}">
        <p14:creationId xmlns:p14="http://schemas.microsoft.com/office/powerpoint/2010/main" val="4011957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96F631-68C1-52C1-2188-2CFDCA4C1606}"/>
              </a:ext>
            </a:extLst>
          </p:cNvPr>
          <p:cNvSpPr>
            <a:spLocks noGrp="1"/>
          </p:cNvSpPr>
          <p:nvPr>
            <p:ph type="title"/>
          </p:nvPr>
        </p:nvSpPr>
        <p:spPr>
          <a:xfrm>
            <a:off x="838200" y="365125"/>
            <a:ext cx="10515600" cy="1325563"/>
          </a:xfrm>
        </p:spPr>
        <p:txBody>
          <a:bodyPr>
            <a:normAutofit/>
          </a:bodyPr>
          <a:lstStyle/>
          <a:p>
            <a:r>
              <a:rPr lang="en-US" sz="5400">
                <a:ea typeface="+mj-lt"/>
                <a:cs typeface="+mj-lt"/>
              </a:rPr>
              <a:t>Conclusion</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9DFA238-01B9-378B-1A57-7197CB9DBD09}"/>
              </a:ext>
            </a:extLst>
          </p:cNvPr>
          <p:cNvSpPr>
            <a:spLocks noGrp="1"/>
          </p:cNvSpPr>
          <p:nvPr>
            <p:ph idx="1"/>
          </p:nvPr>
        </p:nvSpPr>
        <p:spPr>
          <a:xfrm>
            <a:off x="838200" y="1929384"/>
            <a:ext cx="10515600" cy="4251960"/>
          </a:xfrm>
        </p:spPr>
        <p:txBody>
          <a:bodyPr vert="horz" lIns="91440" tIns="45720" rIns="91440" bIns="45720" rtlCol="0" anchor="t">
            <a:normAutofit/>
          </a:bodyPr>
          <a:lstStyle/>
          <a:p>
            <a:r>
              <a:rPr lang="en-US" sz="2200" dirty="0">
                <a:ea typeface="+mn-lt"/>
                <a:cs typeface="+mn-lt"/>
              </a:rPr>
              <a:t>Credit card fraud is a significant threat, but machine learning offers a powerful tool for combating it.</a:t>
            </a:r>
          </a:p>
          <a:p>
            <a:r>
              <a:rPr lang="en-US" sz="2200" dirty="0">
                <a:ea typeface="+mn-lt"/>
                <a:cs typeface="+mn-lt"/>
              </a:rPr>
              <a:t>By analyzing transaction data and cardholder information, machine learning models can identify patterns of fraudulent activity.</a:t>
            </a:r>
            <a:endParaRPr lang="en-US" sz="2200" dirty="0"/>
          </a:p>
          <a:p>
            <a:r>
              <a:rPr lang="en-US" sz="2200" dirty="0">
                <a:ea typeface="+mn-lt"/>
                <a:cs typeface="+mn-lt"/>
              </a:rPr>
              <a:t>This allows financial institutions to improve fraud detection accuracy and protect their customers.</a:t>
            </a:r>
          </a:p>
          <a:p>
            <a:pPr marL="0" indent="0">
              <a:buNone/>
            </a:pPr>
            <a:endParaRPr lang="en-US" sz="2200"/>
          </a:p>
          <a:p>
            <a:pPr marL="0" indent="0">
              <a:buNone/>
            </a:pPr>
            <a:r>
              <a:rPr lang="en-US" sz="2200" dirty="0">
                <a:ea typeface="+mn-lt"/>
                <a:cs typeface="+mn-lt"/>
              </a:rPr>
              <a:t>By leveraging machine learning, financial institutions can build a more robust defense against credit card fraud and ensure the security of their customers' financial transactions.</a:t>
            </a:r>
            <a:endParaRPr lang="en-US" sz="2200" dirty="0"/>
          </a:p>
        </p:txBody>
      </p:sp>
    </p:spTree>
    <p:extLst>
      <p:ext uri="{BB962C8B-B14F-4D97-AF65-F5344CB8AC3E}">
        <p14:creationId xmlns:p14="http://schemas.microsoft.com/office/powerpoint/2010/main" val="2018649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0CD804-73BD-1E4F-EB4B-755527862987}"/>
              </a:ext>
            </a:extLst>
          </p:cNvPr>
          <p:cNvSpPr>
            <a:spLocks noGrp="1"/>
          </p:cNvSpPr>
          <p:nvPr>
            <p:ph type="title"/>
          </p:nvPr>
        </p:nvSpPr>
        <p:spPr>
          <a:xfrm>
            <a:off x="838201" y="365125"/>
            <a:ext cx="5251316" cy="1807305"/>
          </a:xfrm>
        </p:spPr>
        <p:txBody>
          <a:bodyPr>
            <a:normAutofit/>
          </a:bodyPr>
          <a:lstStyle/>
          <a:p>
            <a:r>
              <a:rPr lang="en-US"/>
              <a:t>Introduction</a:t>
            </a:r>
          </a:p>
        </p:txBody>
      </p:sp>
      <p:sp>
        <p:nvSpPr>
          <p:cNvPr id="3" name="Content Placeholder 2">
            <a:extLst>
              <a:ext uri="{FF2B5EF4-FFF2-40B4-BE49-F238E27FC236}">
                <a16:creationId xmlns:a16="http://schemas.microsoft.com/office/drawing/2014/main" id="{AE6CB1EA-30EF-6B16-3FCE-22851A3B0862}"/>
              </a:ext>
            </a:extLst>
          </p:cNvPr>
          <p:cNvSpPr>
            <a:spLocks noGrp="1"/>
          </p:cNvSpPr>
          <p:nvPr>
            <p:ph idx="1"/>
          </p:nvPr>
        </p:nvSpPr>
        <p:spPr>
          <a:xfrm>
            <a:off x="838200" y="2333297"/>
            <a:ext cx="4619621" cy="3843666"/>
          </a:xfrm>
        </p:spPr>
        <p:txBody>
          <a:bodyPr vert="horz" lIns="91440" tIns="45720" rIns="91440" bIns="45720" rtlCol="0">
            <a:normAutofit/>
          </a:bodyPr>
          <a:lstStyle/>
          <a:p>
            <a:r>
              <a:rPr lang="en-US" sz="1700">
                <a:ea typeface="+mn-lt"/>
                <a:cs typeface="+mn-lt"/>
              </a:rPr>
              <a:t>In this presentation, we will explore how machine learning can be used to predict credit card risk.  Machine learning is a type of artificial intelligence that allows computers to learn from data without being explicitly programmed. In the case of credit card prediction, machine learning models can be trained on historical data of credit card applications to identify patterns that can be used to predict whether a new applicant is likely to repay a loan. This information can be valuable to banks and other financial institutions, as it can help them to make better decisions about which applicants to approve for credit cards.</a:t>
            </a:r>
            <a:endParaRPr lang="en-US" sz="1700"/>
          </a:p>
        </p:txBody>
      </p:sp>
      <p:pic>
        <p:nvPicPr>
          <p:cNvPr id="5" name="Picture 4" descr="Light bulb on yellow background with sketched light beams and cord">
            <a:extLst>
              <a:ext uri="{FF2B5EF4-FFF2-40B4-BE49-F238E27FC236}">
                <a16:creationId xmlns:a16="http://schemas.microsoft.com/office/drawing/2014/main" id="{F0755125-9AE1-5793-EDE6-18C9B94C699E}"/>
              </a:ext>
            </a:extLst>
          </p:cNvPr>
          <p:cNvPicPr>
            <a:picLocks noChangeAspect="1"/>
          </p:cNvPicPr>
          <p:nvPr/>
        </p:nvPicPr>
        <p:blipFill rotWithShape="1">
          <a:blip r:embed="rId2"/>
          <a:srcRect l="45618" r="909"/>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978938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EEC21B-A1A1-5F94-A8D0-838C1C628BAC}"/>
              </a:ext>
            </a:extLst>
          </p:cNvPr>
          <p:cNvSpPr>
            <a:spLocks noGrp="1"/>
          </p:cNvSpPr>
          <p:nvPr>
            <p:ph type="title"/>
          </p:nvPr>
        </p:nvSpPr>
        <p:spPr>
          <a:xfrm>
            <a:off x="838201" y="365125"/>
            <a:ext cx="5251316" cy="1807305"/>
          </a:xfrm>
        </p:spPr>
        <p:txBody>
          <a:bodyPr>
            <a:normAutofit/>
          </a:bodyPr>
          <a:lstStyle/>
          <a:p>
            <a:r>
              <a:rPr lang="en-US">
                <a:ea typeface="+mj-lt"/>
                <a:cs typeface="+mj-lt"/>
              </a:rPr>
              <a:t>Data Collection</a:t>
            </a:r>
            <a:endParaRPr lang="en-US"/>
          </a:p>
        </p:txBody>
      </p:sp>
      <p:sp>
        <p:nvSpPr>
          <p:cNvPr id="3" name="Content Placeholder 2">
            <a:extLst>
              <a:ext uri="{FF2B5EF4-FFF2-40B4-BE49-F238E27FC236}">
                <a16:creationId xmlns:a16="http://schemas.microsoft.com/office/drawing/2014/main" id="{663133E0-0BBE-2467-D35D-5BBADB037067}"/>
              </a:ext>
            </a:extLst>
          </p:cNvPr>
          <p:cNvSpPr>
            <a:spLocks noGrp="1"/>
          </p:cNvSpPr>
          <p:nvPr>
            <p:ph idx="1"/>
          </p:nvPr>
        </p:nvSpPr>
        <p:spPr>
          <a:xfrm>
            <a:off x="838200" y="2333297"/>
            <a:ext cx="4619621" cy="3843666"/>
          </a:xfrm>
        </p:spPr>
        <p:txBody>
          <a:bodyPr vert="horz" lIns="91440" tIns="45720" rIns="91440" bIns="45720" rtlCol="0">
            <a:normAutofit/>
          </a:bodyPr>
          <a:lstStyle/>
          <a:p>
            <a:pPr marL="0" indent="0">
              <a:buNone/>
            </a:pPr>
            <a:r>
              <a:rPr lang="en-US" sz="2000">
                <a:ea typeface="+mn-lt"/>
                <a:cs typeface="+mn-lt"/>
              </a:rPr>
              <a:t>This data may include:</a:t>
            </a:r>
            <a:endParaRPr lang="en-US" sz="2000"/>
          </a:p>
          <a:p>
            <a:r>
              <a:rPr lang="en-US" sz="2000">
                <a:ea typeface="+mn-lt"/>
                <a:cs typeface="+mn-lt"/>
              </a:rPr>
              <a:t>Transaction details (amount, type, date, time, location)</a:t>
            </a:r>
            <a:endParaRPr lang="en-US" sz="2000"/>
          </a:p>
          <a:p>
            <a:r>
              <a:rPr lang="en-US" sz="2000">
                <a:ea typeface="+mn-lt"/>
                <a:cs typeface="+mn-lt"/>
              </a:rPr>
              <a:t>Cardholder information (name, address, phone number)</a:t>
            </a:r>
            <a:endParaRPr lang="en-US" sz="2000"/>
          </a:p>
          <a:p>
            <a:r>
              <a:rPr lang="en-US" sz="2000">
                <a:ea typeface="+mn-lt"/>
                <a:cs typeface="+mn-lt"/>
              </a:rPr>
              <a:t>Merchant information (name, location)</a:t>
            </a:r>
            <a:endParaRPr lang="en-US" sz="2000"/>
          </a:p>
          <a:p>
            <a:r>
              <a:rPr lang="en-US" sz="2000">
                <a:ea typeface="+mn-lt"/>
                <a:cs typeface="+mn-lt"/>
              </a:rPr>
              <a:t>Past fraud history (if available)</a:t>
            </a:r>
            <a:endParaRPr lang="en-US" sz="2000"/>
          </a:p>
        </p:txBody>
      </p:sp>
      <p:pic>
        <p:nvPicPr>
          <p:cNvPr id="5" name="Picture 4" descr="Programming data on computer monitor">
            <a:extLst>
              <a:ext uri="{FF2B5EF4-FFF2-40B4-BE49-F238E27FC236}">
                <a16:creationId xmlns:a16="http://schemas.microsoft.com/office/drawing/2014/main" id="{AF1C5983-0755-2DE1-11B0-96A9F5014FA7}"/>
              </a:ext>
            </a:extLst>
          </p:cNvPr>
          <p:cNvPicPr>
            <a:picLocks noChangeAspect="1"/>
          </p:cNvPicPr>
          <p:nvPr/>
        </p:nvPicPr>
        <p:blipFill rotWithShape="1">
          <a:blip r:embed="rId2"/>
          <a:srcRect l="39404" r="2559"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4294395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5B9A7E2E-6BF4-8094-BC3D-64314E66E02C}"/>
              </a:ext>
            </a:extLst>
          </p:cNvPr>
          <p:cNvPicPr>
            <a:picLocks noChangeAspect="1"/>
          </p:cNvPicPr>
          <p:nvPr/>
        </p:nvPicPr>
        <p:blipFill rotWithShape="1">
          <a:blip r:embed="rId2"/>
          <a:srcRect t="12783" r="9085" b="19031"/>
          <a:stretch/>
        </p:blipFill>
        <p:spPr>
          <a:xfrm>
            <a:off x="20" y="10"/>
            <a:ext cx="12191980" cy="6857990"/>
          </a:xfrm>
          <a:prstGeom prst="rect">
            <a:avLst/>
          </a:prstGeom>
        </p:spPr>
      </p:pic>
      <p:sp>
        <p:nvSpPr>
          <p:cNvPr id="26" name="Rectangle 25">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D52172E-A45D-87AA-3FD5-3669B0FF7820}"/>
              </a:ext>
            </a:extLst>
          </p:cNvPr>
          <p:cNvSpPr>
            <a:spLocks noGrp="1"/>
          </p:cNvSpPr>
          <p:nvPr>
            <p:ph type="title"/>
          </p:nvPr>
        </p:nvSpPr>
        <p:spPr>
          <a:xfrm>
            <a:off x="838200" y="365125"/>
            <a:ext cx="10515600" cy="1325563"/>
          </a:xfrm>
        </p:spPr>
        <p:txBody>
          <a:bodyPr>
            <a:normAutofit/>
          </a:bodyPr>
          <a:lstStyle/>
          <a:p>
            <a:r>
              <a:rPr lang="en-US">
                <a:ea typeface="+mj-lt"/>
                <a:cs typeface="+mj-lt"/>
              </a:rPr>
              <a:t>Data Preprocessing</a:t>
            </a:r>
            <a:endParaRPr lang="en-US"/>
          </a:p>
        </p:txBody>
      </p:sp>
      <p:graphicFrame>
        <p:nvGraphicFramePr>
          <p:cNvPr id="5" name="Content Placeholder 2">
            <a:extLst>
              <a:ext uri="{FF2B5EF4-FFF2-40B4-BE49-F238E27FC236}">
                <a16:creationId xmlns:a16="http://schemas.microsoft.com/office/drawing/2014/main" id="{C795D4F1-9053-D798-278C-03DA5199F7F7}"/>
              </a:ext>
            </a:extLst>
          </p:cNvPr>
          <p:cNvGraphicFramePr>
            <a:graphicFrameLocks noGrp="1"/>
          </p:cNvGraphicFramePr>
          <p:nvPr>
            <p:ph idx="1"/>
            <p:extLst>
              <p:ext uri="{D42A27DB-BD31-4B8C-83A1-F6EECF244321}">
                <p14:modId xmlns:p14="http://schemas.microsoft.com/office/powerpoint/2010/main" val="108379952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05968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186F92-E785-A92C-8BA5-58A7880A208C}"/>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4600" kern="1200">
                <a:solidFill>
                  <a:schemeClr val="tx1"/>
                </a:solidFill>
                <a:latin typeface="+mj-lt"/>
                <a:ea typeface="+mj-ea"/>
                <a:cs typeface="+mj-cs"/>
              </a:rPr>
              <a:t>Data Visualization</a:t>
            </a:r>
          </a:p>
        </p:txBody>
      </p:sp>
      <p:sp>
        <p:nvSpPr>
          <p:cNvPr id="15"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00C3C48-C3F7-0845-E392-8F191F78C385}"/>
              </a:ext>
            </a:extLst>
          </p:cNvPr>
          <p:cNvSpPr txBox="1"/>
          <p:nvPr/>
        </p:nvSpPr>
        <p:spPr>
          <a:xfrm>
            <a:off x="630936" y="2807208"/>
            <a:ext cx="3429000" cy="341071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200"/>
              <a:t>Histogram of the 'Age' column</a:t>
            </a:r>
          </a:p>
        </p:txBody>
      </p:sp>
      <p:pic>
        <p:nvPicPr>
          <p:cNvPr id="4" name="Content Placeholder 3" descr="A graph of a distribution of age&#10;&#10;Description automatically generated">
            <a:extLst>
              <a:ext uri="{FF2B5EF4-FFF2-40B4-BE49-F238E27FC236}">
                <a16:creationId xmlns:a16="http://schemas.microsoft.com/office/drawing/2014/main" id="{F48C382D-5A10-815E-2E2E-D9BB137CEC45}"/>
              </a:ext>
            </a:extLst>
          </p:cNvPr>
          <p:cNvPicPr>
            <a:picLocks noGrp="1" noChangeAspect="1"/>
          </p:cNvPicPr>
          <p:nvPr>
            <p:ph idx="1"/>
          </p:nvPr>
        </p:nvPicPr>
        <p:blipFill>
          <a:blip r:embed="rId2"/>
          <a:stretch>
            <a:fillRect/>
          </a:stretch>
        </p:blipFill>
        <p:spPr>
          <a:xfrm>
            <a:off x="4654296" y="753808"/>
            <a:ext cx="6903720" cy="5350384"/>
          </a:xfrm>
          <a:prstGeom prst="rect">
            <a:avLst/>
          </a:prstGeom>
        </p:spPr>
      </p:pic>
    </p:spTree>
    <p:extLst>
      <p:ext uri="{BB962C8B-B14F-4D97-AF65-F5344CB8AC3E}">
        <p14:creationId xmlns:p14="http://schemas.microsoft.com/office/powerpoint/2010/main" val="3212869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B90742-8FE9-E684-8A3B-5F359487EEBF}"/>
              </a:ext>
            </a:extLst>
          </p:cNvPr>
          <p:cNvSpPr>
            <a:spLocks noGrp="1"/>
          </p:cNvSpPr>
          <p:nvPr>
            <p:ph type="title"/>
          </p:nvPr>
        </p:nvSpPr>
        <p:spPr>
          <a:xfrm>
            <a:off x="630936" y="639520"/>
            <a:ext cx="3429000" cy="1719072"/>
          </a:xfrm>
        </p:spPr>
        <p:txBody>
          <a:bodyPr anchor="b">
            <a:normAutofit/>
          </a:bodyPr>
          <a:lstStyle/>
          <a:p>
            <a:r>
              <a:rPr lang="en-US" sz="3800">
                <a:ea typeface="+mj-lt"/>
                <a:cs typeface="+mj-lt"/>
              </a:rPr>
              <a:t>Bar plot of 'Income' by 'Gender'</a:t>
            </a:r>
            <a:endParaRPr lang="en-US" sz="3800"/>
          </a:p>
        </p:txBody>
      </p:sp>
      <p:sp>
        <p:nvSpPr>
          <p:cNvPr id="1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graph of income distribution by gender&#10;&#10;Description automatically generated">
            <a:extLst>
              <a:ext uri="{FF2B5EF4-FFF2-40B4-BE49-F238E27FC236}">
                <a16:creationId xmlns:a16="http://schemas.microsoft.com/office/drawing/2014/main" id="{8EDA7468-076B-E1EA-32E2-7B900FEAEA8B}"/>
              </a:ext>
            </a:extLst>
          </p:cNvPr>
          <p:cNvPicPr>
            <a:picLocks noChangeAspect="1"/>
          </p:cNvPicPr>
          <p:nvPr/>
        </p:nvPicPr>
        <p:blipFill>
          <a:blip r:embed="rId2"/>
          <a:stretch>
            <a:fillRect/>
          </a:stretch>
        </p:blipFill>
        <p:spPr>
          <a:xfrm>
            <a:off x="4654296" y="814216"/>
            <a:ext cx="6903720" cy="5229567"/>
          </a:xfrm>
          <a:prstGeom prst="rect">
            <a:avLst/>
          </a:prstGeom>
        </p:spPr>
      </p:pic>
    </p:spTree>
    <p:extLst>
      <p:ext uri="{BB962C8B-B14F-4D97-AF65-F5344CB8AC3E}">
        <p14:creationId xmlns:p14="http://schemas.microsoft.com/office/powerpoint/2010/main" val="565750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3" name="Rectangle 12">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FD52A8-071C-27AE-A533-4C39DCA5D714}"/>
              </a:ext>
            </a:extLst>
          </p:cNvPr>
          <p:cNvSpPr>
            <a:spLocks noGrp="1"/>
          </p:cNvSpPr>
          <p:nvPr>
            <p:ph type="title"/>
          </p:nvPr>
        </p:nvSpPr>
        <p:spPr>
          <a:xfrm>
            <a:off x="699714" y="353160"/>
            <a:ext cx="10858167" cy="898581"/>
          </a:xfrm>
        </p:spPr>
        <p:txBody>
          <a:bodyPr vert="horz" lIns="91440" tIns="45720" rIns="91440" bIns="45720" rtlCol="0" anchor="ctr">
            <a:normAutofit/>
          </a:bodyPr>
          <a:lstStyle/>
          <a:p>
            <a:r>
              <a:rPr lang="en-US" sz="3400" dirty="0">
                <a:solidFill>
                  <a:srgbClr val="FFFFFF"/>
                </a:solidFill>
              </a:rPr>
              <a:t>Gender Distribution                                                 Has A Car</a:t>
            </a:r>
          </a:p>
        </p:txBody>
      </p:sp>
      <p:pic>
        <p:nvPicPr>
          <p:cNvPr id="4" name="Content Placeholder 3" descr="A pie chart with a number of percentages&#10;&#10;Description automatically generated">
            <a:extLst>
              <a:ext uri="{FF2B5EF4-FFF2-40B4-BE49-F238E27FC236}">
                <a16:creationId xmlns:a16="http://schemas.microsoft.com/office/drawing/2014/main" id="{64FD131D-4E09-56F5-18D1-3125E75F7C48}"/>
              </a:ext>
            </a:extLst>
          </p:cNvPr>
          <p:cNvPicPr>
            <a:picLocks noGrp="1" noChangeAspect="1"/>
          </p:cNvPicPr>
          <p:nvPr>
            <p:ph idx="1"/>
          </p:nvPr>
        </p:nvPicPr>
        <p:blipFill>
          <a:blip r:embed="rId2"/>
          <a:stretch>
            <a:fillRect/>
          </a:stretch>
        </p:blipFill>
        <p:spPr>
          <a:xfrm>
            <a:off x="1209583" y="2181426"/>
            <a:ext cx="3817743" cy="3997637"/>
          </a:xfrm>
          <a:prstGeom prst="rect">
            <a:avLst/>
          </a:prstGeom>
        </p:spPr>
      </p:pic>
      <p:pic>
        <p:nvPicPr>
          <p:cNvPr id="6" name="Picture 5" descr="A pie chart with numbers and a few words&#10;&#10;Description automatically generated">
            <a:extLst>
              <a:ext uri="{FF2B5EF4-FFF2-40B4-BE49-F238E27FC236}">
                <a16:creationId xmlns:a16="http://schemas.microsoft.com/office/drawing/2014/main" id="{706D2610-2CBC-EEAC-0D24-FBC8F1CBDB1E}"/>
              </a:ext>
            </a:extLst>
          </p:cNvPr>
          <p:cNvPicPr>
            <a:picLocks noChangeAspect="1"/>
          </p:cNvPicPr>
          <p:nvPr/>
        </p:nvPicPr>
        <p:blipFill>
          <a:blip r:embed="rId3"/>
          <a:stretch>
            <a:fillRect/>
          </a:stretch>
        </p:blipFill>
        <p:spPr>
          <a:xfrm>
            <a:off x="7495354" y="2174683"/>
            <a:ext cx="3817928" cy="3997831"/>
          </a:xfrm>
          <a:prstGeom prst="rect">
            <a:avLst/>
          </a:prstGeom>
        </p:spPr>
      </p:pic>
    </p:spTree>
    <p:extLst>
      <p:ext uri="{BB962C8B-B14F-4D97-AF65-F5344CB8AC3E}">
        <p14:creationId xmlns:p14="http://schemas.microsoft.com/office/powerpoint/2010/main" val="1885274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graph of distribution of children&#10;&#10;Description automatically generated">
            <a:extLst>
              <a:ext uri="{FF2B5EF4-FFF2-40B4-BE49-F238E27FC236}">
                <a16:creationId xmlns:a16="http://schemas.microsoft.com/office/drawing/2014/main" id="{48D6EA90-9454-E33F-14AA-268DF7337F4F}"/>
              </a:ext>
            </a:extLst>
          </p:cNvPr>
          <p:cNvPicPr>
            <a:picLocks noGrp="1" noChangeAspect="1"/>
          </p:cNvPicPr>
          <p:nvPr>
            <p:ph idx="1"/>
          </p:nvPr>
        </p:nvPicPr>
        <p:blipFill>
          <a:blip r:embed="rId2"/>
          <a:stretch>
            <a:fillRect/>
          </a:stretch>
        </p:blipFill>
        <p:spPr>
          <a:xfrm>
            <a:off x="537326" y="287248"/>
            <a:ext cx="10269083" cy="6292281"/>
          </a:xfrm>
        </p:spPr>
      </p:pic>
    </p:spTree>
    <p:extLst>
      <p:ext uri="{BB962C8B-B14F-4D97-AF65-F5344CB8AC3E}">
        <p14:creationId xmlns:p14="http://schemas.microsoft.com/office/powerpoint/2010/main" val="2122062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descr="A graph of income distribution&#10;&#10;Description automatically generated">
            <a:extLst>
              <a:ext uri="{FF2B5EF4-FFF2-40B4-BE49-F238E27FC236}">
                <a16:creationId xmlns:a16="http://schemas.microsoft.com/office/drawing/2014/main" id="{96E24D46-2B44-D2E6-F871-4944F6C3FD98}"/>
              </a:ext>
            </a:extLst>
          </p:cNvPr>
          <p:cNvPicPr>
            <a:picLocks noGrp="1" noChangeAspect="1"/>
          </p:cNvPicPr>
          <p:nvPr>
            <p:ph idx="1"/>
          </p:nvPr>
        </p:nvPicPr>
        <p:blipFill>
          <a:blip r:embed="rId2"/>
          <a:stretch>
            <a:fillRect/>
          </a:stretch>
        </p:blipFill>
        <p:spPr>
          <a:xfrm>
            <a:off x="1726537" y="643466"/>
            <a:ext cx="8738926" cy="5571067"/>
          </a:xfrm>
          <a:prstGeom prst="rect">
            <a:avLst/>
          </a:prstGeom>
        </p:spPr>
      </p:pic>
    </p:spTree>
    <p:extLst>
      <p:ext uri="{BB962C8B-B14F-4D97-AF65-F5344CB8AC3E}">
        <p14:creationId xmlns:p14="http://schemas.microsoft.com/office/powerpoint/2010/main" val="34690651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Credit Card Prediction Using Machine Learning</vt:lpstr>
      <vt:lpstr>Introduction</vt:lpstr>
      <vt:lpstr>Data Collection</vt:lpstr>
      <vt:lpstr>Data Preprocessing</vt:lpstr>
      <vt:lpstr>Data Visualization</vt:lpstr>
      <vt:lpstr>Bar plot of 'Income' by 'Gender'</vt:lpstr>
      <vt:lpstr>Gender Distribution                                                 Has A Car</vt:lpstr>
      <vt:lpstr>PowerPoint Presentation</vt:lpstr>
      <vt:lpstr>PowerPoint Presentation</vt:lpstr>
      <vt:lpstr>PowerPoint Presentation</vt:lpstr>
      <vt:lpstr>PowerPoint Presentation</vt:lpstr>
      <vt:lpstr>Machine Learning Models</vt:lpstr>
      <vt:lpstr>Model Training</vt:lpstr>
      <vt:lpstr>Evaluate the model</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205</cp:revision>
  <dcterms:created xsi:type="dcterms:W3CDTF">2024-04-08T06:23:49Z</dcterms:created>
  <dcterms:modified xsi:type="dcterms:W3CDTF">2024-04-08T07:13:04Z</dcterms:modified>
</cp:coreProperties>
</file>