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4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0" r:id="rId16"/>
    <p:sldId id="281" r:id="rId17"/>
    <p:sldId id="282" r:id="rId18"/>
    <p:sldId id="263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5EE33-9F3B-0495-3188-AD5C72AA4BED}" v="194" dt="2024-04-18T17:33:37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7B613-3CD1-4458-A2AB-3837404A87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5F79B5-E09B-4533-961A-F6FF31FCEB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to the Dataset: The dataset comprises detailed information on furniture sales, encompassing transaction specifics and customer demographics.</a:t>
          </a:r>
        </a:p>
      </dgm:t>
    </dgm:pt>
    <dgm:pt modelId="{3B98BCDF-4DE1-4524-8245-898E6B6D4ADA}" type="parTrans" cxnId="{BB0110C7-D66B-422C-B044-3BE7ACEC930E}">
      <dgm:prSet/>
      <dgm:spPr/>
      <dgm:t>
        <a:bodyPr/>
        <a:lstStyle/>
        <a:p>
          <a:endParaRPr lang="en-US"/>
        </a:p>
      </dgm:t>
    </dgm:pt>
    <dgm:pt modelId="{D15BAD1D-CAD4-4451-86F7-50F7DDF47E2E}" type="sibTrans" cxnId="{BB0110C7-D66B-422C-B044-3BE7ACEC930E}">
      <dgm:prSet/>
      <dgm:spPr/>
      <dgm:t>
        <a:bodyPr/>
        <a:lstStyle/>
        <a:p>
          <a:endParaRPr lang="en-US"/>
        </a:p>
      </dgm:t>
    </dgm:pt>
    <dgm:pt modelId="{72768FFB-04D0-4949-AA9F-4328182DC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Variables: Core variables include Row ID, Order ID, Order Date, Ship Date, Ship Mode, Customer ID, Customer Name, Segment, Country, City, and more, providing a comprehensive view of each transaction.</a:t>
          </a:r>
        </a:p>
      </dgm:t>
    </dgm:pt>
    <dgm:pt modelId="{C72B539B-E579-4488-B455-FF1C3FC08D53}" type="parTrans" cxnId="{D8E81817-B844-4DCB-B619-C4ABFC54F9E6}">
      <dgm:prSet/>
      <dgm:spPr/>
      <dgm:t>
        <a:bodyPr/>
        <a:lstStyle/>
        <a:p>
          <a:endParaRPr lang="en-US"/>
        </a:p>
      </dgm:t>
    </dgm:pt>
    <dgm:pt modelId="{F2021770-2DBB-4C81-831D-1F440A292344}" type="sibTrans" cxnId="{D8E81817-B844-4DCB-B619-C4ABFC54F9E6}">
      <dgm:prSet/>
      <dgm:spPr/>
      <dgm:t>
        <a:bodyPr/>
        <a:lstStyle/>
        <a:p>
          <a:endParaRPr lang="en-US"/>
        </a:p>
      </dgm:t>
    </dgm:pt>
    <dgm:pt modelId="{94E2C5A5-228F-4F33-AB03-F461107E76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Preprocessing: Prior to analysis, the dataset undergoes preprocessing stages such as cleaning, handling missing values, and formatting to ensure data quality and consistency.</a:t>
          </a:r>
        </a:p>
      </dgm:t>
    </dgm:pt>
    <dgm:pt modelId="{14304747-46F5-4D63-9BB9-7BDA95DE7F65}" type="parTrans" cxnId="{C87DCA90-6312-4D32-91FC-20BD56217433}">
      <dgm:prSet/>
      <dgm:spPr/>
      <dgm:t>
        <a:bodyPr/>
        <a:lstStyle/>
        <a:p>
          <a:endParaRPr lang="en-US"/>
        </a:p>
      </dgm:t>
    </dgm:pt>
    <dgm:pt modelId="{3AB3CD01-4263-42E8-831D-EFB1630ED650}" type="sibTrans" cxnId="{C87DCA90-6312-4D32-91FC-20BD56217433}">
      <dgm:prSet/>
      <dgm:spPr/>
      <dgm:t>
        <a:bodyPr/>
        <a:lstStyle/>
        <a:p>
          <a:endParaRPr lang="en-US"/>
        </a:p>
      </dgm:t>
    </dgm:pt>
    <dgm:pt modelId="{902BEE76-189A-4E3B-9F50-560D0905C836}" type="pres">
      <dgm:prSet presAssocID="{8F17B613-3CD1-4458-A2AB-3837404A87E3}" presName="root" presStyleCnt="0">
        <dgm:presLayoutVars>
          <dgm:dir/>
          <dgm:resizeHandles val="exact"/>
        </dgm:presLayoutVars>
      </dgm:prSet>
      <dgm:spPr/>
    </dgm:pt>
    <dgm:pt modelId="{BC02C288-8AE4-40F7-A893-02275C2AD28D}" type="pres">
      <dgm:prSet presAssocID="{E85F79B5-E09B-4533-961A-F6FF31FCEB18}" presName="compNode" presStyleCnt="0"/>
      <dgm:spPr/>
    </dgm:pt>
    <dgm:pt modelId="{AA8D2679-E3C5-4796-BE77-1194AF6045A1}" type="pres">
      <dgm:prSet presAssocID="{E85F79B5-E09B-4533-961A-F6FF31FCEB18}" presName="bgRect" presStyleLbl="bgShp" presStyleIdx="0" presStyleCnt="3"/>
      <dgm:spPr/>
    </dgm:pt>
    <dgm:pt modelId="{542A1EFD-391B-46E5-B462-BFEF7C451602}" type="pres">
      <dgm:prSet presAssocID="{E85F79B5-E09B-4533-961A-F6FF31FCEB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547319-B165-4195-BE04-A4B7891294B0}" type="pres">
      <dgm:prSet presAssocID="{E85F79B5-E09B-4533-961A-F6FF31FCEB18}" presName="spaceRect" presStyleCnt="0"/>
      <dgm:spPr/>
    </dgm:pt>
    <dgm:pt modelId="{0FF893BF-AA95-458B-9D14-E576279BEC52}" type="pres">
      <dgm:prSet presAssocID="{E85F79B5-E09B-4533-961A-F6FF31FCEB18}" presName="parTx" presStyleLbl="revTx" presStyleIdx="0" presStyleCnt="3">
        <dgm:presLayoutVars>
          <dgm:chMax val="0"/>
          <dgm:chPref val="0"/>
        </dgm:presLayoutVars>
      </dgm:prSet>
      <dgm:spPr/>
    </dgm:pt>
    <dgm:pt modelId="{3DE805D0-B822-495D-AC83-D309758CA5ED}" type="pres">
      <dgm:prSet presAssocID="{D15BAD1D-CAD4-4451-86F7-50F7DDF47E2E}" presName="sibTrans" presStyleCnt="0"/>
      <dgm:spPr/>
    </dgm:pt>
    <dgm:pt modelId="{3505765E-B002-4617-A5E1-8EC1100354D5}" type="pres">
      <dgm:prSet presAssocID="{72768FFB-04D0-4949-AA9F-4328182DC0D9}" presName="compNode" presStyleCnt="0"/>
      <dgm:spPr/>
    </dgm:pt>
    <dgm:pt modelId="{4C48FA11-695C-404C-B9EB-2CA50AD37CC9}" type="pres">
      <dgm:prSet presAssocID="{72768FFB-04D0-4949-AA9F-4328182DC0D9}" presName="bgRect" presStyleLbl="bgShp" presStyleIdx="1" presStyleCnt="3"/>
      <dgm:spPr/>
    </dgm:pt>
    <dgm:pt modelId="{D72348E4-2AA7-470A-9932-9266DA5BFC16}" type="pres">
      <dgm:prSet presAssocID="{72768FFB-04D0-4949-AA9F-4328182DC0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35C59C9-E9FC-4677-B679-E1E1E27B0D75}" type="pres">
      <dgm:prSet presAssocID="{72768FFB-04D0-4949-AA9F-4328182DC0D9}" presName="spaceRect" presStyleCnt="0"/>
      <dgm:spPr/>
    </dgm:pt>
    <dgm:pt modelId="{5FC65004-890B-4F5A-8012-04FCD5437281}" type="pres">
      <dgm:prSet presAssocID="{72768FFB-04D0-4949-AA9F-4328182DC0D9}" presName="parTx" presStyleLbl="revTx" presStyleIdx="1" presStyleCnt="3">
        <dgm:presLayoutVars>
          <dgm:chMax val="0"/>
          <dgm:chPref val="0"/>
        </dgm:presLayoutVars>
      </dgm:prSet>
      <dgm:spPr/>
    </dgm:pt>
    <dgm:pt modelId="{FDF1C2EF-1650-4C6C-BAC1-F5E098B393FC}" type="pres">
      <dgm:prSet presAssocID="{F2021770-2DBB-4C81-831D-1F440A292344}" presName="sibTrans" presStyleCnt="0"/>
      <dgm:spPr/>
    </dgm:pt>
    <dgm:pt modelId="{707DD55F-7E53-413B-BBCC-F25DE8EA4EB4}" type="pres">
      <dgm:prSet presAssocID="{94E2C5A5-228F-4F33-AB03-F461107E765D}" presName="compNode" presStyleCnt="0"/>
      <dgm:spPr/>
    </dgm:pt>
    <dgm:pt modelId="{AC9F0EA5-7E44-42F0-BA07-8F6DB116C833}" type="pres">
      <dgm:prSet presAssocID="{94E2C5A5-228F-4F33-AB03-F461107E765D}" presName="bgRect" presStyleLbl="bgShp" presStyleIdx="2" presStyleCnt="3"/>
      <dgm:spPr/>
    </dgm:pt>
    <dgm:pt modelId="{C48B4D62-889F-4B72-9F75-8A4C2504D10B}" type="pres">
      <dgm:prSet presAssocID="{94E2C5A5-228F-4F33-AB03-F461107E76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6ED9D82-1336-4607-9126-CDFAEFE41051}" type="pres">
      <dgm:prSet presAssocID="{94E2C5A5-228F-4F33-AB03-F461107E765D}" presName="spaceRect" presStyleCnt="0"/>
      <dgm:spPr/>
    </dgm:pt>
    <dgm:pt modelId="{8F9FF204-84EA-4DBA-9145-D50EF72EC663}" type="pres">
      <dgm:prSet presAssocID="{94E2C5A5-228F-4F33-AB03-F461107E76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E81817-B844-4DCB-B619-C4ABFC54F9E6}" srcId="{8F17B613-3CD1-4458-A2AB-3837404A87E3}" destId="{72768FFB-04D0-4949-AA9F-4328182DC0D9}" srcOrd="1" destOrd="0" parTransId="{C72B539B-E579-4488-B455-FF1C3FC08D53}" sibTransId="{F2021770-2DBB-4C81-831D-1F440A292344}"/>
    <dgm:cxn modelId="{133B3C42-1924-4CC2-9751-6FE72CFDA7AA}" type="presOf" srcId="{8F17B613-3CD1-4458-A2AB-3837404A87E3}" destId="{902BEE76-189A-4E3B-9F50-560D0905C836}" srcOrd="0" destOrd="0" presId="urn:microsoft.com/office/officeart/2018/2/layout/IconVerticalSolidList"/>
    <dgm:cxn modelId="{C87DCA90-6312-4D32-91FC-20BD56217433}" srcId="{8F17B613-3CD1-4458-A2AB-3837404A87E3}" destId="{94E2C5A5-228F-4F33-AB03-F461107E765D}" srcOrd="2" destOrd="0" parTransId="{14304747-46F5-4D63-9BB9-7BDA95DE7F65}" sibTransId="{3AB3CD01-4263-42E8-831D-EFB1630ED650}"/>
    <dgm:cxn modelId="{7A6DCEBD-F924-4C33-A7D3-E5ED6F073420}" type="presOf" srcId="{E85F79B5-E09B-4533-961A-F6FF31FCEB18}" destId="{0FF893BF-AA95-458B-9D14-E576279BEC52}" srcOrd="0" destOrd="0" presId="urn:microsoft.com/office/officeart/2018/2/layout/IconVerticalSolidList"/>
    <dgm:cxn modelId="{9A909FC6-8EF6-4DF0-8D9E-BA444E8DFFEC}" type="presOf" srcId="{94E2C5A5-228F-4F33-AB03-F461107E765D}" destId="{8F9FF204-84EA-4DBA-9145-D50EF72EC663}" srcOrd="0" destOrd="0" presId="urn:microsoft.com/office/officeart/2018/2/layout/IconVerticalSolidList"/>
    <dgm:cxn modelId="{BB0110C7-D66B-422C-B044-3BE7ACEC930E}" srcId="{8F17B613-3CD1-4458-A2AB-3837404A87E3}" destId="{E85F79B5-E09B-4533-961A-F6FF31FCEB18}" srcOrd="0" destOrd="0" parTransId="{3B98BCDF-4DE1-4524-8245-898E6B6D4ADA}" sibTransId="{D15BAD1D-CAD4-4451-86F7-50F7DDF47E2E}"/>
    <dgm:cxn modelId="{E04E1ACA-958A-4685-8528-34A67BDCBC15}" type="presOf" srcId="{72768FFB-04D0-4949-AA9F-4328182DC0D9}" destId="{5FC65004-890B-4F5A-8012-04FCD5437281}" srcOrd="0" destOrd="0" presId="urn:microsoft.com/office/officeart/2018/2/layout/IconVerticalSolidList"/>
    <dgm:cxn modelId="{AF2E43AB-75D3-4865-B51D-EAA815A7A473}" type="presParOf" srcId="{902BEE76-189A-4E3B-9F50-560D0905C836}" destId="{BC02C288-8AE4-40F7-A893-02275C2AD28D}" srcOrd="0" destOrd="0" presId="urn:microsoft.com/office/officeart/2018/2/layout/IconVerticalSolidList"/>
    <dgm:cxn modelId="{D07695E7-466A-4179-A64C-E2EC6048C5AB}" type="presParOf" srcId="{BC02C288-8AE4-40F7-A893-02275C2AD28D}" destId="{AA8D2679-E3C5-4796-BE77-1194AF6045A1}" srcOrd="0" destOrd="0" presId="urn:microsoft.com/office/officeart/2018/2/layout/IconVerticalSolidList"/>
    <dgm:cxn modelId="{DD0A7A92-5584-4C26-B219-6F0F3350B560}" type="presParOf" srcId="{BC02C288-8AE4-40F7-A893-02275C2AD28D}" destId="{542A1EFD-391B-46E5-B462-BFEF7C451602}" srcOrd="1" destOrd="0" presId="urn:microsoft.com/office/officeart/2018/2/layout/IconVerticalSolidList"/>
    <dgm:cxn modelId="{23170952-0928-4BF3-A829-6B8FC1C8EAB8}" type="presParOf" srcId="{BC02C288-8AE4-40F7-A893-02275C2AD28D}" destId="{D4547319-B165-4195-BE04-A4B7891294B0}" srcOrd="2" destOrd="0" presId="urn:microsoft.com/office/officeart/2018/2/layout/IconVerticalSolidList"/>
    <dgm:cxn modelId="{53910095-C5B6-4386-A2F8-1DD1BB576FCF}" type="presParOf" srcId="{BC02C288-8AE4-40F7-A893-02275C2AD28D}" destId="{0FF893BF-AA95-458B-9D14-E576279BEC52}" srcOrd="3" destOrd="0" presId="urn:microsoft.com/office/officeart/2018/2/layout/IconVerticalSolidList"/>
    <dgm:cxn modelId="{D147992B-FE75-4E05-9582-012230FA2C79}" type="presParOf" srcId="{902BEE76-189A-4E3B-9F50-560D0905C836}" destId="{3DE805D0-B822-495D-AC83-D309758CA5ED}" srcOrd="1" destOrd="0" presId="urn:microsoft.com/office/officeart/2018/2/layout/IconVerticalSolidList"/>
    <dgm:cxn modelId="{0B135A70-9B97-4C20-882E-C259A69E01A2}" type="presParOf" srcId="{902BEE76-189A-4E3B-9F50-560D0905C836}" destId="{3505765E-B002-4617-A5E1-8EC1100354D5}" srcOrd="2" destOrd="0" presId="urn:microsoft.com/office/officeart/2018/2/layout/IconVerticalSolidList"/>
    <dgm:cxn modelId="{1F7DD970-DEA1-41E6-9891-5D31CA9CD9E2}" type="presParOf" srcId="{3505765E-B002-4617-A5E1-8EC1100354D5}" destId="{4C48FA11-695C-404C-B9EB-2CA50AD37CC9}" srcOrd="0" destOrd="0" presId="urn:microsoft.com/office/officeart/2018/2/layout/IconVerticalSolidList"/>
    <dgm:cxn modelId="{D1B43001-DA3A-47EE-986D-C78B97637A33}" type="presParOf" srcId="{3505765E-B002-4617-A5E1-8EC1100354D5}" destId="{D72348E4-2AA7-470A-9932-9266DA5BFC16}" srcOrd="1" destOrd="0" presId="urn:microsoft.com/office/officeart/2018/2/layout/IconVerticalSolidList"/>
    <dgm:cxn modelId="{4C6467D7-E3D6-4B93-8163-753C09AB498F}" type="presParOf" srcId="{3505765E-B002-4617-A5E1-8EC1100354D5}" destId="{135C59C9-E9FC-4677-B679-E1E1E27B0D75}" srcOrd="2" destOrd="0" presId="urn:microsoft.com/office/officeart/2018/2/layout/IconVerticalSolidList"/>
    <dgm:cxn modelId="{8EA7960C-1028-41D6-8EA9-B63A516ECAEB}" type="presParOf" srcId="{3505765E-B002-4617-A5E1-8EC1100354D5}" destId="{5FC65004-890B-4F5A-8012-04FCD5437281}" srcOrd="3" destOrd="0" presId="urn:microsoft.com/office/officeart/2018/2/layout/IconVerticalSolidList"/>
    <dgm:cxn modelId="{B9F1417F-C4E7-48B1-B8CF-A2E78AF4155F}" type="presParOf" srcId="{902BEE76-189A-4E3B-9F50-560D0905C836}" destId="{FDF1C2EF-1650-4C6C-BAC1-F5E098B393FC}" srcOrd="3" destOrd="0" presId="urn:microsoft.com/office/officeart/2018/2/layout/IconVerticalSolidList"/>
    <dgm:cxn modelId="{86CEF688-654F-4693-B096-99C47E017B30}" type="presParOf" srcId="{902BEE76-189A-4E3B-9F50-560D0905C836}" destId="{707DD55F-7E53-413B-BBCC-F25DE8EA4EB4}" srcOrd="4" destOrd="0" presId="urn:microsoft.com/office/officeart/2018/2/layout/IconVerticalSolidList"/>
    <dgm:cxn modelId="{0EADFA8C-B36B-48B3-8D74-8FA11473FB85}" type="presParOf" srcId="{707DD55F-7E53-413B-BBCC-F25DE8EA4EB4}" destId="{AC9F0EA5-7E44-42F0-BA07-8F6DB116C833}" srcOrd="0" destOrd="0" presId="urn:microsoft.com/office/officeart/2018/2/layout/IconVerticalSolidList"/>
    <dgm:cxn modelId="{B2A16A06-0612-4458-A1DC-4ED6667EC789}" type="presParOf" srcId="{707DD55F-7E53-413B-BBCC-F25DE8EA4EB4}" destId="{C48B4D62-889F-4B72-9F75-8A4C2504D10B}" srcOrd="1" destOrd="0" presId="urn:microsoft.com/office/officeart/2018/2/layout/IconVerticalSolidList"/>
    <dgm:cxn modelId="{2CFAE3B7-1667-4628-A935-EEBC38B315EC}" type="presParOf" srcId="{707DD55F-7E53-413B-BBCC-F25DE8EA4EB4}" destId="{66ED9D82-1336-4607-9126-CDFAEFE41051}" srcOrd="2" destOrd="0" presId="urn:microsoft.com/office/officeart/2018/2/layout/IconVerticalSolidList"/>
    <dgm:cxn modelId="{201B8A05-82DB-4579-B25D-C32BD42C3384}" type="presParOf" srcId="{707DD55F-7E53-413B-BBCC-F25DE8EA4EB4}" destId="{8F9FF204-84EA-4DBA-9145-D50EF72EC6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A5429-CB11-423A-B590-ECA6154BF5B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938D56-1C26-437E-80DE-B39E173C7D17}">
      <dgm:prSet/>
      <dgm:spPr/>
      <dgm:t>
        <a:bodyPr/>
        <a:lstStyle/>
        <a:p>
          <a:r>
            <a:rPr lang="en-US"/>
            <a:t>Cleaning</a:t>
          </a:r>
        </a:p>
      </dgm:t>
    </dgm:pt>
    <dgm:pt modelId="{11164C35-EB5B-4239-BFA4-D80D282BC175}" type="parTrans" cxnId="{8BA86C49-9B1E-41A5-8182-E373D648E9B1}">
      <dgm:prSet/>
      <dgm:spPr/>
      <dgm:t>
        <a:bodyPr/>
        <a:lstStyle/>
        <a:p>
          <a:endParaRPr lang="en-US"/>
        </a:p>
      </dgm:t>
    </dgm:pt>
    <dgm:pt modelId="{1F3029E1-67DC-4A19-9D3D-BF7555E3F485}" type="sibTrans" cxnId="{8BA86C49-9B1E-41A5-8182-E373D648E9B1}">
      <dgm:prSet/>
      <dgm:spPr/>
      <dgm:t>
        <a:bodyPr/>
        <a:lstStyle/>
        <a:p>
          <a:endParaRPr lang="en-US"/>
        </a:p>
      </dgm:t>
    </dgm:pt>
    <dgm:pt modelId="{FF0E5CFB-98AE-4307-BDB4-3F0C13183CDE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562A97FD-D9A2-4E15-98E5-864295990A41}" type="parTrans" cxnId="{7B484845-D5A7-49D6-B7E5-0279C48CDB25}">
      <dgm:prSet/>
      <dgm:spPr/>
      <dgm:t>
        <a:bodyPr/>
        <a:lstStyle/>
        <a:p>
          <a:endParaRPr lang="en-US"/>
        </a:p>
      </dgm:t>
    </dgm:pt>
    <dgm:pt modelId="{DB67C3B0-4B67-457C-A5DA-1FC717327BF2}" type="sibTrans" cxnId="{7B484845-D5A7-49D6-B7E5-0279C48CDB25}">
      <dgm:prSet/>
      <dgm:spPr/>
      <dgm:t>
        <a:bodyPr/>
        <a:lstStyle/>
        <a:p>
          <a:endParaRPr lang="en-US"/>
        </a:p>
      </dgm:t>
    </dgm:pt>
    <dgm:pt modelId="{11294CCC-57D8-40D9-9E3F-8D11D4E8B079}">
      <dgm:prSet/>
      <dgm:spPr/>
      <dgm:t>
        <a:bodyPr/>
        <a:lstStyle/>
        <a:p>
          <a:r>
            <a:rPr lang="en-US"/>
            <a:t>Identify and handle missing values (e.g., fill with mean/median, remove rows)</a:t>
          </a:r>
        </a:p>
      </dgm:t>
    </dgm:pt>
    <dgm:pt modelId="{944FB6B5-6593-49F7-9472-E621764CC610}" type="parTrans" cxnId="{255698D8-3BD2-4D88-BB0D-68B6C25805C6}">
      <dgm:prSet/>
      <dgm:spPr/>
      <dgm:t>
        <a:bodyPr/>
        <a:lstStyle/>
        <a:p>
          <a:endParaRPr lang="en-US"/>
        </a:p>
      </dgm:t>
    </dgm:pt>
    <dgm:pt modelId="{8150C221-091B-4797-B406-C75223A28954}" type="sibTrans" cxnId="{255698D8-3BD2-4D88-BB0D-68B6C25805C6}">
      <dgm:prSet/>
      <dgm:spPr/>
      <dgm:t>
        <a:bodyPr/>
        <a:lstStyle/>
        <a:p>
          <a:endParaRPr lang="en-US"/>
        </a:p>
      </dgm:t>
    </dgm:pt>
    <dgm:pt modelId="{16C2CA4D-E274-4AB8-A322-5244812F7651}">
      <dgm:prSet/>
      <dgm:spPr/>
      <dgm:t>
        <a:bodyPr/>
        <a:lstStyle/>
        <a:p>
          <a:r>
            <a:rPr lang="en-US"/>
            <a:t>Correct inconsistencies (e.g., standardize formats)</a:t>
          </a:r>
        </a:p>
      </dgm:t>
    </dgm:pt>
    <dgm:pt modelId="{17DC5992-D735-47C2-B0C5-F547E9C34CF2}" type="parTrans" cxnId="{114B29B5-AD94-4671-A119-1D19F1C00265}">
      <dgm:prSet/>
      <dgm:spPr/>
      <dgm:t>
        <a:bodyPr/>
        <a:lstStyle/>
        <a:p>
          <a:endParaRPr lang="en-US"/>
        </a:p>
      </dgm:t>
    </dgm:pt>
    <dgm:pt modelId="{DA7F1C2A-EB84-4BA5-A3E9-9D08231CD8B2}" type="sibTrans" cxnId="{114B29B5-AD94-4671-A119-1D19F1C00265}">
      <dgm:prSet/>
      <dgm:spPr/>
      <dgm:t>
        <a:bodyPr/>
        <a:lstStyle/>
        <a:p>
          <a:endParaRPr lang="en-US"/>
        </a:p>
      </dgm:t>
    </dgm:pt>
    <dgm:pt modelId="{FECFD7B1-1AF4-4D8A-A6B1-C84345520D0F}">
      <dgm:prSet/>
      <dgm:spPr/>
      <dgm:t>
        <a:bodyPr/>
        <a:lstStyle/>
        <a:p>
          <a:r>
            <a:rPr lang="en-US"/>
            <a:t>Remove outliers (e.g., transactions with extremely high amounts)</a:t>
          </a:r>
        </a:p>
      </dgm:t>
    </dgm:pt>
    <dgm:pt modelId="{E0E83786-3C53-4587-B2FE-1B3E94166EFB}" type="parTrans" cxnId="{BC6ECB09-6176-4322-ABB6-C0A7512FA9CE}">
      <dgm:prSet/>
      <dgm:spPr/>
      <dgm:t>
        <a:bodyPr/>
        <a:lstStyle/>
        <a:p>
          <a:endParaRPr lang="en-US"/>
        </a:p>
      </dgm:t>
    </dgm:pt>
    <dgm:pt modelId="{30956070-6893-4381-9B9F-BE316C81DAAE}" type="sibTrans" cxnId="{BC6ECB09-6176-4322-ABB6-C0A7512FA9CE}">
      <dgm:prSet/>
      <dgm:spPr/>
      <dgm:t>
        <a:bodyPr/>
        <a:lstStyle/>
        <a:p>
          <a:endParaRPr lang="en-US"/>
        </a:p>
      </dgm:t>
    </dgm:pt>
    <dgm:pt modelId="{A6DA312D-C6B7-4875-A12B-D151ABA51740}">
      <dgm:prSet/>
      <dgm:spPr/>
      <dgm:t>
        <a:bodyPr/>
        <a:lstStyle/>
        <a:p>
          <a:r>
            <a:rPr lang="en-US"/>
            <a:t>Engineering</a:t>
          </a:r>
        </a:p>
      </dgm:t>
    </dgm:pt>
    <dgm:pt modelId="{1588A840-A407-40B8-8A12-36B99834247C}" type="parTrans" cxnId="{ABCDDF3C-F140-40F1-B616-AB3F22523886}">
      <dgm:prSet/>
      <dgm:spPr/>
      <dgm:t>
        <a:bodyPr/>
        <a:lstStyle/>
        <a:p>
          <a:endParaRPr lang="en-US"/>
        </a:p>
      </dgm:t>
    </dgm:pt>
    <dgm:pt modelId="{B8127D8E-9532-4C38-9DB7-2E62F222A7BF}" type="sibTrans" cxnId="{ABCDDF3C-F140-40F1-B616-AB3F22523886}">
      <dgm:prSet/>
      <dgm:spPr/>
      <dgm:t>
        <a:bodyPr/>
        <a:lstStyle/>
        <a:p>
          <a:endParaRPr lang="en-US"/>
        </a:p>
      </dgm:t>
    </dgm:pt>
    <dgm:pt modelId="{D77C4E07-875F-4D90-A317-74DE2B96CF97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E57CD3E9-854B-4275-962D-123A01AF01FE}" type="parTrans" cxnId="{F17C4973-AA07-48A3-8994-035969CFD6D0}">
      <dgm:prSet/>
      <dgm:spPr/>
      <dgm:t>
        <a:bodyPr/>
        <a:lstStyle/>
        <a:p>
          <a:endParaRPr lang="en-US"/>
        </a:p>
      </dgm:t>
    </dgm:pt>
    <dgm:pt modelId="{63542F20-4E64-4B8B-9046-2E5007FFB748}" type="sibTrans" cxnId="{F17C4973-AA07-48A3-8994-035969CFD6D0}">
      <dgm:prSet/>
      <dgm:spPr/>
      <dgm:t>
        <a:bodyPr/>
        <a:lstStyle/>
        <a:p>
          <a:endParaRPr lang="en-US"/>
        </a:p>
      </dgm:t>
    </dgm:pt>
    <dgm:pt modelId="{B864E077-BD57-4943-B370-685BC1C7B129}">
      <dgm:prSet/>
      <dgm:spPr/>
      <dgm:t>
        <a:bodyPr/>
        <a:lstStyle/>
        <a:p>
          <a:r>
            <a:rPr lang="en-US"/>
            <a:t>Create new features from existing data (e.g., difference between past and current balance)</a:t>
          </a:r>
        </a:p>
      </dgm:t>
    </dgm:pt>
    <dgm:pt modelId="{E5E91E35-240D-4F6A-A5C4-D9B0F2EB6B11}" type="parTrans" cxnId="{CAE7A68B-CA76-4F25-A04D-F9C002B4F57D}">
      <dgm:prSet/>
      <dgm:spPr/>
      <dgm:t>
        <a:bodyPr/>
        <a:lstStyle/>
        <a:p>
          <a:endParaRPr lang="en-US"/>
        </a:p>
      </dgm:t>
    </dgm:pt>
    <dgm:pt modelId="{3716198D-E46C-4494-9743-4F6422CC71B0}" type="sibTrans" cxnId="{CAE7A68B-CA76-4F25-A04D-F9C002B4F57D}">
      <dgm:prSet/>
      <dgm:spPr/>
      <dgm:t>
        <a:bodyPr/>
        <a:lstStyle/>
        <a:p>
          <a:endParaRPr lang="en-US"/>
        </a:p>
      </dgm:t>
    </dgm:pt>
    <dgm:pt modelId="{20330EFC-4CEE-4BB3-87EC-11E6C1457C01}">
      <dgm:prSet/>
      <dgm:spPr/>
      <dgm:t>
        <a:bodyPr/>
        <a:lstStyle/>
        <a:p>
          <a:r>
            <a:rPr lang="en-US"/>
            <a:t>Encode categorical variables (e.g., one-hot encoding for transaction types)</a:t>
          </a:r>
        </a:p>
      </dgm:t>
    </dgm:pt>
    <dgm:pt modelId="{E161E9F4-92D6-4C47-AAE8-915D4AC926F1}" type="parTrans" cxnId="{03413AFE-37DC-4A66-9F59-0B7238500F60}">
      <dgm:prSet/>
      <dgm:spPr/>
      <dgm:t>
        <a:bodyPr/>
        <a:lstStyle/>
        <a:p>
          <a:endParaRPr lang="en-US"/>
        </a:p>
      </dgm:t>
    </dgm:pt>
    <dgm:pt modelId="{DCE8C58F-434B-4A71-8A3C-5F1FDDD9BFA4}" type="sibTrans" cxnId="{03413AFE-37DC-4A66-9F59-0B7238500F60}">
      <dgm:prSet/>
      <dgm:spPr/>
      <dgm:t>
        <a:bodyPr/>
        <a:lstStyle/>
        <a:p>
          <a:endParaRPr lang="en-US"/>
        </a:p>
      </dgm:t>
    </dgm:pt>
    <dgm:pt modelId="{649447F4-4F8F-4FCD-90A6-3A0567042764}" type="pres">
      <dgm:prSet presAssocID="{F35A5429-CB11-423A-B590-ECA6154BF5B6}" presName="Name0" presStyleCnt="0">
        <dgm:presLayoutVars>
          <dgm:dir/>
          <dgm:animLvl val="lvl"/>
          <dgm:resizeHandles val="exact"/>
        </dgm:presLayoutVars>
      </dgm:prSet>
      <dgm:spPr/>
    </dgm:pt>
    <dgm:pt modelId="{419DB8B9-7BDE-47BC-A794-904716CAA17F}" type="pres">
      <dgm:prSet presAssocID="{5B938D56-1C26-437E-80DE-B39E173C7D17}" presName="composite" presStyleCnt="0"/>
      <dgm:spPr/>
    </dgm:pt>
    <dgm:pt modelId="{CA6DCB6A-CA11-49C3-AD91-2A7B769D27F3}" type="pres">
      <dgm:prSet presAssocID="{5B938D56-1C26-437E-80DE-B39E173C7D1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124EE51-AC8A-484B-81B3-2C65E020B287}" type="pres">
      <dgm:prSet presAssocID="{5B938D56-1C26-437E-80DE-B39E173C7D17}" presName="desTx" presStyleLbl="alignAccFollowNode1" presStyleIdx="0" presStyleCnt="2">
        <dgm:presLayoutVars>
          <dgm:bulletEnabled val="1"/>
        </dgm:presLayoutVars>
      </dgm:prSet>
      <dgm:spPr/>
    </dgm:pt>
    <dgm:pt modelId="{E3B4317C-AFB4-412B-B03F-02E9293672C7}" type="pres">
      <dgm:prSet presAssocID="{1F3029E1-67DC-4A19-9D3D-BF7555E3F485}" presName="space" presStyleCnt="0"/>
      <dgm:spPr/>
    </dgm:pt>
    <dgm:pt modelId="{364B2ECB-CFAB-4964-B0CD-2F1227F950A0}" type="pres">
      <dgm:prSet presAssocID="{A6DA312D-C6B7-4875-A12B-D151ABA51740}" presName="composite" presStyleCnt="0"/>
      <dgm:spPr/>
    </dgm:pt>
    <dgm:pt modelId="{AEA4EB81-BD54-4980-B20D-958DDD11F418}" type="pres">
      <dgm:prSet presAssocID="{A6DA312D-C6B7-4875-A12B-D151ABA5174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69284E5-7E6E-4401-81A4-75D73A6A0813}" type="pres">
      <dgm:prSet presAssocID="{A6DA312D-C6B7-4875-A12B-D151ABA5174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C6ECB09-6176-4322-ABB6-C0A7512FA9CE}" srcId="{FF0E5CFB-98AE-4307-BDB4-3F0C13183CDE}" destId="{FECFD7B1-1AF4-4D8A-A6B1-C84345520D0F}" srcOrd="2" destOrd="0" parTransId="{E0E83786-3C53-4587-B2FE-1B3E94166EFB}" sibTransId="{30956070-6893-4381-9B9F-BE316C81DAAE}"/>
    <dgm:cxn modelId="{AE746E0D-2AC4-45A7-8B0C-06D8BC8825AB}" type="presOf" srcId="{FF0E5CFB-98AE-4307-BDB4-3F0C13183CDE}" destId="{F124EE51-AC8A-484B-81B3-2C65E020B287}" srcOrd="0" destOrd="0" presId="urn:microsoft.com/office/officeart/2005/8/layout/hList1"/>
    <dgm:cxn modelId="{ABCDDF3C-F140-40F1-B616-AB3F22523886}" srcId="{F35A5429-CB11-423A-B590-ECA6154BF5B6}" destId="{A6DA312D-C6B7-4875-A12B-D151ABA51740}" srcOrd="1" destOrd="0" parTransId="{1588A840-A407-40B8-8A12-36B99834247C}" sibTransId="{B8127D8E-9532-4C38-9DB7-2E62F222A7BF}"/>
    <dgm:cxn modelId="{8FB52C5E-0186-4B9A-BE95-0CB7677139B9}" type="presOf" srcId="{11294CCC-57D8-40D9-9E3F-8D11D4E8B079}" destId="{F124EE51-AC8A-484B-81B3-2C65E020B287}" srcOrd="0" destOrd="1" presId="urn:microsoft.com/office/officeart/2005/8/layout/hList1"/>
    <dgm:cxn modelId="{7B484845-D5A7-49D6-B7E5-0279C48CDB25}" srcId="{5B938D56-1C26-437E-80DE-B39E173C7D17}" destId="{FF0E5CFB-98AE-4307-BDB4-3F0C13183CDE}" srcOrd="0" destOrd="0" parTransId="{562A97FD-D9A2-4E15-98E5-864295990A41}" sibTransId="{DB67C3B0-4B67-457C-A5DA-1FC717327BF2}"/>
    <dgm:cxn modelId="{8BA86C49-9B1E-41A5-8182-E373D648E9B1}" srcId="{F35A5429-CB11-423A-B590-ECA6154BF5B6}" destId="{5B938D56-1C26-437E-80DE-B39E173C7D17}" srcOrd="0" destOrd="0" parTransId="{11164C35-EB5B-4239-BFA4-D80D282BC175}" sibTransId="{1F3029E1-67DC-4A19-9D3D-BF7555E3F485}"/>
    <dgm:cxn modelId="{F17C4973-AA07-48A3-8994-035969CFD6D0}" srcId="{A6DA312D-C6B7-4875-A12B-D151ABA51740}" destId="{D77C4E07-875F-4D90-A317-74DE2B96CF97}" srcOrd="0" destOrd="0" parTransId="{E57CD3E9-854B-4275-962D-123A01AF01FE}" sibTransId="{63542F20-4E64-4B8B-9046-2E5007FFB748}"/>
    <dgm:cxn modelId="{4868397D-CEB5-4F70-A690-6EC72E903CF8}" type="presOf" srcId="{5B938D56-1C26-437E-80DE-B39E173C7D17}" destId="{CA6DCB6A-CA11-49C3-AD91-2A7B769D27F3}" srcOrd="0" destOrd="0" presId="urn:microsoft.com/office/officeart/2005/8/layout/hList1"/>
    <dgm:cxn modelId="{C6E82781-381A-45F1-9467-2B64B44AF6F1}" type="presOf" srcId="{20330EFC-4CEE-4BB3-87EC-11E6C1457C01}" destId="{369284E5-7E6E-4401-81A4-75D73A6A0813}" srcOrd="0" destOrd="2" presId="urn:microsoft.com/office/officeart/2005/8/layout/hList1"/>
    <dgm:cxn modelId="{CAE7A68B-CA76-4F25-A04D-F9C002B4F57D}" srcId="{D77C4E07-875F-4D90-A317-74DE2B96CF97}" destId="{B864E077-BD57-4943-B370-685BC1C7B129}" srcOrd="0" destOrd="0" parTransId="{E5E91E35-240D-4F6A-A5C4-D9B0F2EB6B11}" sibTransId="{3716198D-E46C-4494-9743-4F6422CC71B0}"/>
    <dgm:cxn modelId="{E2ADC594-353E-47FC-9F81-A97073077E26}" type="presOf" srcId="{FECFD7B1-1AF4-4D8A-A6B1-C84345520D0F}" destId="{F124EE51-AC8A-484B-81B3-2C65E020B287}" srcOrd="0" destOrd="3" presId="urn:microsoft.com/office/officeart/2005/8/layout/hList1"/>
    <dgm:cxn modelId="{8CC3CC95-62A2-4658-B282-B03702842180}" type="presOf" srcId="{B864E077-BD57-4943-B370-685BC1C7B129}" destId="{369284E5-7E6E-4401-81A4-75D73A6A0813}" srcOrd="0" destOrd="1" presId="urn:microsoft.com/office/officeart/2005/8/layout/hList1"/>
    <dgm:cxn modelId="{7E00459D-CA65-49C3-A625-0E8094E64D70}" type="presOf" srcId="{F35A5429-CB11-423A-B590-ECA6154BF5B6}" destId="{649447F4-4F8F-4FCD-90A6-3A0567042764}" srcOrd="0" destOrd="0" presId="urn:microsoft.com/office/officeart/2005/8/layout/hList1"/>
    <dgm:cxn modelId="{9093C7AA-193A-411C-8FD0-B6DC14C9C593}" type="presOf" srcId="{D77C4E07-875F-4D90-A317-74DE2B96CF97}" destId="{369284E5-7E6E-4401-81A4-75D73A6A0813}" srcOrd="0" destOrd="0" presId="urn:microsoft.com/office/officeart/2005/8/layout/hList1"/>
    <dgm:cxn modelId="{114B29B5-AD94-4671-A119-1D19F1C00265}" srcId="{FF0E5CFB-98AE-4307-BDB4-3F0C13183CDE}" destId="{16C2CA4D-E274-4AB8-A322-5244812F7651}" srcOrd="1" destOrd="0" parTransId="{17DC5992-D735-47C2-B0C5-F547E9C34CF2}" sibTransId="{DA7F1C2A-EB84-4BA5-A3E9-9D08231CD8B2}"/>
    <dgm:cxn modelId="{B38B6CC9-8098-4870-B4E3-499BFACB0435}" type="presOf" srcId="{16C2CA4D-E274-4AB8-A322-5244812F7651}" destId="{F124EE51-AC8A-484B-81B3-2C65E020B287}" srcOrd="0" destOrd="2" presId="urn:microsoft.com/office/officeart/2005/8/layout/hList1"/>
    <dgm:cxn modelId="{255698D8-3BD2-4D88-BB0D-68B6C25805C6}" srcId="{FF0E5CFB-98AE-4307-BDB4-3F0C13183CDE}" destId="{11294CCC-57D8-40D9-9E3F-8D11D4E8B079}" srcOrd="0" destOrd="0" parTransId="{944FB6B5-6593-49F7-9472-E621764CC610}" sibTransId="{8150C221-091B-4797-B406-C75223A28954}"/>
    <dgm:cxn modelId="{3B5F9EDF-D074-45B3-8339-1E23BD8E3ED0}" type="presOf" srcId="{A6DA312D-C6B7-4875-A12B-D151ABA51740}" destId="{AEA4EB81-BD54-4980-B20D-958DDD11F418}" srcOrd="0" destOrd="0" presId="urn:microsoft.com/office/officeart/2005/8/layout/hList1"/>
    <dgm:cxn modelId="{03413AFE-37DC-4A66-9F59-0B7238500F60}" srcId="{D77C4E07-875F-4D90-A317-74DE2B96CF97}" destId="{20330EFC-4CEE-4BB3-87EC-11E6C1457C01}" srcOrd="1" destOrd="0" parTransId="{E161E9F4-92D6-4C47-AAE8-915D4AC926F1}" sibTransId="{DCE8C58F-434B-4A71-8A3C-5F1FDDD9BFA4}"/>
    <dgm:cxn modelId="{685173F0-2DAE-4666-8A16-AF6868B6B31E}" type="presParOf" srcId="{649447F4-4F8F-4FCD-90A6-3A0567042764}" destId="{419DB8B9-7BDE-47BC-A794-904716CAA17F}" srcOrd="0" destOrd="0" presId="urn:microsoft.com/office/officeart/2005/8/layout/hList1"/>
    <dgm:cxn modelId="{40520F0E-E474-4407-84FF-9E76D29C928F}" type="presParOf" srcId="{419DB8B9-7BDE-47BC-A794-904716CAA17F}" destId="{CA6DCB6A-CA11-49C3-AD91-2A7B769D27F3}" srcOrd="0" destOrd="0" presId="urn:microsoft.com/office/officeart/2005/8/layout/hList1"/>
    <dgm:cxn modelId="{F71BF7C7-EB3F-4A04-98AB-C51F88665001}" type="presParOf" srcId="{419DB8B9-7BDE-47BC-A794-904716CAA17F}" destId="{F124EE51-AC8A-484B-81B3-2C65E020B287}" srcOrd="1" destOrd="0" presId="urn:microsoft.com/office/officeart/2005/8/layout/hList1"/>
    <dgm:cxn modelId="{7A1C6FF1-3711-4264-B66D-E5F1ACE1C0B0}" type="presParOf" srcId="{649447F4-4F8F-4FCD-90A6-3A0567042764}" destId="{E3B4317C-AFB4-412B-B03F-02E9293672C7}" srcOrd="1" destOrd="0" presId="urn:microsoft.com/office/officeart/2005/8/layout/hList1"/>
    <dgm:cxn modelId="{F2F063B4-EA45-4424-BE9A-57407C21D1A7}" type="presParOf" srcId="{649447F4-4F8F-4FCD-90A6-3A0567042764}" destId="{364B2ECB-CFAB-4964-B0CD-2F1227F950A0}" srcOrd="2" destOrd="0" presId="urn:microsoft.com/office/officeart/2005/8/layout/hList1"/>
    <dgm:cxn modelId="{348A3A3D-0951-4C7A-B777-28BE34648E68}" type="presParOf" srcId="{364B2ECB-CFAB-4964-B0CD-2F1227F950A0}" destId="{AEA4EB81-BD54-4980-B20D-958DDD11F418}" srcOrd="0" destOrd="0" presId="urn:microsoft.com/office/officeart/2005/8/layout/hList1"/>
    <dgm:cxn modelId="{C7D05A4F-FFBA-4B6A-BAED-F6753AA6CF28}" type="presParOf" srcId="{364B2ECB-CFAB-4964-B0CD-2F1227F950A0}" destId="{369284E5-7E6E-4401-81A4-75D73A6A08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D2679-E3C5-4796-BE77-1194AF6045A1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A1EFD-391B-46E5-B462-BFEF7C451602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893BF-AA95-458B-9D14-E576279BEC52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 to the Dataset: The dataset comprises detailed information on furniture sales, encompassing transaction specifics and customer demographics.</a:t>
          </a:r>
        </a:p>
      </dsp:txBody>
      <dsp:txXfrm>
        <a:off x="1844034" y="682"/>
        <a:ext cx="4401230" cy="1596566"/>
      </dsp:txXfrm>
    </dsp:sp>
    <dsp:sp modelId="{4C48FA11-695C-404C-B9EB-2CA50AD37CC9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348E4-2AA7-470A-9932-9266DA5BFC16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65004-890B-4F5A-8012-04FCD5437281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Variables: Core variables include Row ID, Order ID, Order Date, Ship Date, Ship Mode, Customer ID, Customer Name, Segment, Country, City, and more, providing a comprehensive view of each transaction.</a:t>
          </a:r>
        </a:p>
      </dsp:txBody>
      <dsp:txXfrm>
        <a:off x="1844034" y="1996390"/>
        <a:ext cx="4401230" cy="1596566"/>
      </dsp:txXfrm>
    </dsp:sp>
    <dsp:sp modelId="{AC9F0EA5-7E44-42F0-BA07-8F6DB116C833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4D62-889F-4B72-9F75-8A4C2504D10B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FF204-84EA-4DBA-9145-D50EF72EC66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Preprocessing: Prior to analysis, the dataset undergoes preprocessing stages such as cleaning, handling missing values, and formatting to ensure data quality and consistency.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DCB6A-CA11-49C3-AD91-2A7B769D27F3}">
      <dsp:nvSpPr>
        <dsp:cNvPr id="0" name=""/>
        <dsp:cNvSpPr/>
      </dsp:nvSpPr>
      <dsp:spPr>
        <a:xfrm>
          <a:off x="51" y="51309"/>
          <a:ext cx="4913783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Cleaning</a:t>
          </a:r>
        </a:p>
      </dsp:txBody>
      <dsp:txXfrm>
        <a:off x="51" y="51309"/>
        <a:ext cx="4913783" cy="691200"/>
      </dsp:txXfrm>
    </dsp:sp>
    <dsp:sp modelId="{F124EE51-AC8A-484B-81B3-2C65E020B287}">
      <dsp:nvSpPr>
        <dsp:cNvPr id="0" name=""/>
        <dsp:cNvSpPr/>
      </dsp:nvSpPr>
      <dsp:spPr>
        <a:xfrm>
          <a:off x="51" y="742509"/>
          <a:ext cx="4913783" cy="35575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Data cleaning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Identify and handle missing values (e.g., fill with mean/median, remove rows)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Correct inconsistencies (e.g., standardize formats)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Remove outliers (e.g., transactions with extremely high amounts)</a:t>
          </a:r>
        </a:p>
      </dsp:txBody>
      <dsp:txXfrm>
        <a:off x="51" y="742509"/>
        <a:ext cx="4913783" cy="3557520"/>
      </dsp:txXfrm>
    </dsp:sp>
    <dsp:sp modelId="{AEA4EB81-BD54-4980-B20D-958DDD11F418}">
      <dsp:nvSpPr>
        <dsp:cNvPr id="0" name=""/>
        <dsp:cNvSpPr/>
      </dsp:nvSpPr>
      <dsp:spPr>
        <a:xfrm>
          <a:off x="5601764" y="51309"/>
          <a:ext cx="4913783" cy="6912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Engineering</a:t>
          </a:r>
        </a:p>
      </dsp:txBody>
      <dsp:txXfrm>
        <a:off x="5601764" y="51309"/>
        <a:ext cx="4913783" cy="691200"/>
      </dsp:txXfrm>
    </dsp:sp>
    <dsp:sp modelId="{369284E5-7E6E-4401-81A4-75D73A6A0813}">
      <dsp:nvSpPr>
        <dsp:cNvPr id="0" name=""/>
        <dsp:cNvSpPr/>
      </dsp:nvSpPr>
      <dsp:spPr>
        <a:xfrm>
          <a:off x="5601764" y="742509"/>
          <a:ext cx="4913783" cy="355752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Feature engineering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Create new features from existing data (e.g., difference between past and current balance)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Encode categorical variables (e.g., one-hot encoding for transaction types)</a:t>
          </a:r>
        </a:p>
      </dsp:txBody>
      <dsp:txXfrm>
        <a:off x="5601764" y="742509"/>
        <a:ext cx="4913783" cy="355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44" y="-567843"/>
            <a:ext cx="4620584" cy="4567137"/>
          </a:xfrm>
        </p:spPr>
        <p:txBody>
          <a:bodyPr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Sales Forecasting for 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Furniture Store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Submitted by- Gaurav Rawat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2B281-CE61-C447-D4C7-9747444AE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r="18345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D309B-9D24-B425-073B-C72068E3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 plot of Sales vs Segment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858C2-CFE0-5773-8313-0009C00B9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06606"/>
            <a:ext cx="7214616" cy="46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8F2EC-AF24-427F-0257-2ACA12BF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by Region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9695F769-65AC-684F-A0C7-39413887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08205"/>
            <a:ext cx="7214616" cy="5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3D588-2A01-D935-5067-8794BAD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Sales by U.S. State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p of the united states&#10;&#10;Description automatically generated">
            <a:extLst>
              <a:ext uri="{FF2B5EF4-FFF2-40B4-BE49-F238E27FC236}">
                <a16:creationId xmlns:a16="http://schemas.microsoft.com/office/drawing/2014/main" id="{58438A8B-ABEB-93EC-3BA3-96801547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85374"/>
            <a:ext cx="7214616" cy="38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8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86F92-E785-A92C-8BA5-58A7880A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Series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C3C48-C3F7-0845-E392-8F191F78C385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 average sales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46008F-38AF-253B-3883-2FCB6B33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770" y="640080"/>
            <a:ext cx="700366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C0CB-EC16-B5AB-32D5-405F67E4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sales by day of the week</a:t>
            </a:r>
          </a:p>
        </p:txBody>
      </p:sp>
      <p:pic>
        <p:nvPicPr>
          <p:cNvPr id="4" name="Content Placeholder 3" descr="A graph of sales&#10;&#10;Description automatically generated">
            <a:extLst>
              <a:ext uri="{FF2B5EF4-FFF2-40B4-BE49-F238E27FC236}">
                <a16:creationId xmlns:a16="http://schemas.microsoft.com/office/drawing/2014/main" id="{CD7DFE3A-30F3-496C-D19A-33873DE7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597" y="640080"/>
            <a:ext cx="708420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2001-BADE-5B41-F929-0314DED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71" y="365125"/>
            <a:ext cx="11389658" cy="134797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Total sales over the years       Year over growth year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2F8E2-0B32-DC97-8785-F2A396781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31" y="1955940"/>
            <a:ext cx="5695950" cy="4314825"/>
          </a:xfrm>
        </p:spPr>
      </p:pic>
      <p:pic>
        <p:nvPicPr>
          <p:cNvPr id="5" name="Picture 4" descr="A graph of growth in year over growth year&#10;&#10;Description automatically generated">
            <a:extLst>
              <a:ext uri="{FF2B5EF4-FFF2-40B4-BE49-F238E27FC236}">
                <a16:creationId xmlns:a16="http://schemas.microsoft.com/office/drawing/2014/main" id="{FD5689CF-9EDC-A244-CAA6-C943A3D3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95" y="1943941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7255B-CFBC-1E3F-05EE-14FAB5D3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customers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4D5B397-2157-B00A-8B87-60840B8AE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3276" y="640080"/>
            <a:ext cx="641665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BE405-EA25-5715-28B9-F00C3FA9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selling items of all times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hart of sales and sales&#10;&#10;Description automatically generated">
            <a:extLst>
              <a:ext uri="{FF2B5EF4-FFF2-40B4-BE49-F238E27FC236}">
                <a16:creationId xmlns:a16="http://schemas.microsoft.com/office/drawing/2014/main" id="{CCF4A1F9-EAF5-EE5B-3221-A8A5DDCCC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371" y="640080"/>
            <a:ext cx="464846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3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F631-68C1-52C1-2188-2CFDCA4C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9DFA238-01B9-378B-1A57-7197CB9D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Revenue Growth: Consistent revenue growth was observed, with spikes in November attributed to Black Friday. Declines post-January indicate seasonal trends.</a:t>
            </a: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Customer Segmentation: Identified three primary segments: Consumer, Corporate, and Home Office. Further analysis could inform targeted marketing strategies.</a:t>
            </a: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Category Analysis: Technology, Furniture, and Office Supplies were top revenue generators. Focus on Technology sub-categories may unveil growth opportunities.</a:t>
            </a: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Valuable Customers: Recognized top customers contributing to revenue. Implement personalized marketing tactics for customer retention.</a:t>
            </a: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Average Order Value Stability: Stable average order value indicates consistent customer spending patterns.</a:t>
            </a:r>
          </a:p>
          <a:p>
            <a:pPr marL="0" indent="0">
              <a:buNone/>
            </a:pPr>
            <a:endParaRPr lang="en-US" sz="13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Recommendations:</a:t>
            </a: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Offer promotions to stimulate sales.</a:t>
            </a: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Increase stock of staple items.</a:t>
            </a: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Decrease inventory of products with fewer than 5 sales.</a:t>
            </a: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Focus marketing efforts on Binders and Papers.</a:t>
            </a: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Limit exports of expensive Technology products due to low sales.</a:t>
            </a: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3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Provide discounts on rarely sold products to boost sales.</a:t>
            </a:r>
          </a:p>
          <a:p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endParaRPr lang="en-US" sz="13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64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6F3F8-77A5-91B0-E966-69E2B102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2734874"/>
            <a:ext cx="5833787" cy="160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A8D63C1-377D-628A-124E-68276034F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8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5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CD804-73BD-1E4F-EB4B-75552786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B1EA-30EF-6B16-3FCE-22851A3B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dirty="0">
                <a:ea typeface="+mn-lt"/>
                <a:cs typeface="+mn-lt"/>
              </a:rPr>
              <a:t>Welcome to the Sales Forecasting for Furniture Store project!</a:t>
            </a:r>
          </a:p>
          <a:p>
            <a:r>
              <a:rPr lang="en-US" sz="1700" dirty="0">
                <a:ea typeface="+mn-lt"/>
                <a:cs typeface="+mn-lt"/>
              </a:rPr>
              <a:t>In this presentation, we will explore how time series analysis can be leveraged to forecast sales for a furniture store.</a:t>
            </a:r>
            <a:endParaRPr lang="en-US" dirty="0">
              <a:ea typeface="+mn-lt"/>
              <a:cs typeface="+mn-lt"/>
            </a:endParaRPr>
          </a:p>
          <a:p>
            <a:r>
              <a:rPr lang="en-US" sz="1700" dirty="0">
                <a:ea typeface="+mn-lt"/>
                <a:cs typeface="+mn-lt"/>
              </a:rPr>
              <a:t>By accurately predicting future sales, we aim to optimize inventory management and ensure sustained business operations.</a:t>
            </a:r>
            <a:endParaRPr lang="en-US" dirty="0">
              <a:ea typeface="+mn-lt"/>
              <a:cs typeface="+mn-lt"/>
            </a:endParaRPr>
          </a:p>
          <a:p>
            <a:r>
              <a:rPr lang="en-US" sz="1700" dirty="0">
                <a:ea typeface="+mn-lt"/>
                <a:cs typeface="+mn-lt"/>
              </a:rPr>
              <a:t>Join us on this journey as we delve into the world of time series data and uncover valuable insights for the furniture retail industry.</a:t>
            </a:r>
            <a:endParaRPr lang="en-US" dirty="0">
              <a:ea typeface="+mn-lt"/>
              <a:cs typeface="+mn-lt"/>
            </a:endParaRPr>
          </a:p>
          <a:p>
            <a:r>
              <a:rPr lang="en-US" sz="1700" dirty="0">
                <a:ea typeface="+mn-lt"/>
                <a:cs typeface="+mn-lt"/>
              </a:rPr>
              <a:t>Let's begin our exploration of forecasting furniture sales and optimizing business strategies!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0755125-9AE1-5793-EDE6-18C9B94C6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18" r="90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893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EC21B-A1A1-5F94-A8D0-838C1C62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33E0-0BBE-2467-D35D-5BBADB03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864"/>
            <a:ext cx="5252224" cy="4735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Inventory Challenges: Furniture stores grapple with inventory issues like overstocking and understocking due to fluctuating demand and seasonal trends.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Need for Accuracy: Accurate sales forecasting is essential to address these challenges, enabling optimal inventory management and cost reduction.</a:t>
            </a:r>
            <a:endParaRPr lang="en-US" dirty="0"/>
          </a:p>
          <a:p>
            <a:r>
              <a:rPr lang="en-US" sz="2000">
                <a:ea typeface="+mn-lt"/>
                <a:cs typeface="+mn-lt"/>
              </a:rPr>
              <a:t>Business Sustainability: Precise forecasting ensures business sustainability by improving customer satisfaction, sales revenue, and overall profitability.</a:t>
            </a:r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AF1C5983-0755-2DE1-11B0-96A9F5014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04" r="255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439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D4047-0F35-97C0-1EF1-43F1835A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>
                <a:ea typeface="+mj-lt"/>
                <a:cs typeface="+mj-lt"/>
              </a:rPr>
              <a:t>Dataset Overview</a:t>
            </a:r>
            <a:endParaRPr lang="en-US" sz="7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DB389E-C754-7623-CABB-33A7C8EDE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1509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22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B9A7E2E-6BF4-8094-BC3D-64314E66E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3" r="9085" b="190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2172E-A45D-87AA-3FD5-3669B0FF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Preprocessing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5D4F1-9053-D798-278C-03DA5199F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99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96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86F92-E785-A92C-8BA5-58A7880A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C3C48-C3F7-0845-E392-8F191F78C38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Bar chart of Ship Mode counts</a:t>
            </a:r>
          </a:p>
        </p:txBody>
      </p:sp>
      <p:pic>
        <p:nvPicPr>
          <p:cNvPr id="7" name="Content Placeholder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8987EC0-B9B1-A477-AF97-20F5E3A76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75144"/>
            <a:ext cx="6903720" cy="410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6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F0A12-F4D7-4858-C5EA-226EE3EB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 plot of Sub-Category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bar chart&#10;&#10;Description automatically generated">
            <a:extLst>
              <a:ext uri="{FF2B5EF4-FFF2-40B4-BE49-F238E27FC236}">
                <a16:creationId xmlns:a16="http://schemas.microsoft.com/office/drawing/2014/main" id="{5590941E-558D-A0A0-87F2-EED0141D8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90967"/>
            <a:ext cx="7214616" cy="52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A6D48-B54E-95E4-E78E-5CA3796D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Sales by State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A02EF0-F5B5-F993-3DB6-0260DB785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1321" y="446557"/>
            <a:ext cx="4907138" cy="59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23078-6E0D-450F-D8A8-31FB5AC5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Sales Distribution by Category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39661A-7223-6D7D-0EAA-E0388213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473" y="955906"/>
            <a:ext cx="6000918" cy="46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1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Sales Forecasting for  Furniture Store</vt:lpstr>
      <vt:lpstr>Introduction</vt:lpstr>
      <vt:lpstr>Problem Statement</vt:lpstr>
      <vt:lpstr>Dataset Overview</vt:lpstr>
      <vt:lpstr>Data Preprocessing</vt:lpstr>
      <vt:lpstr>Data Visualization</vt:lpstr>
      <vt:lpstr>Count plot of Sub-Category</vt:lpstr>
      <vt:lpstr>Total Sales by State</vt:lpstr>
      <vt:lpstr>Sales Distribution by Category</vt:lpstr>
      <vt:lpstr>Line plot of Sales vs Segment</vt:lpstr>
      <vt:lpstr>Sales by Region</vt:lpstr>
      <vt:lpstr>Total Sales by U.S. State</vt:lpstr>
      <vt:lpstr>Time Series Analysis</vt:lpstr>
      <vt:lpstr>Average sales by day of the week</vt:lpstr>
      <vt:lpstr>Total sales over the years       Year over growth year</vt:lpstr>
      <vt:lpstr>Top 10 customers</vt:lpstr>
      <vt:lpstr>Top selling items of all times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333</cp:revision>
  <dcterms:created xsi:type="dcterms:W3CDTF">2024-04-08T06:23:49Z</dcterms:created>
  <dcterms:modified xsi:type="dcterms:W3CDTF">2024-04-18T17:33:47Z</dcterms:modified>
</cp:coreProperties>
</file>