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2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8FF9-DE0C-4BAE-A44F-350CAD94CF93}" type="datetimeFigureOut">
              <a:rPr lang="mr-IN" smtClean="0"/>
              <a:t>05-12-2023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r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037E1-BC89-4E70-853C-DA48B40EEB1B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36015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3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6F38-1C15-A577-F282-5E41A4F8A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Statistical Learning </a:t>
            </a:r>
            <a:b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mr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58D6C-56A1-85C5-C87F-CA9185100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2987891" cy="421707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Warm Up Assignment</a:t>
            </a:r>
            <a:endParaRPr lang="mr-IN" sz="2400" dirty="0"/>
          </a:p>
          <a:p>
            <a:endParaRPr lang="mr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23EF8-036E-7488-1FEB-9DD1D5BCD224}"/>
              </a:ext>
            </a:extLst>
          </p:cNvPr>
          <p:cNvSpPr txBox="1"/>
          <p:nvPr/>
        </p:nvSpPr>
        <p:spPr>
          <a:xfrm>
            <a:off x="9457764" y="5764305"/>
            <a:ext cx="380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Gaurav Gavali – 22060641065</a:t>
            </a:r>
          </a:p>
        </p:txBody>
      </p:sp>
    </p:spTree>
    <p:extLst>
      <p:ext uri="{BB962C8B-B14F-4D97-AF65-F5344CB8AC3E}">
        <p14:creationId xmlns:p14="http://schemas.microsoft.com/office/powerpoint/2010/main" val="99773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2B997-F2ED-9398-3B1B-30284192805E}"/>
              </a:ext>
            </a:extLst>
          </p:cNvPr>
          <p:cNvSpPr txBox="1"/>
          <p:nvPr/>
        </p:nvSpPr>
        <p:spPr>
          <a:xfrm>
            <a:off x="950259" y="741838"/>
            <a:ext cx="21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 </a:t>
            </a:r>
            <a:endParaRPr lang="mr-IN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6CD7E2-E371-B364-5812-32A5C9C1810A}"/>
              </a:ext>
            </a:extLst>
          </p:cNvPr>
          <p:cNvCxnSpPr/>
          <p:nvPr/>
        </p:nvCxnSpPr>
        <p:spPr>
          <a:xfrm>
            <a:off x="950259" y="1264024"/>
            <a:ext cx="10157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F8550-A6B9-4BEC-2738-4C4F518077D4}"/>
              </a:ext>
            </a:extLst>
          </p:cNvPr>
          <p:cNvSpPr txBox="1"/>
          <p:nvPr/>
        </p:nvSpPr>
        <p:spPr>
          <a:xfrm>
            <a:off x="950259" y="1524000"/>
            <a:ext cx="10336306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The data consists of 3 cities/branches. Though branch A has slightly higher sales than the rest, C i.e. </a:t>
            </a:r>
            <a:r>
              <a:rPr lang="en-US" sz="2000" b="1" i="1" dirty="0">
                <a:solidFill>
                  <a:srgbClr val="242424"/>
                </a:solidFill>
                <a:effectLst/>
                <a:latin typeface="source-serif-pro"/>
              </a:rPr>
              <a:t>Naypyitaw 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is the most profitable branch in terms of gross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Fashion accessories and food and beverages are the most sold product in Naypyitaw and these products should be focused on along with electronic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The most popular payment method is E-wallet and cash payment is also on the higher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At an overall level, ‘Sports and Travel’ generates highest gross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Gross income is similar for both male and female, though female customers spend a bit higher. Females spend on ‘fashion accessories’ the most and for males surprisingly it is ‘Health and beauty’.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Using the correlation analysis, one interesting observation has emerged that customer ratings is not related to any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Though the rating for ‘fashion accessories’ and ‘food and beverages’ is high but the quantity purchased is low. Hence, supply for these products need to be increased.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>
              <a:lnSpc>
                <a:spcPct val="150000"/>
              </a:lnSpc>
            </a:pPr>
            <a:endParaRPr lang="mr-IN" sz="2000" dirty="0"/>
          </a:p>
        </p:txBody>
      </p:sp>
    </p:spTree>
    <p:extLst>
      <p:ext uri="{BB962C8B-B14F-4D97-AF65-F5344CB8AC3E}">
        <p14:creationId xmlns:p14="http://schemas.microsoft.com/office/powerpoint/2010/main" val="9027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8FA8-2D9E-2181-60A2-5969FD11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995"/>
            <a:ext cx="10058400" cy="1450757"/>
          </a:xfrm>
        </p:spPr>
        <p:txBody>
          <a:bodyPr/>
          <a:lstStyle/>
          <a:p>
            <a:r>
              <a:rPr lang="en-IN" dirty="0"/>
              <a:t>Question  : 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7B08-1930-2BC5-0791-AC12B0FF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7122"/>
            <a:ext cx="10058400" cy="4023360"/>
          </a:xfrm>
        </p:spPr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ohne"/>
              </a:rPr>
              <a:t>S</a:t>
            </a:r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upermarket sales: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</a:rPr>
              <a:t>The dataset consists of historical sales data of a supermarket company from 3 different branches over 3 months</a:t>
            </a:r>
          </a:p>
          <a:p>
            <a:r>
              <a:rPr lang="en-US" sz="1600" dirty="0"/>
              <a:t>a) </a:t>
            </a:r>
            <a:r>
              <a:rPr lang="en-US" sz="1800" dirty="0"/>
              <a:t>Branch</a:t>
            </a:r>
            <a:r>
              <a:rPr lang="en-US" sz="1600" dirty="0"/>
              <a:t> A (</a:t>
            </a:r>
            <a:r>
              <a:rPr lang="en-US" sz="1600" dirty="0" err="1"/>
              <a:t>Yangoon</a:t>
            </a:r>
            <a:r>
              <a:rPr lang="en-US" sz="1600" dirty="0"/>
              <a:t>) </a:t>
            </a:r>
          </a:p>
          <a:p>
            <a:r>
              <a:rPr lang="en-US" sz="1600" dirty="0"/>
              <a:t>b) Branch B (Mandalay) </a:t>
            </a:r>
          </a:p>
          <a:p>
            <a:r>
              <a:rPr lang="en-US" sz="1600" dirty="0"/>
              <a:t>c) Branch C (Naypyitaw)</a:t>
            </a:r>
          </a:p>
          <a:p>
            <a:r>
              <a:rPr lang="en-US" sz="1600" b="1" dirty="0">
                <a:solidFill>
                  <a:srgbClr val="242424"/>
                </a:solidFill>
                <a:latin typeface="sohne"/>
              </a:rPr>
              <a:t>D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hne"/>
              </a:rPr>
              <a:t>ata: </a:t>
            </a:r>
            <a:endParaRPr lang="en-IN" sz="18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C2F8A-CC59-FA1F-8BA1-8E09A99E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1" y="4158218"/>
            <a:ext cx="8964706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8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1240715" y="5125822"/>
            <a:ext cx="4729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difference in sales across the 3 branches of A, B and 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in branch A is a bit higher than the rest of the branches.</a:t>
            </a:r>
            <a:endParaRPr lang="mr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5610-4EF8-51CF-7D32-D3B87724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31" y="1732178"/>
            <a:ext cx="4965079" cy="3365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74375" y="647013"/>
            <a:ext cx="4795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find out if there are any variations in the total sales throughout the branches. </a:t>
            </a:r>
            <a:r>
              <a:rPr lang="en-US" b="0" i="0" dirty="0">
                <a:solidFill>
                  <a:srgbClr val="242424"/>
                </a:solidFill>
                <a:effectLst/>
              </a:rPr>
              <a:t>This can be achieved by a count plot.</a:t>
            </a:r>
            <a:endParaRPr lang="mr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0B218-4BDD-9D3E-B805-91C2935DA078}"/>
              </a:ext>
            </a:extLst>
          </p:cNvPr>
          <p:cNvSpPr txBox="1"/>
          <p:nvPr/>
        </p:nvSpPr>
        <p:spPr>
          <a:xfrm>
            <a:off x="6222192" y="647013"/>
            <a:ext cx="506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most popular payment method used by customers</a:t>
            </a:r>
            <a:endParaRPr lang="mr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1A4D8-7D71-5EC0-E173-499D57DFF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172" y="1760743"/>
            <a:ext cx="4965079" cy="3365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E403AB-4164-59D9-65B9-DF3B50991D6A}"/>
              </a:ext>
            </a:extLst>
          </p:cNvPr>
          <p:cNvSpPr txBox="1"/>
          <p:nvPr/>
        </p:nvSpPr>
        <p:spPr>
          <a:xfrm>
            <a:off x="6531815" y="5131556"/>
            <a:ext cx="475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popular payment method is in-fact E-wallet and not credit cards.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payment is also popular.</a:t>
            </a:r>
            <a:endParaRPr lang="mr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5D88A4-08F9-EF26-D77E-CDB0C755F090}"/>
              </a:ext>
            </a:extLst>
          </p:cNvPr>
          <p:cNvCxnSpPr>
            <a:cxnSpLocks/>
          </p:cNvCxnSpPr>
          <p:nvPr/>
        </p:nvCxnSpPr>
        <p:spPr>
          <a:xfrm>
            <a:off x="6195297" y="647013"/>
            <a:ext cx="0" cy="55207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6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1152308" y="4000536"/>
            <a:ext cx="4513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difference in gross income by branches at an average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C has a slightly higher income than A or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observed earlier, though branch A has slightly higher sales than the rest,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i.e. Naypyitaw is the most profitable branch in terms of gross income.</a:t>
            </a:r>
            <a:endParaRPr lang="mr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74375" y="647013"/>
            <a:ext cx="479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find out Which branch is the most profitable</a:t>
            </a:r>
            <a:r>
              <a:rPr lang="en-US" b="0" i="0" dirty="0">
                <a:solidFill>
                  <a:srgbClr val="242424"/>
                </a:solidFill>
                <a:effectLst/>
              </a:rPr>
              <a:t>.</a:t>
            </a:r>
            <a:endParaRPr lang="mr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0B218-4BDD-9D3E-B805-91C2935DA078}"/>
              </a:ext>
            </a:extLst>
          </p:cNvPr>
          <p:cNvSpPr txBox="1"/>
          <p:nvPr/>
        </p:nvSpPr>
        <p:spPr>
          <a:xfrm>
            <a:off x="6222192" y="700803"/>
            <a:ext cx="50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Relationship between Gender and Gross income.</a:t>
            </a:r>
            <a:endParaRPr lang="mr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403AB-4164-59D9-65B9-DF3B50991D6A}"/>
              </a:ext>
            </a:extLst>
          </p:cNvPr>
          <p:cNvSpPr txBox="1"/>
          <p:nvPr/>
        </p:nvSpPr>
        <p:spPr>
          <a:xfrm>
            <a:off x="6531815" y="4937250"/>
            <a:ext cx="475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Gross income is similar for both male and female, though female customers spend a bit higher.</a:t>
            </a:r>
            <a:endParaRPr lang="mr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5D88A4-08F9-EF26-D77E-CDB0C755F090}"/>
              </a:ext>
            </a:extLst>
          </p:cNvPr>
          <p:cNvCxnSpPr>
            <a:cxnSpLocks/>
          </p:cNvCxnSpPr>
          <p:nvPr/>
        </p:nvCxnSpPr>
        <p:spPr>
          <a:xfrm>
            <a:off x="6195297" y="647013"/>
            <a:ext cx="0" cy="55207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8F1AE0-08A0-B51E-BD36-802E4F0C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7" y="1293344"/>
            <a:ext cx="3926234" cy="270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84D2C-8430-8FD8-66E6-7600831C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61" y="1459085"/>
            <a:ext cx="4876190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1349530" y="5192055"/>
            <a:ext cx="980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From above graph we can see that gross income is highest in sports and travel.</a:t>
            </a:r>
            <a:endParaRPr lang="mr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65410" y="817343"/>
            <a:ext cx="682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find out Which product line generates most income</a:t>
            </a:r>
            <a:endParaRPr lang="mr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FFDC-8DD5-8635-3519-4B478542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30" y="1392916"/>
            <a:ext cx="8780981" cy="3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6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6589060" y="1515812"/>
            <a:ext cx="47961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As we can see, unit price is positively correlated to cogs with 63% correlation.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Another interesting observation is that ‘Ratings’ hardly has any correlation with any other variables.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As is obvious, Quantity and gross income has very high correlation of 70%.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65410" y="817343"/>
            <a:ext cx="682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Correlation analysis</a:t>
            </a:r>
            <a:endParaRPr lang="mr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F9C10-64B0-D334-2735-C383D87C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81" y="1515812"/>
            <a:ext cx="5917460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6374339" y="2439177"/>
            <a:ext cx="479611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 From the graph we can see that peak is observed in the 14th hour </a:t>
            </a:r>
            <a:r>
              <a:rPr lang="en-US" b="0" i="0" dirty="0" err="1">
                <a:solidFill>
                  <a:srgbClr val="242424"/>
                </a:solidFill>
                <a:effectLst/>
              </a:rPr>
              <a:t>i.e</a:t>
            </a:r>
            <a:r>
              <a:rPr lang="en-US" b="0" i="0" dirty="0">
                <a:solidFill>
                  <a:srgbClr val="242424"/>
                </a:solidFill>
                <a:effectLst/>
              </a:rPr>
              <a:t> 2 pm of the day.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Hence, sales is typically higher in the afternoons.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65410" y="817343"/>
            <a:ext cx="682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Now, we will find out which hour of the day is the busiest</a:t>
            </a:r>
            <a:endParaRPr lang="mr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A6FB4-3A71-E86D-A224-67652AF8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43" y="1657571"/>
            <a:ext cx="500317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4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1793158" y="5149363"/>
            <a:ext cx="880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Though the rating for ‘fashion accessories’ and ‘food and beverages’ is high but quantity purchased is low.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Hence, supply for these products need to be increased.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969216" y="538550"/>
            <a:ext cx="7297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find out Which product line should the supermarket focus on</a:t>
            </a:r>
            <a:endParaRPr lang="mr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6C7525-B6A5-9F03-EFDD-05BB2C61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6" y="2187664"/>
            <a:ext cx="5225396" cy="2827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AE10A-53A7-9A9F-1D66-B8E4881C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81" y="2187664"/>
            <a:ext cx="5266213" cy="2895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FDB210-4FE0-CA01-1695-E1E92E662735}"/>
              </a:ext>
            </a:extLst>
          </p:cNvPr>
          <p:cNvSpPr txBox="1"/>
          <p:nvPr/>
        </p:nvSpPr>
        <p:spPr>
          <a:xfrm>
            <a:off x="969216" y="1054249"/>
            <a:ext cx="5521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</a:rPr>
              <a:t>a) </a:t>
            </a:r>
            <a:r>
              <a:rPr lang="en-US" b="1" i="0" dirty="0">
                <a:solidFill>
                  <a:srgbClr val="242424"/>
                </a:solidFill>
                <a:effectLst/>
              </a:rPr>
              <a:t>Rating of products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Rating is similar across products and at around 7.</a:t>
            </a:r>
            <a:endParaRPr lang="mr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F7A39-151B-3366-C3B8-A3C700BA544F}"/>
              </a:ext>
            </a:extLst>
          </p:cNvPr>
          <p:cNvSpPr txBox="1"/>
          <p:nvPr/>
        </p:nvSpPr>
        <p:spPr>
          <a:xfrm>
            <a:off x="6490448" y="1054249"/>
            <a:ext cx="5118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b)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Quantity purchased by product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 mean quantity is lower for ‘fashion accessories’ and ‘food and beverages’</a:t>
            </a:r>
            <a:endParaRPr lang="mr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D056FB-6821-ECA5-51AC-AABC66D66778}"/>
              </a:ext>
            </a:extLst>
          </p:cNvPr>
          <p:cNvCxnSpPr>
            <a:cxnSpLocks/>
          </p:cNvCxnSpPr>
          <p:nvPr/>
        </p:nvCxnSpPr>
        <p:spPr>
          <a:xfrm>
            <a:off x="6302192" y="1081144"/>
            <a:ext cx="0" cy="40951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00893-C861-6F63-2235-C6AF32784CFD}"/>
              </a:ext>
            </a:extLst>
          </p:cNvPr>
          <p:cNvSpPr txBox="1"/>
          <p:nvPr/>
        </p:nvSpPr>
        <p:spPr>
          <a:xfrm>
            <a:off x="1349530" y="5192055"/>
            <a:ext cx="980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Fashion accessories and food and beverages are the most sold product in Naypyitaw and these products should be focused on for expansion along with electronic accessories.</a:t>
            </a:r>
            <a:endParaRPr lang="mr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57D1-AB16-2035-0CEC-53CC2A5CABD7}"/>
              </a:ext>
            </a:extLst>
          </p:cNvPr>
          <p:cNvSpPr txBox="1"/>
          <p:nvPr/>
        </p:nvSpPr>
        <p:spPr>
          <a:xfrm>
            <a:off x="1165410" y="817343"/>
            <a:ext cx="682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of product across cities/Branches</a:t>
            </a:r>
            <a:endParaRPr lang="mr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CD51B-4E3A-CCDE-AD07-036C1667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93" y="1507421"/>
            <a:ext cx="8178242" cy="35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42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673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source-serif-pro</vt:lpstr>
      <vt:lpstr>Wingdings</vt:lpstr>
      <vt:lpstr>Retrospect</vt:lpstr>
      <vt:lpstr>Statistical Learning  and  Data Mining</vt:lpstr>
      <vt:lpstr>Question 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 and  Data Mining</dc:title>
  <dc:creator>Gaurav Gavali</dc:creator>
  <cp:lastModifiedBy>Gaurav Gavali</cp:lastModifiedBy>
  <cp:revision>6</cp:revision>
  <dcterms:created xsi:type="dcterms:W3CDTF">2023-10-15T09:40:43Z</dcterms:created>
  <dcterms:modified xsi:type="dcterms:W3CDTF">2023-12-05T16:03:45Z</dcterms:modified>
</cp:coreProperties>
</file>