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82" r:id="rId6"/>
    <p:sldId id="299" r:id="rId7"/>
    <p:sldId id="290" r:id="rId8"/>
    <p:sldId id="292" r:id="rId9"/>
    <p:sldId id="301" r:id="rId10"/>
    <p:sldId id="302" r:id="rId11"/>
    <p:sldId id="30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2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80373" y="1371600"/>
            <a:ext cx="5385816" cy="1225296"/>
          </a:xfrm>
        </p:spPr>
        <p:txBody>
          <a:bodyPr/>
          <a:lstStyle/>
          <a:p>
            <a:r>
              <a:rPr lang="en-US" dirty="0"/>
              <a:t>Statistical Learning and data Mining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790636" y="6568260"/>
            <a:ext cx="3155270" cy="286871"/>
          </a:xfrm>
        </p:spPr>
        <p:txBody>
          <a:bodyPr/>
          <a:lstStyle/>
          <a:p>
            <a:pPr algn="l"/>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Gaurav Gavali – 22060641065</a:t>
            </a:r>
          </a:p>
          <a:p>
            <a:endParaRPr lang="en-US" b="1" dirty="0">
              <a:solidFill>
                <a:schemeClr val="accent2">
                  <a:lumMod val="20000"/>
                  <a:lumOff val="80000"/>
                </a:schemeClr>
              </a:solidFill>
            </a:endParaRPr>
          </a:p>
        </p:txBody>
      </p:sp>
      <p:sp>
        <p:nvSpPr>
          <p:cNvPr id="4" name="Subtitle 2">
            <a:extLst>
              <a:ext uri="{FF2B5EF4-FFF2-40B4-BE49-F238E27FC236}">
                <a16:creationId xmlns:a16="http://schemas.microsoft.com/office/drawing/2014/main" id="{1163F2E8-A558-DBEE-15E3-0D5D45BF2CFD}"/>
              </a:ext>
            </a:extLst>
          </p:cNvPr>
          <p:cNvSpPr txBox="1">
            <a:spLocks/>
          </p:cNvSpPr>
          <p:nvPr/>
        </p:nvSpPr>
        <p:spPr>
          <a:xfrm>
            <a:off x="4323611" y="3263154"/>
            <a:ext cx="3899340" cy="585576"/>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lumMod val="65000"/>
                    <a:lumOff val="35000"/>
                  </a:schemeClr>
                </a:solidFill>
              </a:rPr>
              <a:t>Assignment 3</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964296" y="540571"/>
            <a:ext cx="7013448" cy="1627632"/>
          </a:xfrm>
        </p:spPr>
        <p:txBody>
          <a:bodyPr/>
          <a:lstStyle/>
          <a:p>
            <a:r>
              <a:rPr lang="en-US" i="1" cap="none" dirty="0"/>
              <a:t>    </a:t>
            </a:r>
            <a:r>
              <a:rPr lang="en-US" i="1" cap="none" dirty="0" err="1"/>
              <a:t>Ebay</a:t>
            </a:r>
            <a:r>
              <a:rPr lang="en-US" i="1" cap="none" dirty="0"/>
              <a:t> Auction Case Study</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14108" y="1111803"/>
            <a:ext cx="10707446" cy="5742692"/>
          </a:xfrm>
        </p:spPr>
        <p:txBody>
          <a:bodyPr/>
          <a:lstStyle/>
          <a:p>
            <a:pPr algn="ctr"/>
            <a:r>
              <a:rPr lang="en-US" sz="1200" dirty="0" err="1"/>
              <a:t>ebay</a:t>
            </a:r>
            <a:r>
              <a:rPr lang="en-US" sz="1200" dirty="0"/>
              <a:t>, the world’s foremost leading online auction site has become a major</a:t>
            </a:r>
          </a:p>
          <a:p>
            <a:pPr algn="ctr"/>
            <a:r>
              <a:rPr lang="en-US" sz="1200" dirty="0"/>
              <a:t>online seller over the Internet. eBay was founded by Pierre Omidyar in</a:t>
            </a:r>
          </a:p>
          <a:p>
            <a:pPr algn="ctr"/>
            <a:r>
              <a:rPr lang="en-US" sz="1200" dirty="0"/>
              <a:t>September 1995 inside his living room in San Jose. At the time, it was meant to</a:t>
            </a:r>
          </a:p>
          <a:p>
            <a:pPr algn="ctr"/>
            <a:r>
              <a:rPr lang="en-US" sz="1200" dirty="0"/>
              <a:t>be a small personal site to sell used items utilizing a simple ascending bidding</a:t>
            </a:r>
          </a:p>
          <a:p>
            <a:pPr algn="ctr"/>
            <a:r>
              <a:rPr lang="en-US" sz="1200" dirty="0"/>
              <a:t>system. Little did Omidyar know that his system of online auctioning would</a:t>
            </a:r>
          </a:p>
          <a:p>
            <a:pPr algn="ctr"/>
            <a:r>
              <a:rPr lang="en-US" sz="1200" dirty="0"/>
              <a:t>revolutionize the world by blending in the convention of auctions with the</a:t>
            </a:r>
          </a:p>
          <a:p>
            <a:pPr algn="ctr"/>
            <a:r>
              <a:rPr lang="en-US" sz="1200" dirty="0"/>
              <a:t>technology of the Internet to increase the efficiency of day to day “sales.”</a:t>
            </a:r>
          </a:p>
          <a:p>
            <a:pPr algn="ctr"/>
            <a:r>
              <a:rPr lang="en-US" sz="1200" dirty="0"/>
              <a:t>Over eighty million people visit eBay.com with over two hundred million</a:t>
            </a:r>
          </a:p>
          <a:p>
            <a:pPr algn="ctr"/>
            <a:r>
              <a:rPr lang="en-US" sz="1200" dirty="0"/>
              <a:t>individual auctions. This combination generates over four billion dollars in</a:t>
            </a:r>
          </a:p>
          <a:p>
            <a:pPr algn="ctr"/>
            <a:r>
              <a:rPr lang="en-US" sz="1200" dirty="0"/>
              <a:t>transactions each year, representing an unprecedented amount of economic</a:t>
            </a:r>
          </a:p>
          <a:p>
            <a:pPr algn="ctr"/>
            <a:r>
              <a:rPr lang="en-US" sz="1200" dirty="0"/>
              <a:t>activity online through auctions.</a:t>
            </a:r>
          </a:p>
          <a:p>
            <a:pPr algn="ctr"/>
            <a:r>
              <a:rPr lang="en-US" sz="1200" dirty="0"/>
              <a:t>Since online auctions is still a relatively new concept, extensive studies and</a:t>
            </a:r>
          </a:p>
          <a:p>
            <a:pPr algn="ctr"/>
            <a:r>
              <a:rPr lang="en-US" sz="1200" dirty="0"/>
              <a:t>theories have not been conjectured until recently. Due to this limitation, eBay</a:t>
            </a:r>
          </a:p>
          <a:p>
            <a:pPr algn="ctr"/>
            <a:r>
              <a:rPr lang="en-US" sz="1200" dirty="0"/>
              <a:t>consumers had to rely on logic, and trial and errors in the first years of eBay. G</a:t>
            </a:r>
          </a:p>
          <a:p>
            <a:pPr algn="ctr"/>
            <a:r>
              <a:rPr lang="en-US" sz="1200" dirty="0"/>
              <a:t>Instead of strict prices and amounts that dictate the consumer attitude toward</a:t>
            </a:r>
          </a:p>
          <a:p>
            <a:pPr algn="ctr"/>
            <a:r>
              <a:rPr lang="en-US" sz="1200" dirty="0"/>
              <a:t>purchasing, the procedure of buying and selling to a </a:t>
            </a:r>
            <a:r>
              <a:rPr lang="en-US" sz="1200" dirty="0" err="1"/>
              <a:t>selfimposed</a:t>
            </a:r>
            <a:r>
              <a:rPr lang="en-US" sz="1200" dirty="0"/>
              <a:t> price brings</a:t>
            </a:r>
          </a:p>
          <a:p>
            <a:pPr algn="ctr"/>
            <a:r>
              <a:rPr lang="en-US" sz="1200" dirty="0"/>
              <a:t>about an entirely new way to understand the rationality behind internet sales and</a:t>
            </a:r>
          </a:p>
          <a:p>
            <a:pPr algn="ctr"/>
            <a:r>
              <a:rPr lang="en-US" sz="1200" dirty="0"/>
              <a:t>auctions on sites like eBay.</a:t>
            </a:r>
          </a:p>
          <a:p>
            <a:pPr algn="ctr"/>
            <a:r>
              <a:rPr lang="en-US" sz="1200" dirty="0"/>
              <a:t>One interesting business problem is to examine if the seller’s “reputation”,</a:t>
            </a:r>
          </a:p>
          <a:p>
            <a:pPr algn="ctr"/>
            <a:r>
              <a:rPr lang="en-US" sz="1200" dirty="0"/>
              <a:t>measured by seller’s feedback, has a positive correlation to buyer’s willingness to</a:t>
            </a:r>
          </a:p>
          <a:p>
            <a:pPr algn="ctr"/>
            <a:r>
              <a:rPr lang="en-US" sz="1200" dirty="0"/>
              <a:t>bid on an item as well as the price of the item. Furthermore, it is of interest also</a:t>
            </a:r>
          </a:p>
          <a:p>
            <a:pPr algn="ctr"/>
            <a:r>
              <a:rPr lang="en-US" sz="1200" dirty="0"/>
              <a:t>look at whether the length of the days the seller puts an item for sale has any</a:t>
            </a:r>
          </a:p>
          <a:p>
            <a:pPr algn="ctr"/>
            <a:r>
              <a:rPr lang="en-US" sz="1200" dirty="0"/>
              <a:t>correlation to the final price bidders are willing to pay.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9" name="Picture 8">
            <a:extLst>
              <a:ext uri="{FF2B5EF4-FFF2-40B4-BE49-F238E27FC236}">
                <a16:creationId xmlns:a16="http://schemas.microsoft.com/office/drawing/2014/main" id="{FEC6C981-4EBF-DEB6-085E-E53EDE5B42C8}"/>
              </a:ext>
            </a:extLst>
          </p:cNvPr>
          <p:cNvPicPr>
            <a:picLocks noChangeAspect="1"/>
          </p:cNvPicPr>
          <p:nvPr/>
        </p:nvPicPr>
        <p:blipFill>
          <a:blip r:embed="rId2"/>
          <a:stretch>
            <a:fillRect/>
          </a:stretch>
        </p:blipFill>
        <p:spPr>
          <a:xfrm>
            <a:off x="2756647" y="2927873"/>
            <a:ext cx="2505635" cy="100225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AA31B-F15A-9077-8E5E-FF11465EA260}"/>
              </a:ext>
            </a:extLst>
          </p:cNvPr>
          <p:cNvSpPr txBox="1"/>
          <p:nvPr/>
        </p:nvSpPr>
        <p:spPr>
          <a:xfrm>
            <a:off x="1048230" y="703935"/>
            <a:ext cx="6240716" cy="2031325"/>
          </a:xfrm>
          <a:prstGeom prst="rect">
            <a:avLst/>
          </a:prstGeom>
          <a:noFill/>
        </p:spPr>
        <p:txBody>
          <a:bodyPr wrap="square" rtlCol="0">
            <a:spAutoFit/>
          </a:bodyPr>
          <a:lstStyle/>
          <a:p>
            <a:r>
              <a:rPr lang="en-US" b="0" i="0" dirty="0">
                <a:solidFill>
                  <a:srgbClr val="000000"/>
                </a:solidFill>
                <a:effectLst/>
                <a:latin typeface="Helvetica Neue"/>
              </a:rPr>
              <a:t>The goal is to use these data to</a:t>
            </a:r>
          </a:p>
          <a:p>
            <a:r>
              <a:rPr lang="en-US" b="0" i="0" dirty="0">
                <a:solidFill>
                  <a:srgbClr val="000000"/>
                </a:solidFill>
                <a:effectLst/>
                <a:latin typeface="Helvetica Neue"/>
              </a:rPr>
              <a:t>1. Build a model that will classify auctions as competitive or non-competitive.</a:t>
            </a:r>
          </a:p>
          <a:p>
            <a:r>
              <a:rPr lang="en-US" b="0" i="0" dirty="0">
                <a:solidFill>
                  <a:srgbClr val="000000"/>
                </a:solidFill>
                <a:effectLst/>
                <a:latin typeface="Helvetica Neue"/>
              </a:rPr>
              <a:t>2. Identify important attributes leading to competitive auction</a:t>
            </a:r>
          </a:p>
          <a:p>
            <a:r>
              <a:rPr lang="en-US" b="0" i="0" dirty="0">
                <a:solidFill>
                  <a:srgbClr val="000000"/>
                </a:solidFill>
                <a:effectLst/>
                <a:latin typeface="Helvetica Neue"/>
              </a:rPr>
              <a:t>3. Suggest actionable recommendations to the manager so hat higher rate of competitiveness can be achieved</a:t>
            </a:r>
          </a:p>
        </p:txBody>
      </p:sp>
      <p:sp>
        <p:nvSpPr>
          <p:cNvPr id="8" name="TextBox 7">
            <a:extLst>
              <a:ext uri="{FF2B5EF4-FFF2-40B4-BE49-F238E27FC236}">
                <a16:creationId xmlns:a16="http://schemas.microsoft.com/office/drawing/2014/main" id="{1B6C697D-0206-2487-B46D-A9D6F1B9A952}"/>
              </a:ext>
            </a:extLst>
          </p:cNvPr>
          <p:cNvSpPr txBox="1"/>
          <p:nvPr/>
        </p:nvSpPr>
        <p:spPr>
          <a:xfrm>
            <a:off x="3154935" y="3410186"/>
            <a:ext cx="7764076" cy="2308324"/>
          </a:xfrm>
          <a:prstGeom prst="rect">
            <a:avLst/>
          </a:prstGeom>
          <a:noFill/>
        </p:spPr>
        <p:txBody>
          <a:bodyPr wrap="square" rtlCol="0">
            <a:spAutoFit/>
          </a:bodyPr>
          <a:lstStyle/>
          <a:p>
            <a:pPr algn="ctr"/>
            <a:r>
              <a:rPr lang="en-US" dirty="0">
                <a:latin typeface="Helvetica Neue"/>
              </a:rPr>
              <a:t>We will use these data to build a model that will classify auctions as competitive or non-competitive. A competitive auction is defined as an auction with at least two bids placed on the item auctioned. The data include variables that describe the item (auction category), the seller (their eBay rating), and the auction terms that the seller selected (auction duration, opening price, currency, day-of-week of auction close). In addition, we have the price at which the auction closed. The task is to predict whether or not the auction will be competitive.</a:t>
            </a:r>
            <a:endParaRPr lang="en-IN" dirty="0">
              <a:latin typeface="Helvetica Neue"/>
            </a:endParaRPr>
          </a:p>
        </p:txBody>
      </p:sp>
    </p:spTree>
    <p:extLst>
      <p:ext uri="{BB962C8B-B14F-4D97-AF65-F5344CB8AC3E}">
        <p14:creationId xmlns:p14="http://schemas.microsoft.com/office/powerpoint/2010/main" val="300056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2666" y="1548384"/>
            <a:ext cx="3588392" cy="768096"/>
          </a:xfrm>
        </p:spPr>
        <p:txBody>
          <a:bodyPr/>
          <a:lstStyle/>
          <a:p>
            <a:r>
              <a:rPr lang="en-US" sz="2800" dirty="0"/>
              <a:t>About Dataset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57777" y="3813871"/>
            <a:ext cx="5790662" cy="512064"/>
          </a:xfrm>
        </p:spPr>
        <p:txBody>
          <a:bodyPr/>
          <a:lstStyle/>
          <a:p>
            <a:pPr marL="0" indent="0">
              <a:buNone/>
            </a:pPr>
            <a:r>
              <a:rPr lang="en-US" dirty="0"/>
              <a:t>Data set consists of total 1972 observations with 12 Features </a:t>
            </a:r>
          </a:p>
          <a:p>
            <a:endParaRPr lang="en-US" dirty="0"/>
          </a:p>
        </p:txBody>
      </p:sp>
      <p:pic>
        <p:nvPicPr>
          <p:cNvPr id="4" name="Picture 3">
            <a:extLst>
              <a:ext uri="{FF2B5EF4-FFF2-40B4-BE49-F238E27FC236}">
                <a16:creationId xmlns:a16="http://schemas.microsoft.com/office/drawing/2014/main" id="{B4CF7CDC-A0FE-9420-D476-5193F4BA6F29}"/>
              </a:ext>
            </a:extLst>
          </p:cNvPr>
          <p:cNvPicPr>
            <a:picLocks noChangeAspect="1"/>
          </p:cNvPicPr>
          <p:nvPr/>
        </p:nvPicPr>
        <p:blipFill>
          <a:blip r:embed="rId2"/>
          <a:stretch>
            <a:fillRect/>
          </a:stretch>
        </p:blipFill>
        <p:spPr>
          <a:xfrm>
            <a:off x="4057777" y="2140174"/>
            <a:ext cx="6035563" cy="1508891"/>
          </a:xfrm>
          <a:prstGeom prst="rect">
            <a:avLst/>
          </a:prstGeom>
        </p:spPr>
      </p:pic>
      <p:pic>
        <p:nvPicPr>
          <p:cNvPr id="20" name="Picture 19">
            <a:extLst>
              <a:ext uri="{FF2B5EF4-FFF2-40B4-BE49-F238E27FC236}">
                <a16:creationId xmlns:a16="http://schemas.microsoft.com/office/drawing/2014/main" id="{5AAF41CD-32BB-7029-64D1-CA631B1B5CE6}"/>
              </a:ext>
            </a:extLst>
          </p:cNvPr>
          <p:cNvPicPr>
            <a:picLocks noChangeAspect="1"/>
          </p:cNvPicPr>
          <p:nvPr/>
        </p:nvPicPr>
        <p:blipFill>
          <a:blip r:embed="rId3"/>
          <a:stretch>
            <a:fillRect/>
          </a:stretch>
        </p:blipFill>
        <p:spPr>
          <a:xfrm>
            <a:off x="4142732" y="4411135"/>
            <a:ext cx="3808256" cy="1364740"/>
          </a:xfrm>
          <a:prstGeom prst="rect">
            <a:avLst/>
          </a:prstGeom>
        </p:spPr>
      </p:pic>
      <p:sp>
        <p:nvSpPr>
          <p:cNvPr id="21" name="Content Placeholder 11">
            <a:extLst>
              <a:ext uri="{FF2B5EF4-FFF2-40B4-BE49-F238E27FC236}">
                <a16:creationId xmlns:a16="http://schemas.microsoft.com/office/drawing/2014/main" id="{76ECDF9F-5A45-9AEF-DCE7-D83BA5BB757C}"/>
              </a:ext>
            </a:extLst>
          </p:cNvPr>
          <p:cNvSpPr txBox="1">
            <a:spLocks/>
          </p:cNvSpPr>
          <p:nvPr/>
        </p:nvSpPr>
        <p:spPr>
          <a:xfrm>
            <a:off x="4142732" y="5964419"/>
            <a:ext cx="5500056" cy="512064"/>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EDA: Descriptive statistics for numerical and categorical features</a:t>
            </a:r>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194548" y="610746"/>
            <a:ext cx="5879592" cy="706060"/>
          </a:xfrm>
        </p:spPr>
        <p:txBody>
          <a:bodyPr/>
          <a:lstStyle/>
          <a:p>
            <a:r>
              <a:rPr lang="en-US" sz="2000" dirty="0"/>
              <a:t>Visualizations</a:t>
            </a:r>
            <a:endParaRPr lang="en-US" sz="32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4193614" y="5869212"/>
            <a:ext cx="5879592" cy="434430"/>
          </a:xfrm>
        </p:spPr>
        <p:txBody>
          <a:bodyPr/>
          <a:lstStyle/>
          <a:p>
            <a:r>
              <a:rPr lang="en-US" dirty="0"/>
              <a:t>Histograms for numerical features</a:t>
            </a:r>
          </a:p>
        </p:txBody>
      </p:sp>
      <p:pic>
        <p:nvPicPr>
          <p:cNvPr id="7" name="Picture 6">
            <a:extLst>
              <a:ext uri="{FF2B5EF4-FFF2-40B4-BE49-F238E27FC236}">
                <a16:creationId xmlns:a16="http://schemas.microsoft.com/office/drawing/2014/main" id="{167B5288-A13A-A231-FF58-2F5CCB12FAFE}"/>
              </a:ext>
            </a:extLst>
          </p:cNvPr>
          <p:cNvPicPr>
            <a:picLocks noChangeAspect="1"/>
          </p:cNvPicPr>
          <p:nvPr/>
        </p:nvPicPr>
        <p:blipFill>
          <a:blip r:embed="rId2"/>
          <a:stretch>
            <a:fillRect/>
          </a:stretch>
        </p:blipFill>
        <p:spPr>
          <a:xfrm>
            <a:off x="787998" y="1113666"/>
            <a:ext cx="9028571" cy="4469841"/>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194548" y="610746"/>
            <a:ext cx="5879592" cy="706060"/>
          </a:xfrm>
        </p:spPr>
        <p:txBody>
          <a:bodyPr/>
          <a:lstStyle/>
          <a:p>
            <a:r>
              <a:rPr lang="en-US" sz="2000" dirty="0"/>
              <a:t>Visualizations</a:t>
            </a:r>
            <a:endParaRPr lang="en-US" sz="32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134344" y="5271166"/>
            <a:ext cx="5879592" cy="434430"/>
          </a:xfrm>
        </p:spPr>
        <p:txBody>
          <a:bodyPr/>
          <a:lstStyle/>
          <a:p>
            <a:r>
              <a:rPr lang="en-US" dirty="0"/>
              <a:t>Boxplots for numerical features</a:t>
            </a:r>
          </a:p>
        </p:txBody>
      </p:sp>
      <p:pic>
        <p:nvPicPr>
          <p:cNvPr id="6" name="Picture 5">
            <a:extLst>
              <a:ext uri="{FF2B5EF4-FFF2-40B4-BE49-F238E27FC236}">
                <a16:creationId xmlns:a16="http://schemas.microsoft.com/office/drawing/2014/main" id="{A674989B-DC1A-A521-12E2-B90987CE4528}"/>
              </a:ext>
            </a:extLst>
          </p:cNvPr>
          <p:cNvPicPr>
            <a:picLocks noChangeAspect="1"/>
          </p:cNvPicPr>
          <p:nvPr/>
        </p:nvPicPr>
        <p:blipFill>
          <a:blip r:embed="rId2"/>
          <a:stretch>
            <a:fillRect/>
          </a:stretch>
        </p:blipFill>
        <p:spPr>
          <a:xfrm>
            <a:off x="1056971" y="1369619"/>
            <a:ext cx="4400883" cy="3717452"/>
          </a:xfrm>
          <a:prstGeom prst="rect">
            <a:avLst/>
          </a:prstGeom>
        </p:spPr>
      </p:pic>
      <p:pic>
        <p:nvPicPr>
          <p:cNvPr id="9" name="Picture 8">
            <a:extLst>
              <a:ext uri="{FF2B5EF4-FFF2-40B4-BE49-F238E27FC236}">
                <a16:creationId xmlns:a16="http://schemas.microsoft.com/office/drawing/2014/main" id="{6202D3C7-7837-88D5-71BE-2426981517CA}"/>
              </a:ext>
            </a:extLst>
          </p:cNvPr>
          <p:cNvPicPr>
            <a:picLocks noChangeAspect="1"/>
          </p:cNvPicPr>
          <p:nvPr/>
        </p:nvPicPr>
        <p:blipFill>
          <a:blip r:embed="rId3"/>
          <a:stretch>
            <a:fillRect/>
          </a:stretch>
        </p:blipFill>
        <p:spPr>
          <a:xfrm>
            <a:off x="6153551" y="1369619"/>
            <a:ext cx="4981478" cy="3823079"/>
          </a:xfrm>
          <a:prstGeom prst="rect">
            <a:avLst/>
          </a:prstGeom>
        </p:spPr>
      </p:pic>
      <p:sp>
        <p:nvSpPr>
          <p:cNvPr id="10" name="Content Placeholder 2">
            <a:extLst>
              <a:ext uri="{FF2B5EF4-FFF2-40B4-BE49-F238E27FC236}">
                <a16:creationId xmlns:a16="http://schemas.microsoft.com/office/drawing/2014/main" id="{66984F7F-4E9A-1DC1-A08F-E4EEEC00313E}"/>
              </a:ext>
            </a:extLst>
          </p:cNvPr>
          <p:cNvSpPr txBox="1">
            <a:spLocks/>
          </p:cNvSpPr>
          <p:nvPr/>
        </p:nvSpPr>
        <p:spPr>
          <a:xfrm>
            <a:off x="1701733" y="5245511"/>
            <a:ext cx="5879592" cy="43443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Pairplots</a:t>
            </a:r>
            <a:r>
              <a:rPr lang="en-US" dirty="0"/>
              <a:t> for numerical features</a:t>
            </a:r>
          </a:p>
        </p:txBody>
      </p:sp>
    </p:spTree>
    <p:extLst>
      <p:ext uri="{BB962C8B-B14F-4D97-AF65-F5344CB8AC3E}">
        <p14:creationId xmlns:p14="http://schemas.microsoft.com/office/powerpoint/2010/main" val="245054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97429" y="910395"/>
            <a:ext cx="4852416" cy="768096"/>
          </a:xfrm>
        </p:spPr>
        <p:txBody>
          <a:bodyPr/>
          <a:lstStyle/>
          <a:p>
            <a:r>
              <a:rPr lang="en-US" sz="2800" dirty="0"/>
              <a:t>Model Evaluation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97429" y="1585549"/>
            <a:ext cx="1775842" cy="512064"/>
          </a:xfrm>
        </p:spPr>
        <p:txBody>
          <a:bodyPr/>
          <a:lstStyle/>
          <a:p>
            <a:pPr marL="0" indent="0">
              <a:buNone/>
            </a:pPr>
            <a:r>
              <a:rPr lang="en-US" dirty="0"/>
              <a:t>Logistic Regression</a:t>
            </a:r>
          </a:p>
        </p:txBody>
      </p:sp>
      <p:sp>
        <p:nvSpPr>
          <p:cNvPr id="21" name="Content Placeholder 11">
            <a:extLst>
              <a:ext uri="{FF2B5EF4-FFF2-40B4-BE49-F238E27FC236}">
                <a16:creationId xmlns:a16="http://schemas.microsoft.com/office/drawing/2014/main" id="{76ECDF9F-5A45-9AEF-DCE7-D83BA5BB757C}"/>
              </a:ext>
            </a:extLst>
          </p:cNvPr>
          <p:cNvSpPr txBox="1">
            <a:spLocks/>
          </p:cNvSpPr>
          <p:nvPr/>
        </p:nvSpPr>
        <p:spPr>
          <a:xfrm>
            <a:off x="4077190" y="6143494"/>
            <a:ext cx="7855729" cy="512064"/>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Based on the comparison of the two models, we can conclude that Logistic Regression, with an accuracy of 76%, is a better fit than the KNN Classifier, which achieved an accuracy of 75%.</a:t>
            </a:r>
          </a:p>
        </p:txBody>
      </p:sp>
      <p:pic>
        <p:nvPicPr>
          <p:cNvPr id="5" name="Picture 4">
            <a:extLst>
              <a:ext uri="{FF2B5EF4-FFF2-40B4-BE49-F238E27FC236}">
                <a16:creationId xmlns:a16="http://schemas.microsoft.com/office/drawing/2014/main" id="{CC15FCEA-732A-F9CA-284E-9005CE4198CF}"/>
              </a:ext>
            </a:extLst>
          </p:cNvPr>
          <p:cNvPicPr>
            <a:picLocks noChangeAspect="1"/>
          </p:cNvPicPr>
          <p:nvPr/>
        </p:nvPicPr>
        <p:blipFill>
          <a:blip r:embed="rId2"/>
          <a:stretch>
            <a:fillRect/>
          </a:stretch>
        </p:blipFill>
        <p:spPr>
          <a:xfrm>
            <a:off x="4077191" y="4274870"/>
            <a:ext cx="4198984" cy="1729890"/>
          </a:xfrm>
          <a:prstGeom prst="rect">
            <a:avLst/>
          </a:prstGeom>
        </p:spPr>
      </p:pic>
      <p:pic>
        <p:nvPicPr>
          <p:cNvPr id="7" name="Picture 6">
            <a:extLst>
              <a:ext uri="{FF2B5EF4-FFF2-40B4-BE49-F238E27FC236}">
                <a16:creationId xmlns:a16="http://schemas.microsoft.com/office/drawing/2014/main" id="{0433CBFF-9FF7-E3A8-9F1B-618731185F8B}"/>
              </a:ext>
            </a:extLst>
          </p:cNvPr>
          <p:cNvPicPr>
            <a:picLocks noChangeAspect="1"/>
          </p:cNvPicPr>
          <p:nvPr/>
        </p:nvPicPr>
        <p:blipFill>
          <a:blip r:embed="rId3"/>
          <a:stretch>
            <a:fillRect/>
          </a:stretch>
        </p:blipFill>
        <p:spPr>
          <a:xfrm>
            <a:off x="4046042" y="2004671"/>
            <a:ext cx="4099915" cy="1798476"/>
          </a:xfrm>
          <a:prstGeom prst="rect">
            <a:avLst/>
          </a:prstGeom>
        </p:spPr>
      </p:pic>
      <p:sp>
        <p:nvSpPr>
          <p:cNvPr id="8" name="Content Placeholder 11">
            <a:extLst>
              <a:ext uri="{FF2B5EF4-FFF2-40B4-BE49-F238E27FC236}">
                <a16:creationId xmlns:a16="http://schemas.microsoft.com/office/drawing/2014/main" id="{08443CF1-9538-181D-1B69-1B1B92868CC9}"/>
              </a:ext>
            </a:extLst>
          </p:cNvPr>
          <p:cNvSpPr txBox="1">
            <a:spLocks/>
          </p:cNvSpPr>
          <p:nvPr/>
        </p:nvSpPr>
        <p:spPr>
          <a:xfrm>
            <a:off x="4077191" y="3905895"/>
            <a:ext cx="1775842" cy="512064"/>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KNN Classifier</a:t>
            </a:r>
          </a:p>
        </p:txBody>
      </p:sp>
    </p:spTree>
    <p:extLst>
      <p:ext uri="{BB962C8B-B14F-4D97-AF65-F5344CB8AC3E}">
        <p14:creationId xmlns:p14="http://schemas.microsoft.com/office/powerpoint/2010/main" val="20388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44385" y="1071731"/>
            <a:ext cx="4169664" cy="667512"/>
          </a:xfrm>
        </p:spPr>
        <p:txBody>
          <a:bodyPr/>
          <a:lstStyle/>
          <a:p>
            <a:r>
              <a:rPr lang="en-US" sz="1600" dirty="0"/>
              <a:t>Actionable Recommendations: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12692" y="1618667"/>
            <a:ext cx="6802508" cy="4235286"/>
          </a:xfrm>
        </p:spPr>
        <p:txBody>
          <a:bodyPr/>
          <a:lstStyle/>
          <a:p>
            <a:pPr algn="l"/>
            <a:endParaRPr lang="en-US" sz="1400" b="0" i="0" dirty="0">
              <a:solidFill>
                <a:schemeClr val="tx1"/>
              </a:solidFill>
              <a:effectLst/>
              <a:latin typeface="Helvetica Neue"/>
            </a:endParaRPr>
          </a:p>
          <a:p>
            <a:pPr marL="285750" indent="-285750" algn="l">
              <a:buFont typeface="Arial" panose="020B0604020202020204" pitchFamily="34" charset="0"/>
              <a:buChar char="•"/>
            </a:pPr>
            <a:r>
              <a:rPr lang="en-US" sz="1400" b="0" i="0" dirty="0">
                <a:solidFill>
                  <a:schemeClr val="tx1"/>
                </a:solidFill>
                <a:effectLst/>
                <a:latin typeface="Helvetica Neue"/>
              </a:rPr>
              <a:t>The Logistic Regression model highlights the significance of the opening price on auction competitiveness. Encourage sellers to set competitive opening prices to attract more bidders. Providing sellers with insights into market trends and the importance of attractive starting bids can help improve competitiveness.</a:t>
            </a:r>
          </a:p>
          <a:p>
            <a:pPr marL="285750" indent="-285750" algn="l">
              <a:buFont typeface="Arial" panose="020B0604020202020204" pitchFamily="34" charset="0"/>
              <a:buChar char="•"/>
            </a:pPr>
            <a:r>
              <a:rPr lang="en-US" sz="1400" b="0" i="0" dirty="0">
                <a:solidFill>
                  <a:schemeClr val="tx1"/>
                </a:solidFill>
                <a:effectLst/>
                <a:latin typeface="Helvetica Neue"/>
              </a:rPr>
              <a:t>The day of the week when auctions close has some impact on competitiveness, according to both models. Analyze historical data to identify days that attract more bidders and consider offering promotions or incentives for sellers to schedule auctions on these favorable days</a:t>
            </a:r>
          </a:p>
          <a:p>
            <a:pPr marL="285750" indent="-285750">
              <a:buFont typeface="Arial" panose="020B0604020202020204" pitchFamily="34" charset="0"/>
              <a:buChar char="•"/>
            </a:pPr>
            <a:r>
              <a:rPr lang="en-US" sz="1400" b="0" i="0" dirty="0">
                <a:solidFill>
                  <a:schemeClr val="tx1"/>
                </a:solidFill>
                <a:effectLst/>
                <a:latin typeface="Helvetica Neue"/>
              </a:rPr>
              <a:t>Develop and provide tools or guidance for sellers to optimize their auction strategies. Encourage sellers to actively monitor their listings and make adjustments during the auction based on bidder activity, which can lead to more competitive outcomes.</a:t>
            </a:r>
          </a:p>
          <a:p>
            <a:pPr marL="285750" indent="-285750" algn="l">
              <a:buFont typeface="Arial" panose="020B0604020202020204" pitchFamily="34" charset="0"/>
              <a:buChar char="•"/>
            </a:pPr>
            <a:r>
              <a:rPr lang="en-US" sz="1400" b="0" i="0" dirty="0">
                <a:solidFill>
                  <a:schemeClr val="tx1"/>
                </a:solidFill>
                <a:effectLst/>
                <a:latin typeface="Helvetica Neue"/>
              </a:rPr>
              <a:t>While not as influential as opening prices and auction durations, the seller's eBay rating moderately affects competitiveness. Encourage sellers to maintain high ratings through exceptional customer service and a positive trading history.</a:t>
            </a:r>
          </a:p>
          <a:p>
            <a:pPr marL="285750" indent="-285750" algn="l">
              <a:buFont typeface="Arial" panose="020B0604020202020204" pitchFamily="34" charset="0"/>
              <a:buChar char="•"/>
            </a:pPr>
            <a:r>
              <a:rPr lang="en-US" sz="1400" b="0" i="0" dirty="0">
                <a:solidFill>
                  <a:schemeClr val="tx1"/>
                </a:solidFill>
                <a:effectLst/>
                <a:latin typeface="Helvetica Neue"/>
              </a:rPr>
              <a:t>Although the effect of currency and category is relatively weak, it should not be ignored. Provide sellers with data-driven insights about the most competitive currency and category combinations to support more informed listing decisions.</a:t>
            </a:r>
          </a:p>
          <a:p>
            <a:pPr algn="l"/>
            <a:endParaRPr lang="en-US" sz="1400" b="0" i="0" dirty="0">
              <a:solidFill>
                <a:schemeClr val="tx1"/>
              </a:solidFill>
              <a:effectLst/>
              <a:latin typeface="Helvetica Neue"/>
            </a:endParaRPr>
          </a:p>
        </p:txBody>
      </p:sp>
      <p:pic>
        <p:nvPicPr>
          <p:cNvPr id="5" name="Picture 4">
            <a:extLst>
              <a:ext uri="{FF2B5EF4-FFF2-40B4-BE49-F238E27FC236}">
                <a16:creationId xmlns:a16="http://schemas.microsoft.com/office/drawing/2014/main" id="{C2DD8328-0C94-2FB1-ED53-F6632BBF9DA6}"/>
              </a:ext>
            </a:extLst>
          </p:cNvPr>
          <p:cNvPicPr>
            <a:picLocks noChangeAspect="1"/>
          </p:cNvPicPr>
          <p:nvPr/>
        </p:nvPicPr>
        <p:blipFill>
          <a:blip r:embed="rId2"/>
          <a:stretch>
            <a:fillRect/>
          </a:stretch>
        </p:blipFill>
        <p:spPr>
          <a:xfrm>
            <a:off x="8178052" y="3509682"/>
            <a:ext cx="3686735" cy="1474694"/>
          </a:xfrm>
          <a:prstGeom prst="rect">
            <a:avLst/>
          </a:prstGeom>
        </p:spPr>
      </p:pic>
    </p:spTree>
    <p:extLst>
      <p:ext uri="{BB962C8B-B14F-4D97-AF65-F5344CB8AC3E}">
        <p14:creationId xmlns:p14="http://schemas.microsoft.com/office/powerpoint/2010/main" val="2907457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{B9B6292F-6B4A-4121-AEFF-0A2642CC0241}tf78438558_win32</Template>
  <TotalTime>170</TotalTime>
  <Words>762</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Helvetica Neue</vt:lpstr>
      <vt:lpstr>Sabon Next LT</vt:lpstr>
      <vt:lpstr>Times New Roman</vt:lpstr>
      <vt:lpstr>Office Theme</vt:lpstr>
      <vt:lpstr>Statistical Learning and data Mining </vt:lpstr>
      <vt:lpstr>    Ebay Auction Case Study</vt:lpstr>
      <vt:lpstr>PowerPoint Presentation</vt:lpstr>
      <vt:lpstr>About Dataset </vt:lpstr>
      <vt:lpstr>Visualizations</vt:lpstr>
      <vt:lpstr>Visualizations</vt:lpstr>
      <vt:lpstr>Model Evaluation </vt:lpstr>
      <vt:lpstr>Actionable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and data Mining</dc:title>
  <dc:subject/>
  <dc:creator>VAISHNAVI SHEDAGE</dc:creator>
  <cp:lastModifiedBy>Gaurav Gavali</cp:lastModifiedBy>
  <cp:revision>4</cp:revision>
  <dcterms:created xsi:type="dcterms:W3CDTF">2023-11-07T14:59:42Z</dcterms:created>
  <dcterms:modified xsi:type="dcterms:W3CDTF">2023-12-05T15:30:11Z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