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07" r:id="rId6"/>
    <p:sldId id="308" r:id="rId7"/>
    <p:sldId id="327" r:id="rId8"/>
    <p:sldId id="330" r:id="rId9"/>
    <p:sldId id="328" r:id="rId10"/>
    <p:sldId id="333" r:id="rId11"/>
    <p:sldId id="309" r:id="rId12"/>
    <p:sldId id="316" r:id="rId13"/>
    <p:sldId id="332" r:id="rId14"/>
    <p:sldId id="318" r:id="rId15"/>
    <p:sldId id="320" r:id="rId16"/>
    <p:sldId id="314" r:id="rId17"/>
    <p:sldId id="324" r:id="rId18"/>
    <p:sldId id="323" r:id="rId19"/>
    <p:sldId id="321" r:id="rId20"/>
    <p:sldId id="331" r:id="rId21"/>
    <p:sldId id="317" r:id="rId22"/>
    <p:sldId id="319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C2BD-26C7-4F33-88AA-265B8E549130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AB3F460-3B8D-4335-A86D-22A8AC9F0183}">
      <dgm:prSet phldrT="[Text]"/>
      <dgm:spPr/>
      <dgm:t>
        <a:bodyPr/>
        <a:lstStyle/>
        <a:p>
          <a:r>
            <a:rPr lang="en-IN" dirty="0"/>
            <a:t>322 Restaurant's</a:t>
          </a:r>
        </a:p>
      </dgm:t>
    </dgm:pt>
    <dgm:pt modelId="{2170FAF5-63F8-4C49-B6E7-D7E532C87269}" type="parTrans" cxnId="{940D3D2B-8CD1-4A0F-8E69-358D0F88E2E5}">
      <dgm:prSet/>
      <dgm:spPr/>
      <dgm:t>
        <a:bodyPr/>
        <a:lstStyle/>
        <a:p>
          <a:endParaRPr lang="en-IN"/>
        </a:p>
      </dgm:t>
    </dgm:pt>
    <dgm:pt modelId="{4211DE26-B450-4A24-BC39-FD4A79F6E5E3}" type="sibTrans" cxnId="{940D3D2B-8CD1-4A0F-8E69-358D0F88E2E5}">
      <dgm:prSet/>
      <dgm:spPr/>
      <dgm:t>
        <a:bodyPr/>
        <a:lstStyle/>
        <a:p>
          <a:endParaRPr lang="en-IN"/>
        </a:p>
      </dgm:t>
    </dgm:pt>
    <dgm:pt modelId="{E2722D17-C221-40C5-ACDF-CC06FB67B15B}">
      <dgm:prSet phldrT="[Text]"/>
      <dgm:spPr/>
      <dgm:t>
        <a:bodyPr/>
        <a:lstStyle/>
        <a:p>
          <a:r>
            <a:rPr lang="en-IN" dirty="0"/>
            <a:t>254 Restaurant's</a:t>
          </a:r>
        </a:p>
      </dgm:t>
    </dgm:pt>
    <dgm:pt modelId="{7295D7B1-5C03-4BEB-8C15-0B7D562663B8}" type="parTrans" cxnId="{5019E68F-6B4C-48AD-98FC-159071C22355}">
      <dgm:prSet/>
      <dgm:spPr/>
      <dgm:t>
        <a:bodyPr/>
        <a:lstStyle/>
        <a:p>
          <a:endParaRPr lang="en-IN"/>
        </a:p>
      </dgm:t>
    </dgm:pt>
    <dgm:pt modelId="{945E7129-79D1-48D5-B8B3-6020D8DA5005}" type="sibTrans" cxnId="{5019E68F-6B4C-48AD-98FC-159071C22355}">
      <dgm:prSet/>
      <dgm:spPr/>
      <dgm:t>
        <a:bodyPr/>
        <a:lstStyle/>
        <a:p>
          <a:endParaRPr lang="en-IN"/>
        </a:p>
      </dgm:t>
    </dgm:pt>
    <dgm:pt modelId="{19AA7FED-5FAE-4CC6-A7C1-C539A72EE81E}">
      <dgm:prSet phldrT="[Text]"/>
      <dgm:spPr/>
      <dgm:t>
        <a:bodyPr/>
        <a:lstStyle/>
        <a:p>
          <a:r>
            <a:rPr lang="en-IN" dirty="0"/>
            <a:t>151 Restaurant's</a:t>
          </a:r>
        </a:p>
      </dgm:t>
    </dgm:pt>
    <dgm:pt modelId="{FDE1BA2B-3DE0-4712-934C-6385438CA94D}" type="parTrans" cxnId="{EA9EAF9F-9D3A-4E3B-81CA-4EED24D7BF3C}">
      <dgm:prSet/>
      <dgm:spPr/>
      <dgm:t>
        <a:bodyPr/>
        <a:lstStyle/>
        <a:p>
          <a:endParaRPr lang="en-IN"/>
        </a:p>
      </dgm:t>
    </dgm:pt>
    <dgm:pt modelId="{0AD60429-990C-4137-BD16-64818D6B262D}" type="sibTrans" cxnId="{EA9EAF9F-9D3A-4E3B-81CA-4EED24D7BF3C}">
      <dgm:prSet/>
      <dgm:spPr/>
      <dgm:t>
        <a:bodyPr/>
        <a:lstStyle/>
        <a:p>
          <a:endParaRPr lang="en-IN"/>
        </a:p>
      </dgm:t>
    </dgm:pt>
    <dgm:pt modelId="{4F31A9DB-07CA-4BDB-80F8-DF6B20841FDC}">
      <dgm:prSet/>
      <dgm:spPr/>
      <dgm:t>
        <a:bodyPr/>
        <a:lstStyle/>
        <a:p>
          <a:r>
            <a:rPr lang="en-IN" dirty="0"/>
            <a:t>125 Restaurant's</a:t>
          </a:r>
        </a:p>
      </dgm:t>
    </dgm:pt>
    <dgm:pt modelId="{EDD31858-29DF-4432-A1E3-D97E3BB7A512}" type="sibTrans" cxnId="{98B5BC64-D7E4-4E94-86E8-832500FEC6E7}">
      <dgm:prSet/>
      <dgm:spPr/>
      <dgm:t>
        <a:bodyPr/>
        <a:lstStyle/>
        <a:p>
          <a:endParaRPr lang="en-IN"/>
        </a:p>
      </dgm:t>
    </dgm:pt>
    <dgm:pt modelId="{CA60CC95-5B94-406E-AD45-435C2E12E4B2}" type="parTrans" cxnId="{98B5BC64-D7E4-4E94-86E8-832500FEC6E7}">
      <dgm:prSet/>
      <dgm:spPr/>
      <dgm:t>
        <a:bodyPr/>
        <a:lstStyle/>
        <a:p>
          <a:endParaRPr lang="en-IN"/>
        </a:p>
      </dgm:t>
    </dgm:pt>
    <dgm:pt modelId="{F87C6FEA-2B8A-4F10-A13B-9B6ECC7AF036}" type="pres">
      <dgm:prSet presAssocID="{30AEC2BD-26C7-4F33-88AA-265B8E549130}" presName="Name0" presStyleCnt="0">
        <dgm:presLayoutVars>
          <dgm:chMax val="7"/>
          <dgm:chPref val="7"/>
          <dgm:dir/>
        </dgm:presLayoutVars>
      </dgm:prSet>
      <dgm:spPr/>
    </dgm:pt>
    <dgm:pt modelId="{4EF7418F-ABB5-42D2-A942-E022169E9995}" type="pres">
      <dgm:prSet presAssocID="{30AEC2BD-26C7-4F33-88AA-265B8E549130}" presName="Name1" presStyleCnt="0"/>
      <dgm:spPr/>
    </dgm:pt>
    <dgm:pt modelId="{20752E44-DAF9-449B-A26B-70C3E1E14830}" type="pres">
      <dgm:prSet presAssocID="{30AEC2BD-26C7-4F33-88AA-265B8E549130}" presName="cycle" presStyleCnt="0"/>
      <dgm:spPr/>
    </dgm:pt>
    <dgm:pt modelId="{2B71216A-DEDB-4F4D-AD1A-0A259CAFF069}" type="pres">
      <dgm:prSet presAssocID="{30AEC2BD-26C7-4F33-88AA-265B8E549130}" presName="srcNode" presStyleLbl="node1" presStyleIdx="0" presStyleCnt="4"/>
      <dgm:spPr/>
    </dgm:pt>
    <dgm:pt modelId="{2B13A45E-2EC1-48DD-B37E-5EB781E545BE}" type="pres">
      <dgm:prSet presAssocID="{30AEC2BD-26C7-4F33-88AA-265B8E549130}" presName="conn" presStyleLbl="parChTrans1D2" presStyleIdx="0" presStyleCnt="1"/>
      <dgm:spPr/>
    </dgm:pt>
    <dgm:pt modelId="{01A7E2D5-453B-4379-AC06-4980E8B4DA1E}" type="pres">
      <dgm:prSet presAssocID="{30AEC2BD-26C7-4F33-88AA-265B8E549130}" presName="extraNode" presStyleLbl="node1" presStyleIdx="0" presStyleCnt="4"/>
      <dgm:spPr/>
    </dgm:pt>
    <dgm:pt modelId="{306F2EB2-7E43-48F0-9C84-84D4D71F3CC7}" type="pres">
      <dgm:prSet presAssocID="{30AEC2BD-26C7-4F33-88AA-265B8E549130}" presName="dstNode" presStyleLbl="node1" presStyleIdx="0" presStyleCnt="4"/>
      <dgm:spPr/>
    </dgm:pt>
    <dgm:pt modelId="{68526737-9444-4312-97E3-961F676E0D81}" type="pres">
      <dgm:prSet presAssocID="{CAB3F460-3B8D-4335-A86D-22A8AC9F0183}" presName="text_1" presStyleLbl="node1" presStyleIdx="0" presStyleCnt="4" custLinFactNeighborX="2675" custLinFactNeighborY="4915">
        <dgm:presLayoutVars>
          <dgm:bulletEnabled val="1"/>
        </dgm:presLayoutVars>
      </dgm:prSet>
      <dgm:spPr/>
    </dgm:pt>
    <dgm:pt modelId="{07A8138B-EDB8-4040-BE5F-02C29667168B}" type="pres">
      <dgm:prSet presAssocID="{CAB3F460-3B8D-4335-A86D-22A8AC9F0183}" presName="accent_1" presStyleCnt="0"/>
      <dgm:spPr/>
    </dgm:pt>
    <dgm:pt modelId="{064A2D90-94B7-4B8C-96D1-5E0C9A1C8E66}" type="pres">
      <dgm:prSet presAssocID="{CAB3F460-3B8D-4335-A86D-22A8AC9F0183}" presName="accentRepeatNode" presStyleLbl="solidFgAcc1" presStyleIdx="0" presStyleCnt="4"/>
      <dgm:spPr/>
    </dgm:pt>
    <dgm:pt modelId="{5DA55513-1D97-4ECD-BC86-8D638FAFA9A8}" type="pres">
      <dgm:prSet presAssocID="{E2722D17-C221-40C5-ACDF-CC06FB67B15B}" presName="text_2" presStyleLbl="node1" presStyleIdx="1" presStyleCnt="4">
        <dgm:presLayoutVars>
          <dgm:bulletEnabled val="1"/>
        </dgm:presLayoutVars>
      </dgm:prSet>
      <dgm:spPr/>
    </dgm:pt>
    <dgm:pt modelId="{B366BFB1-4DFE-48F1-B22D-0F5D06F2755E}" type="pres">
      <dgm:prSet presAssocID="{E2722D17-C221-40C5-ACDF-CC06FB67B15B}" presName="accent_2" presStyleCnt="0"/>
      <dgm:spPr/>
    </dgm:pt>
    <dgm:pt modelId="{339AA739-ADA5-4585-A383-12AEFE98E3AE}" type="pres">
      <dgm:prSet presAssocID="{E2722D17-C221-40C5-ACDF-CC06FB67B15B}" presName="accentRepeatNode" presStyleLbl="solidFgAcc1" presStyleIdx="1" presStyleCnt="4"/>
      <dgm:spPr/>
    </dgm:pt>
    <dgm:pt modelId="{C28E5D4B-2E98-4774-810A-214B37A3F93B}" type="pres">
      <dgm:prSet presAssocID="{19AA7FED-5FAE-4CC6-A7C1-C539A72EE81E}" presName="text_3" presStyleLbl="node1" presStyleIdx="2" presStyleCnt="4">
        <dgm:presLayoutVars>
          <dgm:bulletEnabled val="1"/>
        </dgm:presLayoutVars>
      </dgm:prSet>
      <dgm:spPr/>
    </dgm:pt>
    <dgm:pt modelId="{EEB0CAAD-7E9E-41F4-B83F-1D24087DE155}" type="pres">
      <dgm:prSet presAssocID="{19AA7FED-5FAE-4CC6-A7C1-C539A72EE81E}" presName="accent_3" presStyleCnt="0"/>
      <dgm:spPr/>
    </dgm:pt>
    <dgm:pt modelId="{997ABAEE-EC5E-46A1-9000-F5A125D27630}" type="pres">
      <dgm:prSet presAssocID="{19AA7FED-5FAE-4CC6-A7C1-C539A72EE81E}" presName="accentRepeatNode" presStyleLbl="solidFgAcc1" presStyleIdx="2" presStyleCnt="4"/>
      <dgm:spPr/>
    </dgm:pt>
    <dgm:pt modelId="{92736183-77D5-45BA-AA9E-AC7C8F911DA1}" type="pres">
      <dgm:prSet presAssocID="{4F31A9DB-07CA-4BDB-80F8-DF6B20841FDC}" presName="text_4" presStyleLbl="node1" presStyleIdx="3" presStyleCnt="4">
        <dgm:presLayoutVars>
          <dgm:bulletEnabled val="1"/>
        </dgm:presLayoutVars>
      </dgm:prSet>
      <dgm:spPr/>
    </dgm:pt>
    <dgm:pt modelId="{10E234F6-CF12-46B9-9F4C-E01130671261}" type="pres">
      <dgm:prSet presAssocID="{4F31A9DB-07CA-4BDB-80F8-DF6B20841FDC}" presName="accent_4" presStyleCnt="0"/>
      <dgm:spPr/>
    </dgm:pt>
    <dgm:pt modelId="{07257F1C-01F1-4F6A-AF58-4B4D5C227EE7}" type="pres">
      <dgm:prSet presAssocID="{4F31A9DB-07CA-4BDB-80F8-DF6B20841FDC}" presName="accentRepeatNode" presStyleLbl="solidFgAcc1" presStyleIdx="3" presStyleCnt="4" custLinFactNeighborX="-1286"/>
      <dgm:spPr/>
    </dgm:pt>
  </dgm:ptLst>
  <dgm:cxnLst>
    <dgm:cxn modelId="{2FA75E09-0883-47CD-A3B3-3A5946008A87}" type="presOf" srcId="{E2722D17-C221-40C5-ACDF-CC06FB67B15B}" destId="{5DA55513-1D97-4ECD-BC86-8D638FAFA9A8}" srcOrd="0" destOrd="0" presId="urn:microsoft.com/office/officeart/2008/layout/VerticalCurvedList"/>
    <dgm:cxn modelId="{92146212-886A-43F3-8C27-49408FAD3B7E}" type="presOf" srcId="{4F31A9DB-07CA-4BDB-80F8-DF6B20841FDC}" destId="{92736183-77D5-45BA-AA9E-AC7C8F911DA1}" srcOrd="0" destOrd="0" presId="urn:microsoft.com/office/officeart/2008/layout/VerticalCurvedList"/>
    <dgm:cxn modelId="{368FCA26-A9A3-44EE-8366-0B8D4AC2074E}" type="presOf" srcId="{CAB3F460-3B8D-4335-A86D-22A8AC9F0183}" destId="{68526737-9444-4312-97E3-961F676E0D81}" srcOrd="0" destOrd="0" presId="urn:microsoft.com/office/officeart/2008/layout/VerticalCurvedList"/>
    <dgm:cxn modelId="{940D3D2B-8CD1-4A0F-8E69-358D0F88E2E5}" srcId="{30AEC2BD-26C7-4F33-88AA-265B8E549130}" destId="{CAB3F460-3B8D-4335-A86D-22A8AC9F0183}" srcOrd="0" destOrd="0" parTransId="{2170FAF5-63F8-4C49-B6E7-D7E532C87269}" sibTransId="{4211DE26-B450-4A24-BC39-FD4A79F6E5E3}"/>
    <dgm:cxn modelId="{98B5BC64-D7E4-4E94-86E8-832500FEC6E7}" srcId="{30AEC2BD-26C7-4F33-88AA-265B8E549130}" destId="{4F31A9DB-07CA-4BDB-80F8-DF6B20841FDC}" srcOrd="3" destOrd="0" parTransId="{CA60CC95-5B94-406E-AD45-435C2E12E4B2}" sibTransId="{EDD31858-29DF-4432-A1E3-D97E3BB7A512}"/>
    <dgm:cxn modelId="{EA359480-A015-4025-90EB-3CEB3A239510}" type="presOf" srcId="{19AA7FED-5FAE-4CC6-A7C1-C539A72EE81E}" destId="{C28E5D4B-2E98-4774-810A-214B37A3F93B}" srcOrd="0" destOrd="0" presId="urn:microsoft.com/office/officeart/2008/layout/VerticalCurvedList"/>
    <dgm:cxn modelId="{5019E68F-6B4C-48AD-98FC-159071C22355}" srcId="{30AEC2BD-26C7-4F33-88AA-265B8E549130}" destId="{E2722D17-C221-40C5-ACDF-CC06FB67B15B}" srcOrd="1" destOrd="0" parTransId="{7295D7B1-5C03-4BEB-8C15-0B7D562663B8}" sibTransId="{945E7129-79D1-48D5-B8B3-6020D8DA5005}"/>
    <dgm:cxn modelId="{EA9EAF9F-9D3A-4E3B-81CA-4EED24D7BF3C}" srcId="{30AEC2BD-26C7-4F33-88AA-265B8E549130}" destId="{19AA7FED-5FAE-4CC6-A7C1-C539A72EE81E}" srcOrd="2" destOrd="0" parTransId="{FDE1BA2B-3DE0-4712-934C-6385438CA94D}" sibTransId="{0AD60429-990C-4137-BD16-64818D6B262D}"/>
    <dgm:cxn modelId="{51E6E8AE-8831-41D7-86B8-053DBC19C1AB}" type="presOf" srcId="{30AEC2BD-26C7-4F33-88AA-265B8E549130}" destId="{F87C6FEA-2B8A-4F10-A13B-9B6ECC7AF036}" srcOrd="0" destOrd="0" presId="urn:microsoft.com/office/officeart/2008/layout/VerticalCurvedList"/>
    <dgm:cxn modelId="{2B131AE4-1A31-48D2-8E30-5C6A87F2029C}" type="presOf" srcId="{4211DE26-B450-4A24-BC39-FD4A79F6E5E3}" destId="{2B13A45E-2EC1-48DD-B37E-5EB781E545BE}" srcOrd="0" destOrd="0" presId="urn:microsoft.com/office/officeart/2008/layout/VerticalCurvedList"/>
    <dgm:cxn modelId="{CC6D631B-D456-4194-BA23-2C6033B72AA7}" type="presParOf" srcId="{F87C6FEA-2B8A-4F10-A13B-9B6ECC7AF036}" destId="{4EF7418F-ABB5-42D2-A942-E022169E9995}" srcOrd="0" destOrd="0" presId="urn:microsoft.com/office/officeart/2008/layout/VerticalCurvedList"/>
    <dgm:cxn modelId="{148BD41D-3CDE-4D3F-9842-121591876A4B}" type="presParOf" srcId="{4EF7418F-ABB5-42D2-A942-E022169E9995}" destId="{20752E44-DAF9-449B-A26B-70C3E1E14830}" srcOrd="0" destOrd="0" presId="urn:microsoft.com/office/officeart/2008/layout/VerticalCurvedList"/>
    <dgm:cxn modelId="{2521601E-FFE7-48E4-8BAE-378948A97CAB}" type="presParOf" srcId="{20752E44-DAF9-449B-A26B-70C3E1E14830}" destId="{2B71216A-DEDB-4F4D-AD1A-0A259CAFF069}" srcOrd="0" destOrd="0" presId="urn:microsoft.com/office/officeart/2008/layout/VerticalCurvedList"/>
    <dgm:cxn modelId="{A334897C-22EC-42E1-8398-2BD229115E4E}" type="presParOf" srcId="{20752E44-DAF9-449B-A26B-70C3E1E14830}" destId="{2B13A45E-2EC1-48DD-B37E-5EB781E545BE}" srcOrd="1" destOrd="0" presId="urn:microsoft.com/office/officeart/2008/layout/VerticalCurvedList"/>
    <dgm:cxn modelId="{F2B90F85-56DD-4180-BFFB-D6B45E938333}" type="presParOf" srcId="{20752E44-DAF9-449B-A26B-70C3E1E14830}" destId="{01A7E2D5-453B-4379-AC06-4980E8B4DA1E}" srcOrd="2" destOrd="0" presId="urn:microsoft.com/office/officeart/2008/layout/VerticalCurvedList"/>
    <dgm:cxn modelId="{2B9F4509-E590-4733-9AC7-2DC9F4868F49}" type="presParOf" srcId="{20752E44-DAF9-449B-A26B-70C3E1E14830}" destId="{306F2EB2-7E43-48F0-9C84-84D4D71F3CC7}" srcOrd="3" destOrd="0" presId="urn:microsoft.com/office/officeart/2008/layout/VerticalCurvedList"/>
    <dgm:cxn modelId="{BBAD884B-E847-4C55-978A-BBF6F3E4BACD}" type="presParOf" srcId="{4EF7418F-ABB5-42D2-A942-E022169E9995}" destId="{68526737-9444-4312-97E3-961F676E0D81}" srcOrd="1" destOrd="0" presId="urn:microsoft.com/office/officeart/2008/layout/VerticalCurvedList"/>
    <dgm:cxn modelId="{1DC60B14-FF7C-47CD-A807-3325FA5BF4A6}" type="presParOf" srcId="{4EF7418F-ABB5-42D2-A942-E022169E9995}" destId="{07A8138B-EDB8-4040-BE5F-02C29667168B}" srcOrd="2" destOrd="0" presId="urn:microsoft.com/office/officeart/2008/layout/VerticalCurvedList"/>
    <dgm:cxn modelId="{97DDD377-3AF2-40E2-80AE-0F999F46AE6F}" type="presParOf" srcId="{07A8138B-EDB8-4040-BE5F-02C29667168B}" destId="{064A2D90-94B7-4B8C-96D1-5E0C9A1C8E66}" srcOrd="0" destOrd="0" presId="urn:microsoft.com/office/officeart/2008/layout/VerticalCurvedList"/>
    <dgm:cxn modelId="{0BE77410-1623-416D-BCB5-F43BACDA7A91}" type="presParOf" srcId="{4EF7418F-ABB5-42D2-A942-E022169E9995}" destId="{5DA55513-1D97-4ECD-BC86-8D638FAFA9A8}" srcOrd="3" destOrd="0" presId="urn:microsoft.com/office/officeart/2008/layout/VerticalCurvedList"/>
    <dgm:cxn modelId="{2B5856A3-F0CC-430F-B3F4-FC004E185552}" type="presParOf" srcId="{4EF7418F-ABB5-42D2-A942-E022169E9995}" destId="{B366BFB1-4DFE-48F1-B22D-0F5D06F2755E}" srcOrd="4" destOrd="0" presId="urn:microsoft.com/office/officeart/2008/layout/VerticalCurvedList"/>
    <dgm:cxn modelId="{2D1EEEBB-0200-4962-BC44-E24A532E10E1}" type="presParOf" srcId="{B366BFB1-4DFE-48F1-B22D-0F5D06F2755E}" destId="{339AA739-ADA5-4585-A383-12AEFE98E3AE}" srcOrd="0" destOrd="0" presId="urn:microsoft.com/office/officeart/2008/layout/VerticalCurvedList"/>
    <dgm:cxn modelId="{C0B6FCAF-9686-49E2-BA92-AC86AFC8E216}" type="presParOf" srcId="{4EF7418F-ABB5-42D2-A942-E022169E9995}" destId="{C28E5D4B-2E98-4774-810A-214B37A3F93B}" srcOrd="5" destOrd="0" presId="urn:microsoft.com/office/officeart/2008/layout/VerticalCurvedList"/>
    <dgm:cxn modelId="{CDE91D41-8AF5-400E-A6CF-2642432E7384}" type="presParOf" srcId="{4EF7418F-ABB5-42D2-A942-E022169E9995}" destId="{EEB0CAAD-7E9E-41F4-B83F-1D24087DE155}" srcOrd="6" destOrd="0" presId="urn:microsoft.com/office/officeart/2008/layout/VerticalCurvedList"/>
    <dgm:cxn modelId="{F94D997A-A5E9-4FFB-BC26-FBD04BC2DBC2}" type="presParOf" srcId="{EEB0CAAD-7E9E-41F4-B83F-1D24087DE155}" destId="{997ABAEE-EC5E-46A1-9000-F5A125D27630}" srcOrd="0" destOrd="0" presId="urn:microsoft.com/office/officeart/2008/layout/VerticalCurvedList"/>
    <dgm:cxn modelId="{90901FF7-51B1-4836-92B2-F83F89B72D11}" type="presParOf" srcId="{4EF7418F-ABB5-42D2-A942-E022169E9995}" destId="{92736183-77D5-45BA-AA9E-AC7C8F911DA1}" srcOrd="7" destOrd="0" presId="urn:microsoft.com/office/officeart/2008/layout/VerticalCurvedList"/>
    <dgm:cxn modelId="{6DF5EEFE-4CA5-4C63-A9BB-1579DBB96AFB}" type="presParOf" srcId="{4EF7418F-ABB5-42D2-A942-E022169E9995}" destId="{10E234F6-CF12-46B9-9F4C-E01130671261}" srcOrd="8" destOrd="0" presId="urn:microsoft.com/office/officeart/2008/layout/VerticalCurvedList"/>
    <dgm:cxn modelId="{6998CED1-B8E7-4215-8797-E4B2F843D838}" type="presParOf" srcId="{10E234F6-CF12-46B9-9F4C-E01130671261}" destId="{07257F1C-01F1-4F6A-AF58-4B4D5C227E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3A45E-2EC1-48DD-B37E-5EB781E545BE}">
      <dsp:nvSpPr>
        <dsp:cNvPr id="0" name=""/>
        <dsp:cNvSpPr/>
      </dsp:nvSpPr>
      <dsp:spPr>
        <a:xfrm>
          <a:off x="-4056621" y="-622661"/>
          <a:ext cx="4834050" cy="4834050"/>
        </a:xfrm>
        <a:prstGeom prst="blockArc">
          <a:avLst>
            <a:gd name="adj1" fmla="val 18900000"/>
            <a:gd name="adj2" fmla="val 2700000"/>
            <a:gd name="adj3" fmla="val 44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26737-9444-4312-97E3-961F676E0D81}">
      <dsp:nvSpPr>
        <dsp:cNvPr id="0" name=""/>
        <dsp:cNvSpPr/>
      </dsp:nvSpPr>
      <dsp:spPr>
        <a:xfrm>
          <a:off x="455050" y="303036"/>
          <a:ext cx="5175172" cy="552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2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322 Restaurant's</a:t>
          </a:r>
        </a:p>
      </dsp:txBody>
      <dsp:txXfrm>
        <a:off x="455050" y="303036"/>
        <a:ext cx="5175172" cy="552089"/>
      </dsp:txXfrm>
    </dsp:sp>
    <dsp:sp modelId="{064A2D90-94B7-4B8C-96D1-5E0C9A1C8E66}">
      <dsp:nvSpPr>
        <dsp:cNvPr id="0" name=""/>
        <dsp:cNvSpPr/>
      </dsp:nvSpPr>
      <dsp:spPr>
        <a:xfrm>
          <a:off x="62314" y="206890"/>
          <a:ext cx="690112" cy="690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55513-1D97-4ECD-BC86-8D638FAFA9A8}">
      <dsp:nvSpPr>
        <dsp:cNvPr id="0" name=""/>
        <dsp:cNvSpPr/>
      </dsp:nvSpPr>
      <dsp:spPr>
        <a:xfrm>
          <a:off x="723896" y="1104179"/>
          <a:ext cx="4858646" cy="552089"/>
        </a:xfrm>
        <a:prstGeom prst="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2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254 Restaurant's</a:t>
          </a:r>
        </a:p>
      </dsp:txBody>
      <dsp:txXfrm>
        <a:off x="723896" y="1104179"/>
        <a:ext cx="4858646" cy="552089"/>
      </dsp:txXfrm>
    </dsp:sp>
    <dsp:sp modelId="{339AA739-ADA5-4585-A383-12AEFE98E3AE}">
      <dsp:nvSpPr>
        <dsp:cNvPr id="0" name=""/>
        <dsp:cNvSpPr/>
      </dsp:nvSpPr>
      <dsp:spPr>
        <a:xfrm>
          <a:off x="378840" y="1035168"/>
          <a:ext cx="690112" cy="690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E5D4B-2E98-4774-810A-214B37A3F93B}">
      <dsp:nvSpPr>
        <dsp:cNvPr id="0" name=""/>
        <dsp:cNvSpPr/>
      </dsp:nvSpPr>
      <dsp:spPr>
        <a:xfrm>
          <a:off x="723896" y="1932458"/>
          <a:ext cx="4858646" cy="552089"/>
        </a:xfrm>
        <a:prstGeom prst="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2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151 Restaurant's</a:t>
          </a:r>
        </a:p>
      </dsp:txBody>
      <dsp:txXfrm>
        <a:off x="723896" y="1932458"/>
        <a:ext cx="4858646" cy="552089"/>
      </dsp:txXfrm>
    </dsp:sp>
    <dsp:sp modelId="{997ABAEE-EC5E-46A1-9000-F5A125D27630}">
      <dsp:nvSpPr>
        <dsp:cNvPr id="0" name=""/>
        <dsp:cNvSpPr/>
      </dsp:nvSpPr>
      <dsp:spPr>
        <a:xfrm>
          <a:off x="378840" y="1863447"/>
          <a:ext cx="690112" cy="690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36183-77D5-45BA-AA9E-AC7C8F911DA1}">
      <dsp:nvSpPr>
        <dsp:cNvPr id="0" name=""/>
        <dsp:cNvSpPr/>
      </dsp:nvSpPr>
      <dsp:spPr>
        <a:xfrm>
          <a:off x="407370" y="2760736"/>
          <a:ext cx="5175172" cy="552089"/>
        </a:xfrm>
        <a:prstGeom prst="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2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125 Restaurant's</a:t>
          </a:r>
        </a:p>
      </dsp:txBody>
      <dsp:txXfrm>
        <a:off x="407370" y="2760736"/>
        <a:ext cx="5175172" cy="552089"/>
      </dsp:txXfrm>
    </dsp:sp>
    <dsp:sp modelId="{07257F1C-01F1-4F6A-AF58-4B4D5C227EE7}">
      <dsp:nvSpPr>
        <dsp:cNvPr id="0" name=""/>
        <dsp:cNvSpPr/>
      </dsp:nvSpPr>
      <dsp:spPr>
        <a:xfrm>
          <a:off x="53439" y="2691725"/>
          <a:ext cx="690112" cy="690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SWIGGY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Ruthik Kale</a:t>
            </a:r>
          </a:p>
          <a:p>
            <a:r>
              <a:rPr lang="en-US" dirty="0"/>
              <a:t>Gaurav Ghorpade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9E95CA5E-67BB-4FE8-8BDD-CDAD4CCE8D6A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1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BAF1-21EB-4D88-B469-4E9744A5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20" y="973867"/>
            <a:ext cx="7345029" cy="1179576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Restaurants distribution according to Locality…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A241-7EEB-4AC3-B1B3-20C5092F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CA9C-771A-49F7-90CB-2CE3370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3EAB-4C75-45F9-AABA-39923B41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E3DDF-72EF-4493-892C-8A6DC7A49311}"/>
              </a:ext>
            </a:extLst>
          </p:cNvPr>
          <p:cNvSpPr txBox="1"/>
          <p:nvPr/>
        </p:nvSpPr>
        <p:spPr>
          <a:xfrm>
            <a:off x="493954" y="2950232"/>
            <a:ext cx="5371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Restaurants located in Bavdhan and Balewadi are combined in  Baner.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Hinjewadi locality is divided in two sections : 	Hinjewadi</a:t>
            </a:r>
          </a:p>
          <a:p>
            <a:pPr lvl="2"/>
            <a:r>
              <a:rPr lang="en-IN" dirty="0"/>
              <a:t> Hinjewadi Phase 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4FF1AC8-BBA1-4E22-AB21-F9904B5A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08225"/>
            <a:ext cx="5677071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074A-C5C4-4CA3-B559-D98C9AA9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679"/>
            <a:ext cx="9144000" cy="2340864"/>
          </a:xfrm>
        </p:spPr>
        <p:txBody>
          <a:bodyPr/>
          <a:lstStyle/>
          <a:p>
            <a:r>
              <a:rPr lang="en-IN" dirty="0"/>
              <a:t>High ratings</a:t>
            </a:r>
            <a:br>
              <a:rPr lang="en-IN" dirty="0"/>
            </a:br>
            <a:r>
              <a:rPr lang="en-IN" dirty="0"/>
              <a:t>                  big brains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1EADC7C9-E073-4EF3-A5F2-A05FB95E0E8B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B7EE0-0EB2-4273-84E2-C934A6CE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3" y="3933825"/>
            <a:ext cx="3140646" cy="27230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663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AF7C-BCAA-4EF2-BC36-88345C25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IN" dirty="0"/>
              <a:t>Pumped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C4B3-CC56-4658-B95E-9D9E0BBD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0F26-5C41-47CB-BAB4-63925DDBAEE9}"/>
              </a:ext>
            </a:extLst>
          </p:cNvPr>
          <p:cNvSpPr txBox="1"/>
          <p:nvPr/>
        </p:nvSpPr>
        <p:spPr>
          <a:xfrm>
            <a:off x="1020932" y="1961965"/>
            <a:ext cx="4598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average rating is 4.03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Most restaurants are rated between </a:t>
            </a:r>
          </a:p>
          <a:p>
            <a:pPr lvl="1"/>
            <a:r>
              <a:rPr lang="en-IN" dirty="0"/>
              <a:t>3 to 5.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Baner has most number of</a:t>
            </a:r>
          </a:p>
          <a:p>
            <a:r>
              <a:rPr lang="en-IN" dirty="0"/>
              <a:t>       Top rated restaurants (about “163”)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Followed by Hinjewadi (“82”)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Wakad (“80”)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F71A8-F572-46A6-B14A-86C3E7C0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5908"/>
            <a:ext cx="5799646" cy="57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7DB5D-9F35-4D75-8E39-95B16C2C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A9FD-F8EC-44DB-83C2-C2F3A35F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14211-2B65-4ED0-82F6-E52F1F5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A41BD-1EB0-4807-B677-C941E9977045}"/>
              </a:ext>
            </a:extLst>
          </p:cNvPr>
          <p:cNvSpPr txBox="1"/>
          <p:nvPr/>
        </p:nvSpPr>
        <p:spPr>
          <a:xfrm>
            <a:off x="7324078" y="1287262"/>
            <a:ext cx="4029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Approx. 700 restaurant's are not rated on this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remaining 1000 – 900 restaurant's are rated between 3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may not be possible for all 1000 restaurant's to maintain their ratings above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ratings process should be handled by Swiggy itself, and cant be complete true.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01314B-3B4C-4CE7-BF63-CD8C0801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0" y="918378"/>
            <a:ext cx="6516009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5BED-019B-46F5-A709-56393B2D0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Pricing mirage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DECB2636-FFCD-4AE4-BE74-2E488F32F721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14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72313-F102-460A-952C-735A4900D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3" y="3933825"/>
            <a:ext cx="3140646" cy="27230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79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58717-83B8-4B4D-9DCD-0B5F6F4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2" y="986917"/>
            <a:ext cx="4518734" cy="1527683"/>
          </a:xfrm>
        </p:spPr>
        <p:txBody>
          <a:bodyPr>
            <a:normAutofit fontScale="90000"/>
          </a:bodyPr>
          <a:lstStyle/>
          <a:p>
            <a:r>
              <a:rPr lang="en-IN" dirty="0"/>
              <a:t>Average Pricing for two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BD43-AFA9-4208-AFE4-C49A7122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5017748" cy="3346704"/>
          </a:xfrm>
        </p:spPr>
        <p:txBody>
          <a:bodyPr/>
          <a:lstStyle/>
          <a:p>
            <a:r>
              <a:rPr lang="en-IN" dirty="0"/>
              <a:t>Insights:</a:t>
            </a:r>
          </a:p>
          <a:p>
            <a:r>
              <a:rPr lang="en-IN" dirty="0"/>
              <a:t>Average pricing for two is 250/-</a:t>
            </a:r>
          </a:p>
          <a:p>
            <a:r>
              <a:rPr lang="en-IN" dirty="0"/>
              <a:t>Most restaurant's have their price range between 200 – 600</a:t>
            </a:r>
          </a:p>
          <a:p>
            <a:r>
              <a:rPr lang="en-IN" dirty="0"/>
              <a:t>Very few restaurants are priced above 1000 / 1200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C48EA-FB2F-43C1-B61C-E26BEB67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9061-6A0E-4F18-8813-ACA5B4D6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INsights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5791-903B-4260-B073-8AD115E4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93647-3C19-4596-8685-5AA31E46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6441"/>
            <a:ext cx="6235348" cy="53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BCB9-B952-4CAF-AE45-F749396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For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98848-F40F-4F96-BBC6-A6E4D41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AB2F8-97EE-4757-9DF5-46B60AE6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18" y="1547259"/>
            <a:ext cx="5266137" cy="515553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ED8164-EF64-4B25-98C1-2EC47B15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78313"/>
              </p:ext>
            </p:extLst>
          </p:nvPr>
        </p:nvGraphicFramePr>
        <p:xfrm>
          <a:off x="6214469" y="2414727"/>
          <a:ext cx="5630223" cy="358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15A910-E4A2-4FF5-9E07-73DD8576DA08}"/>
              </a:ext>
            </a:extLst>
          </p:cNvPr>
          <p:cNvSpPr txBox="1"/>
          <p:nvPr/>
        </p:nvSpPr>
        <p:spPr>
          <a:xfrm>
            <a:off x="6276711" y="2793015"/>
            <a:ext cx="7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200/-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54660-BF98-416B-999E-24F3FA8F3FD8}"/>
              </a:ext>
            </a:extLst>
          </p:cNvPr>
          <p:cNvSpPr txBox="1"/>
          <p:nvPr/>
        </p:nvSpPr>
        <p:spPr>
          <a:xfrm>
            <a:off x="6267738" y="5260864"/>
            <a:ext cx="7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400/-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4CA30-F57A-447A-93A2-F1E8E7FF98E1}"/>
              </a:ext>
            </a:extLst>
          </p:cNvPr>
          <p:cNvSpPr txBox="1"/>
          <p:nvPr/>
        </p:nvSpPr>
        <p:spPr>
          <a:xfrm>
            <a:off x="6589715" y="4428789"/>
            <a:ext cx="7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250/-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5D59E-38C2-4470-9434-06CABB4C24BA}"/>
              </a:ext>
            </a:extLst>
          </p:cNvPr>
          <p:cNvSpPr txBox="1"/>
          <p:nvPr/>
        </p:nvSpPr>
        <p:spPr>
          <a:xfrm>
            <a:off x="6598592" y="3601260"/>
            <a:ext cx="7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300/-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7A12E-C02B-4B0F-8C82-5D3E42075CDA}"/>
              </a:ext>
            </a:extLst>
          </p:cNvPr>
          <p:cNvSpPr txBox="1"/>
          <p:nvPr/>
        </p:nvSpPr>
        <p:spPr>
          <a:xfrm>
            <a:off x="6589714" y="2293355"/>
            <a:ext cx="4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322 restaurants have 200/- pricing for two</a:t>
            </a:r>
          </a:p>
        </p:txBody>
      </p:sp>
    </p:spTree>
    <p:extLst>
      <p:ext uri="{BB962C8B-B14F-4D97-AF65-F5344CB8AC3E}">
        <p14:creationId xmlns:p14="http://schemas.microsoft.com/office/powerpoint/2010/main" val="143727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7439-AAEE-4EC1-BDC5-80F1081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Behind Low Pricing…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0ECC-E624-4AD7-AA9B-B8A41B24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955C5-F522-4925-B930-47DD46ADCECD}"/>
              </a:ext>
            </a:extLst>
          </p:cNvPr>
          <p:cNvSpPr txBox="1"/>
          <p:nvPr/>
        </p:nvSpPr>
        <p:spPr>
          <a:xfrm>
            <a:off x="1305017" y="1917577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D1A4-B040-4283-B8D4-98EE7E70C2DE}"/>
              </a:ext>
            </a:extLst>
          </p:cNvPr>
          <p:cNvSpPr txBox="1"/>
          <p:nvPr/>
        </p:nvSpPr>
        <p:spPr>
          <a:xfrm>
            <a:off x="1198485" y="2126487"/>
            <a:ext cx="75016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pricing of all restaurants are listed low on this application, as compared to the original price when calculated.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App shows the approximate pricing for two people, but in reality it is much more than the pricing for one person().</a:t>
            </a:r>
          </a:p>
          <a:p>
            <a:endParaRPr lang="en-IN" dirty="0"/>
          </a:p>
          <a:p>
            <a:r>
              <a:rPr lang="en-IN" dirty="0"/>
              <a:t>Example: Eagle boys (price_for_2 = 250/-)</a:t>
            </a:r>
          </a:p>
          <a:p>
            <a:r>
              <a:rPr lang="en-IN" dirty="0"/>
              <a:t>	7” pizza listed for = (150 to 360)</a:t>
            </a:r>
          </a:p>
          <a:p>
            <a:r>
              <a:rPr lang="en-IN" dirty="0"/>
              <a:t>	10” pizza listed for = (240 to 490)</a:t>
            </a:r>
          </a:p>
          <a:p>
            <a:endParaRPr lang="en-IN" dirty="0"/>
          </a:p>
          <a:p>
            <a:r>
              <a:rPr lang="en-IN" dirty="0"/>
              <a:t>The application shows the lowest </a:t>
            </a:r>
          </a:p>
          <a:p>
            <a:r>
              <a:rPr lang="en-IN" dirty="0"/>
              <a:t>approximate price for two…</a:t>
            </a:r>
          </a:p>
          <a:p>
            <a:r>
              <a:rPr lang="en-IN" dirty="0"/>
              <a:t>	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F43AC3A-D625-4817-B5A3-7FE52E3B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9824" y="3652164"/>
            <a:ext cx="5578297" cy="23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007C-599A-471B-9305-33D8B8297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Popular cuisines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93564FC-1AEE-41BB-996A-81CE1116BA73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18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BCEE8-6144-469A-97F9-ED047536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3" y="3933825"/>
            <a:ext cx="3140646" cy="27230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2267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4796-6D56-4284-9D98-35F1E217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popular Cuisines…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7174-FC6F-4105-ACC3-47701B9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4AA42-27DB-434D-B6B1-1C0CA0AF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4" y="2002817"/>
            <a:ext cx="810690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Overall Market</a:t>
            </a:r>
          </a:p>
          <a:p>
            <a:pPr algn="r"/>
            <a:r>
              <a:rPr lang="en-US" dirty="0"/>
              <a:t>Restaurant’s Distribution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High Ratings, Big Brains</a:t>
            </a:r>
          </a:p>
          <a:p>
            <a:pPr algn="r"/>
            <a:r>
              <a:rPr lang="en-US" dirty="0"/>
              <a:t>Pricing Mirage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Popular Cuisines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2" descr="Will Swiggy's stance act as a ray of hope in the face of trolling?">
            <a:extLst>
              <a:ext uri="{FF2B5EF4-FFF2-40B4-BE49-F238E27FC236}">
                <a16:creationId xmlns:a16="http://schemas.microsoft.com/office/drawing/2014/main" id="{448CB97C-B3E0-4021-9265-3D3E53484B6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33" y="2206625"/>
            <a:ext cx="3706812" cy="3706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Data collected from the official website of Swiggy, it was observed that,</a:t>
            </a:r>
          </a:p>
          <a:p>
            <a:r>
              <a:rPr lang="en-US" dirty="0"/>
              <a:t>Swiggy has included Bavdhan, Balewadi and Baner all under one locality.</a:t>
            </a:r>
          </a:p>
          <a:p>
            <a:r>
              <a:rPr lang="en-US" dirty="0"/>
              <a:t>Most number of Restaurants are rated between 3 to 5, and an average of 4.03</a:t>
            </a:r>
          </a:p>
          <a:p>
            <a:r>
              <a:rPr lang="en-US" dirty="0"/>
              <a:t>Most Restaurants have displayed low pricing to attract customers.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91" b="391"/>
          <a:stretch/>
        </p:blipFill>
        <p:spPr>
          <a:xfrm>
            <a:off x="245364" y="409956"/>
            <a:ext cx="5221224" cy="3447288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07D25A-CE59-4C91-AFBA-4E909E24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89" y="4854952"/>
            <a:ext cx="2152799" cy="186652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20" b="1220"/>
          <a:stretch/>
        </p:blipFill>
        <p:spPr>
          <a:xfrm>
            <a:off x="1777111" y="407499"/>
            <a:ext cx="1952279" cy="1952279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62" b="362"/>
          <a:stretch/>
        </p:blipFill>
        <p:spPr>
          <a:xfrm>
            <a:off x="3528345" y="1972581"/>
            <a:ext cx="2290065" cy="227350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Ruthik Kale</a:t>
            </a:r>
          </a:p>
          <a:p>
            <a:r>
              <a:rPr lang="en-US" dirty="0"/>
              <a:t>Gaurav Ghorpade</a:t>
            </a:r>
          </a:p>
          <a:p>
            <a:r>
              <a:rPr lang="en-US" dirty="0"/>
              <a:t>ruthikkale27@gmail.com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3169" b="13169"/>
          <a:stretch/>
        </p:blipFill>
        <p:spPr>
          <a:xfrm>
            <a:off x="1203960" y="4010104"/>
            <a:ext cx="3854161" cy="283901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7858" r="7858"/>
          <a:stretch/>
        </p:blipFill>
        <p:spPr>
          <a:xfrm>
            <a:off x="55795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32"/>
            <a:ext cx="6190488" cy="1179576"/>
          </a:xfrm>
        </p:spPr>
        <p:txBody>
          <a:bodyPr/>
          <a:lstStyle/>
          <a:p>
            <a:r>
              <a:rPr lang="en-US" sz="5400" dirty="0">
                <a:latin typeface="Bahnschrift SemiLight Condensed" panose="020B0502040204020203" pitchFamily="34" charset="0"/>
              </a:rPr>
              <a:t>Introduction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647950"/>
            <a:ext cx="6350508" cy="35242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i="0" dirty="0">
                <a:effectLst/>
                <a:latin typeface="Bahnschrift SemiLight Condensed" panose="020B0502040204020203" pitchFamily="34" charset="0"/>
              </a:rPr>
              <a:t>Swiggy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is India's largest 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online food ordering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and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delivery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platform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, founded in 2014. Swiggy is based in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Bangalore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,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India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, and as of March 2019, was operating in 100 Indian cities.</a:t>
            </a:r>
            <a:endParaRPr lang="en-US" sz="2300" b="0" i="0" baseline="30000" dirty="0">
              <a:effectLst/>
              <a:latin typeface="Bahnschrift SemiLight Condensed" panose="020B0502040204020203" pitchFamily="34" charset="0"/>
            </a:endParaRPr>
          </a:p>
          <a:p>
            <a:pPr algn="l"/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In early 2019, Swiggy expanded into general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product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deliveries under the name Swiggy Stores.</a:t>
            </a:r>
            <a:endParaRPr lang="en-US" sz="2300" b="0" i="0" baseline="30000" dirty="0">
              <a:effectLst/>
              <a:latin typeface="Bahnschrift SemiLight Condensed" panose="020B0502040204020203" pitchFamily="34" charset="0"/>
            </a:endParaRPr>
          </a:p>
          <a:p>
            <a:pPr algn="l"/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In September 2019, Swiggy launched instant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pickup/dropoff service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Swiggy Go.</a:t>
            </a:r>
            <a:endParaRPr lang="en-US" sz="2300" b="0" i="0" baseline="30000" dirty="0">
              <a:effectLst/>
              <a:latin typeface="Bahnschrift SemiLight Condensed" panose="020B0502040204020203" pitchFamily="34" charset="0"/>
            </a:endParaRPr>
          </a:p>
          <a:p>
            <a:pPr algn="l"/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The service is used for a diverse array of items, including laundry and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document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or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parcel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deliveries to business clients and retail customers.</a:t>
            </a:r>
          </a:p>
          <a:p>
            <a:pPr algn="l"/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Swiggy is operated by Bundl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Technologies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 </a:t>
            </a:r>
            <a:r>
              <a:rPr lang="en-US" sz="2300" b="0" i="0" strike="noStrike" dirty="0">
                <a:effectLst/>
                <a:latin typeface="Bahnschrift SemiLight Condensed" panose="020B0502040204020203" pitchFamily="34" charset="0"/>
              </a:rPr>
              <a:t>Private Limited</a:t>
            </a:r>
            <a:r>
              <a:rPr lang="en-US" sz="2300" b="0" i="0" dirty="0">
                <a:effectLst/>
                <a:latin typeface="Bahnschrift SemiLight Condensed" panose="020B0502040204020203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06" r="21906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22D4-9B29-4B87-9B8A-A5EE8AB14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Overall Market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EA077-1098-4EDF-A417-53612B80D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~Current Growth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11F3434-6A0E-40D4-A0BF-76608DD4023A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E7369-0502-49E9-B767-52990EA4E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3" y="3933825"/>
            <a:ext cx="3140646" cy="27230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60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F0A50D-8260-4A8A-97DB-559111FF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160" y="454078"/>
            <a:ext cx="5833872" cy="1677880"/>
          </a:xfrm>
        </p:spPr>
        <p:txBody>
          <a:bodyPr>
            <a:normAutofit fontScale="90000"/>
          </a:bodyPr>
          <a:lstStyle/>
          <a:p>
            <a:r>
              <a:rPr lang="en-IN" dirty="0"/>
              <a:t>Current Growth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83D6-0F81-404E-A92C-366E7691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F641-C4A9-428D-AB17-330FA30E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57B4-5707-45B0-A7BB-79B1850D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 descr="Swiggy-UberEats merger falls through over valuation and other contradictions">
            <a:extLst>
              <a:ext uri="{FF2B5EF4-FFF2-40B4-BE49-F238E27FC236}">
                <a16:creationId xmlns:a16="http://schemas.microsoft.com/office/drawing/2014/main" id="{764F1BE5-63F8-45B3-BD97-E8DC417B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69" y="2706276"/>
            <a:ext cx="8083118" cy="40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0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54B7-0857-4C0A-B8E6-92C3E321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Success Mantra of Swiggy in the Indian Food Delivery Space">
            <a:extLst>
              <a:ext uri="{FF2B5EF4-FFF2-40B4-BE49-F238E27FC236}">
                <a16:creationId xmlns:a16="http://schemas.microsoft.com/office/drawing/2014/main" id="{9B7B57C0-B56B-4B3E-865D-D7D69988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45" y="740377"/>
            <a:ext cx="7192818" cy="48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D3755-1BCB-45BA-AB70-8BCF847E3C77}"/>
              </a:ext>
            </a:extLst>
          </p:cNvPr>
          <p:cNvSpPr txBox="1"/>
          <p:nvPr/>
        </p:nvSpPr>
        <p:spPr>
          <a:xfrm>
            <a:off x="1216240" y="740377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Small Intro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AF88120-B965-4118-947B-BB4E32C05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37" y="3597945"/>
            <a:ext cx="5203610" cy="31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wiggy Design on Twitter: &quot;This weekend, binge on the blockbusters and let  Genie do its magic! 😅 😍 Let Swiggy fetch stuff for you so that you can  stay safe at home.">
            <a:extLst>
              <a:ext uri="{FF2B5EF4-FFF2-40B4-BE49-F238E27FC236}">
                <a16:creationId xmlns:a16="http://schemas.microsoft.com/office/drawing/2014/main" id="{A5E96E49-7654-48AC-92B1-13C5D6CB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28" y="718140"/>
            <a:ext cx="3036163" cy="54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D5A00-A84E-4676-8966-90B69BEBB84D}"/>
              </a:ext>
            </a:extLst>
          </p:cNvPr>
          <p:cNvSpPr txBox="1"/>
          <p:nvPr/>
        </p:nvSpPr>
        <p:spPr>
          <a:xfrm>
            <a:off x="1702109" y="1304918"/>
            <a:ext cx="3149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Started with Delivering all kinds of parcels,</a:t>
            </a:r>
          </a:p>
          <a:p>
            <a:r>
              <a:rPr lang="en-IN" sz="2400" dirty="0"/>
              <a:t>Also with Pick and Drop services.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05847AD-2B29-4A73-8918-F35E78407848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4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944"/>
            <a:ext cx="9144000" cy="2340864"/>
          </a:xfrm>
        </p:spPr>
        <p:txBody>
          <a:bodyPr/>
          <a:lstStyle/>
          <a:p>
            <a:pPr algn="l"/>
            <a:r>
              <a:rPr lang="en-US" dirty="0"/>
              <a:t>   Restaurants </a:t>
            </a:r>
            <a:br>
              <a:rPr lang="en-US" dirty="0"/>
            </a:br>
            <a:r>
              <a:rPr lang="en-US" dirty="0"/>
              <a:t>        distribution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7D891BF-3872-44E8-B34E-75981E968A4D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smtClean="0">
                <a:solidFill>
                  <a:schemeClr val="bg1"/>
                </a:solidFill>
              </a:rPr>
              <a:pPr algn="r"/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2E340-5227-44DB-AC97-173E60700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03" y="3933825"/>
            <a:ext cx="3140646" cy="27230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45E4D-DC76-466F-ABAE-AC683B31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78" y="957758"/>
            <a:ext cx="6190488" cy="1179576"/>
          </a:xfrm>
        </p:spPr>
        <p:txBody>
          <a:bodyPr anchor="ctr">
            <a:normAutofit/>
          </a:bodyPr>
          <a:lstStyle/>
          <a:p>
            <a:r>
              <a:rPr lang="en-IN" sz="4000" dirty="0"/>
              <a:t>Number Of Restaurant's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19D0-F9CB-4116-B9A8-1B878509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8F22-BB69-4E87-BDE0-874F53B9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5436E-3A9D-41F5-9632-D6E51DB0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6A501-8C89-4E82-AE84-02BCD4DC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83" y="1503508"/>
            <a:ext cx="5563014" cy="4852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B874-883C-4018-9F8B-8F9640422D0D}"/>
              </a:ext>
            </a:extLst>
          </p:cNvPr>
          <p:cNvGrpSpPr/>
          <p:nvPr/>
        </p:nvGrpSpPr>
        <p:grpSpPr>
          <a:xfrm>
            <a:off x="177115" y="2844705"/>
            <a:ext cx="5255453" cy="2753546"/>
            <a:chOff x="177115" y="2844705"/>
            <a:chExt cx="5255453" cy="27535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3A3C62-6416-48D3-9C77-37976567A573}"/>
                </a:ext>
              </a:extLst>
            </p:cNvPr>
            <p:cNvGrpSpPr/>
            <p:nvPr/>
          </p:nvGrpSpPr>
          <p:grpSpPr>
            <a:xfrm>
              <a:off x="1648632" y="2844705"/>
              <a:ext cx="2302452" cy="2753546"/>
              <a:chOff x="1208044" y="2270691"/>
              <a:chExt cx="2302452" cy="2753546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F0B3AE47-1C38-480B-8AF8-A0FA5795E4A3}"/>
                  </a:ext>
                </a:extLst>
              </p:cNvPr>
              <p:cNvSpPr/>
              <p:nvPr/>
            </p:nvSpPr>
            <p:spPr>
              <a:xfrm>
                <a:off x="1208044" y="2270691"/>
                <a:ext cx="1225118" cy="1068199"/>
              </a:xfrm>
              <a:prstGeom prst="hexag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B53054D-40E5-4FB6-A5C5-435DC6FEABEF}"/>
                  </a:ext>
                </a:extLst>
              </p:cNvPr>
              <p:cNvSpPr/>
              <p:nvPr/>
            </p:nvSpPr>
            <p:spPr>
              <a:xfrm>
                <a:off x="2265004" y="2830900"/>
                <a:ext cx="1225118" cy="1068199"/>
              </a:xfrm>
              <a:prstGeom prst="hexagon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5232D39-58B6-487C-9BE2-CFCC3323DD81}"/>
                  </a:ext>
                </a:extLst>
              </p:cNvPr>
              <p:cNvSpPr/>
              <p:nvPr/>
            </p:nvSpPr>
            <p:spPr>
              <a:xfrm>
                <a:off x="2285378" y="3956038"/>
                <a:ext cx="1225118" cy="1068199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FCFC9A7D-5A11-4341-A842-D1A8DC422802}"/>
                  </a:ext>
                </a:extLst>
              </p:cNvPr>
              <p:cNvSpPr/>
              <p:nvPr/>
            </p:nvSpPr>
            <p:spPr>
              <a:xfrm>
                <a:off x="1208044" y="3395829"/>
                <a:ext cx="1225118" cy="1068199"/>
              </a:xfrm>
              <a:prstGeom prst="hexago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97731-04A4-494D-BF00-EA758922E6CC}"/>
                </a:ext>
              </a:extLst>
            </p:cNvPr>
            <p:cNvSpPr txBox="1"/>
            <p:nvPr/>
          </p:nvSpPr>
          <p:spPr>
            <a:xfrm>
              <a:off x="177115" y="2895433"/>
              <a:ext cx="164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HINJEAWADI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C998F-8C3A-4BA2-828D-FD223977FBAE}"/>
                </a:ext>
              </a:extLst>
            </p:cNvPr>
            <p:cNvSpPr txBox="1"/>
            <p:nvPr/>
          </p:nvSpPr>
          <p:spPr>
            <a:xfrm>
              <a:off x="712473" y="4121413"/>
              <a:ext cx="1225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WAKAD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6E5D3-5ED9-4ED6-B028-4AECF440AC7E}"/>
                </a:ext>
              </a:extLst>
            </p:cNvPr>
            <p:cNvSpPr txBox="1"/>
            <p:nvPr/>
          </p:nvSpPr>
          <p:spPr>
            <a:xfrm>
              <a:off x="3829407" y="4694355"/>
              <a:ext cx="1225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</a:rPr>
                <a:t>BANER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CCCE50-0B57-49B1-90CC-0F5393236E57}"/>
                </a:ext>
              </a:extLst>
            </p:cNvPr>
            <p:cNvSpPr txBox="1"/>
            <p:nvPr/>
          </p:nvSpPr>
          <p:spPr>
            <a:xfrm>
              <a:off x="3871177" y="3266573"/>
              <a:ext cx="1561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HINJEWADI PHASE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682A6B-CA96-41D4-A45C-FE556A5DFC2B}"/>
                </a:ext>
              </a:extLst>
            </p:cNvPr>
            <p:cNvSpPr txBox="1"/>
            <p:nvPr/>
          </p:nvSpPr>
          <p:spPr>
            <a:xfrm>
              <a:off x="2893151" y="4802489"/>
              <a:ext cx="849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473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163195-D821-48F0-B2C4-BF8B954A7315}"/>
                </a:ext>
              </a:extLst>
            </p:cNvPr>
            <p:cNvSpPr txBox="1"/>
            <p:nvPr/>
          </p:nvSpPr>
          <p:spPr>
            <a:xfrm>
              <a:off x="2923055" y="3712707"/>
              <a:ext cx="790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35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B2DAD-D77A-43C6-82D3-5F0A3CBF02A5}"/>
                </a:ext>
              </a:extLst>
            </p:cNvPr>
            <p:cNvSpPr txBox="1"/>
            <p:nvPr/>
          </p:nvSpPr>
          <p:spPr>
            <a:xfrm>
              <a:off x="1832888" y="4256205"/>
              <a:ext cx="849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371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5EE5E1-3C2E-478F-A3D0-7D63DFF462A7}"/>
                </a:ext>
              </a:extLst>
            </p:cNvPr>
            <p:cNvSpPr txBox="1"/>
            <p:nvPr/>
          </p:nvSpPr>
          <p:spPr>
            <a:xfrm>
              <a:off x="1904618" y="3174081"/>
              <a:ext cx="711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286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9605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{EC5C3B2F-A7A3-41B6-9171-279FFEAEEA42}tf89338750_win32</Template>
  <TotalTime>227</TotalTime>
  <Words>573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SemiLight Condensed</vt:lpstr>
      <vt:lpstr>Calibri</vt:lpstr>
      <vt:lpstr>Courier New</vt:lpstr>
      <vt:lpstr>Univers</vt:lpstr>
      <vt:lpstr>Wingdings</vt:lpstr>
      <vt:lpstr>GradientUnivers</vt:lpstr>
      <vt:lpstr>SWIGGY (EDA)</vt:lpstr>
      <vt:lpstr>Agenda</vt:lpstr>
      <vt:lpstr>Introduction</vt:lpstr>
      <vt:lpstr>Overall Market</vt:lpstr>
      <vt:lpstr>Current Growth</vt:lpstr>
      <vt:lpstr>PowerPoint Presentation</vt:lpstr>
      <vt:lpstr>PowerPoint Presentation</vt:lpstr>
      <vt:lpstr>   Restaurants          distribution</vt:lpstr>
      <vt:lpstr>Number Of Restaurant's</vt:lpstr>
      <vt:lpstr>Restaurants distribution according to Locality…</vt:lpstr>
      <vt:lpstr>High ratings                   big brains</vt:lpstr>
      <vt:lpstr>Pumped Ratings</vt:lpstr>
      <vt:lpstr>PowerPoint Presentation</vt:lpstr>
      <vt:lpstr>Pricing mirage</vt:lpstr>
      <vt:lpstr>Average Pricing for two </vt:lpstr>
      <vt:lpstr>Price For Two</vt:lpstr>
      <vt:lpstr>Logic Behind Low Pricing…</vt:lpstr>
      <vt:lpstr>Popular cuisines</vt:lpstr>
      <vt:lpstr>Most popular Cuisines…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Ruthik Kale</dc:creator>
  <cp:lastModifiedBy>Ruthik Kale</cp:lastModifiedBy>
  <cp:revision>21</cp:revision>
  <dcterms:created xsi:type="dcterms:W3CDTF">2021-06-07T02:34:53Z</dcterms:created>
  <dcterms:modified xsi:type="dcterms:W3CDTF">2021-06-07T06:22:33Z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