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\OneDrive\Desktop\singleph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\OneDrive\Desktop\Dual%20ph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Vout vs Vsignal</a:t>
            </a:r>
          </a:p>
        </c:rich>
      </c:tx>
      <c:layout>
        <c:manualLayout>
          <c:xMode val="edge"/>
          <c:yMode val="edge"/>
          <c:x val="0.38508982751523679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03297880345057"/>
          <c:y val="0.1228240740740741"/>
          <c:w val="0.81128697445702924"/>
          <c:h val="0.727693205016039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V_dc (V) (output)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7.0123443675779981E-2"/>
                  <c:y val="2.069444444444444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Sheet1!$E$3:$E$14</c:f>
              <c:numCache>
                <c:formatCode>General</c:formatCode>
                <c:ptCount val="12"/>
                <c:pt idx="0">
                  <c:v>0.10078988941548182</c:v>
                </c:pt>
                <c:pt idx="1">
                  <c:v>0.19715639810426541</c:v>
                </c:pt>
                <c:pt idx="2">
                  <c:v>0.29668246445497631</c:v>
                </c:pt>
                <c:pt idx="3">
                  <c:v>0.39462875197472352</c:v>
                </c:pt>
                <c:pt idx="4">
                  <c:v>0.6031595576619273</c:v>
                </c:pt>
                <c:pt idx="5">
                  <c:v>0.79510268562401254</c:v>
                </c:pt>
                <c:pt idx="6">
                  <c:v>1.0071879936808847</c:v>
                </c:pt>
                <c:pt idx="7">
                  <c:v>1.2093996840442338</c:v>
                </c:pt>
                <c:pt idx="8">
                  <c:v>1.5024486571879938</c:v>
                </c:pt>
                <c:pt idx="9">
                  <c:v>1.9996840442338073</c:v>
                </c:pt>
                <c:pt idx="10">
                  <c:v>2.5000789889415485</c:v>
                </c:pt>
                <c:pt idx="11">
                  <c:v>2.9617693522906792</c:v>
                </c:pt>
              </c:numCache>
            </c:numRef>
          </c:xVal>
          <c:yVal>
            <c:numRef>
              <c:f>Sheet1!$D$3:$D$14</c:f>
              <c:numCache>
                <c:formatCode>0.000</c:formatCode>
                <c:ptCount val="12"/>
                <c:pt idx="0">
                  <c:v>0.216</c:v>
                </c:pt>
                <c:pt idx="1">
                  <c:v>0.46</c:v>
                </c:pt>
                <c:pt idx="2">
                  <c:v>0.71199999999999997</c:v>
                </c:pt>
                <c:pt idx="3">
                  <c:v>0.96</c:v>
                </c:pt>
                <c:pt idx="4">
                  <c:v>1.488</c:v>
                </c:pt>
                <c:pt idx="5">
                  <c:v>1.974</c:v>
                </c:pt>
                <c:pt idx="6">
                  <c:v>2.5110000000000001</c:v>
                </c:pt>
                <c:pt idx="7">
                  <c:v>3.0230000000000001</c:v>
                </c:pt>
                <c:pt idx="8">
                  <c:v>3.7650000000000001</c:v>
                </c:pt>
                <c:pt idx="9">
                  <c:v>5.024</c:v>
                </c:pt>
                <c:pt idx="10">
                  <c:v>6.2910000000000004</c:v>
                </c:pt>
                <c:pt idx="11">
                  <c:v>7.46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18-40C1-87DD-EA2CB13CF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663775"/>
        <c:axId val="315658783"/>
      </c:scatterChart>
      <c:valAx>
        <c:axId val="31566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Vsignal(V)</a:t>
                </a:r>
              </a:p>
            </c:rich>
          </c:tx>
          <c:layout>
            <c:manualLayout>
              <c:xMode val="edge"/>
              <c:yMode val="edge"/>
              <c:x val="0.48291091704468225"/>
              <c:y val="0.92541545927044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58783"/>
        <c:crosses val="autoZero"/>
        <c:crossBetween val="midCat"/>
      </c:valAx>
      <c:valAx>
        <c:axId val="31565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Vout(V)</a:t>
                </a:r>
              </a:p>
            </c:rich>
          </c:tx>
          <c:layout>
            <c:manualLayout>
              <c:xMode val="edge"/>
              <c:yMode val="edge"/>
              <c:x val="2.810567734682406E-3"/>
              <c:y val="0.41515419947506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637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>
                <a:latin typeface="Bell MT" panose="02020503060305020303" pitchFamily="18" charset="0"/>
              </a:rPr>
              <a:t>R (V) vs V</a:t>
            </a:r>
            <a:r>
              <a:rPr lang="en-US" b="0" baseline="-25000">
                <a:latin typeface="Bell MT" panose="02020503060305020303" pitchFamily="18" charset="0"/>
              </a:rPr>
              <a:t>in</a:t>
            </a:r>
            <a:r>
              <a:rPr lang="en-US" b="0" baseline="0">
                <a:latin typeface="Bell MT" panose="02020503060305020303" pitchFamily="18" charset="0"/>
              </a:rPr>
              <a:t> (V)</a:t>
            </a:r>
            <a:endParaRPr lang="en-US" b="0">
              <a:latin typeface="Bell MT" panose="02020503060305020303" pitchFamily="18" charset="0"/>
            </a:endParaRPr>
          </a:p>
        </c:rich>
      </c:tx>
      <c:layout>
        <c:manualLayout>
          <c:xMode val="edge"/>
          <c:yMode val="edge"/>
          <c:x val="0.3812341878317842"/>
          <c:y val="1.1918951132300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13567383024492"/>
          <c:y val="9.7596501271667621E-2"/>
          <c:w val="0.8080097882501529"/>
          <c:h val="0.772771922579999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Sheet1!$E$28</c:f>
              <c:strCache>
                <c:ptCount val="1"/>
                <c:pt idx="0">
                  <c:v>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7849347778896053E-2"/>
                  <c:y val="3.333239483324417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baseline="0"/>
                      <a:t>y = 2.5286x - 0.0567</a:t>
                    </a:r>
                    <a:endParaRPr lang="en-US" sz="1100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Sheet1!$B$29:$B$36</c:f>
              <c:numCache>
                <c:formatCode>0.0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1.7</c:v>
                </c:pt>
                <c:pt idx="7">
                  <c:v>2</c:v>
                </c:pt>
              </c:numCache>
            </c:numRef>
          </c:xVal>
          <c:yVal>
            <c:numRef>
              <c:f>Sheet1!$E$29:$E$36</c:f>
              <c:numCache>
                <c:formatCode>0.00000</c:formatCode>
                <c:ptCount val="8"/>
                <c:pt idx="0">
                  <c:v>0.19946177578674065</c:v>
                </c:pt>
                <c:pt idx="1">
                  <c:v>0.7036021603150463</c:v>
                </c:pt>
                <c:pt idx="2">
                  <c:v>1.2073591015103999</c:v>
                </c:pt>
                <c:pt idx="3">
                  <c:v>1.9632432350577449</c:v>
                </c:pt>
                <c:pt idx="4">
                  <c:v>2.4682990094394968</c:v>
                </c:pt>
                <c:pt idx="5">
                  <c:v>3.7322647280170251</c:v>
                </c:pt>
                <c:pt idx="6">
                  <c:v>4.2433241686206351</c:v>
                </c:pt>
                <c:pt idx="7">
                  <c:v>5.0048976013501019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80-4909-B1F1-6676D1C7D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57151"/>
        <c:axId val="2134458815"/>
      </c:scatterChart>
      <c:valAx>
        <c:axId val="213445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V</a:t>
                </a:r>
                <a:r>
                  <a:rPr lang="en-US" sz="1100" baseline="-25000"/>
                  <a:t>in</a:t>
                </a:r>
                <a:r>
                  <a:rPr lang="en-US" sz="1100" baseline="0"/>
                  <a:t> (V)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0.51019319953426878"/>
              <c:y val="0.934723877632101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458815"/>
        <c:crosses val="autoZero"/>
        <c:crossBetween val="midCat"/>
      </c:valAx>
      <c:valAx>
        <c:axId val="213445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R (V)</a:t>
                </a:r>
              </a:p>
            </c:rich>
          </c:tx>
          <c:layout>
            <c:manualLayout>
              <c:xMode val="edge"/>
              <c:yMode val="edge"/>
              <c:x val="1.0025062656641603E-2"/>
              <c:y val="0.42431810147688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4571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38100" cap="flat" cmpd="sng" algn="ctr">
      <a:solidFill>
        <a:srgbClr val="66FF33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15287-4343-44DB-AC2E-0CCB435A9A59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7902-3375-4E67-BBE9-5FB2775DD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6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7902-3375-4E67-BBE9-5FB2775DD5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9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8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17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9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6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2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7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82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DE1E-4F2D-4741-B3FC-56B2BBD9682D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331C-A4AF-4627-9802-983F66981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7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19BA-178D-49F8-A1D1-041C76EF4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Single and dual phase Lock-in amplifier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7353-D68F-4AC2-A8E7-D02188E6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88024"/>
            <a:ext cx="10236494" cy="81176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4400" b="1" dirty="0">
                <a:latin typeface="Aparajita" panose="02020603050405020304" pitchFamily="18" charset="0"/>
                <a:cs typeface="Aparajita" panose="02020603050405020304" pitchFamily="18" charset="0"/>
              </a:rPr>
              <a:t>National Institute of Science Education </a:t>
            </a:r>
            <a:r>
              <a:rPr lang="en-GB" sz="4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and Research</a:t>
            </a:r>
            <a:endParaRPr lang="en-GB" sz="44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7F423-59EE-44D8-8B27-F2F747612316}"/>
              </a:ext>
            </a:extLst>
          </p:cNvPr>
          <p:cNvSpPr txBox="1"/>
          <p:nvPr/>
        </p:nvSpPr>
        <p:spPr>
          <a:xfrm>
            <a:off x="9367935" y="2976465"/>
            <a:ext cx="23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Gaurav Kanu</a:t>
            </a:r>
          </a:p>
          <a:p>
            <a:r>
              <a:rPr lang="en-GB" sz="2800" dirty="0"/>
              <a:t>1811067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62D48-B322-4141-AC6A-6DE7C33595BB}"/>
              </a:ext>
            </a:extLst>
          </p:cNvPr>
          <p:cNvSpPr txBox="1"/>
          <p:nvPr/>
        </p:nvSpPr>
        <p:spPr>
          <a:xfrm>
            <a:off x="977753" y="513183"/>
            <a:ext cx="614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7</a:t>
            </a:r>
            <a:r>
              <a:rPr lang="en-GB" sz="3600" baseline="300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th</a:t>
            </a:r>
            <a:r>
              <a:rPr lang="en-GB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semester Open lab Final 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0150D-FD97-49AC-9ED5-39E8E8C00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22" y="5126976"/>
            <a:ext cx="1655893" cy="16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3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56E7-FEA1-4453-B658-C360D5F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phase lock-in amplifier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74F23-0625-48C6-9923-C1433C044B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00" y="2204046"/>
            <a:ext cx="8451832" cy="4374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2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5AB3E-30BF-4B47-8D66-91D5543AFD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3649"/>
            <a:ext cx="7428722" cy="53091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A4DF9-BA0F-46A0-A59B-50E4FA71235A}"/>
              </a:ext>
            </a:extLst>
          </p:cNvPr>
          <p:cNvSpPr txBox="1"/>
          <p:nvPr/>
        </p:nvSpPr>
        <p:spPr>
          <a:xfrm>
            <a:off x="615820" y="513184"/>
            <a:ext cx="660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Dual phase lock-in output:</a:t>
            </a:r>
          </a:p>
        </p:txBody>
      </p:sp>
    </p:spTree>
    <p:extLst>
      <p:ext uri="{BB962C8B-B14F-4D97-AF65-F5344CB8AC3E}">
        <p14:creationId xmlns:p14="http://schemas.microsoft.com/office/powerpoint/2010/main" val="318662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362-FAA5-4159-8F01-0F774B56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7BE04-5AD5-4B5C-89BF-3DE9CA4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25959"/>
            <a:ext cx="6372809" cy="3167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C90DA-58B7-40A4-9E08-C1E881B7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83" y="2425959"/>
            <a:ext cx="5238872" cy="32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5B41-9665-493B-B06B-08F4AC9E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Amplification factor of dual phase (µ)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8F74F-C1F9-4C8F-ADEC-8E2461AB1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352821"/>
              </p:ext>
            </p:extLst>
          </p:nvPr>
        </p:nvGraphicFramePr>
        <p:xfrm>
          <a:off x="6559420" y="2352012"/>
          <a:ext cx="5064228" cy="350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FA2A5-C25A-45ED-9A76-BFEDE36108E7}"/>
              </a:ext>
            </a:extLst>
          </p:cNvPr>
          <p:cNvSpPr txBox="1"/>
          <p:nvPr/>
        </p:nvSpPr>
        <p:spPr>
          <a:xfrm>
            <a:off x="821094" y="2631232"/>
            <a:ext cx="513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‘R’ is the net magnitude from both the lock-in amplifiers.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EC3AB-81AB-4ADF-9A1F-37E18E29E96E}"/>
              </a:ext>
            </a:extLst>
          </p:cNvPr>
          <p:cNvSpPr txBox="1"/>
          <p:nvPr/>
        </p:nvSpPr>
        <p:spPr>
          <a:xfrm>
            <a:off x="1390261" y="4301412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Amplification factor = 2.5286</a:t>
            </a:r>
          </a:p>
        </p:txBody>
      </p:sp>
    </p:spTree>
    <p:extLst>
      <p:ext uri="{BB962C8B-B14F-4D97-AF65-F5344CB8AC3E}">
        <p14:creationId xmlns:p14="http://schemas.microsoft.com/office/powerpoint/2010/main" val="27035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D1-015D-4AFB-965C-4B3D1CB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Incorporating noise in the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9506-4EEA-481A-BF17-CAC362B21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50" y="2306224"/>
            <a:ext cx="6568225" cy="3374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656A-FE6C-4D47-8D99-CC67B7AF9BCA}"/>
              </a:ext>
            </a:extLst>
          </p:cNvPr>
          <p:cNvSpPr txBox="1"/>
          <p:nvPr/>
        </p:nvSpPr>
        <p:spPr>
          <a:xfrm>
            <a:off x="7705724" y="2505075"/>
            <a:ext cx="4162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000" b="0" i="0" u="none" strike="noStrike" baseline="0" dirty="0">
                <a:latin typeface="Century Gothic" panose="020B0502020202020204" pitchFamily="34" charset="0"/>
              </a:rPr>
              <a:t>Input signal(blue) f=500Hz, 1V</a:t>
            </a:r>
          </a:p>
          <a:p>
            <a:endParaRPr lang="en-US" sz="2000" b="0" i="0" u="none" strike="noStrike" baseline="0" dirty="0">
              <a:latin typeface="Century Gothic" panose="020B0502020202020204" pitchFamily="34" charset="0"/>
            </a:endParaRPr>
          </a:p>
          <a:p>
            <a:r>
              <a:rPr lang="en-GB" sz="20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2000" b="0" i="0" u="none" strike="noStrike" baseline="0" dirty="0">
                <a:latin typeface="Century Gothic" panose="020B0502020202020204" pitchFamily="34" charset="0"/>
              </a:rPr>
              <a:t>Noise(cyan)</a:t>
            </a:r>
          </a:p>
          <a:p>
            <a:endParaRPr lang="en-GB" sz="2000" b="0" i="0" u="none" strike="noStrike" baseline="0" dirty="0">
              <a:latin typeface="Century Gothic" panose="020B0502020202020204" pitchFamily="34" charset="0"/>
            </a:endParaRPr>
          </a:p>
          <a:p>
            <a:r>
              <a:rPr lang="en-GB" sz="20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2000" b="0" i="0" u="none" strike="noStrike" baseline="0" dirty="0">
                <a:latin typeface="Century Gothic" panose="020B0502020202020204" pitchFamily="34" charset="0"/>
              </a:rPr>
              <a:t>Input signal and noise(Red)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000" b="0" i="0" u="none" strike="noStrike" baseline="0" dirty="0">
                <a:latin typeface="Century Gothic" panose="020B0502020202020204" pitchFamily="34" charset="0"/>
              </a:rPr>
              <a:t>LIA output(green) V-DC=1.21V      </a:t>
            </a:r>
          </a:p>
          <a:p>
            <a:endParaRPr lang="en-GB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5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4B3-BBF4-4658-9D34-D88ED74F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202A-3182-443E-81DC-56A53172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01929" cy="4368728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Single phase and Dual phase lock-in are simulated using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ultisim with outputs similar to theoretical results.</a:t>
            </a:r>
          </a:p>
          <a:p>
            <a:r>
              <a:rPr lang="en-GB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Amplification factor of the lock-in amplifier is found to be 2.532</a:t>
            </a:r>
            <a:endParaRPr lang="en-GB" b="0" i="0" u="none" strike="noStrike" baseline="0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lang="en-US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For Dual phase lock-in amplifier, phase is verified and amplitude of the output is plotted with V-input.</a:t>
            </a:r>
          </a:p>
          <a:p>
            <a:r>
              <a:rPr lang="en-US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Our lock-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in amplifier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circuit can successfully amplify and extract weak signals.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In the presence of noise also the lock in amplifier successfully separated the weak message signal.</a:t>
            </a:r>
            <a:endParaRPr lang="en-US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0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AE30-9B95-40E2-A2D3-BFB160A7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861E-8441-4CF1-BDF3-2EA855C5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7654" cy="435920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Wei, Cao, Liang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Li Hui. "Simulation and experimental design of the locking amplifier based on Multisim."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Fifth International Conference on Instrumentation and Measurement, Computer, Communication and Control (IMCCC)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Humayun,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"Design of a cost-effective analog lock-in amplifier using phase sensitive detector."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International Applied Computational Electromagnetics Society Symposium (ACES)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NISER, SPS-Lab manuals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AD630 manual modulator/demodulator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67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Letter to Employees">
            <a:extLst>
              <a:ext uri="{FF2B5EF4-FFF2-40B4-BE49-F238E27FC236}">
                <a16:creationId xmlns:a16="http://schemas.microsoft.com/office/drawing/2014/main" id="{0AE5E442-79EA-4551-92C4-501E5307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3B0-4B07-4491-85AF-A7F9A4B3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9292-0650-44F4-8EBD-650B4EF8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Simulation software</a:t>
            </a:r>
          </a:p>
          <a:p>
            <a:r>
              <a:rPr lang="en-GB" dirty="0"/>
              <a:t>Preamplifier</a:t>
            </a:r>
          </a:p>
          <a:p>
            <a:r>
              <a:rPr lang="en-GB" dirty="0"/>
              <a:t>Single phase lock-in</a:t>
            </a:r>
          </a:p>
          <a:p>
            <a:r>
              <a:rPr lang="en-GB" dirty="0"/>
              <a:t>Dual phase lock-in</a:t>
            </a:r>
          </a:p>
          <a:p>
            <a:r>
              <a:rPr lang="en-GB" dirty="0"/>
              <a:t>Circuits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dirty="0"/>
              <a:t> Observations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3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7C6B-B925-40A0-9BF9-567FEB65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7C3-8F20-4CE6-868F-AEC4E88C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r>
              <a:rPr lang="en-GB" dirty="0"/>
              <a:t>Lock-in amplifiers are used in daily basis to filter out the signal of interest from the noisy a signal.</a:t>
            </a:r>
          </a:p>
          <a:p>
            <a:r>
              <a:rPr lang="en-GB" dirty="0"/>
              <a:t>The input signal is mixed with reference</a:t>
            </a:r>
          </a:p>
          <a:p>
            <a:pPr marL="0" indent="0">
              <a:buNone/>
            </a:pPr>
            <a:r>
              <a:rPr lang="en-GB" dirty="0"/>
              <a:t>   signal.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higher frequency component is </a:t>
            </a:r>
          </a:p>
          <a:p>
            <a:pPr marL="0" indent="0">
              <a:buNone/>
            </a:pPr>
            <a:r>
              <a:rPr lang="en-GB" dirty="0"/>
              <a:t>  dropped.</a:t>
            </a:r>
          </a:p>
          <a:p>
            <a:r>
              <a:rPr lang="en-GB" dirty="0"/>
              <a:t>Remaining lower frequency signal is the desired output.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826856-27DC-4F08-B697-700BEBF9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71" y="2766410"/>
            <a:ext cx="51530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344A-69BA-46BC-8EA0-4DCF1B3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D8ADB-22A8-49F9-B6A7-6B5CB688C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92" y="2189316"/>
            <a:ext cx="4195790" cy="2166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B23B9-2C7A-42F0-9FE9-C3C88445184E}"/>
              </a:ext>
            </a:extLst>
          </p:cNvPr>
          <p:cNvSpPr txBox="1"/>
          <p:nvPr/>
        </p:nvSpPr>
        <p:spPr>
          <a:xfrm>
            <a:off x="479318" y="2945931"/>
            <a:ext cx="661455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Amplitude modulation (AM) technique:</a:t>
            </a:r>
          </a:p>
          <a:p>
            <a:endParaRPr lang="en-GB" b="1" dirty="0"/>
          </a:p>
          <a:p>
            <a:r>
              <a:rPr lang="en-GB" dirty="0"/>
              <a:t>Oldest technique for the broadcasting of radio programs.</a:t>
            </a:r>
          </a:p>
          <a:p>
            <a:r>
              <a:rPr lang="en-GB" dirty="0"/>
              <a:t>The amplitude of carrier signal is varied depending upon the value of message signal.</a:t>
            </a:r>
          </a:p>
          <a:p>
            <a:endParaRPr lang="en-GB" dirty="0"/>
          </a:p>
          <a:p>
            <a:r>
              <a:rPr lang="en-GB" b="1" u="sng" dirty="0"/>
              <a:t>Disadvantages:</a:t>
            </a:r>
          </a:p>
          <a:p>
            <a:endParaRPr lang="en-GB" b="1" u="sng" dirty="0"/>
          </a:p>
          <a:p>
            <a:r>
              <a:rPr lang="en-GB" dirty="0"/>
              <a:t>Sensitive to noise.</a:t>
            </a:r>
          </a:p>
          <a:p>
            <a:r>
              <a:rPr lang="en-GB" dirty="0"/>
              <a:t>Inefficient in terms of power.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EA5D6-640F-4540-94E9-B406458C9FD8}"/>
              </a:ext>
            </a:extLst>
          </p:cNvPr>
          <p:cNvSpPr txBox="1"/>
          <p:nvPr/>
        </p:nvSpPr>
        <p:spPr>
          <a:xfrm>
            <a:off x="479318" y="2189316"/>
            <a:ext cx="4806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FF00"/>
                </a:solidFill>
              </a:rPr>
              <a:t>Modulation</a:t>
            </a:r>
          </a:p>
        </p:txBody>
      </p:sp>
    </p:spTree>
    <p:extLst>
      <p:ext uri="{BB962C8B-B14F-4D97-AF65-F5344CB8AC3E}">
        <p14:creationId xmlns:p14="http://schemas.microsoft.com/office/powerpoint/2010/main" val="16583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2915-3872-4A7C-816C-7237FF60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Lock-in amplifier single phase: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588439-0AC0-48AE-9618-C5522125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20" y="2446032"/>
            <a:ext cx="4546572" cy="13334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76AC41-EBFD-412C-BD55-7F014F8EF46F}"/>
                  </a:ext>
                </a:extLst>
              </p:cNvPr>
              <p:cNvSpPr txBox="1"/>
              <p:nvPr/>
            </p:nvSpPr>
            <p:spPr>
              <a:xfrm>
                <a:off x="774441" y="2404234"/>
                <a:ext cx="6232849" cy="441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			</a:t>
                </a:r>
                <a:r>
                  <a:rPr lang="en-US" b="0" dirty="0">
                    <a:latin typeface="Cambria Math" panose="02040503050406030204" pitchFamily="18" charset="0"/>
                  </a:rPr>
                  <a:t>-(1)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			-(2)</a:t>
                </a:r>
              </a:p>
              <a:p>
                <a:pPr algn="ctr"/>
                <a:endParaRPr lang="en-GB" dirty="0"/>
              </a:p>
              <a:p>
                <a:r>
                  <a:rPr lang="en-GB" b="1" u="sng" dirty="0"/>
                  <a:t>On mixing the signals: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𝑝𝑠𝑑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func>
                      </m:e>
                    </m:func>
                  </m:oMath>
                </a14:m>
                <a:r>
                  <a:rPr lang="en-GB" dirty="0"/>
                  <a:t> -(3)</a:t>
                </a:r>
              </a:p>
              <a:p>
                <a:endParaRPr lang="en-GB" dirty="0"/>
              </a:p>
              <a:p>
                <a:r>
                  <a:rPr lang="en-GB" dirty="0"/>
                  <a:t>Low pass filter removes the 2</a:t>
                </a:r>
                <a:r>
                  <a:rPr lang="en-GB" baseline="30000" dirty="0"/>
                  <a:t>nd</a:t>
                </a:r>
                <a:r>
                  <a:rPr lang="en-GB" dirty="0"/>
                  <a:t> term from (3)</a:t>
                </a:r>
              </a:p>
              <a:p>
                <a:r>
                  <a:rPr lang="en-GB" b="1" u="sng" dirty="0"/>
                  <a:t>After low pass: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76AC41-EBFD-412C-BD55-7F014F8EF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1" y="2404234"/>
                <a:ext cx="6232849" cy="4416850"/>
              </a:xfrm>
              <a:prstGeom prst="rect">
                <a:avLst/>
              </a:prstGeom>
              <a:blipFill>
                <a:blip r:embed="rId3"/>
                <a:stretch>
                  <a:fillRect l="-783" t="-828" r="-391" b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4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06E3-3FA6-4A2F-BA7F-40D62CE6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740583"/>
            <a:ext cx="9613861" cy="1080938"/>
          </a:xfrm>
        </p:spPr>
        <p:txBody>
          <a:bodyPr/>
          <a:lstStyle/>
          <a:p>
            <a:r>
              <a:rPr lang="en-GB" dirty="0"/>
              <a:t>Dual phase lock-in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49E967-C5A3-4EC1-BE4E-EA7E4CCF7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15"/>
          <a:stretch/>
        </p:blipFill>
        <p:spPr>
          <a:xfrm>
            <a:off x="7141903" y="2291649"/>
            <a:ext cx="4626234" cy="2274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45004-D486-498B-82E4-2955EB09DF5E}"/>
                  </a:ext>
                </a:extLst>
              </p:cNvPr>
              <p:cNvSpPr txBox="1"/>
              <p:nvPr/>
            </p:nvSpPr>
            <p:spPr>
              <a:xfrm>
                <a:off x="354563" y="2677886"/>
                <a:ext cx="6559421" cy="343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u="sng" dirty="0"/>
                  <a:t>LIA X:</a:t>
                </a:r>
              </a:p>
              <a:p>
                <a:pPr algn="ctr"/>
                <a:r>
                  <a:rPr lang="en-GB" sz="2400" b="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400" dirty="0"/>
                  <a:t> 	(when,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sz="2400" dirty="0"/>
                  <a:t>)</a:t>
                </a:r>
              </a:p>
              <a:p>
                <a:r>
                  <a:rPr lang="en-GB" sz="2400" u="sng" dirty="0"/>
                  <a:t>LIA Y:</a:t>
                </a:r>
              </a:p>
              <a:p>
                <a:r>
                  <a:rPr lang="en-GB" sz="2400" b="0" dirty="0"/>
                  <a:t>				</a:t>
                </a:r>
                <a:r>
                  <a:rPr lang="en-US" sz="2400" b="0" dirty="0"/>
                  <a:t>Y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45004-D486-498B-82E4-2955EB09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" y="2677886"/>
                <a:ext cx="6559421" cy="3439531"/>
              </a:xfrm>
              <a:prstGeom prst="rect">
                <a:avLst/>
              </a:prstGeom>
              <a:blipFill>
                <a:blip r:embed="rId3"/>
                <a:stretch>
                  <a:fillRect l="-1394" t="-1416" b="-24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00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F137-5E13-461B-BC33-B945CD44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phase lock-in amplifier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5B998-7598-4ADC-9BD0-48D0256A60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50781"/>
            <a:ext cx="5943600" cy="4326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596D0-8C3C-4980-A4D7-8781D8A5E76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6336" r="1269" b="1929"/>
          <a:stretch/>
        </p:blipFill>
        <p:spPr bwMode="auto">
          <a:xfrm>
            <a:off x="6885992" y="2341636"/>
            <a:ext cx="5141167" cy="1956961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FAD1A-9325-423F-A3C2-179C5613D02A}"/>
              </a:ext>
            </a:extLst>
          </p:cNvPr>
          <p:cNvSpPr txBox="1"/>
          <p:nvPr/>
        </p:nvSpPr>
        <p:spPr>
          <a:xfrm>
            <a:off x="6885992" y="1981449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= 0°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1C84B-89DA-4C6D-A408-05B52B49ACC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6927" r="1558" b="711"/>
          <a:stretch/>
        </p:blipFill>
        <p:spPr bwMode="auto">
          <a:xfrm>
            <a:off x="6885992" y="4815212"/>
            <a:ext cx="5047862" cy="1956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EADC5-66AF-45E3-9A26-50BC960CCF09}"/>
              </a:ext>
            </a:extLst>
          </p:cNvPr>
          <p:cNvSpPr txBox="1"/>
          <p:nvPr/>
        </p:nvSpPr>
        <p:spPr>
          <a:xfrm>
            <a:off x="6938160" y="4347257"/>
            <a:ext cx="15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=90°</a:t>
            </a:r>
          </a:p>
        </p:txBody>
      </p:sp>
    </p:spTree>
    <p:extLst>
      <p:ext uri="{BB962C8B-B14F-4D97-AF65-F5344CB8AC3E}">
        <p14:creationId xmlns:p14="http://schemas.microsoft.com/office/powerpoint/2010/main" val="9773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186-E9F5-4683-BF3A-CA152DB45E3D}"/>
              </a:ext>
            </a:extLst>
          </p:cNvPr>
          <p:cNvSpPr txBox="1"/>
          <p:nvPr/>
        </p:nvSpPr>
        <p:spPr>
          <a:xfrm>
            <a:off x="718456" y="345233"/>
            <a:ext cx="55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Single phase lock-in amplifier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71B2E-FFF3-4B7F-B42F-16FF6F5B2B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2" y="1467749"/>
            <a:ext cx="7966788" cy="48863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BA48-6C38-440B-81E6-01BAD4B76E20}"/>
              </a:ext>
            </a:extLst>
          </p:cNvPr>
          <p:cNvSpPr txBox="1"/>
          <p:nvPr/>
        </p:nvSpPr>
        <p:spPr>
          <a:xfrm>
            <a:off x="839755" y="1056306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 </a:t>
            </a:r>
            <a:r>
              <a:rPr lang="en-GB" i="1" dirty="0"/>
              <a:t>f</a:t>
            </a:r>
            <a:r>
              <a:rPr lang="en-GB" dirty="0"/>
              <a:t> = 500 Hz</a:t>
            </a:r>
          </a:p>
        </p:txBody>
      </p:sp>
    </p:spTree>
    <p:extLst>
      <p:ext uri="{BB962C8B-B14F-4D97-AF65-F5344CB8AC3E}">
        <p14:creationId xmlns:p14="http://schemas.microsoft.com/office/powerpoint/2010/main" val="42317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E678-4500-4AC0-ABA3-71CF13A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Amplification factor (µ)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E7AE91-5223-4925-BEE4-110508194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319773"/>
              </p:ext>
            </p:extLst>
          </p:nvPr>
        </p:nvGraphicFramePr>
        <p:xfrm>
          <a:off x="5663682" y="2248678"/>
          <a:ext cx="5878285" cy="385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B968B-1888-45D1-BC47-3B32B504F74C}"/>
              </a:ext>
            </a:extLst>
          </p:cNvPr>
          <p:cNvSpPr txBox="1"/>
          <p:nvPr/>
        </p:nvSpPr>
        <p:spPr>
          <a:xfrm>
            <a:off x="5993363" y="6251510"/>
            <a:ext cx="449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Amplification factor = 2.532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BA6FA-70D9-4905-9ECD-72544B06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1" y="2248678"/>
            <a:ext cx="7371723" cy="38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869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862</TotalTime>
  <Words>823</Words>
  <Application>Microsoft Office PowerPoint</Application>
  <PresentationFormat>Widescreen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Aparajita</vt:lpstr>
      <vt:lpstr>Arial</vt:lpstr>
      <vt:lpstr>Bell MT</vt:lpstr>
      <vt:lpstr>Calibri</vt:lpstr>
      <vt:lpstr>Cambria Math</vt:lpstr>
      <vt:lpstr>Century Gothic</vt:lpstr>
      <vt:lpstr>Trebuchet MS</vt:lpstr>
      <vt:lpstr>Berlin</vt:lpstr>
      <vt:lpstr>Single and dual phase Lock-in amplifier</vt:lpstr>
      <vt:lpstr>Overview</vt:lpstr>
      <vt:lpstr>Introduction</vt:lpstr>
      <vt:lpstr>History</vt:lpstr>
      <vt:lpstr>Lock-in amplifier single phase: </vt:lpstr>
      <vt:lpstr>Dual phase lock-in</vt:lpstr>
      <vt:lpstr>Single phase lock-in amplifier circuit</vt:lpstr>
      <vt:lpstr>PowerPoint Presentation</vt:lpstr>
      <vt:lpstr>Amplification factor (µ)</vt:lpstr>
      <vt:lpstr>Dual phase lock-in amplifier circuit</vt:lpstr>
      <vt:lpstr>PowerPoint Presentation</vt:lpstr>
      <vt:lpstr>Phase calculation</vt:lpstr>
      <vt:lpstr>Amplification factor of dual phase (µ)</vt:lpstr>
      <vt:lpstr>Incorporating noise in the simulation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and dual phase Lock-in amplifier</dc:title>
  <dc:creator>gaurav kanu</dc:creator>
  <cp:lastModifiedBy>Gaurav</cp:lastModifiedBy>
  <cp:revision>8</cp:revision>
  <dcterms:created xsi:type="dcterms:W3CDTF">2021-11-23T06:26:12Z</dcterms:created>
  <dcterms:modified xsi:type="dcterms:W3CDTF">2023-07-14T14:29:03Z</dcterms:modified>
</cp:coreProperties>
</file>