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59" r:id="rId5"/>
    <p:sldId id="258" r:id="rId6"/>
    <p:sldId id="273" r:id="rId7"/>
    <p:sldId id="274" r:id="rId8"/>
    <p:sldId id="264" r:id="rId9"/>
    <p:sldId id="269" r:id="rId10"/>
    <p:sldId id="271" r:id="rId11"/>
    <p:sldId id="275" r:id="rId12"/>
    <p:sldId id="265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9EFF29"/>
    <a:srgbClr val="FF00FF"/>
    <a:srgbClr val="C33A1F"/>
    <a:srgbClr val="0000CC"/>
    <a:srgbClr val="003635"/>
    <a:srgbClr val="C80064"/>
    <a:srgbClr val="FF2549"/>
    <a:srgbClr val="007033"/>
    <a:srgbClr val="D63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18-Nov-21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6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9070" y="3813544"/>
            <a:ext cx="3926957" cy="883387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32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</a:rPr>
              <a:t>Analysis of loan transactions based on social and economic factors using Debt and Investment Survey 2019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9621"/>
            <a:ext cx="4486940" cy="335988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	Group 4:</a:t>
            </a:r>
            <a:b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FINAL </a:t>
            </a:r>
            <a:r>
              <a:rPr lang="en-US" dirty="0" err="1">
                <a:solidFill>
                  <a:schemeClr val="tx1"/>
                </a:solidFill>
                <a:latin typeface="Algerian" panose="04020705040A02060702" pitchFamily="82" charset="0"/>
              </a:rPr>
              <a:t>prESENTATION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sz="4000" dirty="0"/>
              <a:t>Who Borrows in India?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A8FE4A-D7D0-4040-B2B4-8CD66CA0DE97}"/>
              </a:ext>
            </a:extLst>
          </p:cNvPr>
          <p:cNvSpPr txBox="1"/>
          <p:nvPr/>
        </p:nvSpPr>
        <p:spPr>
          <a:xfrm>
            <a:off x="1803990" y="1942214"/>
            <a:ext cx="39588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Monthly expenditure     	31.1625 %</a:t>
            </a:r>
          </a:p>
          <a:p>
            <a:r>
              <a:rPr lang="en-GB" dirty="0">
                <a:solidFill>
                  <a:schemeClr val="bg1"/>
                </a:solidFill>
              </a:rPr>
              <a:t>Loan amount    		21.5179 %</a:t>
            </a:r>
          </a:p>
          <a:p>
            <a:r>
              <a:rPr lang="en-GB" dirty="0">
                <a:solidFill>
                  <a:schemeClr val="bg1"/>
                </a:solidFill>
              </a:rPr>
              <a:t>Age        			21.0929 %</a:t>
            </a:r>
          </a:p>
          <a:p>
            <a:r>
              <a:rPr lang="en-GB" dirty="0">
                <a:solidFill>
                  <a:schemeClr val="bg1"/>
                </a:solidFill>
              </a:rPr>
              <a:t>Education        		8.5614 %</a:t>
            </a:r>
          </a:p>
          <a:p>
            <a:r>
              <a:rPr lang="en-GB" dirty="0">
                <a:solidFill>
                  <a:schemeClr val="bg1"/>
                </a:solidFill>
              </a:rPr>
              <a:t>Social group    		5.2306 %</a:t>
            </a:r>
          </a:p>
          <a:p>
            <a:r>
              <a:rPr lang="en-GB" dirty="0">
                <a:solidFill>
                  <a:schemeClr val="bg1"/>
                </a:solidFill>
              </a:rPr>
              <a:t>House type    		4.4447 %</a:t>
            </a:r>
          </a:p>
          <a:p>
            <a:r>
              <a:rPr lang="en-GB" dirty="0">
                <a:solidFill>
                  <a:schemeClr val="bg1"/>
                </a:solidFill>
              </a:rPr>
              <a:t>Credit card     		2.6286 %</a:t>
            </a:r>
          </a:p>
          <a:p>
            <a:r>
              <a:rPr lang="en-GB" dirty="0">
                <a:solidFill>
                  <a:schemeClr val="bg1"/>
                </a:solidFill>
              </a:rPr>
              <a:t>Religion       		2.2659 %</a:t>
            </a:r>
          </a:p>
          <a:p>
            <a:r>
              <a:rPr lang="en-GB" dirty="0">
                <a:solidFill>
                  <a:schemeClr val="bg1"/>
                </a:solidFill>
              </a:rPr>
              <a:t>Gender      		1.6279 %</a:t>
            </a:r>
          </a:p>
          <a:p>
            <a:r>
              <a:rPr lang="en-GB" dirty="0">
                <a:solidFill>
                  <a:schemeClr val="bg1"/>
                </a:solidFill>
              </a:rPr>
              <a:t>Land owned     		1.0308 %</a:t>
            </a:r>
          </a:p>
          <a:p>
            <a:r>
              <a:rPr lang="en-GB" dirty="0">
                <a:solidFill>
                  <a:schemeClr val="bg1"/>
                </a:solidFill>
              </a:rPr>
              <a:t>E-wallet     		0.4368 %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E5528-0503-4E7F-9FE4-E811D94AA62B}"/>
              </a:ext>
            </a:extLst>
          </p:cNvPr>
          <p:cNvSpPr txBox="1"/>
          <p:nvPr/>
        </p:nvSpPr>
        <p:spPr>
          <a:xfrm>
            <a:off x="1803990" y="1375144"/>
            <a:ext cx="4019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Most prominent feature</a:t>
            </a:r>
          </a:p>
        </p:txBody>
      </p:sp>
    </p:spTree>
    <p:extLst>
      <p:ext uri="{BB962C8B-B14F-4D97-AF65-F5344CB8AC3E}">
        <p14:creationId xmlns:p14="http://schemas.microsoft.com/office/powerpoint/2010/main" val="325556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99F2CE-0075-4B01-9060-814C1A4B6562}"/>
              </a:ext>
            </a:extLst>
          </p:cNvPr>
          <p:cNvSpPr txBox="1"/>
          <p:nvPr/>
        </p:nvSpPr>
        <p:spPr>
          <a:xfrm>
            <a:off x="5344633" y="609600"/>
            <a:ext cx="372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+mj-ea"/>
                <a:cs typeface="+mj-cs"/>
              </a:rPr>
              <a:t>ROC-AUC analysis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A097E-E8BB-4FBC-9BAC-03C8BC15D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94" y="1418089"/>
            <a:ext cx="4790132" cy="351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8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CBAF-7540-4DAD-8E0A-FB0B6705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CDFD-658E-4323-85B7-1D15F36DE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070344"/>
            <a:ext cx="7024577" cy="3813544"/>
          </a:xfrm>
        </p:spPr>
        <p:txBody>
          <a:bodyPr>
            <a:normAutofit/>
          </a:bodyPr>
          <a:lstStyle/>
          <a:p>
            <a:r>
              <a:rPr lang="en-US" sz="1800" dirty="0"/>
              <a:t>Joseph </a:t>
            </a:r>
            <a:r>
              <a:rPr lang="en-US" sz="1800" dirty="0" err="1"/>
              <a:t>Adwere</a:t>
            </a:r>
            <a:r>
              <a:rPr lang="en-US" sz="1800" dirty="0"/>
              <a:t>-Boamah - Multiple logistic regression analysis of cigarette use among high school students, </a:t>
            </a:r>
            <a:r>
              <a:rPr lang="en-US" sz="1800" i="1" dirty="0"/>
              <a:t>Journal of Case Studies in Education</a:t>
            </a:r>
          </a:p>
          <a:p>
            <a:pPr algn="l"/>
            <a:endParaRPr lang="en-GB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Goyal, </a:t>
            </a:r>
            <a:r>
              <a:rPr lang="en-US" sz="1800" b="0" i="0" u="none" strike="noStrike" baseline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Anchal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, and </a:t>
            </a:r>
            <a:r>
              <a:rPr lang="en-US" sz="1800" b="0" i="0" u="none" strike="noStrike" baseline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Ranpreet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Kaur. "A survey on ensemble model for loan prediction." International Journal of Engineering Trends and Applications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 study on predicting loan default based on the random forest algorithm” by Lin Zhu,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Dafeng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Qiu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(IJETA) 3.1 (2016): 32-37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2078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A7FB-D6FE-45CA-A4CF-70C4E9D7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4C07C-76D1-475C-9DD4-3B0063193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Dataset </a:t>
            </a:r>
          </a:p>
          <a:p>
            <a:r>
              <a:rPr lang="en-GB" dirty="0"/>
              <a:t>Data analysis</a:t>
            </a:r>
          </a:p>
          <a:p>
            <a:r>
              <a:rPr lang="en-GB" dirty="0"/>
              <a:t>Algorithms</a:t>
            </a:r>
          </a:p>
          <a:p>
            <a:r>
              <a:rPr lang="en-GB" dirty="0"/>
              <a:t>Comparison</a:t>
            </a:r>
          </a:p>
          <a:p>
            <a:r>
              <a:rPr lang="en-GB" dirty="0"/>
              <a:t>References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37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Data-Set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2112"/>
            <a:ext cx="3791415" cy="3471400"/>
          </a:xfrm>
        </p:spPr>
        <p:txBody>
          <a:bodyPr>
            <a:normAutofit/>
          </a:bodyPr>
          <a:lstStyle/>
          <a:p>
            <a:r>
              <a:rPr lang="en-US" sz="1800" dirty="0"/>
              <a:t>Household data  was obtained from NSS(National Sample Survey)</a:t>
            </a:r>
          </a:p>
          <a:p>
            <a:r>
              <a:rPr lang="en-US" sz="1800" dirty="0"/>
              <a:t>Very huge dataset with 1,79,678 observations and 88 features</a:t>
            </a:r>
          </a:p>
          <a:p>
            <a:r>
              <a:rPr lang="en-US" sz="1800" dirty="0"/>
              <a:t>Features such as monthly consumer expenditure, amount of loan taken , and loan status.</a:t>
            </a:r>
          </a:p>
          <a:p>
            <a:r>
              <a:rPr lang="en-US" sz="1800" dirty="0"/>
              <a:t>Features such as religion and social group constitute social indicators for analysis.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9C74C-95A5-4AAC-8AD6-BC361C74B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689" y="1393205"/>
            <a:ext cx="4847063" cy="33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7852" y="23739"/>
            <a:ext cx="6283782" cy="862528"/>
          </a:xfrm>
        </p:spPr>
        <p:txBody>
          <a:bodyPr>
            <a:normAutofit/>
          </a:bodyPr>
          <a:lstStyle/>
          <a:p>
            <a:r>
              <a:rPr lang="en-US" sz="4400" dirty="0"/>
              <a:t>Algorithms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60884" y="1699625"/>
            <a:ext cx="6304935" cy="3420136"/>
          </a:xfrm>
        </p:spPr>
        <p:txBody>
          <a:bodyPr numCol="2">
            <a:normAutofit lnSpcReduction="10000"/>
          </a:bodyPr>
          <a:lstStyle/>
          <a:p>
            <a:pPr algn="ctr"/>
            <a:r>
              <a:rPr lang="en-US" dirty="0"/>
              <a:t>Logistic regression</a:t>
            </a:r>
          </a:p>
          <a:p>
            <a:pPr algn="ctr"/>
            <a:r>
              <a:rPr lang="en-US" dirty="0"/>
              <a:t>Decision tree</a:t>
            </a:r>
          </a:p>
          <a:p>
            <a:pPr algn="ctr"/>
            <a:r>
              <a:rPr lang="en-US" dirty="0"/>
              <a:t>Random forest classifier</a:t>
            </a:r>
          </a:p>
          <a:p>
            <a:pPr algn="ctr"/>
            <a:r>
              <a:rPr lang="en-US" dirty="0"/>
              <a:t>Naïve bias</a:t>
            </a:r>
          </a:p>
          <a:p>
            <a:pPr algn="ctr"/>
            <a:r>
              <a:rPr lang="en-US" dirty="0"/>
              <a:t>Bagging</a:t>
            </a:r>
          </a:p>
          <a:p>
            <a:pPr algn="ctr"/>
            <a:r>
              <a:rPr lang="en-US" dirty="0"/>
              <a:t>Boosting</a:t>
            </a:r>
          </a:p>
          <a:p>
            <a:pPr algn="ctr"/>
            <a:r>
              <a:rPr lang="en-US" dirty="0"/>
              <a:t>SVC</a:t>
            </a:r>
          </a:p>
          <a:p>
            <a:r>
              <a:rPr lang="en-US" dirty="0"/>
              <a:t>Voting classifier</a:t>
            </a:r>
          </a:p>
          <a:p>
            <a:r>
              <a:rPr lang="en-US" dirty="0"/>
              <a:t>Neural network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Stacking</a:t>
            </a:r>
          </a:p>
          <a:p>
            <a:r>
              <a:rPr lang="en-US" dirty="0"/>
              <a:t>Under-sampling RF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0D4927-2075-4009-9FCC-CAD03710D491}"/>
              </a:ext>
            </a:extLst>
          </p:cNvPr>
          <p:cNvSpPr txBox="1"/>
          <p:nvPr/>
        </p:nvSpPr>
        <p:spPr>
          <a:xfrm>
            <a:off x="2197852" y="886267"/>
            <a:ext cx="5882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C33A1F"/>
                </a:solidFill>
                <a:latin typeface="Adobe Caslon Pro" panose="0205050205050A020403" pitchFamily="18" charset="0"/>
              </a:rPr>
              <a:t>To predict the credit card and e-wallet users depending on education level, age &amp; gender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64688" y="1"/>
            <a:ext cx="5479312" cy="1212112"/>
          </a:xfrm>
        </p:spPr>
        <p:txBody>
          <a:bodyPr>
            <a:noAutofit/>
          </a:bodyPr>
          <a:lstStyle/>
          <a:p>
            <a:r>
              <a:rPr lang="en-US" dirty="0"/>
              <a:t>Multiple Logistic Regression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8094" y="1208952"/>
            <a:ext cx="4040188" cy="479822"/>
          </a:xfrm>
        </p:spPr>
        <p:txBody>
          <a:bodyPr/>
          <a:lstStyle/>
          <a:p>
            <a:pPr algn="l"/>
            <a:r>
              <a:rPr lang="en-US" dirty="0"/>
              <a:t>Independent features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8094" y="1743280"/>
            <a:ext cx="2419543" cy="325402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Age</a:t>
            </a:r>
          </a:p>
          <a:p>
            <a:pPr algn="l"/>
            <a:r>
              <a:rPr lang="en-US" dirty="0"/>
              <a:t>Gender</a:t>
            </a:r>
          </a:p>
          <a:p>
            <a:pPr algn="l"/>
            <a:r>
              <a:rPr lang="en-US" dirty="0"/>
              <a:t>Education level</a:t>
            </a:r>
          </a:p>
          <a:p>
            <a:pPr algn="l"/>
            <a:r>
              <a:rPr lang="en-US" dirty="0"/>
              <a:t>Religion</a:t>
            </a:r>
          </a:p>
          <a:p>
            <a:pPr algn="l"/>
            <a:r>
              <a:rPr lang="en-US" dirty="0"/>
              <a:t>Social group</a:t>
            </a:r>
          </a:p>
          <a:p>
            <a:pPr algn="l"/>
            <a:r>
              <a:rPr lang="en-US" dirty="0"/>
              <a:t>Land owned</a:t>
            </a:r>
          </a:p>
          <a:p>
            <a:pPr algn="l"/>
            <a:r>
              <a:rPr lang="en-US" dirty="0"/>
              <a:t>House type</a:t>
            </a:r>
          </a:p>
          <a:p>
            <a:pPr algn="l"/>
            <a:r>
              <a:rPr lang="en-US" dirty="0"/>
              <a:t>Credit card</a:t>
            </a:r>
          </a:p>
          <a:p>
            <a:pPr algn="l"/>
            <a:r>
              <a:rPr lang="en-US" dirty="0"/>
              <a:t>E-wallet</a:t>
            </a:r>
          </a:p>
          <a:p>
            <a:pPr algn="l"/>
            <a:r>
              <a:rPr lang="en-US" dirty="0"/>
              <a:t>Loan amount</a:t>
            </a:r>
          </a:p>
          <a:p>
            <a:pPr algn="l"/>
            <a:r>
              <a:rPr lang="en-US" dirty="0"/>
              <a:t>Monthly expenditure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079383" y="1315276"/>
            <a:ext cx="4041775" cy="479822"/>
          </a:xfrm>
        </p:spPr>
        <p:txBody>
          <a:bodyPr/>
          <a:lstStyle/>
          <a:p>
            <a:pPr algn="r"/>
            <a:r>
              <a:rPr lang="en-US" dirty="0"/>
              <a:t>Dependent features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7038754" y="1803589"/>
            <a:ext cx="1899684" cy="134328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Loan repaid or not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FB6F5B-1119-4E2A-8AD9-121BA7AF6AC0}"/>
              </a:ext>
            </a:extLst>
          </p:cNvPr>
          <p:cNvSpPr txBox="1"/>
          <p:nvPr/>
        </p:nvSpPr>
        <p:spPr>
          <a:xfrm>
            <a:off x="3261603" y="1375041"/>
            <a:ext cx="3147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9EFF29"/>
                </a:solidFill>
              </a:rPr>
              <a:t>Accuracy:  68.4%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E4DBE2-E890-43E7-83AB-B51555488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952" y="1854863"/>
            <a:ext cx="3535986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3275-95AB-42AC-899B-84CAF62C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F49AB-E4B9-4AAE-8F7B-502FB952A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48092"/>
            <a:ext cx="4040188" cy="2619108"/>
          </a:xfrm>
        </p:spPr>
        <p:txBody>
          <a:bodyPr/>
          <a:lstStyle/>
          <a:p>
            <a:r>
              <a:rPr lang="en-GB" dirty="0"/>
              <a:t>Models used:</a:t>
            </a:r>
          </a:p>
          <a:p>
            <a:r>
              <a:rPr lang="en-GB" dirty="0"/>
              <a:t>Logistic regression</a:t>
            </a:r>
          </a:p>
          <a:p>
            <a:r>
              <a:rPr lang="en-GB" dirty="0"/>
              <a:t>KNN</a:t>
            </a:r>
          </a:p>
          <a:p>
            <a:r>
              <a:rPr lang="en-GB" dirty="0"/>
              <a:t>Decision tree</a:t>
            </a:r>
          </a:p>
          <a:p>
            <a:r>
              <a:rPr lang="en-GB" dirty="0"/>
              <a:t>Naïve bayes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050F8-D742-479D-A9BD-3950FA00A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BBA23-CE92-42DA-8430-D0710D844B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Stacking in Machine Learning - GeeksforGeeks">
            <a:extLst>
              <a:ext uri="{FF2B5EF4-FFF2-40B4-BE49-F238E27FC236}">
                <a16:creationId xmlns:a16="http://schemas.microsoft.com/office/drawing/2014/main" id="{A48D6F38-3100-4F88-BCB8-234FCF1FC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970" y="1398112"/>
            <a:ext cx="5363030" cy="310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06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967C-4AF3-4D1C-84F8-1CD328EA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0B5BA-68F3-4ABC-B9D3-4D7E08DD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76036" y="1655516"/>
            <a:ext cx="6072783" cy="81268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08A9C-FAB7-4833-AD7A-C89ED91F9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0824E-E9F3-4516-91FA-F71DD8863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78978-1A63-4D32-AE20-DAC9CE7770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Artificial Neural Networks for Machine Learning - Every aspect you need to  know about - DataFlair">
            <a:extLst>
              <a:ext uri="{FF2B5EF4-FFF2-40B4-BE49-F238E27FC236}">
                <a16:creationId xmlns:a16="http://schemas.microsoft.com/office/drawing/2014/main" id="{B3BABBB7-9BC4-4A88-80B0-9B95E85E5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45" y="1647825"/>
            <a:ext cx="4178361" cy="312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81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5C6662-950A-428B-8224-3F98D37FBD59}"/>
              </a:ext>
            </a:extLst>
          </p:cNvPr>
          <p:cNvSpPr txBox="1"/>
          <p:nvPr/>
        </p:nvSpPr>
        <p:spPr>
          <a:xfrm>
            <a:off x="5458047" y="446567"/>
            <a:ext cx="3494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+mj-ea"/>
                <a:cs typeface="+mj-cs"/>
              </a:rPr>
              <a:t>C</a:t>
            </a:r>
            <a:r>
              <a: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omparison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76790-85A2-4232-BB2F-D65B709CC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095" y="1516852"/>
            <a:ext cx="4945809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7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BCAE07-70D6-4FF3-94F9-F3DA154465BB}"/>
              </a:ext>
            </a:extLst>
          </p:cNvPr>
          <p:cNvSpPr txBox="1"/>
          <p:nvPr/>
        </p:nvSpPr>
        <p:spPr>
          <a:xfrm>
            <a:off x="3813544" y="396949"/>
            <a:ext cx="523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Confusion matrix analysis</a:t>
            </a:r>
            <a:endParaRPr lang="en-GB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BC5D13C-99DD-4FD4-9630-439FC1450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097765"/>
              </p:ext>
            </p:extLst>
          </p:nvPr>
        </p:nvGraphicFramePr>
        <p:xfrm>
          <a:off x="113415" y="1404531"/>
          <a:ext cx="36079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660">
                  <a:extLst>
                    <a:ext uri="{9D8B030D-6E8A-4147-A177-3AD203B41FA5}">
                      <a16:colId xmlns:a16="http://schemas.microsoft.com/office/drawing/2014/main" val="4289754902"/>
                    </a:ext>
                  </a:extLst>
                </a:gridCol>
                <a:gridCol w="1202660">
                  <a:extLst>
                    <a:ext uri="{9D8B030D-6E8A-4147-A177-3AD203B41FA5}">
                      <a16:colId xmlns:a16="http://schemas.microsoft.com/office/drawing/2014/main" val="160167322"/>
                    </a:ext>
                  </a:extLst>
                </a:gridCol>
                <a:gridCol w="1202660">
                  <a:extLst>
                    <a:ext uri="{9D8B030D-6E8A-4147-A177-3AD203B41FA5}">
                      <a16:colId xmlns:a16="http://schemas.microsoft.com/office/drawing/2014/main" val="116962855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Decision</a:t>
                      </a:r>
                      <a:r>
                        <a:rPr lang="en-GB" dirty="0">
                          <a:solidFill>
                            <a:srgbClr val="FF00FF"/>
                          </a:solidFill>
                        </a:rPr>
                        <a:t> </a:t>
                      </a:r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 +</a:t>
                      </a:r>
                      <a:r>
                        <a:rPr lang="en-GB" dirty="0" err="1"/>
                        <a:t>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Actual -</a:t>
                      </a:r>
                      <a:r>
                        <a:rPr lang="en-GB" dirty="0" err="1"/>
                        <a:t>ve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7835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 err="1"/>
                        <a:t>Predic</a:t>
                      </a:r>
                      <a:r>
                        <a:rPr lang="en-GB" dirty="0"/>
                        <a:t>. +</a:t>
                      </a:r>
                      <a:r>
                        <a:rPr lang="en-GB" dirty="0" err="1"/>
                        <a:t>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1689</a:t>
                      </a:r>
                    </a:p>
                  </a:txBody>
                  <a:tcPr>
                    <a:solidFill>
                      <a:srgbClr val="9EFF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2673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10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Predic</a:t>
                      </a:r>
                      <a:r>
                        <a:rPr lang="en-GB" dirty="0"/>
                        <a:t>. -</a:t>
                      </a:r>
                      <a:r>
                        <a:rPr lang="en-GB" dirty="0" err="1"/>
                        <a:t>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2457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6297</a:t>
                      </a:r>
                    </a:p>
                  </a:txBody>
                  <a:tcPr>
                    <a:solidFill>
                      <a:srgbClr val="9EFF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6372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675E34-B250-43C8-B06E-33EBE0DE9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446262"/>
              </p:ext>
            </p:extLst>
          </p:nvPr>
        </p:nvGraphicFramePr>
        <p:xfrm>
          <a:off x="4961860" y="1404531"/>
          <a:ext cx="36859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651">
                  <a:extLst>
                    <a:ext uri="{9D8B030D-6E8A-4147-A177-3AD203B41FA5}">
                      <a16:colId xmlns:a16="http://schemas.microsoft.com/office/drawing/2014/main" val="4169366376"/>
                    </a:ext>
                  </a:extLst>
                </a:gridCol>
                <a:gridCol w="1228651">
                  <a:extLst>
                    <a:ext uri="{9D8B030D-6E8A-4147-A177-3AD203B41FA5}">
                      <a16:colId xmlns:a16="http://schemas.microsoft.com/office/drawing/2014/main" val="790784347"/>
                    </a:ext>
                  </a:extLst>
                </a:gridCol>
                <a:gridCol w="1228651">
                  <a:extLst>
                    <a:ext uri="{9D8B030D-6E8A-4147-A177-3AD203B41FA5}">
                      <a16:colId xmlns:a16="http://schemas.microsoft.com/office/drawing/2014/main" val="2180759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R F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 +</a:t>
                      </a:r>
                      <a:r>
                        <a:rPr lang="en-GB" dirty="0" err="1"/>
                        <a:t>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Actual -</a:t>
                      </a:r>
                      <a:r>
                        <a:rPr lang="en-GB" dirty="0" err="1"/>
                        <a:t>ve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8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Predic</a:t>
                      </a:r>
                      <a:r>
                        <a:rPr lang="en-GB" dirty="0"/>
                        <a:t>. +</a:t>
                      </a:r>
                      <a:r>
                        <a:rPr lang="en-GB" dirty="0" err="1"/>
                        <a:t>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1597</a:t>
                      </a:r>
                    </a:p>
                  </a:txBody>
                  <a:tcPr>
                    <a:solidFill>
                      <a:srgbClr val="9EFF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1959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Predic</a:t>
                      </a:r>
                      <a:r>
                        <a:rPr lang="en-GB" dirty="0"/>
                        <a:t>. -</a:t>
                      </a:r>
                      <a:r>
                        <a:rPr lang="en-GB" dirty="0" err="1"/>
                        <a:t>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2549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7011</a:t>
                      </a:r>
                    </a:p>
                  </a:txBody>
                  <a:tcPr>
                    <a:solidFill>
                      <a:srgbClr val="9EFF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849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B8806B-48F9-4A88-8677-24134C1E2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861273"/>
              </p:ext>
            </p:extLst>
          </p:nvPr>
        </p:nvGraphicFramePr>
        <p:xfrm>
          <a:off x="113415" y="3120655"/>
          <a:ext cx="36859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651">
                  <a:extLst>
                    <a:ext uri="{9D8B030D-6E8A-4147-A177-3AD203B41FA5}">
                      <a16:colId xmlns:a16="http://schemas.microsoft.com/office/drawing/2014/main" val="4169366376"/>
                    </a:ext>
                  </a:extLst>
                </a:gridCol>
                <a:gridCol w="1228651">
                  <a:extLst>
                    <a:ext uri="{9D8B030D-6E8A-4147-A177-3AD203B41FA5}">
                      <a16:colId xmlns:a16="http://schemas.microsoft.com/office/drawing/2014/main" val="790784347"/>
                    </a:ext>
                  </a:extLst>
                </a:gridCol>
                <a:gridCol w="1228651">
                  <a:extLst>
                    <a:ext uri="{9D8B030D-6E8A-4147-A177-3AD203B41FA5}">
                      <a16:colId xmlns:a16="http://schemas.microsoft.com/office/drawing/2014/main" val="2180759514"/>
                    </a:ext>
                  </a:extLst>
                </a:gridCol>
              </a:tblGrid>
              <a:tr h="26192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Logistic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 +</a:t>
                      </a:r>
                      <a:r>
                        <a:rPr lang="en-GB" dirty="0" err="1"/>
                        <a:t>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Actual -</a:t>
                      </a:r>
                      <a:r>
                        <a:rPr lang="en-GB" dirty="0" err="1"/>
                        <a:t>ve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82717"/>
                  </a:ext>
                </a:extLst>
              </a:tr>
              <a:tr h="261925">
                <a:tc>
                  <a:txBody>
                    <a:bodyPr/>
                    <a:lstStyle/>
                    <a:p>
                      <a:r>
                        <a:rPr lang="en-GB" dirty="0" err="1"/>
                        <a:t>Predic</a:t>
                      </a:r>
                      <a:r>
                        <a:rPr lang="en-GB" dirty="0"/>
                        <a:t>. +</a:t>
                      </a:r>
                      <a:r>
                        <a:rPr lang="en-GB" dirty="0" err="1"/>
                        <a:t>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rgbClr val="9EFF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1926"/>
                  </a:ext>
                </a:extLst>
              </a:tr>
              <a:tr h="261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Predic. -ve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4144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8969</a:t>
                      </a:r>
                    </a:p>
                  </a:txBody>
                  <a:tcPr>
                    <a:solidFill>
                      <a:srgbClr val="9EFF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8494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C3AE1A3-2662-4081-90BC-079D0D4C4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43033"/>
              </p:ext>
            </p:extLst>
          </p:nvPr>
        </p:nvGraphicFramePr>
        <p:xfrm>
          <a:off x="4961859" y="3105237"/>
          <a:ext cx="36859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651">
                  <a:extLst>
                    <a:ext uri="{9D8B030D-6E8A-4147-A177-3AD203B41FA5}">
                      <a16:colId xmlns:a16="http://schemas.microsoft.com/office/drawing/2014/main" val="4169366376"/>
                    </a:ext>
                  </a:extLst>
                </a:gridCol>
                <a:gridCol w="1228651">
                  <a:extLst>
                    <a:ext uri="{9D8B030D-6E8A-4147-A177-3AD203B41FA5}">
                      <a16:colId xmlns:a16="http://schemas.microsoft.com/office/drawing/2014/main" val="790784347"/>
                    </a:ext>
                  </a:extLst>
                </a:gridCol>
                <a:gridCol w="1228651">
                  <a:extLst>
                    <a:ext uri="{9D8B030D-6E8A-4147-A177-3AD203B41FA5}">
                      <a16:colId xmlns:a16="http://schemas.microsoft.com/office/drawing/2014/main" val="2180759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Naïve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 +</a:t>
                      </a:r>
                      <a:r>
                        <a:rPr lang="en-GB" dirty="0" err="1"/>
                        <a:t>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Actual -</a:t>
                      </a:r>
                      <a:r>
                        <a:rPr lang="en-GB" dirty="0" err="1"/>
                        <a:t>ve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8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Predic</a:t>
                      </a:r>
                      <a:r>
                        <a:rPr lang="en-GB" dirty="0"/>
                        <a:t>. +</a:t>
                      </a:r>
                      <a:r>
                        <a:rPr lang="en-GB" dirty="0" err="1"/>
                        <a:t>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947</a:t>
                      </a:r>
                    </a:p>
                  </a:txBody>
                  <a:tcPr>
                    <a:solidFill>
                      <a:srgbClr val="9EFF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1038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Predic</a:t>
                      </a:r>
                      <a:r>
                        <a:rPr lang="en-GB" dirty="0"/>
                        <a:t>. -</a:t>
                      </a:r>
                      <a:r>
                        <a:rPr lang="en-GB" dirty="0" err="1"/>
                        <a:t>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3199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7932</a:t>
                      </a:r>
                    </a:p>
                  </a:txBody>
                  <a:tcPr>
                    <a:solidFill>
                      <a:srgbClr val="9EFF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849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BF7F3CB-A2AC-444F-9D74-516129C2B256}"/>
              </a:ext>
            </a:extLst>
          </p:cNvPr>
          <p:cNvSpPr txBox="1"/>
          <p:nvPr/>
        </p:nvSpPr>
        <p:spPr>
          <a:xfrm>
            <a:off x="6159796" y="2602334"/>
            <a:ext cx="205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Total: 8608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FD040-1D04-4206-B978-486E6A58DCC4}"/>
              </a:ext>
            </a:extLst>
          </p:cNvPr>
          <p:cNvSpPr txBox="1"/>
          <p:nvPr/>
        </p:nvSpPr>
        <p:spPr>
          <a:xfrm>
            <a:off x="928577" y="4467447"/>
            <a:ext cx="187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Total: 8971 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2CA7CF-D2B5-43B3-BE74-6131FD8C759C}"/>
              </a:ext>
            </a:extLst>
          </p:cNvPr>
          <p:cNvSpPr txBox="1"/>
          <p:nvPr/>
        </p:nvSpPr>
        <p:spPr>
          <a:xfrm>
            <a:off x="928576" y="2626567"/>
            <a:ext cx="18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Total: 7986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54412F-869F-4D47-B0CD-D3C8F3C23B5A}"/>
              </a:ext>
            </a:extLst>
          </p:cNvPr>
          <p:cNvSpPr txBox="1"/>
          <p:nvPr/>
        </p:nvSpPr>
        <p:spPr>
          <a:xfrm>
            <a:off x="6432696" y="4465999"/>
            <a:ext cx="178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Total: 8879 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21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On-screen Show (16:9)</PresentationFormat>
  <Paragraphs>113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Adobe Caslon Pro</vt:lpstr>
      <vt:lpstr>Algerian</vt:lpstr>
      <vt:lpstr>Arial</vt:lpstr>
      <vt:lpstr>Bell MT</vt:lpstr>
      <vt:lpstr>Calibri</vt:lpstr>
      <vt:lpstr>Times New Roman</vt:lpstr>
      <vt:lpstr>Office Theme</vt:lpstr>
      <vt:lpstr> Group 4: FINAL prESENTATION    Who Borrows in India?</vt:lpstr>
      <vt:lpstr>Overview</vt:lpstr>
      <vt:lpstr>Data-Set </vt:lpstr>
      <vt:lpstr>Algorithms</vt:lpstr>
      <vt:lpstr>Multiple Logistic Regression</vt:lpstr>
      <vt:lpstr>Stacking</vt:lpstr>
      <vt:lpstr>Neural networks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2021-11-18T05:42:10Z</dcterms:modified>
</cp:coreProperties>
</file>