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744" r:id="rId2"/>
  </p:sldMasterIdLst>
  <p:notesMasterIdLst>
    <p:notesMasterId r:id="rId116"/>
  </p:notesMasterIdLst>
  <p:handoutMasterIdLst>
    <p:handoutMasterId r:id="rId117"/>
  </p:handoutMasterIdLst>
  <p:sldIdLst>
    <p:sldId id="537" r:id="rId3"/>
    <p:sldId id="257" r:id="rId4"/>
    <p:sldId id="656" r:id="rId5"/>
    <p:sldId id="657" r:id="rId6"/>
    <p:sldId id="658" r:id="rId7"/>
    <p:sldId id="491" r:id="rId8"/>
    <p:sldId id="580" r:id="rId9"/>
    <p:sldId id="509" r:id="rId10"/>
    <p:sldId id="510" r:id="rId11"/>
    <p:sldId id="512" r:id="rId12"/>
    <p:sldId id="494" r:id="rId13"/>
    <p:sldId id="513" r:id="rId14"/>
    <p:sldId id="394" r:id="rId15"/>
    <p:sldId id="514" r:id="rId16"/>
    <p:sldId id="515" r:id="rId17"/>
    <p:sldId id="496" r:id="rId18"/>
    <p:sldId id="527" r:id="rId19"/>
    <p:sldId id="517" r:id="rId20"/>
    <p:sldId id="500" r:id="rId21"/>
    <p:sldId id="518" r:id="rId22"/>
    <p:sldId id="519" r:id="rId23"/>
    <p:sldId id="549" r:id="rId24"/>
    <p:sldId id="520" r:id="rId25"/>
    <p:sldId id="522" r:id="rId26"/>
    <p:sldId id="550" r:id="rId27"/>
    <p:sldId id="581" r:id="rId28"/>
    <p:sldId id="582" r:id="rId29"/>
    <p:sldId id="523" r:id="rId30"/>
    <p:sldId id="551" r:id="rId31"/>
    <p:sldId id="552" r:id="rId32"/>
    <p:sldId id="553" r:id="rId33"/>
    <p:sldId id="554" r:id="rId34"/>
    <p:sldId id="558" r:id="rId35"/>
    <p:sldId id="560" r:id="rId36"/>
    <p:sldId id="562" r:id="rId37"/>
    <p:sldId id="563" r:id="rId38"/>
    <p:sldId id="564" r:id="rId39"/>
    <p:sldId id="565" r:id="rId40"/>
    <p:sldId id="566" r:id="rId41"/>
    <p:sldId id="567" r:id="rId42"/>
    <p:sldId id="568" r:id="rId43"/>
    <p:sldId id="583" r:id="rId44"/>
    <p:sldId id="584" r:id="rId45"/>
    <p:sldId id="585" r:id="rId46"/>
    <p:sldId id="586" r:id="rId47"/>
    <p:sldId id="587" r:id="rId48"/>
    <p:sldId id="588" r:id="rId49"/>
    <p:sldId id="589" r:id="rId50"/>
    <p:sldId id="592" r:id="rId51"/>
    <p:sldId id="591" r:id="rId52"/>
    <p:sldId id="593" r:id="rId53"/>
    <p:sldId id="594" r:id="rId54"/>
    <p:sldId id="595" r:id="rId55"/>
    <p:sldId id="596" r:id="rId56"/>
    <p:sldId id="597" r:id="rId57"/>
    <p:sldId id="598" r:id="rId58"/>
    <p:sldId id="599" r:id="rId59"/>
    <p:sldId id="600" r:id="rId60"/>
    <p:sldId id="601" r:id="rId61"/>
    <p:sldId id="602" r:id="rId62"/>
    <p:sldId id="603" r:id="rId63"/>
    <p:sldId id="604" r:id="rId64"/>
    <p:sldId id="605" r:id="rId65"/>
    <p:sldId id="606" r:id="rId66"/>
    <p:sldId id="607" r:id="rId67"/>
    <p:sldId id="608" r:id="rId68"/>
    <p:sldId id="609" r:id="rId69"/>
    <p:sldId id="610" r:id="rId70"/>
    <p:sldId id="611" r:id="rId71"/>
    <p:sldId id="612" r:id="rId72"/>
    <p:sldId id="613" r:id="rId73"/>
    <p:sldId id="614" r:id="rId74"/>
    <p:sldId id="615" r:id="rId75"/>
    <p:sldId id="616" r:id="rId76"/>
    <p:sldId id="617" r:id="rId77"/>
    <p:sldId id="618" r:id="rId78"/>
    <p:sldId id="619" r:id="rId79"/>
    <p:sldId id="620" r:id="rId80"/>
    <p:sldId id="621" r:id="rId81"/>
    <p:sldId id="622" r:id="rId82"/>
    <p:sldId id="623" r:id="rId83"/>
    <p:sldId id="624" r:id="rId84"/>
    <p:sldId id="625" r:id="rId85"/>
    <p:sldId id="626" r:id="rId86"/>
    <p:sldId id="627" r:id="rId87"/>
    <p:sldId id="628" r:id="rId88"/>
    <p:sldId id="629" r:id="rId89"/>
    <p:sldId id="630" r:id="rId90"/>
    <p:sldId id="631" r:id="rId91"/>
    <p:sldId id="632" r:id="rId92"/>
    <p:sldId id="633" r:id="rId93"/>
    <p:sldId id="634" r:id="rId94"/>
    <p:sldId id="635" r:id="rId95"/>
    <p:sldId id="636" r:id="rId96"/>
    <p:sldId id="637" r:id="rId97"/>
    <p:sldId id="638" r:id="rId98"/>
    <p:sldId id="639" r:id="rId99"/>
    <p:sldId id="640" r:id="rId100"/>
    <p:sldId id="641" r:id="rId101"/>
    <p:sldId id="642" r:id="rId102"/>
    <p:sldId id="643" r:id="rId103"/>
    <p:sldId id="644" r:id="rId104"/>
    <p:sldId id="645" r:id="rId105"/>
    <p:sldId id="646" r:id="rId106"/>
    <p:sldId id="647" r:id="rId107"/>
    <p:sldId id="648" r:id="rId108"/>
    <p:sldId id="649" r:id="rId109"/>
    <p:sldId id="650" r:id="rId110"/>
    <p:sldId id="651" r:id="rId111"/>
    <p:sldId id="652" r:id="rId112"/>
    <p:sldId id="653" r:id="rId113"/>
    <p:sldId id="654" r:id="rId114"/>
    <p:sldId id="655" r:id="rId1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9" autoAdjust="0"/>
    <p:restoredTop sz="94531" autoAdjust="0"/>
  </p:normalViewPr>
  <p:slideViewPr>
    <p:cSldViewPr>
      <p:cViewPr varScale="1">
        <p:scale>
          <a:sx n="75" d="100"/>
          <a:sy n="75" d="100"/>
        </p:scale>
        <p:origin x="11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presProps" Target="pres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viewProps" Target="viewProps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tableStyles" Target="tableStyle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DC8CA434-D7E2-495C-83C9-982D7E80BF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617F3397-C852-45D8-ACA7-4389A75671E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32484F12-5966-462B-9A62-6AB3F35DC0F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>
            <a:extLst>
              <a:ext uri="{FF2B5EF4-FFF2-40B4-BE49-F238E27FC236}">
                <a16:creationId xmlns:a16="http://schemas.microsoft.com/office/drawing/2014/main" id="{896A22BD-FB45-45F1-B32D-830C2B22D57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77744C4-17E6-468B-98A7-F49B55BB9F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253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3CD96EB8-A2FC-46ED-A1BA-0440DB0495A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AF4FDC32-93D0-4997-B7EA-C339E53D77B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40" name="Rectangle 4">
            <a:extLst>
              <a:ext uri="{FF2B5EF4-FFF2-40B4-BE49-F238E27FC236}">
                <a16:creationId xmlns:a16="http://schemas.microsoft.com/office/drawing/2014/main" id="{BC155598-CAB1-4B3D-A19A-4999B8FBD6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C5E8029E-5793-4F96-8C39-A0706265E2D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04656501-FFDB-4036-A7D5-665A8CA2696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EBAF9430-4EFE-4440-961D-AC4D69445B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02BE843-A4AE-4114-BF84-45D887BC00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306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62CCFE8D-A6E1-4C55-AF31-B9A7A1325B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3D6A864-1C15-41E1-9396-1EA6132D95F5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974B50CB-455C-4F8F-965B-718F60AB24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91BC8D36-19D9-4F43-A93B-051ADAE1F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1B471CC8-6A1F-4613-9009-F9C426CD86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72DDD62-5407-4AE8-ADFB-43A8B7C86B23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28E86A08-023B-48D8-8927-312285C10D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07A1FD0A-38B6-41FD-9EF7-E2534CC8D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2E5F959A-4575-4B18-915B-837E85FD07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B66A922-5420-4CCD-B356-801E56732AFB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70A8D96C-BD85-43D4-ACF4-28E5EA98F3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AEDF136F-3475-47E5-B37F-6351F01FB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58437C4D-1ABB-404B-86DF-1A03632D01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0832D5-8A6E-469D-9CC7-49EAF899EEB8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4FE0FAC6-9A27-417F-A0DF-F8213EB8AC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E186186D-5AE6-4EEA-B1BC-5B26E0B97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F827D944-C053-43AE-8C63-8A63A869D6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ED5F8FA-6AE9-4311-80DB-8CCF8A76B6CB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80EAFC02-9BF2-4E4A-B169-06820F5B81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06A82D77-4C59-4FF3-B8FD-CFCFA9982E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DAD66552-8652-45DB-984F-EF01311052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46CB2F3-8C2B-4935-8DE3-19B706DA44D8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B98A9C15-873C-451F-9BED-65FFE95CE3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EC4B524D-6462-4B65-80EC-1E31EDE7A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A7C50E70-1EF1-4580-923A-8470D665DE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F31A20F-6FC7-4E46-8128-47E0DB6CDC01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DF9CBB2A-DEFB-436D-B628-3FC24DC58A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E94142B2-2418-486B-9920-7790728F8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7E781154-F919-449F-A7E1-C939670D17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25DCF8B-F6A8-41B6-8BFC-DACF798C465B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FBF32A90-6BFE-4F88-B41C-6C3CC4342C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3E6E7E8D-37E7-4EA5-8722-8DEDBFC9EA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4D8CC884-789E-4FA7-A8F1-9384F31216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E17D677-82D1-4A30-B941-4EF8BA677B3E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B4699B22-C1B9-4EE3-A5AF-DCC91B1F7C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3FAF4A52-19A6-45BD-840F-D16296840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155CE7A1-97A6-476A-B448-79A67D1804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6B6EAAE-4BA9-4665-8E8C-84A24E5DCC8B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B9AFB036-253B-4DE9-AE41-67BA3B7F94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2B105A74-E794-4B89-B876-D98F1A7FFD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5C85D1B2-673A-4E58-9DCA-6E06D5CA53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654F690-19C6-463D-927C-9BEEEB9348CE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ED44C8B1-4D32-4DEC-8803-B4CA818ABA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2DCBAA27-C36D-4C4C-8AB1-A7A10AB2D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87D67B70-84B6-4061-A545-AF34FAE68E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BE87EB5-9C87-4A7A-81EC-92A3CA0DA36A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C6ED0661-E02D-4174-A965-32768AB48C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6DBA8A65-8361-42BB-BCDC-E2F4ADACBC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6FB76C07-5880-42EC-8279-A29B684EFC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88D703-02E2-498F-8DB5-C78B869CC8A9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A4339AAE-264C-40CF-8B8A-4E71607A7B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31D78761-5B7D-46EB-AD5D-B82368100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5684EE9F-F46E-4FCB-B6A8-0A663114C0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28B518A-16BB-4B66-A6C1-12306BF52BF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4A852D56-A129-4314-B94C-FB524E498F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D81977C3-A7A4-40BE-9F62-20D999F16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EC64E7A5-C3A6-439E-9F48-349F708655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CC895DB-A589-45D7-B107-CF09B32172F6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0D38166E-4B08-4DC3-B501-1F044F5D88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89C13C5C-316A-4D29-A861-606BDE3A3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79B7FDD1-02E0-4C29-A0B2-8B87313332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36ECE76-D4B7-4EFD-A349-D9B15FCB8C8F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0409C33A-A3BE-43B0-BC22-B3506B86E5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65297A05-53FC-4C1E-B6BC-493180028C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10AE6AF0-A0E5-4CC4-A740-EC9C3E8610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12F29BF-B10C-4256-B36A-3E7DDE4D724E}" type="slidenum">
              <a:rPr lang="en-US" altLang="en-US" sz="1200">
                <a:solidFill>
                  <a:schemeClr val="tx1"/>
                </a:solidFill>
              </a:rPr>
              <a:pPr eaLnBrk="1" hangingPunct="1"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13C19E12-16B9-4136-B63A-06E2368A5F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BF382E7F-367A-4E71-AB72-E26D59553F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4E3158E0-2364-4FD8-B06A-BA505E016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B46FFE4-8726-4D28-846D-63BBAC2EC50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8F7FFECD-697C-4F27-A42C-F0FC072CDF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CB3B1AFA-6F26-4F0F-98E0-0366D983D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CA90E181-9DEE-440B-830D-5FFD384553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900C953-01FF-413B-B45E-C832CE12703F}" type="slidenum">
              <a:rPr lang="en-US" altLang="en-US" sz="1200">
                <a:solidFill>
                  <a:schemeClr val="tx1"/>
                </a:solidFill>
              </a:rPr>
              <a:pPr eaLnBrk="1" hangingPunct="1"/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47BF36CF-E9CD-4793-B719-1081618434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FDF80871-510B-4681-9FEA-596DA8E39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DC57EEEA-F759-4F72-96B4-D7CB419C12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20F94C3-F89B-478F-BC5F-D5B5031C26FF}" type="slidenum">
              <a:rPr lang="en-US" altLang="en-US" sz="1200">
                <a:solidFill>
                  <a:schemeClr val="tx1"/>
                </a:solidFill>
              </a:rPr>
              <a:pPr eaLnBrk="1" hangingPunct="1"/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AC99125B-616C-4B7D-AFB2-C8086DC9D6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5D328F7E-506C-40EF-BE16-3F1393BCA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A86D5D37-9960-4918-A8C8-9C085BC793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5826E72-19DD-4E16-AA07-1E562508E743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61A388AA-0414-4D3C-ADC2-3733288742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F746EA22-5752-4B5E-AB7A-C3AB5AC1D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53779E78-02D8-4CA3-99E1-BE3D59D0AF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2C20D79-1B5E-4BEE-A52E-D7AD80E2D068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F3BB066B-6816-42D6-8667-DD5A68D160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591D5F89-6206-47F7-A599-3DD686B9CD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F324CB1A-94C0-40E1-8D86-4F0B8BB957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550ACDD-0A79-4123-B78D-66C9B2591126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0D007E91-3780-4F4A-B135-5F6AF4C63D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7BCD5AB1-5E92-42EA-830E-E9EB3370B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1C7ADC-4A6C-49B8-A303-E9D30FAC27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173F43-6EA9-48E3-90F3-E958E4CB88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931402-D8F3-4175-959E-247E027953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94808782-D1D5-4DE6-925A-9B631CD1B9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46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4E14EE-8A6B-4468-90F1-F389744022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CF10340-5B6B-496D-AFEE-E91A083A3F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870F0E-4CF3-4CDE-B30A-7866773158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6E797B2-2E76-4973-915A-966BF24683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A5E412-4361-41FE-B5A2-BC9F22BF35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E58E0-E0CB-4A8C-9EA1-6D1948C79B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787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F1424C-8A6D-49B5-9F80-F599056FC8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3E6C57-A30D-46EC-8101-012C06418A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BDC130E-5443-454C-8F8E-FED5D1A620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63DE4D-A654-45CD-A40F-CD4CCF9375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205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88A91B-BD5D-4D45-B8F7-06BA30BD98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5BCFA9-62F8-4B9A-BA3B-B15C2398FC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6BD84C-CFC4-4E84-A7F0-F626209F9B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C97BF-870A-4D25-A9AF-EDC8EEF3E2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9085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E45173-7930-46F4-867E-AC52F4079A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F3C689-087D-480F-B1B2-49B527689A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DC2F5A-C110-41BF-9EAD-A923599A1D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A615C-8C1E-4599-91A6-9D9FDC5309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197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B86201-C9B5-47BE-8598-966775F1A4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8E1DA-4233-4F59-88AC-7F3759DE1B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DB9F82-468E-4CA0-9584-54D2FE235F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CACBFB-F771-41A0-A389-719C3C0DC1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3649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12FACB0-0CBC-435B-8DF0-9827CD8611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2514ACA-3211-4653-AB32-2462F7D464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005C6F5-7C21-48B4-80CC-D2F333B8CE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54F03F-9F9C-4183-9A7F-693F1F4445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697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875BC33-65CE-4164-81F9-3B5B329CB3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5A98367-CD02-499E-8031-446F65A4D7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00ED70C-7283-48BD-BD19-77BDC12143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79D2D-A83C-4788-BD00-4EDF0AE24C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4027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EA7CD51-F03C-4D38-9331-3C5121D9A6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B3BC572-28EC-4910-B191-7232797CC8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287BB57-289B-474F-BE4E-3B38346371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013B49-A7EC-4CBC-A525-26F9885929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619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1CB9AF-449C-49CC-ABD8-C92246A383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A1F77-3C79-4E81-A157-8AE5E2A802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8D57FD-7E60-45EE-8FF7-B7CC6372E8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C10564-B451-44F5-B371-20D364D221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02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FCF1564-77ED-474C-B0A3-7D7A68032E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B104C03-2CA0-41E8-BEF0-4509A95DBDC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C93316-B3EC-4483-A6A1-0FDDBAE947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519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C6A673-CDF1-4CF5-AA79-80F0269C73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832981-18BC-49E5-B50D-8587A2CE31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54565F-1F82-485D-976B-A301219545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ADA5F4-0702-4B7A-867D-B322CC7413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218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B1EDE7-9FA0-4700-9FBF-510CEDCAEC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FDBFDF-437F-4CBC-AD35-195B3AC6E1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3D1196-C949-4DEE-9EAF-7088505852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7B042D-F90F-48BD-9D7B-CEDCCE56F4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795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811035-333D-485D-AF63-6C9AFBC659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5E8C24-1BC0-4708-92CC-D4622B438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278514-4B8C-445A-8249-0774A116BA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7C98A3-C922-4175-81BA-408F2E263B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838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3C83529-2F66-429C-9230-BB7C5791B1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001692F-258F-4ADB-8432-D6E42D5C241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476FFA-41E1-49D7-838B-77649D9362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49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18C6A2F-DAC2-4E15-97F3-9384EA0690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2E600F-011B-4AE9-93FF-A6A8D18F387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C4F355-BEBC-46CE-83BA-49F8D9651B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785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86DB33B-41A5-4C75-AE6C-98C8806A40A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0E3D6CA-D7E7-4964-8D3F-3AB8E9D588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019726-CC59-4457-80EB-500F0544A9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73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FAEDB86-561C-4E2A-BC79-9A3C05EF39B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2C006B1-D0D2-4F20-861B-8AB74E6C89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23FC09-615A-4730-B253-AEB21B7149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967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EEADC57-5B54-4E6C-BAE4-CEBFBD2AF5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B8AB8D5-6542-489C-AEB5-01BF4EA1C8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8440D7-1192-4CBC-A5E1-093A4BEC98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41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1710C7-1F21-4539-A901-CBFBD211717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54FB1A-2C9B-4DDE-AE9C-1DEDCD057E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B58FE4-1404-4442-B8DD-EFCE1EDED5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39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3D3227-7AF7-4D75-B7F3-F6853F42073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E4F9FF-0B5D-4E19-BFF5-43B6A0E185A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C3CBC1-CEB3-4FB0-87A6-84EAFE84B6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36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876D435-5FE1-417E-987D-D56BCAC81F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0AE7EB3-ECAB-4137-9822-6435303048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EA5278B-169B-4A24-9CCF-B638DA9352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5AB9474-E980-498D-BC6E-4B94EB00B7C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Arial" panose="020B0604020202020204" pitchFamily="34" charset="0"/>
              </a:defRPr>
            </a:lvl1pPr>
          </a:lstStyle>
          <a:p>
            <a:fld id="{17ECD4DE-EA2F-4223-83FD-04A32EB4318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B77C29B-48A1-4BCA-8BA7-C12BC3A26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B2B0C7D-9C5B-4758-BAF2-8121685A8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860EA35-FB5F-414B-B63B-7F962F4E5C7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6835D15-D2A3-43F4-9FEA-417848BD137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6F5564F-0D7C-4825-8D04-952DA4439E0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</a:defRPr>
            </a:lvl1pPr>
          </a:lstStyle>
          <a:p>
            <a:fld id="{324AB536-BB8F-42F6-B5DA-438FBCEE790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>
            <a:extLst>
              <a:ext uri="{FF2B5EF4-FFF2-40B4-BE49-F238E27FC236}">
                <a16:creationId xmlns:a16="http://schemas.microsoft.com/office/drawing/2014/main" id="{57B5A301-68AE-4D83-AF5A-7BB1E2F7E2A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0"/>
            <a:ext cx="8001000" cy="18288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C00000"/>
                </a:solidFill>
              </a:rPr>
              <a:t>Programming Languages</a:t>
            </a:r>
            <a:br>
              <a:rPr lang="en-US" altLang="en-US" b="1">
                <a:solidFill>
                  <a:srgbClr val="C00000"/>
                </a:solidFill>
              </a:rPr>
            </a:br>
            <a:r>
              <a:rPr lang="en-US" altLang="en-US" b="1">
                <a:solidFill>
                  <a:srgbClr val="C00000"/>
                </a:solidFill>
              </a:rPr>
              <a:t>Third Edition</a:t>
            </a:r>
          </a:p>
        </p:txBody>
      </p:sp>
      <p:sp>
        <p:nvSpPr>
          <p:cNvPr id="4099" name="Rectangle 1027">
            <a:extLst>
              <a:ext uri="{FF2B5EF4-FFF2-40B4-BE49-F238E27FC236}">
                <a16:creationId xmlns:a16="http://schemas.microsoft.com/office/drawing/2014/main" id="{50250CAA-14B8-4615-B219-62E7378F7B8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4876800"/>
            <a:ext cx="80772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400" b="0" i="1">
                <a:solidFill>
                  <a:srgbClr val="C00000"/>
                </a:solidFill>
              </a:rPr>
              <a:t>Chapter 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400" b="0" i="1">
                <a:solidFill>
                  <a:srgbClr val="C00000"/>
                </a:solidFill>
              </a:rPr>
              <a:t>Functional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C993905-25D2-4700-B093-FDB9B3B19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Programs as Functions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43DB6A0-BADC-4F32-972B-802F07E7B8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program is a description of specific computation</a:t>
            </a:r>
          </a:p>
          <a:p>
            <a:r>
              <a:rPr lang="en-US" altLang="en-US"/>
              <a:t>If we ignore the “how” and focus on the result, or the “what” of the computation, the program becomes a virtual black box that transforms input into output</a:t>
            </a:r>
          </a:p>
          <a:p>
            <a:pPr lvl="1"/>
            <a:r>
              <a:rPr lang="en-US" altLang="en-US"/>
              <a:t>A program is thus essentially equivalent to a mathematical function</a:t>
            </a:r>
          </a:p>
          <a:p>
            <a:r>
              <a:rPr lang="en-US" altLang="en-US" b="1"/>
              <a:t>Function</a:t>
            </a:r>
            <a:r>
              <a:rPr lang="en-US" altLang="en-US"/>
              <a:t>: a rule that associates to each </a:t>
            </a:r>
            <a:r>
              <a:rPr lang="en-US" altLang="en-US" i="1"/>
              <a:t>x</a:t>
            </a:r>
            <a:r>
              <a:rPr lang="en-US" altLang="en-US"/>
              <a:t> from set of </a:t>
            </a:r>
            <a:r>
              <a:rPr lang="en-US" altLang="en-US" i="1"/>
              <a:t>X</a:t>
            </a:r>
            <a:r>
              <a:rPr lang="en-US" altLang="en-US"/>
              <a:t> of values a unique </a:t>
            </a:r>
            <a:r>
              <a:rPr lang="en-US" altLang="en-US" i="1"/>
              <a:t>y</a:t>
            </a:r>
            <a:r>
              <a:rPr lang="en-US" altLang="en-US"/>
              <a:t> from a set </a:t>
            </a:r>
            <a:r>
              <a:rPr lang="en-US" altLang="en-US" i="1"/>
              <a:t>Y</a:t>
            </a:r>
            <a:r>
              <a:rPr lang="en-US" altLang="en-US"/>
              <a:t> of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C60F1-D669-44F6-8DE7-1172FCF35A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0BA65-0CC4-44B6-8236-FBD57BA686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21E3597-F650-4E04-8A10-00DFFCAC8A4E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>
            <a:extLst>
              <a:ext uri="{FF2B5EF4-FFF2-40B4-BE49-F238E27FC236}">
                <a16:creationId xmlns:a16="http://schemas.microsoft.com/office/drawing/2014/main" id="{4BD25AC6-73A7-4434-8BDB-89A7AFCE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Classes and </a:t>
            </a:r>
            <a:br>
              <a:rPr lang="en-US" altLang="en-US"/>
            </a:br>
            <a:r>
              <a:rPr lang="en-US" altLang="en-US"/>
              <a:t>Overloaded Functions (cont’d.)</a:t>
            </a:r>
          </a:p>
        </p:txBody>
      </p:sp>
      <p:sp>
        <p:nvSpPr>
          <p:cNvPr id="102403" name="Content Placeholder 2">
            <a:extLst>
              <a:ext uri="{FF2B5EF4-FFF2-40B4-BE49-F238E27FC236}">
                <a16:creationId xmlns:a16="http://schemas.microsoft.com/office/drawing/2014/main" id="{490D6C6E-E6B4-40C7-8219-7D272BC2A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Instance definition</a:t>
            </a:r>
            <a:r>
              <a:rPr lang="en-US" altLang="en-US"/>
              <a:t>: contains the actual working definitions for each of the required functions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Many type classes themselves are defined to be part of other type classes</a:t>
            </a:r>
          </a:p>
          <a:p>
            <a:pPr lvl="1"/>
            <a:r>
              <a:rPr lang="en-US" altLang="en-US"/>
              <a:t>This dependency is called </a:t>
            </a:r>
            <a:r>
              <a:rPr lang="en-US" altLang="en-US" b="1"/>
              <a:t>type class inheritance</a:t>
            </a:r>
          </a:p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D7B44-4168-463B-8CE9-6CF5B9C9F5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35271-23CE-4604-A5FC-7E00AF78A5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C2BAA8B-8036-44F8-9983-9124F62BEF73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100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02406" name="Picture 2">
            <a:extLst>
              <a:ext uri="{FF2B5EF4-FFF2-40B4-BE49-F238E27FC236}">
                <a16:creationId xmlns:a16="http://schemas.microsoft.com/office/drawing/2014/main" id="{32C94820-A3DA-4871-A3FF-8FE02C2B6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47938"/>
            <a:ext cx="5410200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>
            <a:extLst>
              <a:ext uri="{FF2B5EF4-FFF2-40B4-BE49-F238E27FC236}">
                <a16:creationId xmlns:a16="http://schemas.microsoft.com/office/drawing/2014/main" id="{29808C77-DE79-492D-BC7A-9E59C105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Classes and </a:t>
            </a:r>
            <a:br>
              <a:rPr lang="en-US" altLang="en-US"/>
            </a:br>
            <a:r>
              <a:rPr lang="en-US" altLang="en-US"/>
              <a:t>Overloaded Functions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554C4-C2BD-4106-9F6F-63698335E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Type inheritance relies upon a hierarchy of type classes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/>
              <a:t> classes are the base classes</a:t>
            </a:r>
          </a:p>
          <a:p>
            <a:pPr lvl="1">
              <a:defRPr/>
            </a:pPr>
            <a:r>
              <a:rPr lang="en-US" dirty="0"/>
              <a:t>All predefined Haskell types are instances of the </a:t>
            </a:r>
            <a:r>
              <a:rPr lang="en-US" sz="2600" dirty="0">
                <a:latin typeface="Courier New" pitchFamily="49" charset="0"/>
                <a:ea typeface="+mn-ea"/>
                <a:cs typeface="Courier New" pitchFamily="49" charset="0"/>
              </a:rPr>
              <a:t>Show</a:t>
            </a:r>
            <a:r>
              <a:rPr lang="en-US" dirty="0"/>
              <a:t> class</a:t>
            </a:r>
          </a:p>
          <a:p>
            <a:pPr lvl="1">
              <a:defRPr/>
            </a:pPr>
            <a:r>
              <a:rPr lang="en-US" sz="2600" dirty="0">
                <a:latin typeface="Courier New" pitchFamily="49" charset="0"/>
                <a:ea typeface="+mn-ea"/>
                <a:cs typeface="Courier New" pitchFamily="49" charset="0"/>
              </a:rPr>
              <a:t>Eq</a:t>
            </a:r>
            <a:r>
              <a:rPr lang="en-US" dirty="0"/>
              <a:t> class establishes the ability of two values of a member type to be compared using </a:t>
            </a:r>
            <a:r>
              <a:rPr lang="en-US" sz="2600" dirty="0">
                <a:latin typeface="Courier New" pitchFamily="49" charset="0"/>
                <a:ea typeface="+mn-ea"/>
                <a:cs typeface="Courier New" pitchFamily="49" charset="0"/>
              </a:rPr>
              <a:t>==</a:t>
            </a:r>
            <a:r>
              <a:rPr lang="en-US" dirty="0"/>
              <a:t>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4918E-5EA1-40BD-9621-BC15915544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69342-02B7-4ED4-AD23-3C77F8B453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72D4CFE-9CA4-49E0-830F-75EA1D43F036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101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03430" name="Picture 2">
            <a:extLst>
              <a:ext uri="{FF2B5EF4-FFF2-40B4-BE49-F238E27FC236}">
                <a16:creationId xmlns:a16="http://schemas.microsoft.com/office/drawing/2014/main" id="{D6862A39-233E-477D-900A-D74BC6DE8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24400"/>
            <a:ext cx="59436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C8D20-9B30-45C7-8AE6-463B3C6B0C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32B92-32B1-4A37-8EF5-2FA22DB609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81F86A7-5982-4918-AF9F-44DDEEAE0A6A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102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04452" name="Picture 2">
            <a:extLst>
              <a:ext uri="{FF2B5EF4-FFF2-40B4-BE49-F238E27FC236}">
                <a16:creationId xmlns:a16="http://schemas.microsoft.com/office/drawing/2014/main" id="{813B1605-9FC6-4647-B573-520024DA5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36575"/>
            <a:ext cx="6324600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>
            <a:extLst>
              <a:ext uri="{FF2B5EF4-FFF2-40B4-BE49-F238E27FC236}">
                <a16:creationId xmlns:a16="http://schemas.microsoft.com/office/drawing/2014/main" id="{015FD545-12C3-42F4-9F28-9D2D7191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Mathematics of Functional Programming: Lambda Calculus</a:t>
            </a:r>
          </a:p>
        </p:txBody>
      </p:sp>
      <p:sp>
        <p:nvSpPr>
          <p:cNvPr id="105475" name="Content Placeholder 2">
            <a:extLst>
              <a:ext uri="{FF2B5EF4-FFF2-40B4-BE49-F238E27FC236}">
                <a16:creationId xmlns:a16="http://schemas.microsoft.com/office/drawing/2014/main" id="{B51EB3C7-0673-4740-A948-40071729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Lambda calculus</a:t>
            </a:r>
            <a:r>
              <a:rPr lang="en-US" altLang="en-US"/>
              <a:t>: invented by Alonzo Church in the 1930s </a:t>
            </a:r>
          </a:p>
          <a:p>
            <a:pPr lvl="1"/>
            <a:r>
              <a:rPr lang="en-US" altLang="en-US"/>
              <a:t>A mathematical formalism for expressing computation by functions</a:t>
            </a:r>
          </a:p>
          <a:p>
            <a:pPr lvl="1"/>
            <a:r>
              <a:rPr lang="en-US" altLang="en-US"/>
              <a:t>Can be used as a model for purely functional programming languages</a:t>
            </a:r>
          </a:p>
          <a:p>
            <a:r>
              <a:rPr lang="en-US" altLang="en-US"/>
              <a:t>Many functional languages, including Lisp, ML and Haskell, were based on lambda calculus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49B56-C4E0-4C02-A9F3-3B5C5E9A4E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B6019-D8FB-4061-BE3F-589F57900A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AEB06F5-E25D-46B3-81D4-494E78E66A00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103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>
            <a:extLst>
              <a:ext uri="{FF2B5EF4-FFF2-40B4-BE49-F238E27FC236}">
                <a16:creationId xmlns:a16="http://schemas.microsoft.com/office/drawing/2014/main" id="{A00DB860-AFEA-4302-80CD-C021DD8D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Lambda Calculus (cont’d.)</a:t>
            </a:r>
          </a:p>
        </p:txBody>
      </p:sp>
      <p:sp>
        <p:nvSpPr>
          <p:cNvPr id="106499" name="Content Placeholder 2">
            <a:extLst>
              <a:ext uri="{FF2B5EF4-FFF2-40B4-BE49-F238E27FC236}">
                <a16:creationId xmlns:a16="http://schemas.microsoft.com/office/drawing/2014/main" id="{1A3E7AD1-FA3C-44E3-93E8-1F91EBCD7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Lambda abstraction</a:t>
            </a:r>
            <a:r>
              <a:rPr lang="en-US" altLang="en-US"/>
              <a:t>: the essential construct of lambda calculus:		</a:t>
            </a:r>
          </a:p>
          <a:p>
            <a:r>
              <a:rPr lang="en-US" altLang="en-US"/>
              <a:t>Can be interpreted exactly as this Scheme lambda expression:</a:t>
            </a:r>
          </a:p>
          <a:p>
            <a:pPr lvl="1"/>
            <a:r>
              <a:rPr lang="en-US" altLang="en-US"/>
              <a:t>An unnamed function of parameter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/>
              <a:t> that adds 1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altLang="en-US">
                <a:cs typeface="Courier New" panose="02070309020205020404" pitchFamily="49" charset="0"/>
              </a:rPr>
              <a:t>Basic operation of lambda calculus is the </a:t>
            </a:r>
            <a:r>
              <a:rPr lang="en-US" altLang="en-US" b="1">
                <a:cs typeface="Courier New" panose="02070309020205020404" pitchFamily="49" charset="0"/>
              </a:rPr>
              <a:t>application</a:t>
            </a:r>
            <a:r>
              <a:rPr lang="en-US" altLang="en-US">
                <a:cs typeface="Courier New" panose="02070309020205020404" pitchFamily="49" charset="0"/>
              </a:rPr>
              <a:t> of expressions such as the lambda abstraction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AA36B-FEDC-4A8C-B2C1-E12ECAD781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77F81-1478-4E86-93E4-32E2CF7CEF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080680F-7932-449A-8838-C6631C57206E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104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06502" name="Picture 2">
            <a:extLst>
              <a:ext uri="{FF2B5EF4-FFF2-40B4-BE49-F238E27FC236}">
                <a16:creationId xmlns:a16="http://schemas.microsoft.com/office/drawing/2014/main" id="{FC9AF595-8A96-47FF-BE2E-D8B32521A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12963"/>
            <a:ext cx="16764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3" name="Picture 3">
            <a:extLst>
              <a:ext uri="{FF2B5EF4-FFF2-40B4-BE49-F238E27FC236}">
                <a16:creationId xmlns:a16="http://schemas.microsoft.com/office/drawing/2014/main" id="{347145CA-B891-45EF-AC38-55AFD326B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48000"/>
            <a:ext cx="3505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>
            <a:extLst>
              <a:ext uri="{FF2B5EF4-FFF2-40B4-BE49-F238E27FC236}">
                <a16:creationId xmlns:a16="http://schemas.microsoft.com/office/drawing/2014/main" id="{0E3A779A-987C-4A13-A580-39AB06B9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Lambda Calculus (cont’d.)</a:t>
            </a:r>
          </a:p>
        </p:txBody>
      </p:sp>
      <p:sp>
        <p:nvSpPr>
          <p:cNvPr id="107523" name="Content Placeholder 2">
            <a:extLst>
              <a:ext uri="{FF2B5EF4-FFF2-40B4-BE49-F238E27FC236}">
                <a16:creationId xmlns:a16="http://schemas.microsoft.com/office/drawing/2014/main" id="{19FAF772-C4EE-4586-9A49-C1816DCCC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This expression: </a:t>
            </a:r>
          </a:p>
          <a:p>
            <a:pPr lvl="1"/>
            <a:r>
              <a:rPr lang="en-US" altLang="en-US"/>
              <a:t>Represents the application of the function that adds 1 to x to the constant 2</a:t>
            </a:r>
          </a:p>
          <a:p>
            <a:r>
              <a:rPr lang="en-US" altLang="en-US"/>
              <a:t>A </a:t>
            </a:r>
            <a:r>
              <a:rPr lang="en-US" altLang="en-US" b="1"/>
              <a:t>reduction rule </a:t>
            </a:r>
            <a:r>
              <a:rPr lang="en-US" altLang="en-US"/>
              <a:t>permits 2 to be substituted for x in the lambda, yielding this:</a:t>
            </a:r>
          </a:p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F014E-12D1-44C1-9113-0E81B8834D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13187-8684-4383-965B-F733344054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544EA5B-79C7-4AC5-B027-A83C58E6244A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105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07526" name="Picture 2">
            <a:extLst>
              <a:ext uri="{FF2B5EF4-FFF2-40B4-BE49-F238E27FC236}">
                <a16:creationId xmlns:a16="http://schemas.microsoft.com/office/drawing/2014/main" id="{A1ABC1BE-5DBD-4817-8A04-A406CB062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1600200"/>
            <a:ext cx="20812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7" name="Picture 3">
            <a:extLst>
              <a:ext uri="{FF2B5EF4-FFF2-40B4-BE49-F238E27FC236}">
                <a16:creationId xmlns:a16="http://schemas.microsoft.com/office/drawing/2014/main" id="{A6551958-BAF0-4C2D-A2AB-623BC961D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0"/>
            <a:ext cx="4403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>
            <a:extLst>
              <a:ext uri="{FF2B5EF4-FFF2-40B4-BE49-F238E27FC236}">
                <a16:creationId xmlns:a16="http://schemas.microsoft.com/office/drawing/2014/main" id="{56AFF000-5463-42BF-9463-A4F95210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Lambda Calculus (cont’d.)</a:t>
            </a:r>
          </a:p>
        </p:txBody>
      </p:sp>
      <p:sp>
        <p:nvSpPr>
          <p:cNvPr id="108547" name="Content Placeholder 2">
            <a:extLst>
              <a:ext uri="{FF2B5EF4-FFF2-40B4-BE49-F238E27FC236}">
                <a16:creationId xmlns:a16="http://schemas.microsoft.com/office/drawing/2014/main" id="{0EE15E97-2D0F-4D2C-8550-9E6D38CDD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Syntax for lambda calculus: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Third rule represents function application</a:t>
            </a:r>
          </a:p>
          <a:p>
            <a:r>
              <a:rPr lang="en-US" altLang="en-US"/>
              <a:t>Fourth rule gives lambda abstractions</a:t>
            </a:r>
          </a:p>
          <a:p>
            <a:r>
              <a:rPr lang="en-US" altLang="en-US"/>
              <a:t>Lambda calculus as defined here is fully curried</a:t>
            </a:r>
          </a:p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E563C-9C2D-4770-B0D4-0722779C1D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07D32-A366-4A23-AAAE-38F638DCBB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6DEA79D-98E1-4953-804F-CD8A2D13599B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106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08550" name="Picture 4">
            <a:extLst>
              <a:ext uri="{FF2B5EF4-FFF2-40B4-BE49-F238E27FC236}">
                <a16:creationId xmlns:a16="http://schemas.microsoft.com/office/drawing/2014/main" id="{A717DDA3-44C2-4E64-B9AA-48AC809A0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57400"/>
            <a:ext cx="266065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1" name="Picture 5">
            <a:extLst>
              <a:ext uri="{FF2B5EF4-FFF2-40B4-BE49-F238E27FC236}">
                <a16:creationId xmlns:a16="http://schemas.microsoft.com/office/drawing/2014/main" id="{1EEDA209-4B94-4CFE-8D68-4E35B34B2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352800"/>
            <a:ext cx="2855913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>
            <a:extLst>
              <a:ext uri="{FF2B5EF4-FFF2-40B4-BE49-F238E27FC236}">
                <a16:creationId xmlns:a16="http://schemas.microsoft.com/office/drawing/2014/main" id="{6C991F6D-FA6D-4DDC-AE4F-1CFFD159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Lambda Calculus (cont’d.)</a:t>
            </a:r>
          </a:p>
        </p:txBody>
      </p:sp>
      <p:sp>
        <p:nvSpPr>
          <p:cNvPr id="109571" name="Content Placeholder 2">
            <a:extLst>
              <a:ext uri="{FF2B5EF4-FFF2-40B4-BE49-F238E27FC236}">
                <a16:creationId xmlns:a16="http://schemas.microsoft.com/office/drawing/2014/main" id="{0E8B71E2-FCC3-4A6A-BF51-7C9053BEC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Lambda calculus variables do not occupy memory </a:t>
            </a:r>
          </a:p>
          <a:p>
            <a:r>
              <a:rPr lang="en-US" altLang="en-US"/>
              <a:t>The set of constants and the set of variables are not specified by the grammar</a:t>
            </a:r>
          </a:p>
          <a:p>
            <a:pPr lvl="1"/>
            <a:r>
              <a:rPr lang="en-US" altLang="en-US"/>
              <a:t>It is more correct to speak of many </a:t>
            </a:r>
            <a:r>
              <a:rPr lang="en-US" altLang="en-US" b="1"/>
              <a:t>lambda calculi</a:t>
            </a:r>
          </a:p>
          <a:p>
            <a:r>
              <a:rPr lang="en-US" altLang="en-US"/>
              <a:t>In the expression 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/>
              <a:t> is </a:t>
            </a:r>
            <a:r>
              <a:rPr lang="en-US" altLang="en-US" b="1"/>
              <a:t>bound</a:t>
            </a:r>
            <a:r>
              <a:rPr lang="en-US" altLang="en-US"/>
              <a:t> by the lambda</a:t>
            </a:r>
          </a:p>
          <a:p>
            <a:pPr lvl="1"/>
            <a:r>
              <a:rPr lang="en-US" altLang="en-US"/>
              <a:t>The expression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/>
              <a:t> is the scope of the binding</a:t>
            </a:r>
          </a:p>
          <a:p>
            <a:pPr lvl="1"/>
            <a:r>
              <a:rPr lang="en-US" altLang="en-US" b="1"/>
              <a:t>Free occurrence</a:t>
            </a:r>
            <a:r>
              <a:rPr lang="en-US" altLang="en-US"/>
              <a:t>: any variable occurrence outside the scope </a:t>
            </a:r>
          </a:p>
          <a:p>
            <a:pPr lvl="1"/>
            <a:r>
              <a:rPr lang="en-US" altLang="en-US" b="1"/>
              <a:t>Bound occurrence</a:t>
            </a:r>
            <a:r>
              <a:rPr lang="en-US" altLang="en-US"/>
              <a:t>:</a:t>
            </a:r>
            <a:r>
              <a:rPr lang="en-US" altLang="en-US" b="1"/>
              <a:t> </a:t>
            </a:r>
            <a:r>
              <a:rPr lang="en-US" altLang="en-US"/>
              <a:t>an occurrence that is not free </a:t>
            </a:r>
            <a:endParaRPr lang="en-US" altLang="en-US" b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43B74-F5C3-4647-A924-8600734018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8EF46-B796-4555-AEBA-ACA18C178B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D0C66C8-A6B1-4137-B195-5C0F2C0FE1F0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107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09574" name="Picture 2">
            <a:extLst>
              <a:ext uri="{FF2B5EF4-FFF2-40B4-BE49-F238E27FC236}">
                <a16:creationId xmlns:a16="http://schemas.microsoft.com/office/drawing/2014/main" id="{36E47D81-DA3A-418B-9D88-2F72D8A13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505200"/>
            <a:ext cx="942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3A875000-DE1B-4052-A2B5-82B01601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Lambda Calculus (cont’d.)</a:t>
            </a:r>
          </a:p>
        </p:txBody>
      </p:sp>
      <p:sp>
        <p:nvSpPr>
          <p:cNvPr id="110595" name="Content Placeholder 2">
            <a:extLst>
              <a:ext uri="{FF2B5EF4-FFF2-40B4-BE49-F238E27FC236}">
                <a16:creationId xmlns:a16="http://schemas.microsoft.com/office/drawing/2014/main" id="{911D5374-1EEB-44BF-AF5E-BCE59A4E5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Different occurrences of a variable can be bound by different lambdas</a:t>
            </a:r>
          </a:p>
          <a:p>
            <a:r>
              <a:rPr lang="en-US" altLang="en-US"/>
              <a:t>Some occurrences of a variable may be bound, while others are free</a:t>
            </a:r>
          </a:p>
          <a:p>
            <a:r>
              <a:rPr lang="en-US" altLang="en-US"/>
              <a:t>Can view lambda calculus as modeling functional programming:</a:t>
            </a:r>
          </a:p>
          <a:p>
            <a:pPr lvl="1"/>
            <a:r>
              <a:rPr lang="en-US" altLang="en-US"/>
              <a:t>A lambda abstraction as a function definition</a:t>
            </a:r>
          </a:p>
          <a:p>
            <a:pPr lvl="1"/>
            <a:r>
              <a:rPr lang="en-US" altLang="en-US"/>
              <a:t>Juxtaposition of two expressions as function application</a:t>
            </a:r>
          </a:p>
          <a:p>
            <a:pPr lvl="1"/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91235-10CB-4269-9947-E525895BED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7CEE1-B4F9-4442-BCE0-ECE9EFBBA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549E800-B498-488C-8BCE-CF80CD9315DE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108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05E3E0B5-F8D6-4941-ACC5-22AD9D906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Lambda Calculus (cont’d.)</a:t>
            </a:r>
          </a:p>
        </p:txBody>
      </p:sp>
      <p:sp>
        <p:nvSpPr>
          <p:cNvPr id="111619" name="Content Placeholder 2">
            <a:extLst>
              <a:ext uri="{FF2B5EF4-FFF2-40B4-BE49-F238E27FC236}">
                <a16:creationId xmlns:a16="http://schemas.microsoft.com/office/drawing/2014/main" id="{3A5832B7-5799-41D8-8BBD-600D8CE0F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Typed lambda calculus</a:t>
            </a:r>
            <a:r>
              <a:rPr lang="en-US" altLang="en-US"/>
              <a:t>: more restrictive form that includes the notion of data type, thus reducing the set of expressions that are allowed</a:t>
            </a:r>
          </a:p>
          <a:p>
            <a:r>
              <a:rPr lang="en-US" altLang="en-US"/>
              <a:t>Precise rules must be given for transforming expressions</a:t>
            </a:r>
          </a:p>
          <a:p>
            <a:r>
              <a:rPr lang="en-US" altLang="en-US" b="1"/>
              <a:t>Substitution</a:t>
            </a:r>
            <a:r>
              <a:rPr lang="en-US" altLang="en-US"/>
              <a:t> (or </a:t>
            </a:r>
            <a:r>
              <a:rPr lang="en-US" altLang="en-US" b="1"/>
              <a:t>function application</a:t>
            </a:r>
            <a:r>
              <a:rPr lang="en-US" altLang="en-US"/>
              <a:t>): called </a:t>
            </a:r>
            <a:r>
              <a:rPr lang="en-US" altLang="en-US" b="1"/>
              <a:t>beta-reduction</a:t>
            </a:r>
            <a:r>
              <a:rPr lang="en-US" altLang="en-US"/>
              <a:t> in lambda calculus</a:t>
            </a:r>
          </a:p>
          <a:p>
            <a:r>
              <a:rPr lang="en-US" altLang="en-US" b="1"/>
              <a:t>Beta-abstraction</a:t>
            </a:r>
            <a:r>
              <a:rPr lang="en-US" altLang="en-US"/>
              <a:t>: reversing the process of substitution</a:t>
            </a:r>
          </a:p>
          <a:p>
            <a:r>
              <a:rPr lang="en-US" altLang="en-US" b="1"/>
              <a:t>Beta-conversion</a:t>
            </a:r>
            <a:r>
              <a:rPr lang="en-US" altLang="en-US"/>
              <a:t>: either beta-reduction or beta-abstraction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763FF-F0E3-444B-8D72-68E12B1E7F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E0081-3DF3-4A06-B519-0432468606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904E28C-73E0-4A4F-A31E-C6D4975045E8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109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>
            <a:extLst>
              <a:ext uri="{FF2B5EF4-FFF2-40B4-BE49-F238E27FC236}">
                <a16:creationId xmlns:a16="http://schemas.microsoft.com/office/drawing/2014/main" id="{64537FCC-C27A-4034-8E49-77EC0A569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Programs as Functions (cont’d.)</a:t>
            </a:r>
          </a:p>
        </p:txBody>
      </p:sp>
      <p:sp>
        <p:nvSpPr>
          <p:cNvPr id="11267" name="Rectangle 6">
            <a:extLst>
              <a:ext uri="{FF2B5EF4-FFF2-40B4-BE49-F238E27FC236}">
                <a16:creationId xmlns:a16="http://schemas.microsoft.com/office/drawing/2014/main" id="{6F8A9A6C-EF73-46A0-89CF-82353AE1C4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mathematical terminology, the function can be written as </a:t>
            </a:r>
            <a:r>
              <a:rPr lang="en-US" altLang="en-US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y</a:t>
            </a:r>
            <a:r>
              <a:rPr lang="en-US" altLang="en-US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=</a:t>
            </a:r>
            <a:r>
              <a:rPr lang="en-US" altLang="en-US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f(x)</a:t>
            </a:r>
            <a:r>
              <a:rPr lang="en-US" altLang="en-US"/>
              <a:t> or </a:t>
            </a:r>
            <a:r>
              <a:rPr lang="en-US" altLang="en-US" i="1"/>
              <a:t>f:X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 i="1">
                <a:sym typeface="Wingdings" panose="05000000000000000000" pitchFamily="2" charset="2"/>
              </a:rPr>
              <a:t>Y</a:t>
            </a:r>
            <a:endParaRPr lang="en-US" altLang="en-US" i="1"/>
          </a:p>
          <a:p>
            <a:r>
              <a:rPr lang="en-US" altLang="en-US" b="1"/>
              <a:t>Domain</a:t>
            </a:r>
            <a:r>
              <a:rPr lang="en-US" altLang="en-US"/>
              <a:t> of </a:t>
            </a:r>
            <a:r>
              <a:rPr lang="en-US" altLang="en-US" i="1"/>
              <a:t>f</a:t>
            </a:r>
            <a:r>
              <a:rPr lang="en-US" altLang="en-US"/>
              <a:t>: the set </a:t>
            </a:r>
            <a:r>
              <a:rPr lang="en-US" altLang="en-US" i="1"/>
              <a:t>X</a:t>
            </a:r>
          </a:p>
          <a:p>
            <a:r>
              <a:rPr lang="en-US" altLang="en-US" b="1"/>
              <a:t>Range</a:t>
            </a:r>
            <a:r>
              <a:rPr lang="en-US" altLang="en-US"/>
              <a:t> of </a:t>
            </a:r>
            <a:r>
              <a:rPr lang="en-US" altLang="en-US" i="1"/>
              <a:t>f</a:t>
            </a:r>
            <a:r>
              <a:rPr lang="en-US" altLang="en-US"/>
              <a:t>: the set </a:t>
            </a:r>
            <a:r>
              <a:rPr lang="en-US" altLang="en-US" i="1"/>
              <a:t>Y</a:t>
            </a:r>
          </a:p>
          <a:p>
            <a:r>
              <a:rPr lang="en-US" altLang="en-US" b="1"/>
              <a:t>Independent variable</a:t>
            </a:r>
            <a:r>
              <a:rPr lang="en-US" altLang="en-US"/>
              <a:t>: the </a:t>
            </a:r>
            <a:r>
              <a:rPr lang="en-US" altLang="en-US" i="1"/>
              <a:t>x</a:t>
            </a:r>
            <a:r>
              <a:rPr lang="en-US" altLang="en-US"/>
              <a:t> in </a:t>
            </a:r>
            <a:r>
              <a:rPr lang="en-US" altLang="en-US" i="1"/>
              <a:t>f(x)</a:t>
            </a:r>
            <a:r>
              <a:rPr lang="en-US" altLang="en-US"/>
              <a:t>, representing any value from the set </a:t>
            </a:r>
            <a:r>
              <a:rPr lang="en-US" altLang="en-US" i="1"/>
              <a:t>X</a:t>
            </a:r>
          </a:p>
          <a:p>
            <a:r>
              <a:rPr lang="en-US" altLang="en-US" b="1"/>
              <a:t>Dependent variable</a:t>
            </a:r>
            <a:r>
              <a:rPr lang="en-US" altLang="en-US"/>
              <a:t>: the </a:t>
            </a:r>
            <a:r>
              <a:rPr lang="en-US" altLang="en-US" i="1"/>
              <a:t>y</a:t>
            </a:r>
            <a:r>
              <a:rPr lang="en-US" altLang="en-US"/>
              <a:t> from the set </a:t>
            </a:r>
            <a:r>
              <a:rPr lang="en-US" altLang="en-US" i="1"/>
              <a:t>Y</a:t>
            </a:r>
            <a:r>
              <a:rPr lang="en-US" altLang="en-US"/>
              <a:t>, defined by </a:t>
            </a:r>
            <a:r>
              <a:rPr lang="en-US" altLang="en-US" i="1"/>
              <a:t>y=f(x)</a:t>
            </a:r>
          </a:p>
          <a:p>
            <a:r>
              <a:rPr lang="en-US" altLang="en-US" b="1"/>
              <a:t>Partial function</a:t>
            </a:r>
            <a:r>
              <a:rPr lang="en-US" altLang="en-US"/>
              <a:t>: occurs when </a:t>
            </a:r>
            <a:r>
              <a:rPr lang="en-US" altLang="en-US" i="1"/>
              <a:t>f</a:t>
            </a:r>
            <a:r>
              <a:rPr lang="en-US" altLang="en-US"/>
              <a:t> is not defined for all </a:t>
            </a:r>
            <a:r>
              <a:rPr lang="en-US" altLang="en-US" i="1"/>
              <a:t>x</a:t>
            </a:r>
            <a:r>
              <a:rPr lang="en-US" altLang="en-US"/>
              <a:t> in </a:t>
            </a:r>
            <a:r>
              <a:rPr lang="en-US" altLang="en-US" i="1"/>
              <a:t>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A447E-DCC3-435E-9026-FB7737AE30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1CA15-C4B5-410F-8A84-C9281B0C6A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EBE154A-502E-4BAF-BE65-10F28CAC8A6C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>
            <a:extLst>
              <a:ext uri="{FF2B5EF4-FFF2-40B4-BE49-F238E27FC236}">
                <a16:creationId xmlns:a16="http://schemas.microsoft.com/office/drawing/2014/main" id="{6933D421-481A-4233-A6A0-D069AAA7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Lambda Calculus (cont’d.)</a:t>
            </a:r>
          </a:p>
        </p:txBody>
      </p:sp>
      <p:sp>
        <p:nvSpPr>
          <p:cNvPr id="112643" name="Content Placeholder 2">
            <a:extLst>
              <a:ext uri="{FF2B5EF4-FFF2-40B4-BE49-F238E27FC236}">
                <a16:creationId xmlns:a16="http://schemas.microsoft.com/office/drawing/2014/main" id="{03DA3601-CCFB-433A-8B22-31DDB0A0F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Name capture</a:t>
            </a:r>
            <a:r>
              <a:rPr lang="en-US" altLang="en-US"/>
              <a:t> problem: when doing beta-conversion and replacing variables that occur in nested scopes, an incorrect reduction may occur</a:t>
            </a:r>
          </a:p>
          <a:p>
            <a:pPr lvl="1"/>
            <a:r>
              <a:rPr lang="en-US" altLang="en-US"/>
              <a:t>Must change the name of the variable in the inner lambda abstraction (</a:t>
            </a:r>
            <a:r>
              <a:rPr lang="en-US" altLang="en-US" b="1"/>
              <a:t>alpha-conversion</a:t>
            </a:r>
            <a:r>
              <a:rPr lang="en-US" altLang="en-US"/>
              <a:t>)</a:t>
            </a:r>
          </a:p>
          <a:p>
            <a:r>
              <a:rPr lang="en-US" altLang="en-US" b="1"/>
              <a:t>Eta-conversion</a:t>
            </a:r>
            <a:r>
              <a:rPr lang="en-US" altLang="en-US"/>
              <a:t>: allows for the elimination of “redundant” lambda abstractions</a:t>
            </a:r>
          </a:p>
          <a:p>
            <a:pPr lvl="1"/>
            <a:r>
              <a:rPr lang="en-US" altLang="en-US"/>
              <a:t>Helpful in simplifying curried definitions in functional languages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892A2-6F42-44B9-8216-7EB14F672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D3F2D-EB51-43E0-8212-82B8518497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01EE065-539A-410C-A013-651D849FBEE1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110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>
            <a:extLst>
              <a:ext uri="{FF2B5EF4-FFF2-40B4-BE49-F238E27FC236}">
                <a16:creationId xmlns:a16="http://schemas.microsoft.com/office/drawing/2014/main" id="{CE509889-AFCE-4926-A04B-1FEAE7F4F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Lambda Calculus (cont’d.)</a:t>
            </a:r>
          </a:p>
        </p:txBody>
      </p:sp>
      <p:sp>
        <p:nvSpPr>
          <p:cNvPr id="113667" name="Content Placeholder 2">
            <a:extLst>
              <a:ext uri="{FF2B5EF4-FFF2-40B4-BE49-F238E27FC236}">
                <a16:creationId xmlns:a16="http://schemas.microsoft.com/office/drawing/2014/main" id="{73FC9AA3-63BD-428A-8848-1B937354A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Applicative order evaluation (pass by value) vs. normal order evaluation (pass by name)</a:t>
            </a:r>
          </a:p>
          <a:p>
            <a:r>
              <a:rPr lang="en-US" altLang="en-US"/>
              <a:t>Example: evaluate this expression: </a:t>
            </a:r>
          </a:p>
          <a:p>
            <a:pPr lvl="1"/>
            <a:r>
              <a:rPr lang="en-US" altLang="en-US"/>
              <a:t>Use applicative order; replacing (1 2 3) by its value and then applying beta-reduction gives: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Use normal order; applying beta-reduction first and then evaluating gives:</a:t>
            </a:r>
          </a:p>
          <a:p>
            <a:pPr lvl="1"/>
            <a:endParaRPr lang="en-US" altLang="en-US"/>
          </a:p>
          <a:p>
            <a:r>
              <a:rPr lang="en-US" altLang="en-US"/>
              <a:t>Normal order evaluation is a kind of </a:t>
            </a:r>
            <a:r>
              <a:rPr lang="en-US" altLang="en-US" b="1"/>
              <a:t>delayed</a:t>
            </a:r>
            <a:r>
              <a:rPr lang="en-US" altLang="en-US"/>
              <a:t> evaluation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4D8C7-EFD0-4E5A-B119-145B6194AF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E69B7-40CD-4A68-8096-45B2A91C76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CD648B0-6DED-499F-B487-8FC48271DAA9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111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13670" name="Picture 2">
            <a:extLst>
              <a:ext uri="{FF2B5EF4-FFF2-40B4-BE49-F238E27FC236}">
                <a16:creationId xmlns:a16="http://schemas.microsoft.com/office/drawing/2014/main" id="{042CC057-B682-41CF-8E4A-2C6C4B138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2514600"/>
            <a:ext cx="2719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71" name="Picture 3">
            <a:extLst>
              <a:ext uri="{FF2B5EF4-FFF2-40B4-BE49-F238E27FC236}">
                <a16:creationId xmlns:a16="http://schemas.microsoft.com/office/drawing/2014/main" id="{3CF26866-674B-4302-A6A7-9EEBC37C0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0"/>
            <a:ext cx="65071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72" name="Picture 4">
            <a:extLst>
              <a:ext uri="{FF2B5EF4-FFF2-40B4-BE49-F238E27FC236}">
                <a16:creationId xmlns:a16="http://schemas.microsoft.com/office/drawing/2014/main" id="{2413A515-D335-4570-AB9C-340141773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5105400"/>
            <a:ext cx="724693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>
            <a:extLst>
              <a:ext uri="{FF2B5EF4-FFF2-40B4-BE49-F238E27FC236}">
                <a16:creationId xmlns:a16="http://schemas.microsoft.com/office/drawing/2014/main" id="{8CC102F8-496D-425C-979C-E95DE1A5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Lambda Calculus (cont’d.)</a:t>
            </a:r>
          </a:p>
        </p:txBody>
      </p:sp>
      <p:sp>
        <p:nvSpPr>
          <p:cNvPr id="114691" name="Content Placeholder 2">
            <a:extLst>
              <a:ext uri="{FF2B5EF4-FFF2-40B4-BE49-F238E27FC236}">
                <a16:creationId xmlns:a16="http://schemas.microsoft.com/office/drawing/2014/main" id="{F21D82A1-9DDD-43AD-9CD5-91328E93B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Different results can occur, such as when parameter evaluation gives an undefined result</a:t>
            </a:r>
          </a:p>
          <a:p>
            <a:pPr lvl="1"/>
            <a:r>
              <a:rPr lang="en-US" altLang="en-US"/>
              <a:t>Normal order will still compute the correct value</a:t>
            </a:r>
          </a:p>
          <a:p>
            <a:pPr lvl="1"/>
            <a:r>
              <a:rPr lang="en-US" altLang="en-US"/>
              <a:t>Applicative order will give an undefined result</a:t>
            </a:r>
          </a:p>
          <a:p>
            <a:r>
              <a:rPr lang="en-US" altLang="en-US"/>
              <a:t>Functions that can return a value even when parameters are undefined are said to be </a:t>
            </a:r>
            <a:r>
              <a:rPr lang="en-US" altLang="en-US" b="1"/>
              <a:t>nonstrict</a:t>
            </a:r>
          </a:p>
          <a:p>
            <a:r>
              <a:rPr lang="en-US" altLang="en-US"/>
              <a:t>Functions that are undefined when parameters are undefined are said to be </a:t>
            </a:r>
            <a:r>
              <a:rPr lang="en-US" altLang="en-US" b="1"/>
              <a:t>strict</a:t>
            </a:r>
          </a:p>
          <a:p>
            <a:r>
              <a:rPr lang="en-US" altLang="en-US" b="1"/>
              <a:t>Church-Rosser theorem</a:t>
            </a:r>
            <a:r>
              <a:rPr lang="en-US" altLang="en-US"/>
              <a:t>: reduction sequences are essentially independent of the order in which they are performed</a:t>
            </a:r>
            <a:endParaRPr lang="en-US" altLang="en-US" b="1"/>
          </a:p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44664-D77B-4042-806F-868D871FC4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A75D6-18C9-4317-842A-59E97E894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47A773E-E636-41B8-A3F9-8DE4CE3868FD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112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>
            <a:extLst>
              <a:ext uri="{FF2B5EF4-FFF2-40B4-BE49-F238E27FC236}">
                <a16:creationId xmlns:a16="http://schemas.microsoft.com/office/drawing/2014/main" id="{4A09A1F3-2545-415A-81AF-C264A579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Lambda Calculus (cont’d.)</a:t>
            </a:r>
          </a:p>
        </p:txBody>
      </p:sp>
      <p:sp>
        <p:nvSpPr>
          <p:cNvPr id="115715" name="Content Placeholder 2">
            <a:extLst>
              <a:ext uri="{FF2B5EF4-FFF2-40B4-BE49-F238E27FC236}">
                <a16:creationId xmlns:a16="http://schemas.microsoft.com/office/drawing/2014/main" id="{8E1E3362-08E7-43AB-80E5-7F7ABD89A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Fixed point</a:t>
            </a:r>
            <a:r>
              <a:rPr lang="en-US" altLang="en-US"/>
              <a:t>: a function that when passed to another function as an argument returns a function</a:t>
            </a:r>
          </a:p>
          <a:p>
            <a:r>
              <a:rPr lang="en-US" altLang="en-US"/>
              <a:t>To define a recursive function in lambda calculus, we need a function Y for constructing a fixed point of the lambda expression for the function</a:t>
            </a:r>
          </a:p>
          <a:p>
            <a:pPr lvl="1"/>
            <a:r>
              <a:rPr lang="en-US" altLang="en-US"/>
              <a:t>Y is called a </a:t>
            </a:r>
            <a:r>
              <a:rPr lang="en-US" altLang="en-US" b="1"/>
              <a:t>fixed-point combinator</a:t>
            </a:r>
          </a:p>
          <a:p>
            <a:r>
              <a:rPr lang="en-US" altLang="en-US"/>
              <a:t>Because by its nature, Y will actually construct a solution that is in some sense the “smallest”; one can refer to the </a:t>
            </a:r>
            <a:r>
              <a:rPr lang="en-US" altLang="en-US" b="1"/>
              <a:t>least-fixed-point semantics </a:t>
            </a:r>
            <a:r>
              <a:rPr lang="en-US" altLang="en-US"/>
              <a:t>of recursive functions in lambda calculus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E2565-C0FC-4380-B6B8-E4DC351C0A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EF980-2AA8-4DA8-814E-83FA0DDA33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D203F2D-BC6B-4939-AE0E-204901539A39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113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A581A17-77C4-493A-9DFE-94EC77FAD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Programs as Functions (cont’d.)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0F63B75-549A-4CA6-B999-C43F57347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Total function</a:t>
            </a:r>
            <a:r>
              <a:rPr lang="en-US" altLang="en-US"/>
              <a:t>: a function that is defined for all x in the set X</a:t>
            </a:r>
          </a:p>
          <a:p>
            <a:r>
              <a:rPr lang="en-US" altLang="en-US"/>
              <a:t>Programs, procedures, and functions can all be represented by the mathematical concept of a function</a:t>
            </a:r>
          </a:p>
          <a:p>
            <a:pPr lvl="1"/>
            <a:r>
              <a:rPr lang="en-US" altLang="en-US"/>
              <a:t>At the program level, </a:t>
            </a:r>
            <a:r>
              <a:rPr lang="en-US" altLang="en-US" i="1"/>
              <a:t>x</a:t>
            </a:r>
            <a:r>
              <a:rPr lang="en-US" altLang="en-US"/>
              <a:t> represents the input, and </a:t>
            </a:r>
            <a:r>
              <a:rPr lang="en-US" altLang="en-US" i="1"/>
              <a:t>y</a:t>
            </a:r>
            <a:r>
              <a:rPr lang="en-US" altLang="en-US"/>
              <a:t> represents the output</a:t>
            </a:r>
          </a:p>
          <a:p>
            <a:pPr lvl="1"/>
            <a:r>
              <a:rPr lang="en-US" altLang="en-US"/>
              <a:t>At the procedure or function level, </a:t>
            </a:r>
            <a:r>
              <a:rPr lang="en-US" altLang="en-US" i="1"/>
              <a:t>x</a:t>
            </a:r>
            <a:r>
              <a:rPr lang="en-US" altLang="en-US"/>
              <a:t> represents the parameters, and </a:t>
            </a:r>
            <a:r>
              <a:rPr lang="en-US" altLang="en-US" i="1"/>
              <a:t>y</a:t>
            </a:r>
            <a:r>
              <a:rPr lang="en-US" altLang="en-US"/>
              <a:t> represents the returned values</a:t>
            </a:r>
          </a:p>
          <a:p>
            <a:pPr lvl="1"/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C2996-20C3-4E2B-BBEE-1B2E948592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0B52A-2733-4704-9439-5C33BEEC3A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288B065-8172-49AF-88D7-B53057CAB143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6E44F725-8A60-451E-AB75-9B9085BD8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Programs as Functions (cont’d.)</a:t>
            </a: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BB9ED750-2499-4E70-9113-C05EB9F62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Functional definition</a:t>
            </a:r>
            <a:r>
              <a:rPr lang="en-US" altLang="en-US"/>
              <a:t>: describes how a value is to be computed using formal parameters</a:t>
            </a:r>
          </a:p>
          <a:p>
            <a:r>
              <a:rPr lang="en-US" altLang="en-US" b="1"/>
              <a:t>Functional application</a:t>
            </a:r>
            <a:r>
              <a:rPr lang="en-US" altLang="en-US"/>
              <a:t>: a call to a defined function using actual parameters, or the values that the formal parameters assume for a particular computation</a:t>
            </a:r>
          </a:p>
          <a:p>
            <a:r>
              <a:rPr lang="en-US" altLang="en-US"/>
              <a:t>In math, there is not always a clear distinction between a parameter and a variable</a:t>
            </a:r>
          </a:p>
          <a:p>
            <a:pPr lvl="1"/>
            <a:r>
              <a:rPr lang="en-US" altLang="en-US"/>
              <a:t>The term independent variable is often used for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D4E56-8783-47FF-B157-2AB5C88C22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81626-B4D9-4EB6-9E6F-E9FBDD3AAF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8CD2D4D-8785-4496-9974-69557A9BE991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886827D8-8DE2-410A-8F2E-0C535147D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Programs as Functions (cont’d.)</a:t>
            </a: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8491DE6F-73D6-4912-8937-22D1B47D17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major difference between imperative programming and functional programming is the concept of a variable</a:t>
            </a:r>
          </a:p>
          <a:p>
            <a:pPr lvl="1"/>
            <a:r>
              <a:rPr lang="en-US" altLang="en-US" dirty="0"/>
              <a:t>In math, variables always stand for actual values</a:t>
            </a:r>
          </a:p>
          <a:p>
            <a:pPr lvl="1"/>
            <a:r>
              <a:rPr lang="en-US" altLang="en-US" dirty="0"/>
              <a:t>In imperative programming languages, variables refer to memory locations that store values</a:t>
            </a:r>
          </a:p>
          <a:p>
            <a:r>
              <a:rPr lang="en-US" altLang="en-US" dirty="0"/>
              <a:t>Assignment statements allow memory locations to be reset with new values</a:t>
            </a:r>
          </a:p>
          <a:p>
            <a:pPr lvl="1"/>
            <a:r>
              <a:rPr lang="en-US" altLang="en-US" dirty="0"/>
              <a:t>In math, there are no concepts of memory location and assignment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6D784-50FB-4B5E-87AC-111D380D92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79B89-980F-4B6A-A563-89CC1A0DF8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4B2101B-6032-447E-BD24-9B1D0A56F18D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8DE415DB-ED3B-4DE4-95C1-4DD3A22F84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Programs as Functions (cont’d.)</a:t>
            </a:r>
          </a:p>
        </p:txBody>
      </p:sp>
      <p:sp>
        <p:nvSpPr>
          <p:cNvPr id="15363" name="Rectangle 7">
            <a:extLst>
              <a:ext uri="{FF2B5EF4-FFF2-40B4-BE49-F238E27FC236}">
                <a16:creationId xmlns:a16="http://schemas.microsoft.com/office/drawing/2014/main" id="{DEBF4E8D-63EB-48B4-A5F1-71C88148A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Functional programming takes a mathematical approach to the concept of a variable</a:t>
            </a:r>
          </a:p>
          <a:p>
            <a:pPr lvl="1"/>
            <a:r>
              <a:rPr lang="en-US" altLang="en-US" dirty="0"/>
              <a:t>Variables are bound to values, not memory locations</a:t>
            </a:r>
          </a:p>
          <a:p>
            <a:pPr lvl="1"/>
            <a:r>
              <a:rPr lang="en-US" altLang="en-US" dirty="0"/>
              <a:t>A variable’s value cannot change, which eliminates assignment as an available operation</a:t>
            </a:r>
          </a:p>
          <a:p>
            <a:r>
              <a:rPr lang="en-US" altLang="en-US" dirty="0"/>
              <a:t>Most functional programming languages retain some notion of assignment</a:t>
            </a:r>
          </a:p>
          <a:p>
            <a:pPr lvl="1"/>
            <a:r>
              <a:rPr lang="en-US" altLang="en-US" dirty="0"/>
              <a:t>It is possible to create a </a:t>
            </a:r>
            <a:r>
              <a:rPr lang="en-US" altLang="en-US" b="1" dirty="0"/>
              <a:t>pure functional program </a:t>
            </a:r>
            <a:r>
              <a:rPr lang="en-US" altLang="en-US" dirty="0"/>
              <a:t>that takes a strictly mathematical approach to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B377F-1C7F-44AD-9133-722D16ED8F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6E1E-6C51-4FCD-BDD5-4D85ADD5F4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B8B804F-DD72-4E7B-B56B-B7B5277F4CC7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E557EED-EEFE-41D0-8158-E0418B7D8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Programs as Functions (cont’d.)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45D72D5-4149-4D42-A241-7E77D43B9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Lack of assignment makes loops impossible</a:t>
            </a:r>
          </a:p>
          <a:p>
            <a:pPr lvl="1"/>
            <a:r>
              <a:rPr lang="en-US" altLang="en-US"/>
              <a:t>A loop requires a control variable whose value changes as the loop executes</a:t>
            </a:r>
          </a:p>
          <a:p>
            <a:pPr lvl="1"/>
            <a:r>
              <a:rPr lang="en-US" altLang="en-US"/>
              <a:t>Recursion is used instead of loops</a:t>
            </a:r>
          </a:p>
          <a:p>
            <a:r>
              <a:rPr lang="en-US" altLang="en-US"/>
              <a:t>There is no notion of the internal state of a function</a:t>
            </a:r>
          </a:p>
          <a:p>
            <a:pPr lvl="1"/>
            <a:r>
              <a:rPr lang="en-US" altLang="en-US"/>
              <a:t>Its value depends only on the values of its arguments (and possibly nonlocal variables)</a:t>
            </a:r>
          </a:p>
          <a:p>
            <a:r>
              <a:rPr lang="en-US" altLang="en-US"/>
              <a:t>A function’s value cannot depend on the order of evaluation of its arguments</a:t>
            </a:r>
          </a:p>
          <a:p>
            <a:pPr lvl="1"/>
            <a:r>
              <a:rPr lang="en-US" altLang="en-US"/>
              <a:t>An advantage for concurrent applications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D9B90-35DE-493B-A076-915DEE3FE5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658E1-6248-484F-88E2-D8CF40F9A4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F1FD9CC-EFE4-41E1-92C1-C3BE9484EB3B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264D075-B25F-4EA7-90DC-7D99F3772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Programs as Functions (cont’d.)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561D0-6173-4D1C-9E4A-4A63AEDF43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A039A-E2EB-466C-A973-80DC9685FF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3EA4650-C5B4-4EDB-96CA-598653D7DCBC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7413" name="Picture 7">
            <a:extLst>
              <a:ext uri="{FF2B5EF4-FFF2-40B4-BE49-F238E27FC236}">
                <a16:creationId xmlns:a16="http://schemas.microsoft.com/office/drawing/2014/main" id="{50FAE7C0-7C9B-4EE6-AC82-1E471FFC5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3238"/>
            <a:ext cx="8686800" cy="348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32A45E5-7139-49B6-926E-46426E05AD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Programs as Functions (cont’d.)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43B98BA-FB0F-433C-9653-B5991D9EA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Referential transparency</a:t>
            </a:r>
            <a:r>
              <a:rPr lang="en-US" altLang="en-US"/>
              <a:t>: the property whereby a function’s value depends only on the values of its variables (and nonlocal variables)</a:t>
            </a:r>
          </a:p>
          <a:p>
            <a:r>
              <a:rPr lang="en-US" altLang="en-US"/>
              <a:t>Examples: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altLang="en-US"/>
              <a:t> function is referentially transparent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altLang="en-US"/>
              <a:t> function is not because it depends on the state of the machine and previous calls to itself</a:t>
            </a:r>
          </a:p>
          <a:p>
            <a:r>
              <a:rPr lang="en-US" altLang="en-US"/>
              <a:t>A referentially transparent function with no parameters must always return the same value</a:t>
            </a:r>
          </a:p>
          <a:p>
            <a:pPr lvl="1"/>
            <a:r>
              <a:rPr lang="en-US" altLang="en-US"/>
              <a:t>Thus it is no different than a constant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EF555-CEF9-4B9C-8F92-4E20395897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8BD79-1ED1-411C-9E16-EA5F19A7EB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46BE5F5-2E9B-43CA-B2BB-BEBEF7F8A2D8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6FB83FD-A311-47F4-A76D-9310C9B49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Programs as Functions (cont’d.)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84C5569-6E21-442F-B603-651F9C336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Referential transparency and the lack of assignment make the semantics straightforward</a:t>
            </a:r>
          </a:p>
          <a:p>
            <a:r>
              <a:rPr lang="en-US" altLang="en-US" b="1"/>
              <a:t>Value semantics</a:t>
            </a:r>
            <a:r>
              <a:rPr lang="en-US" altLang="en-US"/>
              <a:t>: semantics in which names are associated only to values, not memory locations </a:t>
            </a:r>
          </a:p>
          <a:p>
            <a:r>
              <a:rPr lang="en-US" altLang="en-US"/>
              <a:t>Lack of local state in functional programming makes it opposite of OO programming, wherein computation proceeds by changing the local state of objects</a:t>
            </a:r>
          </a:p>
          <a:p>
            <a:r>
              <a:rPr lang="en-US" altLang="en-US"/>
              <a:t>In functional programming, functions must be general language objects, viewed as values themselves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44457-C0FB-4019-B9F8-1F97A3921A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5D3D5-F9EF-481B-AEDB-259BDA6626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FC0CCFB-F112-4165-86C8-4BDFF565B677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987ADAC-5295-492E-8AAB-9406151C5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47146B0-59CE-445D-A2AA-DF784C28F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Understand the concepts of functional programming</a:t>
            </a:r>
          </a:p>
          <a:p>
            <a:r>
              <a:rPr lang="en-US" altLang="en-US" dirty="0"/>
              <a:t>Understand delayed evaluation (closures)</a:t>
            </a:r>
          </a:p>
          <a:p>
            <a:r>
              <a:rPr lang="en-US" altLang="en-US" dirty="0"/>
              <a:t>Understand currying</a:t>
            </a:r>
          </a:p>
          <a:p>
            <a:r>
              <a:rPr lang="en-US" altLang="en-US" dirty="0"/>
              <a:t>Become familiar with JavaScript</a:t>
            </a:r>
          </a:p>
          <a:p>
            <a:r>
              <a:rPr lang="en-US" altLang="en-US" dirty="0"/>
              <a:t>Understand the mathematics of functional 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FCFBE-F8AB-4279-84D7-059D8F8579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7282F-9D31-4D40-9345-7F3EE894F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4F494A8-7A5C-459D-874B-53BDDAC73994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25A830A-B1EC-497C-AF73-611A340027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Programs as Functions (cont’d.)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0F7AD5F-58DE-49A8-B99D-23A72AC7D1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 functional programming, functions are </a:t>
            </a:r>
            <a:r>
              <a:rPr lang="en-US" b="1" dirty="0"/>
              <a:t>first-class data values</a:t>
            </a:r>
          </a:p>
          <a:p>
            <a:pPr lvl="1">
              <a:defRPr/>
            </a:pPr>
            <a:r>
              <a:rPr lang="en-US" dirty="0"/>
              <a:t>Functions can be computed by other functions</a:t>
            </a:r>
          </a:p>
          <a:p>
            <a:pPr lvl="1">
              <a:defRPr/>
            </a:pPr>
            <a:r>
              <a:rPr lang="en-US" dirty="0"/>
              <a:t>Functions can be parameters to other functions</a:t>
            </a:r>
          </a:p>
          <a:p>
            <a:pPr>
              <a:defRPr/>
            </a:pPr>
            <a:r>
              <a:rPr lang="en-US" b="1" dirty="0"/>
              <a:t>Composition</a:t>
            </a:r>
            <a:r>
              <a:rPr lang="en-US" dirty="0"/>
              <a:t>: essential operation on functions</a:t>
            </a:r>
          </a:p>
          <a:p>
            <a:pPr lvl="1">
              <a:defRPr/>
            </a:pPr>
            <a:r>
              <a:rPr lang="en-US" dirty="0"/>
              <a:t>A function takes two functions as parameters and produces another function as its returned value</a:t>
            </a:r>
          </a:p>
          <a:p>
            <a:pPr>
              <a:defRPr/>
            </a:pPr>
            <a:r>
              <a:rPr lang="en-US" dirty="0"/>
              <a:t>In math, the composition operator </a:t>
            </a:r>
            <a:r>
              <a:rPr lang="en-US" i="1" dirty="0"/>
              <a:t>o</a:t>
            </a:r>
            <a:r>
              <a:rPr lang="en-US" dirty="0"/>
              <a:t> is defined: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If </a:t>
            </a:r>
            <a:r>
              <a:rPr lang="en-US" i="1" dirty="0"/>
              <a:t>f:X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i="1" dirty="0">
                <a:sym typeface="Wingdings" pitchFamily="2" charset="2"/>
              </a:rPr>
              <a:t>Y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i="1" dirty="0">
                <a:sym typeface="Wingdings" pitchFamily="2" charset="2"/>
              </a:rPr>
              <a:t>g:Y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i="1" dirty="0">
                <a:sym typeface="Wingdings" pitchFamily="2" charset="2"/>
              </a:rPr>
              <a:t>Z</a:t>
            </a:r>
            <a:r>
              <a:rPr lang="en-US" dirty="0">
                <a:sym typeface="Wingdings" pitchFamily="2" charset="2"/>
              </a:rPr>
              <a:t>, then </a:t>
            </a:r>
            <a:r>
              <a:rPr lang="en-US" i="1" dirty="0">
                <a:sym typeface="Wingdings" pitchFamily="2" charset="2"/>
              </a:rPr>
              <a:t>g o f:X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i="1" dirty="0">
                <a:sym typeface="Wingdings" pitchFamily="2" charset="2"/>
              </a:rPr>
              <a:t>Z </a:t>
            </a:r>
            <a:r>
              <a:rPr lang="en-US" dirty="0">
                <a:sym typeface="Wingdings" pitchFamily="2" charset="2"/>
              </a:rPr>
              <a:t>is given by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i="1" dirty="0">
                <a:sym typeface="Wingdings" pitchFamily="2" charset="2"/>
              </a:rPr>
              <a:t> (g o f)(x) = g(f(x))</a:t>
            </a:r>
            <a:endParaRPr lang="en-US" i="1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0B1DE-0967-4806-9715-DD170C162B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F96F8-EB64-4059-B35F-E382074209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3E6802A-9DA0-47D8-A946-660455D493C3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A48CB92-5D47-4C11-B23C-78C6EA55E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Programs as Functions (cont’d.)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BBD0159-4450-41A1-A06E-93FF5DEA64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Qualities of functional program languages and functional programs:</a:t>
            </a:r>
          </a:p>
          <a:p>
            <a:pPr lvl="1"/>
            <a:r>
              <a:rPr lang="en-US" altLang="en-US"/>
              <a:t>All procedures are functions that distinguish incoming values (parameters) from outgoing values (results)</a:t>
            </a:r>
          </a:p>
          <a:p>
            <a:pPr lvl="1"/>
            <a:r>
              <a:rPr lang="en-US" altLang="en-US"/>
              <a:t>In pure functional programming, there are no assignments</a:t>
            </a:r>
          </a:p>
          <a:p>
            <a:pPr lvl="1"/>
            <a:r>
              <a:rPr lang="en-US" altLang="en-US"/>
              <a:t>In pure functional programming, there are no loops</a:t>
            </a:r>
          </a:p>
          <a:p>
            <a:pPr lvl="1"/>
            <a:r>
              <a:rPr lang="en-US" altLang="en-US"/>
              <a:t>Value of a function depends only on its parameters, not on order of evaluation or execution path</a:t>
            </a:r>
          </a:p>
          <a:p>
            <a:pPr lvl="1"/>
            <a:r>
              <a:rPr lang="en-US" altLang="en-US"/>
              <a:t>Functions are first-class data values</a:t>
            </a:r>
          </a:p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43082-5EA7-4405-B7F4-898841F176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B1228-60B1-470C-A3A0-583AD4A4FD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E29010A-B883-46EB-9EEE-E06B93050097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CF1AE58-AAA3-46C8-84AE-7258120AC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Scheme: A Dialect of Lisp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736B5D7-7F3F-4617-BD59-39630D969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4572000"/>
          </a:xfrm>
        </p:spPr>
        <p:txBody>
          <a:bodyPr/>
          <a:lstStyle/>
          <a:p>
            <a:r>
              <a:rPr lang="en-US" altLang="en-US" b="1"/>
              <a:t>Lisp</a:t>
            </a:r>
            <a:r>
              <a:rPr lang="en-US" altLang="en-US"/>
              <a:t> (</a:t>
            </a:r>
            <a:r>
              <a:rPr lang="en-US" altLang="en-US" b="1"/>
              <a:t>LISt Processing</a:t>
            </a:r>
            <a:r>
              <a:rPr lang="en-US" altLang="en-US"/>
              <a:t>): first language that contained many of the features of modern functional languages</a:t>
            </a:r>
          </a:p>
          <a:p>
            <a:pPr lvl="1"/>
            <a:r>
              <a:rPr lang="en-US" altLang="en-US"/>
              <a:t>Based on the lambda calculus</a:t>
            </a:r>
          </a:p>
          <a:p>
            <a:r>
              <a:rPr lang="en-US" altLang="en-US"/>
              <a:t>Features included:</a:t>
            </a:r>
          </a:p>
          <a:p>
            <a:pPr lvl="1"/>
            <a:r>
              <a:rPr lang="en-US" altLang="en-US"/>
              <a:t>Uniform representation of programs and data using a single general structure: the list</a:t>
            </a:r>
          </a:p>
          <a:p>
            <a:pPr lvl="1"/>
            <a:r>
              <a:rPr lang="en-US" altLang="en-US"/>
              <a:t>Definition of the language using an interpreter written in the same language (</a:t>
            </a:r>
            <a:r>
              <a:rPr lang="en-US" altLang="en-US" b="1"/>
              <a:t>metacircular interpreter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Automatic memory management by the runtime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A9D4-3DE6-4E98-9CC6-94F6FF59BF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EADD5-C8BB-40BF-8222-8C56860A9D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9BE8151-3243-437D-9AAC-D107F8E98D25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C7C56E3-3610-4759-8862-321E00C15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Scheme: A Dialect of Lisp (cont’d.)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8751342-7A99-47FF-AA38-B9F2ADC25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 single standard evolved for Lisp, and there are many variations</a:t>
            </a:r>
          </a:p>
          <a:p>
            <a:r>
              <a:rPr lang="en-US" altLang="en-US"/>
              <a:t>Two dialects that use static scoping and a more uniform treatment of functions have become standard:</a:t>
            </a:r>
          </a:p>
          <a:p>
            <a:pPr lvl="1"/>
            <a:r>
              <a:rPr lang="en-US" altLang="en-US"/>
              <a:t>Common Lisp</a:t>
            </a:r>
          </a:p>
          <a:p>
            <a:pPr lvl="1"/>
            <a:r>
              <a:rPr lang="en-US" altLang="en-US"/>
              <a:t>Scheme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065FA-984C-4660-877D-39901A0708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291C9-E267-4DA6-BF92-F5B7D7A4B5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BC91440-6F47-48CA-B6C7-B03E800F3A02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9A415E4F-1BA8-4B8E-80BC-CDAA66541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Elements of Scheme</a:t>
            </a:r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3004E4B9-134E-4A8F-94FC-9ECBD4B1F1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r>
              <a:rPr lang="en-US" altLang="en-US"/>
              <a:t>All programs and data in Scheme are considered expressions</a:t>
            </a:r>
          </a:p>
          <a:p>
            <a:r>
              <a:rPr lang="en-US" altLang="en-US"/>
              <a:t>Two types of expressions: </a:t>
            </a:r>
          </a:p>
          <a:p>
            <a:pPr lvl="1"/>
            <a:r>
              <a:rPr lang="en-US" altLang="en-US" b="1"/>
              <a:t>Atoms</a:t>
            </a:r>
            <a:r>
              <a:rPr lang="en-US" altLang="en-US"/>
              <a:t>: like literal constants and identifiers of an imperative language</a:t>
            </a:r>
          </a:p>
          <a:p>
            <a:pPr lvl="1"/>
            <a:r>
              <a:rPr lang="en-US" altLang="en-US" b="1"/>
              <a:t>Parenthesized expression</a:t>
            </a:r>
            <a:r>
              <a:rPr lang="en-US" altLang="en-US"/>
              <a:t>: a sequence of zero or more expressions separated by spaces and surrounded by parentheses</a:t>
            </a:r>
          </a:p>
          <a:p>
            <a:r>
              <a:rPr lang="en-US" altLang="en-US"/>
              <a:t>Syntax is expressed in </a:t>
            </a:r>
            <a:r>
              <a:rPr lang="en-US" altLang="en-US" b="1"/>
              <a:t>extended Backus-Naur form</a:t>
            </a:r>
            <a:r>
              <a:rPr lang="en-US" altLang="en-US"/>
              <a:t> notation</a:t>
            </a:r>
            <a:endParaRPr lang="en-US" altLang="en-US" b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F9927-16D2-4304-BEC8-5F75B5527A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60203-A489-430B-8433-0E7B3E4C9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6B34E24-B779-4C88-9109-DD1B1A94DF52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A4722BC5-787B-4874-91FC-2B6CC5F3F4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Elements of Scheme (cont’d.)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45002-D5FE-46D1-8491-E77C0B689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01B9B-FFA0-48D2-8448-A4164BC4D2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3F93259-5B66-4E5D-896D-C8531A0FE431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25605" name="Picture 6">
            <a:extLst>
              <a:ext uri="{FF2B5EF4-FFF2-40B4-BE49-F238E27FC236}">
                <a16:creationId xmlns:a16="http://schemas.microsoft.com/office/drawing/2014/main" id="{5E0CE0EB-514F-4535-B21A-33D17FDCA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6878638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1AD463E9-839C-4BB0-B2DE-CA591784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Elements of Scheme (cont’d.)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97D1DBF6-FDEC-4AE9-A90C-9B1041B36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Syntax of Scheme:</a:t>
            </a:r>
          </a:p>
          <a:p>
            <a:pPr marL="0" indent="0">
              <a:buFontTx/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expression </a:t>
            </a:r>
            <a:r>
              <a:rPr lang="en-US" sz="2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atom | ‘(‘ {expression} ’)’</a:t>
            </a:r>
          </a:p>
          <a:p>
            <a:pPr marL="0" indent="0">
              <a:buFontTx/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atom  number | string | symbol | 	character | boolean</a:t>
            </a:r>
          </a:p>
          <a:p>
            <a:pPr>
              <a:defRPr/>
            </a:pPr>
            <a:r>
              <a:rPr lang="en-US" dirty="0"/>
              <a:t>When parenthesized expressions are viewed as data, they are called lists</a:t>
            </a:r>
          </a:p>
          <a:p>
            <a:pPr>
              <a:defRPr/>
            </a:pPr>
            <a:r>
              <a:rPr lang="en-US" b="1" dirty="0"/>
              <a:t>Evaluation rule</a:t>
            </a:r>
            <a:r>
              <a:rPr lang="en-US" dirty="0"/>
              <a:t>: the meaning of a Scheme expression</a:t>
            </a:r>
          </a:p>
          <a:p>
            <a:pPr>
              <a:defRPr/>
            </a:pPr>
            <a:r>
              <a:rPr lang="en-US" dirty="0"/>
              <a:t>An </a:t>
            </a:r>
            <a:r>
              <a:rPr lang="en-US" b="1" dirty="0"/>
              <a:t>environment</a:t>
            </a:r>
            <a:r>
              <a:rPr lang="en-US" dirty="0"/>
              <a:t> in Scheme is a symbol table that associates identifiers with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2CD21-A60B-4E20-A877-09F63C0BFC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CCB3D-0CE9-4C28-BD3A-36CBE4AA1B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C8A9548-FC2B-401A-AF0D-C390B30477E2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36EF8F69-6AEC-4439-B00E-6BF19F66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Elements of Scheme (cont’d.)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1C2155AD-9E01-451A-9B82-EF2181373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Standard evaluation rule for Scheme expressions:</a:t>
            </a:r>
          </a:p>
          <a:p>
            <a:pPr lvl="1"/>
            <a:r>
              <a:rPr lang="en-US" altLang="en-US"/>
              <a:t>Atomic literals evaluate to themselves</a:t>
            </a:r>
          </a:p>
          <a:p>
            <a:pPr lvl="1"/>
            <a:r>
              <a:rPr lang="en-US" altLang="en-US"/>
              <a:t>Symbols other than keywords are treated as identifiers or variables that are looked up in the current environment and replaced by values found there</a:t>
            </a:r>
          </a:p>
          <a:p>
            <a:pPr lvl="1"/>
            <a:r>
              <a:rPr lang="en-US" altLang="en-US"/>
              <a:t>A parenthesized expression or list is evaluated in one of two ways:</a:t>
            </a:r>
          </a:p>
          <a:p>
            <a:pPr lvl="2"/>
            <a:r>
              <a:rPr lang="en-US" altLang="en-US"/>
              <a:t>If the first item is a keyword, a special rule is applied to evaluate the rest of the expression</a:t>
            </a:r>
          </a:p>
          <a:p>
            <a:pPr lvl="2"/>
            <a:r>
              <a:rPr lang="en-US" altLang="en-US"/>
              <a:t>An expression starting with a keyword is called a </a:t>
            </a:r>
            <a:r>
              <a:rPr lang="en-US" altLang="en-US" b="1"/>
              <a:t>special form</a:t>
            </a:r>
          </a:p>
          <a:p>
            <a:pPr lvl="1"/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C2DF1-B1B2-4427-B19A-EFB170DC8F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02587-D3A5-46E9-BF8F-F9E9305D8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6617F5D-F6AE-4415-B9BA-029119641229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12CAC45-784C-4CFE-8237-5E74C95FB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Elements of Scheme (cont’d.)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D2EA484-CD81-4542-B93E-11C4532AA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altLang="en-US"/>
              <a:t>Otherwise, the parenthesized expression is a function application</a:t>
            </a:r>
          </a:p>
          <a:p>
            <a:pPr lvl="2"/>
            <a:r>
              <a:rPr lang="en-US" altLang="en-US"/>
              <a:t>Each expression within the parentheses is evaluated recursively</a:t>
            </a:r>
          </a:p>
          <a:p>
            <a:pPr lvl="2"/>
            <a:r>
              <a:rPr lang="en-US" altLang="en-US"/>
              <a:t>The first expression must evaluate to a function, which is then applied to remaining values (its arguments)</a:t>
            </a:r>
          </a:p>
          <a:p>
            <a:r>
              <a:rPr lang="en-US" altLang="en-US"/>
              <a:t>The Scheme evaluation rule implies that all expressions must be written in prefix form</a:t>
            </a:r>
          </a:p>
          <a:p>
            <a:pPr lvl="1"/>
            <a:r>
              <a:rPr lang="en-US" altLang="en-US"/>
              <a:t>Example: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(+ 2 3) </a:t>
            </a:r>
          </a:p>
          <a:p>
            <a:pPr lvl="2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/>
              <a:t> is a function, and it is applied to the values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/>
              <a:t>, to return the value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0F707-180F-4BDC-B72A-661A35DA2B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69EFD-FD37-4BC6-80E3-283EB0A3D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8D3D088-B7A5-450E-A1F3-E31E62D168E9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0E87AAA5-DAE1-4AD7-BDD9-A2EDDC40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Elements of Scheme (cont’d.)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38A96E75-BB4E-4085-88B8-57EB03B80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Evaluation rule also implies that the value of a function (as an object) is clearly distinguished from a call to the function</a:t>
            </a:r>
          </a:p>
          <a:p>
            <a:pPr lvl="1"/>
            <a:r>
              <a:rPr lang="en-US" altLang="en-US"/>
              <a:t>Function is represented by the first expression in an application</a:t>
            </a:r>
          </a:p>
          <a:p>
            <a:pPr lvl="1"/>
            <a:r>
              <a:rPr lang="en-US" altLang="en-US"/>
              <a:t>Function call is surrounded by parentheses</a:t>
            </a:r>
          </a:p>
          <a:p>
            <a:r>
              <a:rPr lang="en-US" altLang="en-US"/>
              <a:t>Evaluation rule represents applicative order evaluation:</a:t>
            </a:r>
          </a:p>
          <a:p>
            <a:pPr lvl="1"/>
            <a:r>
              <a:rPr lang="en-US" altLang="en-US"/>
              <a:t>All subexpressions are evaluated first</a:t>
            </a:r>
          </a:p>
          <a:p>
            <a:pPr lvl="1"/>
            <a:r>
              <a:rPr lang="en-US" altLang="en-US"/>
              <a:t>A corresponding expression tree is evaluated from leaves to root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1463E-ED71-4A9D-88BE-9FF523D505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9D8E1-0F6D-4EF9-AA74-A93CF61046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0FB4785-E38A-499D-AEFB-5D3331B4BF9D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3962400" cy="4572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z="1800" dirty="0"/>
              <a:t>Terms</a:t>
            </a:r>
          </a:p>
          <a:p>
            <a:r>
              <a:rPr lang="en-US" sz="1800" dirty="0"/>
              <a:t>Math connection</a:t>
            </a:r>
          </a:p>
          <a:p>
            <a:r>
              <a:rPr lang="en-US" sz="1800" dirty="0"/>
              <a:t>History</a:t>
            </a:r>
          </a:p>
          <a:p>
            <a:pPr lvl="1"/>
            <a:r>
              <a:rPr lang="en-US" sz="1600" dirty="0"/>
              <a:t>Lambda Calculus</a:t>
            </a:r>
          </a:p>
          <a:p>
            <a:pPr lvl="1"/>
            <a:r>
              <a:rPr lang="en-US" sz="1600" dirty="0"/>
              <a:t>Universal model of computation</a:t>
            </a:r>
          </a:p>
          <a:p>
            <a:pPr lvl="1"/>
            <a:r>
              <a:rPr lang="en-US" sz="1600" dirty="0"/>
              <a:t>Church - Turing</a:t>
            </a:r>
          </a:p>
          <a:p>
            <a:r>
              <a:rPr lang="en-US" sz="1800" dirty="0"/>
              <a:t>Purity / </a:t>
            </a:r>
            <a:r>
              <a:rPr lang="en-US" sz="1600" dirty="0"/>
              <a:t>Side Effects</a:t>
            </a:r>
          </a:p>
          <a:p>
            <a:r>
              <a:rPr lang="en-US" sz="1800" dirty="0"/>
              <a:t>Referential Transparency</a:t>
            </a:r>
          </a:p>
          <a:p>
            <a:r>
              <a:rPr lang="en-US" sz="1800" dirty="0"/>
              <a:t>Functional Composition</a:t>
            </a:r>
          </a:p>
          <a:p>
            <a:r>
              <a:rPr lang="en-US" sz="1800" dirty="0"/>
              <a:t>First Class Functions</a:t>
            </a:r>
          </a:p>
          <a:p>
            <a:r>
              <a:rPr lang="en-US" sz="1800" dirty="0"/>
              <a:t>Higher-order Functions (</a:t>
            </a:r>
            <a:r>
              <a:rPr lang="en-US" sz="1800" dirty="0" err="1"/>
              <a:t>pg</a:t>
            </a:r>
            <a:r>
              <a:rPr lang="en-US" sz="1800" dirty="0"/>
              <a:t> 178)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Languages, Third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C93316-B3EC-4483-A6A1-0FDDBAE94721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1676400"/>
            <a:ext cx="3962400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800" kern="0" dirty="0">
                <a:solidFill>
                  <a:srgbClr val="222222"/>
                </a:solidFill>
                <a:latin typeface="Arial"/>
              </a:rPr>
              <a:t>Loops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800" kern="0" dirty="0">
                <a:solidFill>
                  <a:srgbClr val="222222"/>
                </a:solidFill>
                <a:latin typeface="Arial"/>
              </a:rPr>
              <a:t>Recursion vs Iteration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800" kern="0" dirty="0">
                <a:solidFill>
                  <a:srgbClr val="222222"/>
                </a:solidFill>
                <a:latin typeface="Arial"/>
              </a:rPr>
              <a:t>Tail-end Recursion</a:t>
            </a:r>
          </a:p>
          <a:p>
            <a:pPr lvl="0" eaLnBrk="0" hangingPunct="0">
              <a:spcBef>
                <a:spcPct val="20000"/>
              </a:spcBef>
            </a:pPr>
            <a:endParaRPr lang="en-US" sz="1800" kern="0" dirty="0">
              <a:solidFill>
                <a:srgbClr val="222222"/>
              </a:solidFill>
              <a:latin typeface="Arial"/>
            </a:endParaRPr>
          </a:p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800" kern="0" dirty="0">
                <a:solidFill>
                  <a:srgbClr val="222222"/>
                </a:solidFill>
                <a:latin typeface="Arial"/>
              </a:rPr>
              <a:t>Immutable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800" kern="0" dirty="0">
                <a:solidFill>
                  <a:srgbClr val="222222"/>
                </a:solidFill>
                <a:latin typeface="Arial"/>
              </a:rPr>
              <a:t>Currying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800" kern="0" dirty="0">
                <a:solidFill>
                  <a:srgbClr val="222222"/>
                </a:solidFill>
                <a:latin typeface="Arial"/>
              </a:rPr>
              <a:t>Closures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800" kern="0" dirty="0">
                <a:solidFill>
                  <a:srgbClr val="222222"/>
                </a:solidFill>
                <a:latin typeface="Arial"/>
              </a:rPr>
              <a:t>Type Systems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800" kern="0" dirty="0">
                <a:solidFill>
                  <a:srgbClr val="222222"/>
                </a:solidFill>
                <a:latin typeface="Arial"/>
              </a:rPr>
              <a:t>Pattern matching (</a:t>
            </a:r>
            <a:r>
              <a:rPr lang="en-US" sz="1800" kern="0" dirty="0" err="1">
                <a:solidFill>
                  <a:srgbClr val="222222"/>
                </a:solidFill>
                <a:latin typeface="Arial"/>
              </a:rPr>
              <a:t>pg</a:t>
            </a:r>
            <a:r>
              <a:rPr lang="en-US" sz="1800" kern="0" dirty="0">
                <a:solidFill>
                  <a:srgbClr val="222222"/>
                </a:solidFill>
                <a:latin typeface="Arial"/>
              </a:rPr>
              <a:t> 347)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endParaRPr lang="en-US" sz="1800" kern="0" dirty="0">
              <a:solidFill>
                <a:srgbClr val="222222"/>
              </a:solidFill>
              <a:latin typeface="Arial"/>
            </a:endParaRPr>
          </a:p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endParaRPr lang="en-US" sz="1800" kern="0" dirty="0">
              <a:solidFill>
                <a:srgbClr val="22222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2412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A5291D2F-F412-4CA0-8B81-C3EBBC3B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Elements of Scheme (cont’d.)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B8E13-83C8-46E0-8765-F1D2E78CF8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D8762-86DD-4B3E-88F4-FCDA6629AE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9C1AC1-B3CA-4BCE-99EC-0631FE2A06B8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30725" name="Picture 6">
            <a:extLst>
              <a:ext uri="{FF2B5EF4-FFF2-40B4-BE49-F238E27FC236}">
                <a16:creationId xmlns:a16="http://schemas.microsoft.com/office/drawing/2014/main" id="{F5B65835-ED99-453D-A859-2F83105FE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8331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36BF0289-B542-4598-8BD3-A6913C52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Elements of Scheme (cont’d.)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F7EFA8F8-832B-43AA-A2BB-3A79AD015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Example: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(* (+ 2 3) (+ 4 5 ))</a:t>
            </a:r>
          </a:p>
          <a:p>
            <a:pPr lvl="1"/>
            <a:r>
              <a:rPr lang="en-US" altLang="en-US"/>
              <a:t>Two additions are evaluated first, then the multiplication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635D9-7EDA-429E-A254-693822F74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24CD2-B5E3-4597-802B-843016611E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3719CF0-2F0A-4D13-9CDE-9DA4AC999BEB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31750" name="Picture 6">
            <a:extLst>
              <a:ext uri="{FF2B5EF4-FFF2-40B4-BE49-F238E27FC236}">
                <a16:creationId xmlns:a16="http://schemas.microsoft.com/office/drawing/2014/main" id="{B135C395-F9FA-409E-8F52-FFC9C4B25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3" y="3200400"/>
            <a:ext cx="73056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3A917986-FE43-4B01-A12E-81A80721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Elements of Scheme (cont’d.)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F0967F5F-3AAC-4EC3-9670-B36ABE42D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problem arises when data are represented directly in a program, such as a list of numbers</a:t>
            </a:r>
          </a:p>
          <a:p>
            <a:r>
              <a:rPr lang="en-US" altLang="en-US"/>
              <a:t>Example: 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(2.1 2.2 3.1)</a:t>
            </a:r>
          </a:p>
          <a:p>
            <a:pPr lvl="1"/>
            <a:r>
              <a:rPr lang="en-US" altLang="en-US"/>
              <a:t>Scheme will try to evaluate it as a function call</a:t>
            </a:r>
          </a:p>
          <a:p>
            <a:pPr lvl="1"/>
            <a:r>
              <a:rPr lang="en-US" altLang="en-US"/>
              <a:t>Must prevent this and consider it to be a list literal, using a special form with the keyword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quote</a:t>
            </a:r>
          </a:p>
          <a:p>
            <a:r>
              <a:rPr lang="en-US" altLang="en-US"/>
              <a:t>Example: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(quote (2.1 2.2 3.1))</a:t>
            </a:r>
          </a:p>
          <a:p>
            <a:r>
              <a:rPr lang="en-US" altLang="en-US"/>
              <a:t>Rule for evaluating a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quote</a:t>
            </a:r>
            <a:r>
              <a:rPr lang="en-US" altLang="en-US"/>
              <a:t> special form is to simply return the expression following quote without evaluating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D2FD6-A6B8-4E3E-AEEA-552C257167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CB46B-F550-47EC-BF7C-279F34856A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5D014E-71F2-4EC6-8DE3-D4A7BA58EBBA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AD62ABBC-8F05-49B2-9132-C78FCE2C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Elements of Scheme (cont’d.)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CF266-E9F5-4933-9E1E-FBE2CECB6B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2D976-44A5-42C8-988F-75DE837483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A16C98-1C68-4A16-BD7E-7FD145109209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3797" name="Content Placeholder 2">
            <a:extLst>
              <a:ext uri="{FF2B5EF4-FFF2-40B4-BE49-F238E27FC236}">
                <a16:creationId xmlns:a16="http://schemas.microsoft.com/office/drawing/2014/main" id="{CA0CBBB2-E5D8-4308-89F7-86BE8818022E}"/>
              </a:ext>
            </a:extLst>
          </p:cNvPr>
          <p:cNvSpPr txBox="1">
            <a:spLocks/>
          </p:cNvSpPr>
          <p:nvPr/>
        </p:nvSpPr>
        <p:spPr bwMode="auto">
          <a:xfrm>
            <a:off x="525463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sz="2600" dirty="0">
                <a:solidFill>
                  <a:srgbClr val="222222"/>
                </a:solidFill>
                <a:latin typeface="Arial" charset="0"/>
              </a:rPr>
              <a:t>Loops are provided by recursive call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sz="2600" dirty="0">
                <a:solidFill>
                  <a:srgbClr val="222222"/>
                </a:solidFill>
                <a:latin typeface="Arial" charset="0"/>
              </a:rPr>
              <a:t>Selection is provided by special forms: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200" dirty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>
                <a:solidFill>
                  <a:srgbClr val="222222"/>
                </a:solidFill>
                <a:latin typeface="+mn-lt"/>
              </a:rPr>
              <a:t> form: like an </a:t>
            </a:r>
            <a:r>
              <a:rPr lang="en-US" sz="2200" dirty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sz="2400" dirty="0">
                <a:solidFill>
                  <a:srgbClr val="222222"/>
                </a:solidFill>
                <a:latin typeface="+mn-lt"/>
              </a:rPr>
              <a:t> construct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200" dirty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2400" dirty="0">
                <a:solidFill>
                  <a:srgbClr val="222222"/>
                </a:solidFill>
                <a:latin typeface="+mn-lt"/>
              </a:rPr>
              <a:t> form: like an </a:t>
            </a:r>
            <a:r>
              <a:rPr lang="en-US" sz="2200" dirty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if-elseif</a:t>
            </a:r>
            <a:r>
              <a:rPr lang="en-US" sz="2400" dirty="0">
                <a:solidFill>
                  <a:srgbClr val="222222"/>
                </a:solidFill>
                <a:latin typeface="+mn-lt"/>
              </a:rPr>
              <a:t> construct; </a:t>
            </a:r>
            <a:r>
              <a:rPr lang="en-US" sz="2400" dirty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2800" dirty="0">
                <a:solidFill>
                  <a:srgbClr val="222222"/>
                </a:solidFill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+mn-lt"/>
              </a:rPr>
              <a:t>stands for conditional expression</a:t>
            </a:r>
          </a:p>
          <a:p>
            <a:pPr marL="457200" indent="-4572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600" dirty="0">
              <a:solidFill>
                <a:srgbClr val="222222"/>
              </a:solidFill>
              <a:latin typeface="Arial" charset="0"/>
            </a:endParaRPr>
          </a:p>
          <a:p>
            <a:pPr lvl="1">
              <a:spcBef>
                <a:spcPct val="20000"/>
              </a:spcBef>
              <a:defRPr/>
            </a:pPr>
            <a:endParaRPr lang="en-US" sz="2400" dirty="0">
              <a:solidFill>
                <a:srgbClr val="222222"/>
              </a:solidFill>
              <a:latin typeface="Arial" charset="0"/>
            </a:endParaRPr>
          </a:p>
        </p:txBody>
      </p:sp>
      <p:pic>
        <p:nvPicPr>
          <p:cNvPr id="33798" name="Picture 6">
            <a:extLst>
              <a:ext uri="{FF2B5EF4-FFF2-40B4-BE49-F238E27FC236}">
                <a16:creationId xmlns:a16="http://schemas.microsoft.com/office/drawing/2014/main" id="{CE90B60C-2C15-4599-9CC5-A238EA781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71925"/>
            <a:ext cx="7391400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1B57A578-C820-45A4-81E0-29468E7F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Elements of Scheme (cont’d.)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871D4F23-36C3-472B-A644-DB9062AEF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724400"/>
          </a:xfrm>
        </p:spPr>
        <p:txBody>
          <a:bodyPr/>
          <a:lstStyle/>
          <a:p>
            <a:r>
              <a:rPr lang="en-US" altLang="en-US"/>
              <a:t>Neither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nor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en-US"/>
              <a:t> special form obey the standard evaluation rule</a:t>
            </a:r>
          </a:p>
          <a:p>
            <a:pPr lvl="1"/>
            <a:r>
              <a:rPr lang="en-US" altLang="en-US"/>
              <a:t>If they did, all arguments would be evaluated each time, rendering them useless as control mechanisms</a:t>
            </a:r>
          </a:p>
          <a:p>
            <a:pPr lvl="1"/>
            <a:r>
              <a:rPr lang="en-US" altLang="en-US"/>
              <a:t>Arguments to special forms are </a:t>
            </a:r>
            <a:r>
              <a:rPr lang="en-US" altLang="en-US" b="1"/>
              <a:t>delayed</a:t>
            </a:r>
            <a:r>
              <a:rPr lang="en-US" altLang="en-US"/>
              <a:t> until the appropriate moment</a:t>
            </a:r>
          </a:p>
          <a:p>
            <a:r>
              <a:rPr lang="en-US" altLang="en-US"/>
              <a:t>Scheme function applications use pass by value, while special forms in Scheme and Lisp use delayed evaluation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11F34-23D5-4149-BBB1-0849F76F9C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E8196-E339-4DA9-997F-B83EBB2CC1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6058497-E020-460A-BD29-61E883207871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34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E3753730-05FF-4869-9F36-41DAFA2F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Elements of Scheme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006B4-A506-41A0-B353-5E351A023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Special form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/>
              <a:t>: binds a variable to a value within an expression</a:t>
            </a:r>
          </a:p>
          <a:p>
            <a:pPr lvl="1">
              <a:defRPr/>
            </a:pPr>
            <a:r>
              <a:rPr lang="en-US" dirty="0"/>
              <a:t>Example: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(let ((a 2) (b 3)) (+ 1 b))</a:t>
            </a:r>
          </a:p>
          <a:p>
            <a:pPr lvl="2">
              <a:defRPr/>
            </a:pPr>
            <a:r>
              <a:rPr lang="en-US" dirty="0"/>
              <a:t>First expression in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/>
              <a:t> is a </a:t>
            </a:r>
            <a:r>
              <a:rPr lang="en-US" b="1" dirty="0"/>
              <a:t>binding list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/>
              <a:t> provides a local environment and scope for a set of variable names</a:t>
            </a:r>
          </a:p>
          <a:p>
            <a:pPr lvl="1">
              <a:defRPr/>
            </a:pPr>
            <a:r>
              <a:rPr lang="en-US" dirty="0"/>
              <a:t>Similar to temporary variable declarations in block-structured languages</a:t>
            </a:r>
          </a:p>
          <a:p>
            <a:pPr lvl="1">
              <a:defRPr/>
            </a:pPr>
            <a:r>
              <a:rPr lang="en-US" dirty="0"/>
              <a:t>Values of the variables can be accessed only within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form, not outside it</a:t>
            </a:r>
          </a:p>
          <a:p>
            <a:pPr marL="457200" lvl="1" indent="0">
              <a:buFontTx/>
              <a:buNone/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3AF8B-BDE5-4C12-9842-4678112080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E1FC5-5CC7-45D1-9902-EDB5947781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D67C250-6342-41CB-8952-EECD30FF6805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35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C587305E-E3D3-4655-B892-C604F822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Elements of Scheme (cont’d.)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42D4424F-472A-4F95-9368-5CE54C6F2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lambda</a:t>
            </a:r>
            <a:r>
              <a:rPr lang="en-US" dirty="0"/>
              <a:t> special form: creates a function with the specified formal parameters and a body of code to be evaluated when the function is applied</a:t>
            </a:r>
          </a:p>
          <a:p>
            <a:pPr lvl="1">
              <a:defRPr/>
            </a:pPr>
            <a:r>
              <a:rPr lang="en-US" dirty="0"/>
              <a:t>Example: </a:t>
            </a:r>
          </a:p>
          <a:p>
            <a:pPr marL="800100" lvl="2"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(lambda (radius) (* 3.14 (* radius radius)))</a:t>
            </a:r>
          </a:p>
          <a:p>
            <a:pPr lvl="1">
              <a:defRPr/>
            </a:pPr>
            <a:r>
              <a:rPr lang="en-US" dirty="0"/>
              <a:t>Can apply the function to an argument by wrapping it and the argument in another set of parentheses:</a:t>
            </a:r>
          </a:p>
          <a:p>
            <a:pPr marL="800100" lvl="2"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((lambda (radius) (* 3.14 (* radius radius))) 10)</a:t>
            </a:r>
          </a:p>
          <a:p>
            <a:pPr marL="400050" lvl="1" indent="0">
              <a:buFontTx/>
              <a:buNone/>
              <a:defRPr/>
            </a:pPr>
            <a:endParaRPr lang="en-US" dirty="0"/>
          </a:p>
        </p:txBody>
      </p:sp>
      <p:sp>
        <p:nvSpPr>
          <p:cNvPr id="36868" name="Footer Placeholder 3">
            <a:extLst>
              <a:ext uri="{FF2B5EF4-FFF2-40B4-BE49-F238E27FC236}">
                <a16:creationId xmlns:a16="http://schemas.microsoft.com/office/drawing/2014/main" id="{F2C3575B-68C1-4E74-B357-D48A6F7F89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000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en-US"/>
              <a:t>Programming Languages, Third Edition</a:t>
            </a:r>
            <a:endParaRPr lang="en-US" altLang="en-US" sz="220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B94C4-43E1-45B2-8057-E5CBDA9B6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71D2770-CC42-48C3-A646-37E95BF5E51D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CEF9EB12-E75C-4BAA-90C8-5E6C94AB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Elements of Scheme (cont’d.)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AA1F5EC4-6271-4A22-A6C5-8831047AB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76400"/>
            <a:ext cx="8382000" cy="4572000"/>
          </a:xfrm>
        </p:spPr>
        <p:txBody>
          <a:bodyPr/>
          <a:lstStyle/>
          <a:p>
            <a:pPr>
              <a:defRPr/>
            </a:pPr>
            <a:r>
              <a:rPr lang="en-US" dirty="0"/>
              <a:t>Can bind a name to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</a:t>
            </a:r>
            <a:r>
              <a:rPr lang="en-US" dirty="0"/>
              <a:t> within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/>
              <a:t>:</a:t>
            </a:r>
          </a:p>
          <a:p>
            <a:pPr marL="341313" lvl="1" indent="-341313">
              <a:buFontTx/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(let ((circlearea (lambda (radius) (* 3.14 (* radius radius))))) (circlearea 10))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sz="2600" dirty="0">
                <a:ea typeface="+mn-ea"/>
                <a:cs typeface="+mn-cs"/>
              </a:rPr>
              <a:t>cannot be used to define recursive functions since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sz="2600" dirty="0">
                <a:ea typeface="+mn-ea"/>
                <a:cs typeface="+mn-cs"/>
              </a:rPr>
              <a:t>bindings cannot refer to themselves or each other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US" sz="2600" dirty="0">
                <a:latin typeface="Courier New" pitchFamily="49" charset="0"/>
                <a:ea typeface="+mn-ea"/>
                <a:cs typeface="Courier New" pitchFamily="49" charset="0"/>
              </a:rPr>
              <a:t>letrec</a:t>
            </a:r>
            <a:r>
              <a:rPr lang="en-US" sz="2600" dirty="0">
                <a:ea typeface="+mn-ea"/>
                <a:cs typeface="+mn-cs"/>
              </a:rPr>
              <a:t> special form: works like a </a:t>
            </a:r>
            <a:r>
              <a:rPr lang="en-US" sz="2600" dirty="0">
                <a:latin typeface="Courier New" pitchFamily="49" charset="0"/>
                <a:ea typeface="+mn-ea"/>
                <a:cs typeface="Courier New" pitchFamily="49" charset="0"/>
              </a:rPr>
              <a:t>let</a:t>
            </a:r>
            <a:r>
              <a:rPr lang="en-US" sz="2600" dirty="0">
                <a:ea typeface="+mn-ea"/>
                <a:cs typeface="+mn-cs"/>
              </a:rPr>
              <a:t> but allows arbitrary recursive references within the binding list</a:t>
            </a:r>
          </a:p>
          <a:p>
            <a:pPr marL="341313" lvl="1" indent="0">
              <a:buFontTx/>
              <a:buNone/>
              <a:defRPr/>
            </a:pPr>
            <a:r>
              <a:rPr lang="pt-BR" sz="2200" dirty="0">
                <a:latin typeface="Courier New" pitchFamily="49" charset="0"/>
                <a:cs typeface="Courier New" pitchFamily="49" charset="0"/>
              </a:rPr>
              <a:t>(letrec ((factorial (lambda (n) (if (= n 0) 1 (* n (factorial (- n 1))))))) (factorial 10)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2432E-A4D4-4E99-9FDB-877D8A7FA1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19DED-3853-4F87-8CB0-1B4A145FF6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D290C93-FE1D-4B68-8550-0472802AC36D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37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3361BC46-EF79-4542-B0A3-51DD2A8A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Elements of Scheme (cont’d.)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FEB27F46-5197-4BEF-8C55-929EA35C8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letrec</a:t>
            </a:r>
            <a:r>
              <a:rPr lang="en-US" altLang="en-US"/>
              <a:t> forms create variables visible within the scope and lifetime of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/>
              <a:t> 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letrec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US" altLang="en-US"/>
              <a:t> special form: creates a global binding of a variable visible in the top-level environment</a:t>
            </a:r>
          </a:p>
          <a:p>
            <a:endParaRPr lang="en-US" altLang="en-US"/>
          </a:p>
          <a:p>
            <a:pPr marL="914400" lvl="2" indent="0">
              <a:buFontTx/>
              <a:buNone/>
            </a:pP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0CD7B-8E47-4B8D-A4B4-63ACD552DB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528CD-2273-461F-BC74-50DAAF7F3A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126C371-5058-43CD-9DCD-E133A923B244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DF8C77ED-02E9-436A-9977-72B1CB064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Type Checking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E3325D88-DA89-4B4B-8250-54452F3C8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Scheme’s semantics include dynamic or latent type checking</a:t>
            </a:r>
          </a:p>
          <a:p>
            <a:pPr lvl="1"/>
            <a:r>
              <a:rPr lang="en-US" altLang="en-US"/>
              <a:t>Only values, not variables, have data types</a:t>
            </a:r>
          </a:p>
          <a:p>
            <a:pPr lvl="1"/>
            <a:r>
              <a:rPr lang="en-US" altLang="en-US"/>
              <a:t>Types of values are not checked until necessary at runtime</a:t>
            </a:r>
          </a:p>
          <a:p>
            <a:r>
              <a:rPr lang="en-US" altLang="en-US"/>
              <a:t>Automatic type checking happens right before a primitive function, such as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en-US" altLang="en-US"/>
              <a:t>Arguments to programmer-defined functions are not automatically checked</a:t>
            </a:r>
          </a:p>
          <a:p>
            <a:r>
              <a:rPr lang="en-US" altLang="en-US"/>
              <a:t>If wrong type, Scheme halts with an error message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EBC47-46CA-486F-9464-9A015B8B80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2DCCA-2D20-4946-9536-18E5CB20B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67F88FB-E365-4AB8-B0A9-2D3F3FF5AECF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39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You Want to be a Functional Programmer?</a:t>
            </a:r>
          </a:p>
          <a:p>
            <a:pPr lvl="1"/>
            <a:r>
              <a:rPr lang="en-US" dirty="0"/>
              <a:t>https://medium.com/@cscalfani/so-you-want-to-be-a-functional-programmer-part-1-1f15e387e536</a:t>
            </a:r>
          </a:p>
          <a:p>
            <a:r>
              <a:rPr lang="en-US" dirty="0"/>
              <a:t>Closures</a:t>
            </a:r>
          </a:p>
          <a:p>
            <a:pPr lvl="1"/>
            <a:r>
              <a:rPr lang="x-none"/>
              <a:t>http://stackoverflow.com/questions/111102/how-do-javascript-closures-work</a:t>
            </a:r>
            <a:endParaRPr lang="en-US" dirty="0"/>
          </a:p>
          <a:p>
            <a:r>
              <a:rPr lang="en-US" dirty="0"/>
              <a:t>Pipeline example</a:t>
            </a:r>
          </a:p>
          <a:p>
            <a:pPr lvl="1"/>
            <a:r>
              <a:rPr lang="x-none"/>
              <a:t>https://maryrosecook.com/blog/post/a-practical-introduction-to-functional-programming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C93316-B3EC-4483-A6A1-0FDDBAE94721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2270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589FAA10-8570-4904-8CB1-543AAA90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Type Checking (cont’d.)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FB36A4CB-4E57-4273-9814-D54DB60D7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Can use built-in type recognition functions such as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number?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procedure?</a:t>
            </a:r>
            <a:r>
              <a:rPr lang="en-US" altLang="en-US"/>
              <a:t> to check a value’s type</a:t>
            </a:r>
          </a:p>
          <a:p>
            <a:pPr lvl="1"/>
            <a:r>
              <a:rPr lang="en-US" altLang="en-US"/>
              <a:t>This slows down programmer productivity and the code’s execution speed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DFFFA-1961-4F2C-8DD0-0E5A43AF9A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8B7A4-F17F-4326-83D6-382705B22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EC49A9D-7D42-4450-A868-FBE0B08DB0B3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40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15836BA5-D5B5-4D89-9A4E-5E65EDE0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Tail and Non-Tail Recursion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7503CBBA-A92D-466F-9F34-25A407571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Because of runtime overhead for procedure calls, loops are always preferable to recursion in imperative languages</a:t>
            </a:r>
          </a:p>
          <a:p>
            <a:r>
              <a:rPr lang="en-US" altLang="en-US" b="1"/>
              <a:t>Tail recursive</a:t>
            </a:r>
            <a:r>
              <a:rPr lang="en-US" altLang="en-US"/>
              <a:t>: when the recursive steps are the last steps in any function</a:t>
            </a:r>
          </a:p>
          <a:p>
            <a:pPr lvl="1"/>
            <a:r>
              <a:rPr lang="en-US" altLang="en-US"/>
              <a:t>Scheme compiler translates this to code that executes as a loop with no additional overhead for function calls other than the top-level call</a:t>
            </a:r>
          </a:p>
          <a:p>
            <a:pPr lvl="1"/>
            <a:r>
              <a:rPr lang="en-US" altLang="en-US"/>
              <a:t>Eliminates the performance hit of recursion</a:t>
            </a:r>
          </a:p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9CA59-4547-4FB0-B016-3CA2D3DF81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EE70C-E04E-4927-ACAE-661816B1A2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A80073B-D17C-4E67-8F3B-05962DAC12BB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41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937893FF-2A56-4F2A-95F6-856D6865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Tail and Non-Tail Recursion (cont’d.)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8C7B6-7310-4126-BEC8-669680FFBC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442D4-93CB-43F4-9028-FB38861ADE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FC66E4B-C21C-4011-B3F2-2E110653DD84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42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43013" name="Picture 2">
            <a:extLst>
              <a:ext uri="{FF2B5EF4-FFF2-40B4-BE49-F238E27FC236}">
                <a16:creationId xmlns:a16="http://schemas.microsoft.com/office/drawing/2014/main" id="{CFBB02C0-6872-4826-899B-7007F9B67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57375"/>
            <a:ext cx="88392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5102F05A-152A-4416-9A63-4DBFB610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Tail and Non-Tail Recursion (cont’d.)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83953FA8-2B0C-4FCC-BB90-24500B754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Non-tail recursive function example in Figure 3.4:</a:t>
            </a:r>
          </a:p>
          <a:p>
            <a:pPr lvl="1"/>
            <a:r>
              <a:rPr lang="en-US" altLang="en-US" i="1"/>
              <a:t>After</a:t>
            </a:r>
            <a:r>
              <a:rPr lang="en-US" altLang="en-US"/>
              <a:t> each recursive call, the value returned by the call must be multiplied by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/>
              <a:t> (the argument to the previous call)</a:t>
            </a:r>
          </a:p>
          <a:p>
            <a:pPr lvl="1"/>
            <a:r>
              <a:rPr lang="en-US" altLang="en-US"/>
              <a:t>Requires a runtime stack to track the value of this argument for each call as the recursion unwinds</a:t>
            </a:r>
          </a:p>
          <a:p>
            <a:pPr lvl="1"/>
            <a:r>
              <a:rPr lang="en-US" altLang="en-US"/>
              <a:t>Entails a linear growth of memory and a substantial performance hit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9EB0C-0F2E-454A-92DC-71D5328620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59FB0-7C0F-4E42-B45F-127D64A65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348CA27-5544-4D58-B5EC-1FDC0E10A57F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43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3F4819F7-66D2-4DB5-87CC-1A217C79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Tail and Non-Tail Recursion (cont’d.)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389E4216-0874-4C8E-B1A4-64DB63B0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Tail recursive function example in Figure 3.4:</a:t>
            </a:r>
          </a:p>
          <a:p>
            <a:pPr lvl="1"/>
            <a:r>
              <a:rPr lang="en-US" altLang="en-US"/>
              <a:t>All the work of computing values is done when the arguments are evaluated </a:t>
            </a:r>
            <a:r>
              <a:rPr lang="en-US" altLang="en-US" i="1"/>
              <a:t>before</a:t>
            </a:r>
            <a:r>
              <a:rPr lang="en-US" altLang="en-US"/>
              <a:t> each recursive call</a:t>
            </a:r>
          </a:p>
          <a:p>
            <a:pPr lvl="1"/>
            <a:r>
              <a:rPr lang="en-US" altLang="en-US"/>
              <a:t>Argument result is used to accumulate intermediate products on the way down through the recursive calls</a:t>
            </a:r>
          </a:p>
          <a:p>
            <a:pPr lvl="1"/>
            <a:r>
              <a:rPr lang="en-US" altLang="en-US"/>
              <a:t>No work remains to be done after each recursive call, so no runtime stack is necessary to remember arguments of previous calls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4E7BE-2DF5-4973-A99F-A0F0C4D5A9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7B4BA-A3BA-4DAE-B207-7C8EE80853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720556E-51EE-4B15-BDCA-6BE622393E8D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44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74F445B2-E218-41B6-BC66-E44FA2DA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Structures in Scheme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7960CE07-C17F-4822-9A48-DCC95C70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Basic data structure in Scheme is the list</a:t>
            </a:r>
          </a:p>
          <a:p>
            <a:pPr lvl="1"/>
            <a:r>
              <a:rPr lang="en-US" altLang="en-US"/>
              <a:t>Can represent a sequence, a record, or any other structure</a:t>
            </a:r>
          </a:p>
          <a:p>
            <a:r>
              <a:rPr lang="en-US" altLang="en-US"/>
              <a:t>Scheme also supports structured types for vectors (one-dimensional arrays) and strings</a:t>
            </a:r>
          </a:p>
          <a:p>
            <a:r>
              <a:rPr lang="en-US" altLang="en-US"/>
              <a:t>List functions:</a:t>
            </a:r>
          </a:p>
          <a:p>
            <a:pPr lvl="1"/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altLang="en-US"/>
              <a:t>: accesses the head of the list</a:t>
            </a:r>
          </a:p>
          <a:p>
            <a:pPr lvl="1"/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US" altLang="en-US"/>
              <a:t>: returns the tail of the list (minus the head)</a:t>
            </a:r>
          </a:p>
          <a:p>
            <a:pPr lvl="1"/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en-US" altLang="en-US"/>
              <a:t>: adds a new head to an existing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FDFDA-37FC-4139-B478-02BFDBB2C8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9AFF0-D221-4191-BFBD-018B394853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1D99A5C-AA93-4E76-9FC0-D25D24FBD3A8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45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34E662C5-76F7-4138-8825-579F9BCB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Structures in Scheme (cont’d.)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7E44C0E9-7138-4567-AF16-FBBBB84E6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Example: a list representation of a binary search tree</a:t>
            </a:r>
          </a:p>
          <a:p>
            <a:pPr marL="400050" lvl="1" indent="0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("horse" ("cow" () ("dog" () ())) </a:t>
            </a:r>
          </a:p>
          <a:p>
            <a:pPr marL="400050" lvl="1" indent="0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("zebra" ("yak" () ()) () ))</a:t>
            </a:r>
          </a:p>
          <a:p>
            <a:r>
              <a:rPr lang="en-US" altLang="en-US"/>
              <a:t>A tree node is a list of three items (name left right)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00B35-B9BE-447F-A647-34E80166F0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FFB72-35CF-4608-8BF0-F5A1AA8056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1814A9F-7FDD-4618-84A1-3A9522F92621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46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47110" name="Picture 2">
            <a:extLst>
              <a:ext uri="{FF2B5EF4-FFF2-40B4-BE49-F238E27FC236}">
                <a16:creationId xmlns:a16="http://schemas.microsoft.com/office/drawing/2014/main" id="{CAB8B980-ABAB-4000-96D1-E5851E6DD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78263"/>
            <a:ext cx="6324600" cy="248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51521C8C-1F68-4C06-8E3D-7D5F1481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Structures in Scheme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28F2B-2AB3-47FE-83A5-DA7499E6D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List can be visualized as a pair of values: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dirty="0"/>
              <a:t> and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cdr</a:t>
            </a:r>
          </a:p>
          <a:p>
            <a:pPr lvl="1">
              <a:defRPr/>
            </a:pPr>
            <a:r>
              <a:rPr lang="en-US" dirty="0"/>
              <a:t>List </a:t>
            </a:r>
            <a:r>
              <a:rPr lang="en-US" sz="2200" dirty="0">
                <a:latin typeface="Courier New" pitchFamily="49" charset="0"/>
                <a:ea typeface="+mn-ea"/>
                <a:cs typeface="Courier New" pitchFamily="49" charset="0"/>
              </a:rPr>
              <a:t>L </a:t>
            </a:r>
            <a:r>
              <a:rPr lang="en-US" dirty="0"/>
              <a:t>is a pointer to a box of two pointers, one to its </a:t>
            </a:r>
            <a:r>
              <a:rPr lang="en-US" sz="2200" dirty="0">
                <a:latin typeface="Courier New" pitchFamily="49" charset="0"/>
                <a:ea typeface="+mn-ea"/>
                <a:cs typeface="Courier New" pitchFamily="49" charset="0"/>
              </a:rPr>
              <a:t>car</a:t>
            </a:r>
            <a:r>
              <a:rPr lang="en-US" dirty="0"/>
              <a:t> and the other to its </a:t>
            </a:r>
            <a:r>
              <a:rPr lang="en-US" sz="2200" dirty="0">
                <a:latin typeface="Courier New" pitchFamily="49" charset="0"/>
                <a:ea typeface="+mn-ea"/>
                <a:cs typeface="Courier New" pitchFamily="49" charset="0"/>
              </a:rPr>
              <a:t>cdr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A14-9822-40D3-A84F-AD771D39DB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FBF4A-F6CC-478B-AB4B-BFEB873491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9AAE536-B0BA-485D-AA16-CA212CC44892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47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48134" name="Picture 2">
            <a:extLst>
              <a:ext uri="{FF2B5EF4-FFF2-40B4-BE49-F238E27FC236}">
                <a16:creationId xmlns:a16="http://schemas.microsoft.com/office/drawing/2014/main" id="{55E381DA-A085-48AD-8A1A-AA4330A5F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32225"/>
            <a:ext cx="7010400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EE419DB7-8479-4F8A-B7CB-283418F2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Structures in Scheme (cont’d.)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A6A12F3A-F03E-4CDF-9534-5BEA4FBF0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76400"/>
            <a:ext cx="8153400" cy="4572000"/>
          </a:xfrm>
        </p:spPr>
        <p:txBody>
          <a:bodyPr/>
          <a:lstStyle/>
          <a:p>
            <a:r>
              <a:rPr lang="en-US" altLang="en-US" b="1"/>
              <a:t>Box and pointer notation </a:t>
            </a:r>
            <a:r>
              <a:rPr lang="en-US" altLang="en-US"/>
              <a:t>for a simple list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(1 2 3)</a:t>
            </a:r>
          </a:p>
          <a:p>
            <a:pPr lvl="1"/>
            <a:r>
              <a:rPr lang="en-US" altLang="en-US"/>
              <a:t>Black rectangle in the end box stands for the empty list ( 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F9609-1F75-44FA-9DA1-8A1FC42D12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18DE6-5703-4B79-B144-D4E54D5BB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B546902-7AB3-4FA7-8E1D-7AF6E7C6FF69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48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49158" name="Picture 2">
            <a:extLst>
              <a:ext uri="{FF2B5EF4-FFF2-40B4-BE49-F238E27FC236}">
                <a16:creationId xmlns:a16="http://schemas.microsoft.com/office/drawing/2014/main" id="{8F44BF71-5B45-401F-930E-A32990BCC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05200"/>
            <a:ext cx="81168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35C666D9-F921-47AB-88B8-D235E6FB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Structures in Scheme (cont’d.)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6E2FD-9C1E-4E45-977B-25D7D4EC57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AEA50-4A53-4FCB-93C9-F47F682D75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2FE2E08-38A7-498C-8372-E523EFC551DA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49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50181" name="Picture 2">
            <a:extLst>
              <a:ext uri="{FF2B5EF4-FFF2-40B4-BE49-F238E27FC236}">
                <a16:creationId xmlns:a16="http://schemas.microsoft.com/office/drawing/2014/main" id="{999E560F-5422-45BA-BB27-6AFE9AD6B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7716838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Functional Programmers talk of Purity, they are referring to Pure Functions.</a:t>
            </a:r>
          </a:p>
          <a:p>
            <a:r>
              <a:rPr lang="en-US" dirty="0"/>
              <a:t>Pure Functions are very simple functions. They only operate on their input parameters.</a:t>
            </a:r>
          </a:p>
          <a:p>
            <a:r>
              <a:rPr lang="en-US" dirty="0"/>
              <a:t>Here’s an example in </a:t>
            </a:r>
            <a:r>
              <a:rPr lang="en-US" dirty="0" err="1"/>
              <a:t>Javascript</a:t>
            </a:r>
            <a:r>
              <a:rPr lang="en-US" dirty="0"/>
              <a:t> of a Pure Function:</a:t>
            </a:r>
          </a:p>
          <a:p>
            <a:r>
              <a:rPr lang="en-US" dirty="0" err="1"/>
              <a:t>var</a:t>
            </a:r>
            <a:r>
              <a:rPr lang="en-US" dirty="0"/>
              <a:t> z = 10;</a:t>
            </a:r>
            <a:br>
              <a:rPr lang="en-US" dirty="0"/>
            </a:br>
            <a:r>
              <a:rPr lang="en-US" dirty="0"/>
              <a:t>function add(x, y) {</a:t>
            </a:r>
            <a:br>
              <a:rPr lang="en-US" dirty="0"/>
            </a:br>
            <a:r>
              <a:rPr lang="en-US" dirty="0"/>
              <a:t>return x + y;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C93316-B3EC-4483-A6A1-0FDDBAE94721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4139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E3F51511-5EA3-44FF-A8BD-F6F06CEE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Structures in Scheme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158B0-AC74-4EE0-8780-53B71ADCC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the basic list manipulation operations can be written as functions using the primitives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cons</a:t>
            </a:r>
            <a:r>
              <a:rPr lang="en-US" dirty="0"/>
              <a:t>,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null?</a:t>
            </a:r>
          </a:p>
          <a:p>
            <a:pPr lvl="1">
              <a:defRPr/>
            </a:pPr>
            <a:r>
              <a:rPr lang="en-US" sz="2200" dirty="0">
                <a:latin typeface="Courier New" pitchFamily="49" charset="0"/>
                <a:ea typeface="+mn-ea"/>
                <a:cs typeface="Courier New" pitchFamily="49" charset="0"/>
              </a:rPr>
              <a:t>null?</a:t>
            </a:r>
            <a:r>
              <a:rPr lang="en-US" dirty="0"/>
              <a:t> returns true if the list is empty or false otherwise</a:t>
            </a:r>
            <a:endParaRPr lang="en-US" sz="26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236D1-305A-4C21-8704-DF6CFCCBA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67CE3-6FD6-4422-B123-6E63EE0AAB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E214AB2-780E-4C77-B86B-4D9CCC6B60E8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50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C5E2B8AE-F844-4157-8956-8B7E823E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Programming Techniques in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4D089-7E7A-4A37-8A5A-58C48BAC0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Scheme relies on recursion to perform loops and other repetitive operations</a:t>
            </a:r>
          </a:p>
          <a:p>
            <a:pPr lvl="1">
              <a:defRPr/>
            </a:pPr>
            <a:r>
              <a:rPr lang="en-US" dirty="0"/>
              <a:t>To apply repeated operations to a list, “cdr down and cons up”: apply the operation recursively to the tail of a list and then use the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cons</a:t>
            </a:r>
            <a:r>
              <a:rPr lang="en-US" dirty="0"/>
              <a:t> operator to construct a new list with the current result</a:t>
            </a:r>
          </a:p>
          <a:p>
            <a:pPr>
              <a:defRPr/>
            </a:pPr>
            <a:r>
              <a:rPr lang="en-US" dirty="0"/>
              <a:t>Example:</a:t>
            </a:r>
          </a:p>
          <a:p>
            <a:pPr marL="0" indent="341313">
              <a:buFontTx/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(define square-list (lambda (L)</a:t>
            </a:r>
          </a:p>
          <a:p>
            <a:pPr marL="0" indent="395288">
              <a:buFontTx/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(if (null? L) '()</a:t>
            </a:r>
          </a:p>
          <a:p>
            <a:pPr marL="0" indent="463550">
              <a:buFontTx/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(cons (* (car L) (car L)) (square-list </a:t>
            </a:r>
          </a:p>
          <a:p>
            <a:pPr marL="0" indent="463550">
              <a:buFontTx/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	(cdr L)))))</a:t>
            </a:r>
          </a:p>
          <a:p>
            <a:pPr marL="457200" lvl="1" indent="0">
              <a:buFontTx/>
              <a:buNone/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A4019-E5F7-44D4-B4D5-E8F8483505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10522-3D7A-49E1-B8A4-3C3D466A63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266BD2A-F43B-422C-9127-744390304A68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51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CA06601D-43E3-4395-8F07-92FE60A6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Higher-Order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DD550-8B15-472F-B770-D78D9664C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Higher-order functions</a:t>
            </a:r>
            <a:r>
              <a:rPr lang="en-US" dirty="0"/>
              <a:t>: functions that take other functions as parameters and functions that return functions as values</a:t>
            </a:r>
          </a:p>
          <a:p>
            <a:pPr>
              <a:defRPr/>
            </a:pPr>
            <a:r>
              <a:rPr lang="en-US" dirty="0"/>
              <a:t>Example: function with a function parameter that returns a function value</a:t>
            </a:r>
          </a:p>
          <a:p>
            <a:pPr marL="0" indent="0">
              <a:buFontTx/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(define make-double (lambda (f)</a:t>
            </a:r>
          </a:p>
          <a:p>
            <a:pPr marL="0" indent="0">
              <a:buFontTx/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		(lambda (x) (f x x)))</a:t>
            </a:r>
          </a:p>
          <a:p>
            <a:pPr>
              <a:defRPr/>
            </a:pPr>
            <a:r>
              <a:rPr lang="en-US" dirty="0"/>
              <a:t>Can now create functions using this:</a:t>
            </a:r>
          </a:p>
          <a:p>
            <a:pPr marL="0" indent="0">
              <a:buFontTx/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(define square (make-double *))</a:t>
            </a:r>
          </a:p>
          <a:p>
            <a:pPr marL="0" indent="0">
              <a:buFontTx/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(define double (make-double +))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5E70A-0CE9-4E80-8500-18EC9723DA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26594-5B32-454C-919A-A50CCDE23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FB9BEC3-3B91-4CFB-8D14-33BACFA020CF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52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E08FA3B9-F890-4F71-8691-62E2238D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Higher-Order Functions (cont’d.)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6702A7D1-BDD1-4973-859F-5B5997EA1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Runtime environment of functional languages is more complicated than the stack-based environment of a standard block-structured imperative language</a:t>
            </a:r>
          </a:p>
          <a:p>
            <a:r>
              <a:rPr lang="en-US" altLang="en-US" b="1"/>
              <a:t>Garbage collection</a:t>
            </a:r>
            <a:r>
              <a:rPr lang="en-US" altLang="en-US"/>
              <a:t>: automatic memory management technique to return memory used by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BBEE2-C9CA-42EB-994D-D06B233F38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42D70-A867-4AD8-A44D-F36C22F6F1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9095223-25CC-484D-86FC-01E1F169458D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53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5CEC0C22-631B-491B-A95A-D35EB7BA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(Lexical) Scoping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6CCF890A-53B8-4B13-BC68-80E61B26A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Early dialects of Lisp were dynamically scoped</a:t>
            </a:r>
          </a:p>
          <a:p>
            <a:r>
              <a:rPr lang="en-US" altLang="en-US"/>
              <a:t>Modern dialects, including Scheme and Common Lisp, are statically scoped</a:t>
            </a:r>
          </a:p>
          <a:p>
            <a:r>
              <a:rPr lang="en-US" altLang="en-US" b="1"/>
              <a:t>Static scope </a:t>
            </a:r>
            <a:r>
              <a:rPr lang="en-US" altLang="en-US"/>
              <a:t>(or </a:t>
            </a:r>
            <a:r>
              <a:rPr lang="en-US" altLang="en-US" b="1"/>
              <a:t>lexical scope</a:t>
            </a:r>
            <a:r>
              <a:rPr lang="en-US" altLang="en-US"/>
              <a:t>): the area of a program in which a variable declaration is visible</a:t>
            </a:r>
          </a:p>
          <a:p>
            <a:pPr lvl="1"/>
            <a:r>
              <a:rPr lang="en-US" altLang="en-US"/>
              <a:t>For static scoping, the meaning or value of a variable can be determined by reading the source code</a:t>
            </a:r>
          </a:p>
          <a:p>
            <a:pPr lvl="1"/>
            <a:r>
              <a:rPr lang="en-US" altLang="en-US"/>
              <a:t>For dynamic scoping, the meaning depends on the runtime context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FCDBE-8918-4A84-BB16-22947CEC34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3BD0D-2E50-4A3C-B8A8-43C1564D46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34FF70A-65A4-4A18-B812-0490A55E8C97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54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11C5C994-3C40-45BE-A0F0-6655301D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(Lexical) Scoping (cont’d.)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614A9BE3-6F60-4F8B-AFBF-9F4750DA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Declaration of variables can be nested in block-structured languages</a:t>
            </a:r>
          </a:p>
          <a:p>
            <a:r>
              <a:rPr lang="en-US" altLang="en-US"/>
              <a:t>Scope of a variable extends to the end of the block in which it is declared, including any nested blocks (unless it is redeclared within a nesting block)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1B40C-EB0D-4CEB-9E2B-DA3F7C2C3E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10EF1-05EA-40E0-97D0-AB48C0EF15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39398CF-8DB7-42DA-B28B-8BF27FB20164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55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56326" name="Picture 2">
            <a:extLst>
              <a:ext uri="{FF2B5EF4-FFF2-40B4-BE49-F238E27FC236}">
                <a16:creationId xmlns:a16="http://schemas.microsoft.com/office/drawing/2014/main" id="{78DE65CB-54A7-46FF-A945-FFD823FDF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071938"/>
            <a:ext cx="472440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2540400B-59FC-4D22-81EA-AAD3470D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(Lexical) Scoping (cont’d.)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B3CA717F-586A-42D2-A052-93680A00C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Free variable</a:t>
            </a:r>
            <a:r>
              <a:rPr lang="en-US" altLang="en-US"/>
              <a:t>: a variable referenced within a function that is not also a formal parameter to that function and is not bound within a nested function</a:t>
            </a:r>
          </a:p>
          <a:p>
            <a:r>
              <a:rPr lang="en-US" altLang="en-US" b="1"/>
              <a:t>Bound variable</a:t>
            </a:r>
            <a:r>
              <a:rPr lang="en-US" altLang="en-US"/>
              <a:t>: a variable within a function that is also a formal parameter to that function</a:t>
            </a:r>
          </a:p>
          <a:p>
            <a:r>
              <a:rPr lang="en-US" altLang="en-US"/>
              <a:t>Lexical scoping fixes the meaning of free variables in one place in the code, making a program easier to read and verify than dynamic scoping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CB6FB-2BD4-40B0-9DEF-15DC08A046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75E0B-B88E-486F-84CF-82701C0689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A3B70FB-4DD6-494E-8323-05349720FC9D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56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A0D530C0-F554-441D-A671-C2D09739C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Symbolic Information Processing </a:t>
            </a:r>
            <a:br>
              <a:rPr lang="en-US" altLang="en-US"/>
            </a:br>
            <a:r>
              <a:rPr lang="en-US" altLang="en-US"/>
              <a:t>and Metalinguistic Power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EBBE8822-F3E7-4AC8-9DD5-7478FEF2F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Metalinguistic power</a:t>
            </a:r>
            <a:r>
              <a:rPr lang="en-US" altLang="en-US"/>
              <a:t>:  the capacity to build, manipulate, and transform lists of symbols that are then evaluated as programs</a:t>
            </a:r>
          </a:p>
          <a:p>
            <a:r>
              <a:rPr lang="en-US" altLang="en-US"/>
              <a:t>Example: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/>
              <a:t> form is actually syntactic sugar for the application of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altLang="en-US"/>
              <a:t> form to its arguments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BD4CC-0E54-4DB0-B9E8-51ECF57D40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CF6AF-8518-4633-920D-93679588D6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2BCA3AD-19A9-4F50-A224-78834A463620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57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58374" name="Picture 2">
            <a:extLst>
              <a:ext uri="{FF2B5EF4-FFF2-40B4-BE49-F238E27FC236}">
                <a16:creationId xmlns:a16="http://schemas.microsoft.com/office/drawing/2014/main" id="{426200A6-F3E3-4546-90FD-2D3E022CB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191000"/>
            <a:ext cx="871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51F5E431-BDA3-47DF-A797-96072391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ML: Functional Programming </a:t>
            </a:r>
            <a:br>
              <a:rPr lang="en-US" altLang="en-US"/>
            </a:br>
            <a:r>
              <a:rPr lang="en-US" altLang="en-US"/>
              <a:t>with Static Typing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8A3492B9-CBD8-4572-AC76-6589BBA41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ML</a:t>
            </a:r>
            <a:r>
              <a:rPr lang="en-US" altLang="en-US"/>
              <a:t> (or </a:t>
            </a:r>
            <a:r>
              <a:rPr lang="en-US" altLang="en-US" b="1"/>
              <a:t>MetaLanguage</a:t>
            </a:r>
            <a:r>
              <a:rPr lang="en-US" altLang="en-US"/>
              <a:t>): a functional programming language quite different from the dialects of Lisp</a:t>
            </a:r>
          </a:p>
          <a:p>
            <a:pPr lvl="1"/>
            <a:r>
              <a:rPr lang="en-US" altLang="en-US"/>
              <a:t>Has more Algol-like syntax, which avoids the use of many parentheses</a:t>
            </a:r>
          </a:p>
          <a:p>
            <a:pPr lvl="1"/>
            <a:r>
              <a:rPr lang="en-US" altLang="en-US"/>
              <a:t>Is statically typed, allows for type-checking</a:t>
            </a:r>
          </a:p>
          <a:p>
            <a:r>
              <a:rPr lang="en-US" altLang="en-US"/>
              <a:t>Advantages:</a:t>
            </a:r>
          </a:p>
          <a:p>
            <a:pPr lvl="1"/>
            <a:r>
              <a:rPr lang="en-US" altLang="en-US"/>
              <a:t>Makes the language more secure since more errors are found prior to execution</a:t>
            </a:r>
          </a:p>
          <a:p>
            <a:pPr lvl="1"/>
            <a:r>
              <a:rPr lang="en-US" altLang="en-US"/>
              <a:t>Improves efficiency by making type-checking at runtime unnecessary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43CAB-60B9-4DB7-A197-4E139F7109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F9A5B-E0CC-4C94-9FD5-16FF2095CA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98478E7-4544-4F32-8E03-A6024CACB931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58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1CD77FC2-F3D2-4B86-BDAF-3AB3D76C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ML: Functional Programming </a:t>
            </a:r>
            <a:br>
              <a:rPr lang="en-US" altLang="en-US"/>
            </a:br>
            <a:r>
              <a:rPr lang="en-US" altLang="en-US"/>
              <a:t>with Static Typing (cont’d.)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AC75FD65-D80E-43CA-8D53-73E203FAA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ML was first developed in the late 1970s for proving the correctness of programs</a:t>
            </a:r>
          </a:p>
          <a:p>
            <a:pPr lvl="1"/>
            <a:r>
              <a:rPr lang="en-US" altLang="en-US"/>
              <a:t>Part of the Edinburgh Logic for Computable Functions (LCF) system</a:t>
            </a:r>
          </a:p>
          <a:p>
            <a:r>
              <a:rPr lang="en-US" altLang="en-US"/>
              <a:t>Was later combined with the HOPE language and named Standard ML, or SML</a:t>
            </a:r>
          </a:p>
          <a:p>
            <a:r>
              <a:rPr lang="en-US" altLang="en-US"/>
              <a:t>Current standard reflects another revision in 1997, called SML97, or ML97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6FA24-7D54-429D-983C-825E90016E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16DA7-5C0E-4152-A4DA-8D747BFB4C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3AE513A-AAC4-4DCF-AEEE-37F93BA8036B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59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1101DE9-A824-4777-8535-E209127427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Background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A8088E5-DC74-49A1-9F15-99A4765807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Several different styles of programming, including:</a:t>
            </a:r>
          </a:p>
          <a:p>
            <a:pPr lvl="1"/>
            <a:r>
              <a:rPr lang="en-US" altLang="en-US"/>
              <a:t>Functional programming</a:t>
            </a:r>
          </a:p>
          <a:p>
            <a:pPr lvl="1"/>
            <a:r>
              <a:rPr lang="en-US" altLang="en-US"/>
              <a:t>Logic programming</a:t>
            </a:r>
          </a:p>
          <a:p>
            <a:pPr lvl="1"/>
            <a:r>
              <a:rPr lang="en-US" altLang="en-US"/>
              <a:t>Object-oriented programming</a:t>
            </a:r>
          </a:p>
          <a:p>
            <a:r>
              <a:rPr lang="en-US" altLang="en-US"/>
              <a:t>Different languages have evolved to support each style of programming</a:t>
            </a:r>
          </a:p>
          <a:p>
            <a:pPr lvl="1"/>
            <a:r>
              <a:rPr lang="en-US" altLang="en-US"/>
              <a:t>Each type of language rests on a distinct model of computation, which is different from the von Neumann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DDF8C-82B1-4A50-938B-0C66C61812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51EC8-CF13-4C6F-B347-A4D889C011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9C6C9E6-E1BB-408C-95C0-4C61351F4F96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BBF02AAA-AD07-447D-983D-76E45FE6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Elements of ML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8B38497C-B32A-4C48-99B4-B51D4D3D2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ML, the basic program is a function declaration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altLang="en-US"/>
              <a:t>: reserved word that introduces a function declaration</a:t>
            </a:r>
          </a:p>
          <a:p>
            <a:r>
              <a:rPr lang="en-US" altLang="en-US"/>
              <a:t>Parentheses are almost completely unnecessary since the meaning of items can be determined based solely on their position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FE238-44AD-479D-86B5-45C37C80B8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AE895-976A-48C4-93CB-9388099DD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9B3A5FA-D0EB-47AF-ADD1-3ABCBA1BF26F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60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61446" name="Picture 2">
            <a:extLst>
              <a:ext uri="{FF2B5EF4-FFF2-40B4-BE49-F238E27FC236}">
                <a16:creationId xmlns:a16="http://schemas.microsoft.com/office/drawing/2014/main" id="{AD90818E-F5B0-4E6A-9D01-A662C990C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19600"/>
            <a:ext cx="80041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1B1F2689-B105-4D36-867D-9F1E7B37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Elements of ML (cont’d.)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78D82A2A-F50C-435B-9365-508CF23F4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declared function can be called by its name: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ML responds with the returned value and its type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/>
              <a:t> is the name of the current expression under evaluation</a:t>
            </a:r>
          </a:p>
          <a:p>
            <a:r>
              <a:rPr lang="en-US" altLang="en-US"/>
              <a:t>Values can be defined using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/>
              <a:t> keyword</a:t>
            </a:r>
          </a:p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4FF70-C3CE-4EDE-BBCC-89A1F9C19D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DF88D-D427-4339-AF3A-2BF9941BF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1A90C61-724E-40AF-9993-433523890533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61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62470" name="Picture 2">
            <a:extLst>
              <a:ext uri="{FF2B5EF4-FFF2-40B4-BE49-F238E27FC236}">
                <a16:creationId xmlns:a16="http://schemas.microsoft.com/office/drawing/2014/main" id="{2957BD3F-0170-48CB-9561-37CD4BF6A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2181225"/>
            <a:ext cx="40227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3">
            <a:extLst>
              <a:ext uri="{FF2B5EF4-FFF2-40B4-BE49-F238E27FC236}">
                <a16:creationId xmlns:a16="http://schemas.microsoft.com/office/drawing/2014/main" id="{E8A6942B-B1B9-4DAD-9C7A-2A6606DC5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953000"/>
            <a:ext cx="44291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C9AF71C2-5E11-4DD0-BD0E-3F1A6511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Elements of ML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DE796-E85B-4ADC-8CDB-18781C5DC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Arithmetic operators are written as infix operators</a:t>
            </a:r>
          </a:p>
          <a:p>
            <a:pPr lvl="1">
              <a:defRPr/>
            </a:pPr>
            <a:r>
              <a:rPr lang="en-US" dirty="0"/>
              <a:t>Different from the prefix notation of Lisp</a:t>
            </a:r>
          </a:p>
          <a:p>
            <a:pPr lvl="1">
              <a:defRPr/>
            </a:pPr>
            <a:r>
              <a:rPr lang="en-US" dirty="0"/>
              <a:t>Operator precedence and associativity are an issue</a:t>
            </a:r>
          </a:p>
          <a:p>
            <a:pPr lvl="1">
              <a:defRPr/>
            </a:pPr>
            <a:r>
              <a:rPr lang="en-US" dirty="0"/>
              <a:t>ML adheres to the standard math conventions for arithmetic operators</a:t>
            </a:r>
          </a:p>
          <a:p>
            <a:pPr>
              <a:defRPr/>
            </a:pPr>
            <a:r>
              <a:rPr lang="en-US" dirty="0"/>
              <a:t>Can turn infix operators into prefix operators using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op</a:t>
            </a:r>
            <a:r>
              <a:rPr lang="en-US" dirty="0"/>
              <a:t> keyword: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73F82-D1C5-4D51-8DCC-24B76052BE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8686F-E9BB-4FEB-8F0C-E558FFD087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1300F7E-30E9-4D7A-A3B8-B1B5CA5CE00D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62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63494" name="Picture 2">
            <a:extLst>
              <a:ext uri="{FF2B5EF4-FFF2-40B4-BE49-F238E27FC236}">
                <a16:creationId xmlns:a16="http://schemas.microsoft.com/office/drawing/2014/main" id="{3D01BCF3-003F-4010-A06D-82D48019D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724400"/>
            <a:ext cx="472440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060EB561-F218-4159-B598-2B247882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Elements of ML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FE6AF-86E7-4806-80F6-FF461BC72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Note that binary arithmetic operators take pairs of integers as their argument</a:t>
            </a:r>
          </a:p>
          <a:p>
            <a:pPr lvl="1">
              <a:defRPr/>
            </a:pPr>
            <a:r>
              <a:rPr lang="en-US" dirty="0"/>
              <a:t>Pairs are elements of the Cartesian product type, or </a:t>
            </a:r>
            <a:r>
              <a:rPr lang="en-US" b="1" dirty="0"/>
              <a:t>tuple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int * int</a:t>
            </a:r>
          </a:p>
          <a:p>
            <a:pPr marL="0" indent="0">
              <a:buFontTx/>
              <a:buNone/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BABFC-182D-41A3-8A3D-B7606570C4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09E45-A16A-4A89-A394-1A50F27105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76BC04B-7AF7-4AE7-8A28-470DFC4D2879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63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64518" name="Picture 2">
            <a:extLst>
              <a:ext uri="{FF2B5EF4-FFF2-40B4-BE49-F238E27FC236}">
                <a16:creationId xmlns:a16="http://schemas.microsoft.com/office/drawing/2014/main" id="{7CD2974C-0AB8-4369-9991-9DE1E6702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05200"/>
            <a:ext cx="5867400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275B23CD-F113-4C9B-A817-DD120DC8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Elements of ML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B78BC-52C8-4671-ABEE-D06494104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 ML, programs are not themselves lists, as they are in Lisp</a:t>
            </a:r>
          </a:p>
          <a:p>
            <a:pPr>
              <a:defRPr/>
            </a:pPr>
            <a:r>
              <a:rPr lang="en-US" dirty="0"/>
              <a:t>A list in ML is indicated by square brackets, with elements separated by commas</a:t>
            </a:r>
          </a:p>
          <a:p>
            <a:pPr lvl="1">
              <a:defRPr/>
            </a:pPr>
            <a:r>
              <a:rPr lang="en-US" dirty="0"/>
              <a:t>A list’s elements must all have the same type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To mix data types, must use a </a:t>
            </a:r>
            <a:r>
              <a:rPr lang="en-US" b="1" dirty="0"/>
              <a:t>tuple</a:t>
            </a:r>
            <a:r>
              <a:rPr lang="en-US" dirty="0"/>
              <a:t>:</a:t>
            </a:r>
          </a:p>
          <a:p>
            <a:pPr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40511-FEED-4416-BB7C-DC8E6300BC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90E08-B112-4037-B006-C0D576801C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2165879-6EA9-4C42-8ACB-FAD6F86DAB35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64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65542" name="Picture 2">
            <a:extLst>
              <a:ext uri="{FF2B5EF4-FFF2-40B4-BE49-F238E27FC236}">
                <a16:creationId xmlns:a16="http://schemas.microsoft.com/office/drawing/2014/main" id="{58E44D94-FC1E-4FBA-9677-13C417F2D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0"/>
            <a:ext cx="533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3">
            <a:extLst>
              <a:ext uri="{FF2B5EF4-FFF2-40B4-BE49-F238E27FC236}">
                <a16:creationId xmlns:a16="http://schemas.microsoft.com/office/drawing/2014/main" id="{5F0B6819-28EB-478E-9775-6AEFA3685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334000"/>
            <a:ext cx="65532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8E7EDF98-18FD-4701-91E1-0EFBCC44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Elements of ML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81060-DCD3-4DFE-A302-67C48637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operator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/>
              <a:t> corresponds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cons</a:t>
            </a:r>
            <a:r>
              <a:rPr lang="en-US" dirty="0"/>
              <a:t> in Scheme, for constructing a list out of an element (the head) and a previously constructed list (the tail)</a:t>
            </a:r>
          </a:p>
          <a:p>
            <a:pPr lvl="1">
              <a:defRPr/>
            </a:pPr>
            <a:r>
              <a:rPr lang="en-US" dirty="0"/>
              <a:t>Every list is constructed by a series of applications of the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/>
              <a:t> operator, wherein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dirty="0"/>
              <a:t> is the empty list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/>
              <a:t>Type variable</a:t>
            </a:r>
            <a:r>
              <a:rPr lang="en-US" dirty="0"/>
              <a:t>: denoted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‘a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92A99-9F54-42BB-B47A-CFB5FA0852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0DB89-AADE-4DAE-AE41-949E0884B9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F43D4BE-4DD4-475B-81E7-A608E5DDB02D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65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66566" name="Picture 2">
            <a:extLst>
              <a:ext uri="{FF2B5EF4-FFF2-40B4-BE49-F238E27FC236}">
                <a16:creationId xmlns:a16="http://schemas.microsoft.com/office/drawing/2014/main" id="{17E84519-10EB-4207-BF4F-7C802F422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0"/>
            <a:ext cx="49577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3">
            <a:extLst>
              <a:ext uri="{FF2B5EF4-FFF2-40B4-BE49-F238E27FC236}">
                <a16:creationId xmlns:a16="http://schemas.microsoft.com/office/drawing/2014/main" id="{3B25E2C0-ACFA-48F4-B4FA-F1B28BE3C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181600"/>
            <a:ext cx="67659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70FA785D-42CD-43DD-BCA6-C5761156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Elements of ML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45FCA-142D-49DF-A711-A0B50AEF3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ML operators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hd</a:t>
            </a:r>
            <a:r>
              <a:rPr lang="en-US" dirty="0"/>
              <a:t> (for </a:t>
            </a:r>
            <a:r>
              <a:rPr lang="en-US" b="1" dirty="0"/>
              <a:t>head</a:t>
            </a:r>
            <a:r>
              <a:rPr lang="en-US" dirty="0"/>
              <a:t>)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tl</a:t>
            </a:r>
            <a:r>
              <a:rPr lang="en-US" dirty="0"/>
              <a:t> (for </a:t>
            </a:r>
            <a:r>
              <a:rPr lang="en-US" b="1" dirty="0"/>
              <a:t>tail</a:t>
            </a:r>
            <a:r>
              <a:rPr lang="en-US" dirty="0"/>
              <a:t>) correspond to Scheme’s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dirty="0"/>
              <a:t> operators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ML’s pattern-matching ability makes these functions unnecessary</a:t>
            </a:r>
          </a:p>
          <a:p>
            <a:pPr lvl="1">
              <a:defRPr/>
            </a:pPr>
            <a:r>
              <a:rPr lang="en-US" dirty="0"/>
              <a:t>Can use </a:t>
            </a:r>
            <a:r>
              <a:rPr lang="en-US" sz="2200" dirty="0">
                <a:latin typeface="Courier New" pitchFamily="49" charset="0"/>
                <a:ea typeface="+mn-ea"/>
                <a:cs typeface="Courier New" pitchFamily="49" charset="0"/>
              </a:rPr>
              <a:t>h::t </a:t>
            </a:r>
            <a:r>
              <a:rPr lang="en-US" dirty="0"/>
              <a:t>to identify the head and tail of a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5AE2C-B204-4E22-82C3-2CB5C1F99C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B1E5F-32E7-45E7-82BA-720550C5EF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A0DBFB3-860F-409A-BA23-0CA111772DF8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66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67590" name="Picture 2">
            <a:extLst>
              <a:ext uri="{FF2B5EF4-FFF2-40B4-BE49-F238E27FC236}">
                <a16:creationId xmlns:a16="http://schemas.microsoft.com/office/drawing/2014/main" id="{1EDC30E6-B63F-41A9-A5B0-B1D9AF1C5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43200"/>
            <a:ext cx="46672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448C0A28-E82B-440F-AF18-00D066AE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Elements of ML (cont’d.)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EC870307-B3FA-4471-AFDA-40A2146C2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Pattern matching can eliminate most uses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expressions</a:t>
            </a:r>
          </a:p>
          <a:p>
            <a:r>
              <a:rPr lang="en-US" altLang="en-US"/>
              <a:t>Example: recursive factorial function using pattern matching:</a:t>
            </a:r>
          </a:p>
          <a:p>
            <a:endParaRPr lang="en-US" altLang="en-US"/>
          </a:p>
          <a:p>
            <a:r>
              <a:rPr lang="en-US" altLang="en-US"/>
              <a:t>Patterns can also contain wildcards, written as the underscore character</a:t>
            </a:r>
          </a:p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DB159-F4E4-4001-AD9E-ED83988D93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0CD66-87C2-4F77-A469-3CF22E2F3E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A8FDEEE-8655-4DEF-8234-D4DB1BDC8172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67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68614" name="Picture 2">
            <a:extLst>
              <a:ext uri="{FF2B5EF4-FFF2-40B4-BE49-F238E27FC236}">
                <a16:creationId xmlns:a16="http://schemas.microsoft.com/office/drawing/2014/main" id="{C237E30A-6B29-4CC6-B8EC-DD00A3B3B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3438525"/>
            <a:ext cx="75025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3">
            <a:extLst>
              <a:ext uri="{FF2B5EF4-FFF2-40B4-BE49-F238E27FC236}">
                <a16:creationId xmlns:a16="http://schemas.microsoft.com/office/drawing/2014/main" id="{3DC1C2BA-9321-4786-925C-EA7E234AB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4724400"/>
            <a:ext cx="70977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FEADA0D4-9298-4D66-9BF8-73C5FBFF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Elements of ML (cont’d.)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CD015BF5-5377-4BEE-8ED0-B427C8321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Because of its strong typing, you must manually convert between data types using a conversion function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ML does not allow overloading of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31AFD-024B-4F81-8799-0AB1989254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36EA4-8C61-4758-ADA2-A18D381581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C7D1BC8-685A-4D97-917C-2AEC94E3D5B1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68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69638" name="Picture 2">
            <a:extLst>
              <a:ext uri="{FF2B5EF4-FFF2-40B4-BE49-F238E27FC236}">
                <a16:creationId xmlns:a16="http://schemas.microsoft.com/office/drawing/2014/main" id="{4DCAED42-772B-4FEC-9958-4185FFBBB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3132138"/>
            <a:ext cx="57737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3">
            <a:extLst>
              <a:ext uri="{FF2B5EF4-FFF2-40B4-BE49-F238E27FC236}">
                <a16:creationId xmlns:a16="http://schemas.microsoft.com/office/drawing/2014/main" id="{2C12FAEA-48E7-44D6-BFB3-E8004DF26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3908425"/>
            <a:ext cx="34940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8091E710-A011-4808-811D-A09ED184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Elements of ML (cont’d.)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05B871C2-43C9-4C1A-B0FE-585599084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rev</a:t>
            </a:r>
            <a:r>
              <a:rPr lang="en-US" altLang="en-US"/>
              <a:t> function: built-in function that reverses a list</a:t>
            </a:r>
          </a:p>
          <a:p>
            <a:r>
              <a:rPr lang="en-US" altLang="en-US"/>
              <a:t>ML makes a strong distinction between types that can be compared for equality and types that cannot</a:t>
            </a:r>
          </a:p>
          <a:p>
            <a:pPr lvl="1"/>
            <a:r>
              <a:rPr lang="en-US" altLang="en-US"/>
              <a:t>Real numbers cannot be compared for equality</a:t>
            </a:r>
          </a:p>
          <a:p>
            <a:r>
              <a:rPr lang="en-US" altLang="en-US"/>
              <a:t>When a polymorphic function definition involves an equality comparison, the type variables can only range over the </a:t>
            </a:r>
            <a:r>
              <a:rPr lang="en-US" altLang="en-US" b="1"/>
              <a:t>equality types</a:t>
            </a:r>
            <a:r>
              <a:rPr lang="en-US" altLang="en-US"/>
              <a:t>, written with two quotes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3311B-CC44-42AB-B5E1-A55F1C4DF8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7D6CE-8DE0-427F-A0F1-B24D291B8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5F2D61F-EC07-4CE0-96E5-BF734857F456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69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70662" name="Picture 2">
            <a:extLst>
              <a:ext uri="{FF2B5EF4-FFF2-40B4-BE49-F238E27FC236}">
                <a16:creationId xmlns:a16="http://schemas.microsoft.com/office/drawing/2014/main" id="{2FC56EF8-5449-4673-89DF-5A58D7100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181600"/>
            <a:ext cx="6091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E4F9B84-EB06-42D7-8651-5188760DF9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Background (cont’d.)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1449997-5175-4AB2-BD1A-94760D83C0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Functional programming: </a:t>
            </a:r>
          </a:p>
          <a:p>
            <a:pPr lvl="1"/>
            <a:r>
              <a:rPr lang="en-US" altLang="en-US" dirty="0"/>
              <a:t>Provides a uniform view of programs as functions</a:t>
            </a:r>
          </a:p>
          <a:p>
            <a:pPr lvl="1"/>
            <a:r>
              <a:rPr lang="en-US" altLang="en-US" dirty="0"/>
              <a:t>Treats functions as data</a:t>
            </a:r>
          </a:p>
          <a:p>
            <a:pPr lvl="1"/>
            <a:r>
              <a:rPr lang="en-US" altLang="en-US" dirty="0"/>
              <a:t>Provides prevention of side effects</a:t>
            </a:r>
          </a:p>
          <a:p>
            <a:r>
              <a:rPr lang="en-US" altLang="en-US" dirty="0"/>
              <a:t>Functional programming languages generally have simpler semantics and a simpler model of computation</a:t>
            </a:r>
          </a:p>
          <a:p>
            <a:pPr lvl="1"/>
            <a:r>
              <a:rPr lang="en-US" altLang="en-US" dirty="0"/>
              <a:t>Useful for rapid prototyping, artificial intelligence, mathematical proof systems, and logic applications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FE0E9-D860-44B7-8E7B-0AC158BB19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47A11-872B-4F07-BECA-3E5C15C097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9D4194B-93A7-48FF-8634-B95B4C645835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2875DB71-29DC-4B88-BE70-5C4E6367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Elements of ML (cont’d.)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418E6312-83DD-468D-BC3C-7606FF5D8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Structure</a:t>
            </a:r>
            <a:r>
              <a:rPr lang="en-US" altLang="en-US"/>
              <a:t>: ML’s version of the library package</a:t>
            </a:r>
          </a:p>
          <a:p>
            <a:pPr lvl="1"/>
            <a:r>
              <a:rPr lang="en-US" altLang="en-US"/>
              <a:t>Includes several standard predefined resources useful for input and output </a:t>
            </a:r>
          </a:p>
          <a:p>
            <a:pPr lvl="1"/>
            <a:r>
              <a:rPr lang="en-US" altLang="en-US"/>
              <a:t>Examples: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TextIO</a:t>
            </a:r>
            <a:r>
              <a:rPr lang="en-US" altLang="en-US"/>
              <a:t> structure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inputLine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altLang="en-US"/>
              <a:t> functions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altLang="en-US"/>
              <a:t> type in ML is similar to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/>
              <a:t> type of C</a:t>
            </a:r>
          </a:p>
          <a:p>
            <a:pPr lvl="1"/>
            <a:r>
              <a:rPr lang="en-US" altLang="en-US"/>
              <a:t>Has one value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/>
              <a:t> that represents “no actual value”</a:t>
            </a:r>
          </a:p>
          <a:p>
            <a:r>
              <a:rPr lang="en-US" altLang="en-US"/>
              <a:t>Can convert between strings and numbers with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fromString</a:t>
            </a:r>
            <a:r>
              <a:rPr lang="en-US" altLang="en-US"/>
              <a:t>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061F5-C03C-474D-AC73-CAF754AF66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E9284-6429-4AEE-B836-5A0B129B05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2B4A7EE-731A-4F34-9175-A70E049125F9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70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78520EF0-65C2-48AB-8C86-D7FBD536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Elements of ML (cont’d.)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4BC6E2B4-E46D-4123-992F-FFB716E54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Expression sequence</a:t>
            </a:r>
            <a:r>
              <a:rPr lang="en-US" altLang="en-US"/>
              <a:t>: a semicolon-separated sequence of expressions surrounded by parentheses, whose value is the value of the last expression listed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231C4-9EEF-4EAA-9F79-9F5FBF25A1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A5AA7-E01C-4E20-BE95-1871C1BAB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38528EC-189E-430C-A8FA-F34BFD42393F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71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72710" name="Picture 2">
            <a:extLst>
              <a:ext uri="{FF2B5EF4-FFF2-40B4-BE49-F238E27FC236}">
                <a16:creationId xmlns:a16="http://schemas.microsoft.com/office/drawing/2014/main" id="{480DF8FB-B9D3-4D9D-841B-D5A8494CF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352800"/>
            <a:ext cx="5486400" cy="288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203FDB94-C03B-422A-B556-78EECDA4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Structures in ML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67141CCC-66E7-48D2-8562-C536C82AE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ML has a rich set of data types, including enumerated types, records, tuples, and lists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en-US"/>
              <a:t> keyword: gives a synonym to an existing data type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altLang="en-US"/>
              <a:t> keyword produces a user-defined data type</a:t>
            </a:r>
          </a:p>
          <a:p>
            <a:r>
              <a:rPr lang="en-US" altLang="en-US" b="1"/>
              <a:t>Value constructors </a:t>
            </a:r>
            <a:r>
              <a:rPr lang="en-US" altLang="en-US"/>
              <a:t>(or </a:t>
            </a:r>
            <a:r>
              <a:rPr lang="en-US" altLang="en-US" b="1"/>
              <a:t>data constructors</a:t>
            </a:r>
            <a:r>
              <a:rPr lang="en-US" altLang="en-US"/>
              <a:t>): names used in the construction of data types that can be used as patterns</a:t>
            </a:r>
          </a:p>
          <a:p>
            <a:pPr lvl="1"/>
            <a:r>
              <a:rPr lang="en-US" altLang="en-US"/>
              <a:t>Vertical bar is used to indicate alternative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F7561-5B5B-463E-A989-D6373F63A3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B13F5-91A3-45B1-8747-A2743B138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24E6639-7962-4029-A2CC-431B5B3D812C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72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1ADA3944-5E26-4BD6-BB95-FC0F420B9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Structures in ML (cont’d.)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BA583440-8E4E-4AD3-AD00-D8F7BF17F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Example of a value constructor: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Binary search tree can be declared with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altLang="en-US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5062A-8336-4857-A24C-D03E80F647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F70C0-9AD7-495E-B068-BA2A90C648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C22D929-DE48-4CFD-9A5C-D6E81ABC7D88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73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74758" name="Picture 2">
            <a:extLst>
              <a:ext uri="{FF2B5EF4-FFF2-40B4-BE49-F238E27FC236}">
                <a16:creationId xmlns:a16="http://schemas.microsoft.com/office/drawing/2014/main" id="{3070D126-8191-47E8-B093-4A7A097E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61595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9" name="Picture 3">
            <a:extLst>
              <a:ext uri="{FF2B5EF4-FFF2-40B4-BE49-F238E27FC236}">
                <a16:creationId xmlns:a16="http://schemas.microsoft.com/office/drawing/2014/main" id="{0790E629-7572-47E4-800F-63542702C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5410200"/>
            <a:ext cx="81391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D69DB3A0-32CF-440A-B10D-5CE5EBA8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Higher-Order Functions and Currying in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ED99E-206E-42EC-8A1E-5E06B8639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dirty="0"/>
              <a:t> keyword: denotes a function expression and is followed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=&gt;</a:t>
            </a:r>
          </a:p>
          <a:p>
            <a:pPr lvl="1">
              <a:defRPr/>
            </a:pPr>
            <a:r>
              <a:rPr lang="en-US" dirty="0"/>
              <a:t>Can be used to build anonymous functions and function return values</a:t>
            </a:r>
          </a:p>
          <a:p>
            <a:pPr lvl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fun</a:t>
            </a:r>
            <a:r>
              <a:rPr lang="en-US" dirty="0"/>
              <a:t> definition is just syntactic sugar for the use of 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dirty="0"/>
              <a:t> expression</a:t>
            </a:r>
          </a:p>
          <a:p>
            <a:pPr>
              <a:defRPr/>
            </a:pPr>
            <a:r>
              <a:rPr lang="en-US" dirty="0"/>
              <a:t>Example:</a:t>
            </a:r>
          </a:p>
          <a:p>
            <a:pPr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	</a:t>
            </a:r>
            <a:r>
              <a:rPr lang="en-US" sz="2400" dirty="0"/>
              <a:t>is equivalent to: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EB02F-493E-47B7-9C96-34B8ACE274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4CAAA-A39C-4934-8427-7CE48CFB93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72315C3-7E66-41B5-8237-CF6F502ED533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74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75782" name="Picture 4">
            <a:extLst>
              <a:ext uri="{FF2B5EF4-FFF2-40B4-BE49-F238E27FC236}">
                <a16:creationId xmlns:a16="http://schemas.microsoft.com/office/drawing/2014/main" id="{A5258739-CD64-4A93-8BB4-90DD1982C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724400"/>
            <a:ext cx="390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3" name="Picture 5">
            <a:extLst>
              <a:ext uri="{FF2B5EF4-FFF2-40B4-BE49-F238E27FC236}">
                <a16:creationId xmlns:a16="http://schemas.microsoft.com/office/drawing/2014/main" id="{61FA04BC-4BB8-4452-836A-D2E71EDF8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638800"/>
            <a:ext cx="50292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B63AFAD0-956D-430F-A28C-1BB2A278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Higher-Order Functions and Currying in ML (cont’d.)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94E420C8-3941-44BB-A535-9C442941C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rec</a:t>
            </a:r>
            <a:r>
              <a:rPr lang="en-US" altLang="en-US"/>
              <a:t> keyword: used to declare a recursive function when using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</a:p>
          <a:p>
            <a:pPr lvl="1"/>
            <a:r>
              <a:rPr lang="en-US" altLang="en-US"/>
              <a:t>Similar to Scheme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letrec</a:t>
            </a:r>
          </a:p>
          <a:p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cs typeface="Courier New" panose="02070309020205020404" pitchFamily="49" charset="0"/>
              </a:rPr>
              <a:t>Function composition can be done with the letter o</a:t>
            </a:r>
          </a:p>
          <a:p>
            <a:endParaRPr lang="en-US" altLang="en-US"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D7D36-A727-45D9-8CA5-2B08F14DEB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F4958-DB5A-4605-9149-1D596C1347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C4B4704-877D-4F6D-926F-12189D7E2C75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75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76806" name="Picture 3">
            <a:extLst>
              <a:ext uri="{FF2B5EF4-FFF2-40B4-BE49-F238E27FC236}">
                <a16:creationId xmlns:a16="http://schemas.microsoft.com/office/drawing/2014/main" id="{74D62E3F-8873-483A-BAFF-5AD5D925F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886200"/>
            <a:ext cx="6500812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7" name="Picture 8">
            <a:extLst>
              <a:ext uri="{FF2B5EF4-FFF2-40B4-BE49-F238E27FC236}">
                <a16:creationId xmlns:a16="http://schemas.microsoft.com/office/drawing/2014/main" id="{CDFABEAC-254B-48D1-934A-6956B20F3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2971800"/>
            <a:ext cx="7535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AE294C8A-1217-43CD-AB0E-363EF976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Higher-Order Functions and Currying in ML (cont’d.)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6CB2FDAE-304B-4D8A-968E-998CA06B1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Currying</a:t>
            </a:r>
            <a:r>
              <a:rPr lang="en-US" altLang="en-US"/>
              <a:t>: a process in which a function of multiple parameters is viewed as a higher-order function of a single parameter that returns a function of the remaining parameters</a:t>
            </a:r>
          </a:p>
          <a:p>
            <a:pPr lvl="1"/>
            <a:r>
              <a:rPr lang="en-US" altLang="en-US"/>
              <a:t>A function to which this process is applied is said to be </a:t>
            </a:r>
            <a:r>
              <a:rPr lang="en-US" altLang="en-US" b="1"/>
              <a:t>curried</a:t>
            </a:r>
          </a:p>
          <a:p>
            <a:r>
              <a:rPr lang="en-US" altLang="en-US"/>
              <a:t>Can use a tuple to get an “uncurried” version of a function or two separate parameters to get a curried version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13FFD-EC09-4971-BFAF-E9CF7BFFE8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FDC4B-BF00-468E-8FA3-5580E06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6EA3002-DD5A-4838-9F61-BC1E838B29E7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76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B2E79C61-C60E-4D3A-809C-3A9FA2B2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Higher-Order Functions and Currying in ML (cont’d.)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BBA30A32-F2E7-4689-A14F-91C59893C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language is said to be </a:t>
            </a:r>
            <a:r>
              <a:rPr lang="en-US" altLang="en-US" b="1"/>
              <a:t>fully curried </a:t>
            </a:r>
            <a:r>
              <a:rPr lang="en-US" altLang="en-US"/>
              <a:t>if function definitions are automatically treated as curried and all multiparameter built-in functions are curried</a:t>
            </a:r>
          </a:p>
          <a:p>
            <a:pPr lvl="1"/>
            <a:r>
              <a:rPr lang="en-US" altLang="en-US"/>
              <a:t>ML is not fully curried since all built-in binary operators are defined as taking tuples</a:t>
            </a:r>
          </a:p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BFDF4-8AF9-4226-B9FB-532E1406D1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72932-82D8-4113-AD3D-A19F187707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9106AA8-5ED9-42DB-934D-2B839D85964C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77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6FF5ECF7-132E-4D51-ADEE-F4CA78EC9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Delayed Evaluation</a:t>
            </a:r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FE543194-776A-4251-9D13-540856884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a language with an applicative order evaluation rule, all parameters to user-defined functions are evaluated at the time of a call</a:t>
            </a:r>
          </a:p>
          <a:p>
            <a:r>
              <a:rPr lang="en-US" altLang="en-US"/>
              <a:t>Examples that do not use applicative order evaluation:</a:t>
            </a:r>
          </a:p>
          <a:p>
            <a:pPr lvl="1"/>
            <a:r>
              <a:rPr lang="en-US" altLang="en-US"/>
              <a:t>Boolean special forms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special form</a:t>
            </a:r>
          </a:p>
          <a:p>
            <a:r>
              <a:rPr lang="en-US" altLang="en-US"/>
              <a:t>Short-circuit evaluation of Boolean expressions allows a result without evaluating the second parameter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4790E-474C-40B6-9E03-4D4987B476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AF3AE-5C9F-47CC-AE7D-BE2C6A551D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A29B3FC-6069-48BE-94CE-232A369BA662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78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C8ACD47F-B594-44DB-BA94-2680CFB0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Delayed Evaluation (cont’d.)</a:t>
            </a:r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DC3399DB-4A0B-47BC-9166-115BC2FEF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Delayed evaluation is necessary for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special form</a:t>
            </a:r>
          </a:p>
          <a:p>
            <a:r>
              <a:rPr lang="en-US" altLang="en-US"/>
              <a:t>Example: 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(if a b c)</a:t>
            </a:r>
          </a:p>
          <a:p>
            <a:pPr lvl="1"/>
            <a:r>
              <a:rPr lang="en-US" altLang="en-US"/>
              <a:t>Evaluation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/>
              <a:t> must be delayed until the result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/>
              <a:t> is known; then either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/>
              <a:t> 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/>
              <a:t> is evaluated, but not both</a:t>
            </a:r>
          </a:p>
          <a:p>
            <a:r>
              <a:rPr lang="en-US" altLang="en-US"/>
              <a:t>Must distinguish between forms that use standard evaluation (function applications) and those that do not (special forms)</a:t>
            </a:r>
          </a:p>
          <a:p>
            <a:r>
              <a:rPr lang="en-US" altLang="en-US"/>
              <a:t>Using applicative order evaluation for functions makes semantics and implementation easier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D8F77-82D6-4A17-B24A-08047B8CD7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06C6B-2F1D-4A5F-863A-5F449EFB6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54F298D-9584-4565-96CD-1C9657E4E9FF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79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3FB6CD9-BF0C-41B5-AC49-A8325E2EE8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Background (cont’d.)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666D409-7F65-48F4-8646-ECB17DDFCE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Until recently, most functional languages suffered from inefficient execution</a:t>
            </a:r>
          </a:p>
          <a:p>
            <a:pPr lvl="1"/>
            <a:r>
              <a:rPr lang="en-US" altLang="en-US"/>
              <a:t>Most were originally interpreted instead of compiled</a:t>
            </a:r>
          </a:p>
          <a:p>
            <a:r>
              <a:rPr lang="en-US" altLang="en-US"/>
              <a:t>Today, functional languages are very attractive for general programming</a:t>
            </a:r>
          </a:p>
          <a:p>
            <a:pPr lvl="1"/>
            <a:r>
              <a:rPr lang="en-US" altLang="en-US"/>
              <a:t>They lend themselves very well to parallel execution</a:t>
            </a:r>
          </a:p>
          <a:p>
            <a:pPr lvl="1"/>
            <a:r>
              <a:rPr lang="en-US" altLang="en-US"/>
              <a:t>May be more efficient than imperative languages on multicore hardware architectures</a:t>
            </a:r>
          </a:p>
          <a:p>
            <a:pPr lvl="1"/>
            <a:r>
              <a:rPr lang="en-US" altLang="en-US"/>
              <a:t>Have mature application libraries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800B1-7EE3-4FA7-A606-23766E72FC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DFD9E-CA19-4A14-864B-4B80A852D3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D2C6824-17A8-42CE-BDE2-7E8A7EB46F8E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E9C68871-A961-4B60-B4A2-549376E5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Delayed Evaluation (cont’d.)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46580A91-10E2-45D7-AAAC-F01985FE7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Nonstrict</a:t>
            </a:r>
            <a:r>
              <a:rPr lang="en-US" altLang="en-US"/>
              <a:t>: a property of a function in which delayed evaluation leads to a well-defined result, even though subexpressions or parameters may be undefined</a:t>
            </a:r>
          </a:p>
          <a:p>
            <a:r>
              <a:rPr lang="en-US" altLang="en-US"/>
              <a:t>Languages with the property that functions are strict are easier to implement, although nonstrictness can be a desirable property</a:t>
            </a:r>
          </a:p>
          <a:p>
            <a:r>
              <a:rPr lang="en-US" altLang="en-US"/>
              <a:t>Algol60 included delayed execution in its pass by name parameter passing convention</a:t>
            </a:r>
          </a:p>
          <a:p>
            <a:pPr lvl="1"/>
            <a:r>
              <a:rPr lang="en-US" altLang="en-US"/>
              <a:t>A parameter is evaluated only when it is actually used in the code of a called procedure</a:t>
            </a:r>
          </a:p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7E29A-714F-484D-8A8F-FDFE898460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D7149-9F50-43BC-9208-17834AEE76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B804F3A-42DB-47F6-BE2B-41E93C0BE235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80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9F442882-9C5C-4F02-B519-F6F71CBB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Delayed Evaluation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29BE9-26C1-480B-8DA5-88D941DFA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Example: Algol60 delayed execution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When called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p(true, 1 div 0)</a:t>
            </a:r>
            <a:r>
              <a:rPr lang="en-US" dirty="0"/>
              <a:t>, it returns 1 since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/>
              <a:t> is never reached in the code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</a:p>
          <a:p>
            <a:pPr lvl="1">
              <a:defRPr/>
            </a:pPr>
            <a:r>
              <a:rPr lang="en-US" dirty="0"/>
              <a:t>The undefined expression </a:t>
            </a:r>
            <a:r>
              <a:rPr lang="en-US" sz="2200" dirty="0">
                <a:latin typeface="Courier New" pitchFamily="49" charset="0"/>
                <a:ea typeface="+mn-ea"/>
                <a:cs typeface="Courier New" pitchFamily="49" charset="0"/>
              </a:rPr>
              <a:t>1 div 0 </a:t>
            </a:r>
            <a:r>
              <a:rPr lang="en-US" dirty="0"/>
              <a:t>is never computed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A5083-C439-4070-B3B8-FC1FE2896E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DFA14-7318-4D63-AFB1-88EC356E41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7A65C80-1522-40FF-9704-8D7CDBBE2F41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81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82950" name="Picture 2">
            <a:extLst>
              <a:ext uri="{FF2B5EF4-FFF2-40B4-BE49-F238E27FC236}">
                <a16:creationId xmlns:a16="http://schemas.microsoft.com/office/drawing/2014/main" id="{AC83BB86-8C23-4807-BD3B-6909CA1EF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695483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5754193B-029F-4563-9B70-39E5156E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Delayed Evaluation (cont’d.)</a:t>
            </a:r>
          </a:p>
        </p:txBody>
      </p:sp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915BA919-32F3-4B38-A2CF-FF73E458C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a language with function values, it is possible to delay evaluation of a parameter by enclosing it in a function “shell” (a function with no parameters)</a:t>
            </a:r>
          </a:p>
          <a:p>
            <a:r>
              <a:rPr lang="en-US" altLang="en-US"/>
              <a:t>Example: C pass by name equivalent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6EB1C-1640-475C-99D1-37F8F32DD3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3889A-BBBB-47AF-9F4E-22DE8EFC8C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183357D-958D-4E18-8DA5-3075E5A4AF74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82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83974" name="Picture 2">
            <a:extLst>
              <a:ext uri="{FF2B5EF4-FFF2-40B4-BE49-F238E27FC236}">
                <a16:creationId xmlns:a16="http://schemas.microsoft.com/office/drawing/2014/main" id="{F2B07ABE-A987-4D57-9E01-2AA458C85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48050"/>
            <a:ext cx="45720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D7BE9155-67C3-4082-8C0F-59C39F7A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Delayed Evaluation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77FB8-BD05-49FD-953D-8CB2B2B9B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Such “shell” procedures are sometimes referred to as </a:t>
            </a:r>
            <a:r>
              <a:rPr lang="en-US" b="1" dirty="0"/>
              <a:t>pass by name thunks</a:t>
            </a:r>
            <a:r>
              <a:rPr lang="en-US" dirty="0"/>
              <a:t>, or just </a:t>
            </a:r>
            <a:r>
              <a:rPr lang="en-US" b="1" dirty="0"/>
              <a:t>thunks</a:t>
            </a:r>
          </a:p>
          <a:p>
            <a:pPr>
              <a:defRPr/>
            </a:pPr>
            <a:r>
              <a:rPr lang="en-US" dirty="0"/>
              <a:t>In Scheme and ML,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dirty="0"/>
              <a:t> function value constructors can be used to surround parameters with function shells</a:t>
            </a:r>
          </a:p>
          <a:p>
            <a:pPr>
              <a:defRPr/>
            </a:pPr>
            <a:r>
              <a:rPr lang="en-US" dirty="0"/>
              <a:t>Example:</a:t>
            </a:r>
          </a:p>
          <a:p>
            <a:pPr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	which can be called as follows: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26559-ED41-49D3-A15D-000D277092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7F0DC-77EA-40CB-92C9-C0A49DA3D4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326074A-3163-410E-AD05-76FB0C5EFBC4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83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84998" name="Picture 2">
            <a:extLst>
              <a:ext uri="{FF2B5EF4-FFF2-40B4-BE49-F238E27FC236}">
                <a16:creationId xmlns:a16="http://schemas.microsoft.com/office/drawing/2014/main" id="{33535BBF-8225-4FBE-BDD3-03D42C50F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43400"/>
            <a:ext cx="5770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9" name="Picture 3">
            <a:extLst>
              <a:ext uri="{FF2B5EF4-FFF2-40B4-BE49-F238E27FC236}">
                <a16:creationId xmlns:a16="http://schemas.microsoft.com/office/drawing/2014/main" id="{26B4CDC9-451B-4214-BB79-6653C7191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00663"/>
            <a:ext cx="57880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7FE23798-F8E7-4B9A-AACA-38072E28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Delayed Evaluation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3FF3D-F3CA-4808-84D4-2A050AC74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delay</a:t>
            </a:r>
            <a:r>
              <a:rPr lang="en-US" dirty="0"/>
              <a:t> special form: delays evaluation of its arguments and returns an object like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</a:t>
            </a:r>
            <a:r>
              <a:rPr lang="en-US" dirty="0"/>
              <a:t> “shell” or </a:t>
            </a:r>
            <a:r>
              <a:rPr lang="en-US" b="1" dirty="0"/>
              <a:t>promise</a:t>
            </a:r>
            <a:r>
              <a:rPr lang="en-US" dirty="0"/>
              <a:t> to evaluate its arguments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force</a:t>
            </a:r>
            <a:r>
              <a:rPr lang="en-US" dirty="0"/>
              <a:t> special form: causes its parameter, a delayed object, to be evaluated</a:t>
            </a:r>
          </a:p>
          <a:p>
            <a:pPr>
              <a:defRPr/>
            </a:pPr>
            <a:r>
              <a:rPr lang="en-US" dirty="0"/>
              <a:t>Previous function can now be written as:</a:t>
            </a:r>
          </a:p>
          <a:p>
            <a:pPr>
              <a:defRPr/>
            </a:pPr>
            <a:endParaRPr lang="en-US" dirty="0"/>
          </a:p>
          <a:p>
            <a:pPr marL="0" indent="341313">
              <a:buFontTx/>
              <a:buNone/>
              <a:defRPr/>
            </a:pPr>
            <a:r>
              <a:rPr lang="en-US" dirty="0"/>
              <a:t>and called as: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DC2C5-224D-49A7-9F48-A244807795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044A0-EA7D-4C59-B55F-6E27921579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B997982-8768-47DE-AFE4-9E1F21BBB89E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84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86022" name="Picture 3">
            <a:extLst>
              <a:ext uri="{FF2B5EF4-FFF2-40B4-BE49-F238E27FC236}">
                <a16:creationId xmlns:a16="http://schemas.microsoft.com/office/drawing/2014/main" id="{1F4760D6-E190-4C8D-8A15-4C0EA11BD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43400"/>
            <a:ext cx="7478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3" name="Picture 4">
            <a:extLst>
              <a:ext uri="{FF2B5EF4-FFF2-40B4-BE49-F238E27FC236}">
                <a16:creationId xmlns:a16="http://schemas.microsoft.com/office/drawing/2014/main" id="{137B3D70-6F1A-493C-A459-8853FF05A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257800"/>
            <a:ext cx="41910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6C1BAB1D-B81E-4E5F-9F46-051D4A92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Delayed Evaluation (cont’d.)</a:t>
            </a:r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9A57DC3B-B37C-4E45-9464-35581B7C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Delayed evaluation can introduce inefficiency when the same delayed expression is repeatedly evaluated</a:t>
            </a:r>
          </a:p>
          <a:p>
            <a:r>
              <a:rPr lang="en-US" altLang="en-US"/>
              <a:t>Scheme uses a </a:t>
            </a:r>
            <a:r>
              <a:rPr lang="en-US" altLang="en-US" b="1"/>
              <a:t>memoization</a:t>
            </a:r>
            <a:r>
              <a:rPr lang="en-US" altLang="en-US"/>
              <a:t> process to store the value of the delayed object the first time it is forced and then return this value for each subsequent call to force</a:t>
            </a:r>
          </a:p>
          <a:p>
            <a:pPr lvl="1"/>
            <a:r>
              <a:rPr lang="en-US" altLang="en-US"/>
              <a:t>This is sometimes referred to as </a:t>
            </a:r>
            <a:r>
              <a:rPr lang="en-US" altLang="en-US" b="1"/>
              <a:t>pass by need</a:t>
            </a:r>
          </a:p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B14DE-3706-48D1-A18C-8D2CB30DB3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EE634-03D7-4524-B008-1F7959DDC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18D991E-7A3A-4675-8FA1-4C4615DCAFC3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85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CC7EB21A-DCA9-41A3-B305-7464B02D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Delayed Evaluation (cont’d.)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0BA0013A-3C8C-4E3F-BCAE-2E0FCF320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76400"/>
            <a:ext cx="8153400" cy="4572000"/>
          </a:xfrm>
        </p:spPr>
        <p:txBody>
          <a:bodyPr/>
          <a:lstStyle/>
          <a:p>
            <a:r>
              <a:rPr lang="en-US" altLang="en-US" b="1"/>
              <a:t>Lazy evaluation</a:t>
            </a:r>
            <a:r>
              <a:rPr lang="en-US" altLang="en-US"/>
              <a:t>: only evaluate an expression once it is actually needed</a:t>
            </a:r>
          </a:p>
          <a:p>
            <a:r>
              <a:rPr lang="en-US" altLang="en-US"/>
              <a:t>This can be achieved in a functional language without explicit calls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force</a:t>
            </a:r>
          </a:p>
          <a:p>
            <a:r>
              <a:rPr lang="en-US" altLang="en-US"/>
              <a:t>Required runtime rules for lazy evaluation:</a:t>
            </a:r>
          </a:p>
          <a:p>
            <a:pPr lvl="1"/>
            <a:r>
              <a:rPr lang="en-US" altLang="en-US"/>
              <a:t>All arguments to user-defined functions are delayed</a:t>
            </a:r>
          </a:p>
          <a:p>
            <a:pPr lvl="1"/>
            <a:r>
              <a:rPr lang="en-US" altLang="en-US"/>
              <a:t>All bindings of local names in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letrec</a:t>
            </a:r>
            <a:r>
              <a:rPr lang="en-US" altLang="en-US"/>
              <a:t> expressions are delayed</a:t>
            </a:r>
          </a:p>
          <a:p>
            <a:pPr lvl="1"/>
            <a:r>
              <a:rPr lang="en-US" altLang="en-US"/>
              <a:t>All arguments to constructor functions are delayed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1D15F-8644-487B-B594-324CDCF34C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3462F-4E6A-4341-A021-83017650AB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631BC36-F81A-4F3E-912C-4502E4A498DA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86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>
            <a:extLst>
              <a:ext uri="{FF2B5EF4-FFF2-40B4-BE49-F238E27FC236}">
                <a16:creationId xmlns:a16="http://schemas.microsoft.com/office/drawing/2014/main" id="{BFAF679C-C668-4EA9-A750-0B012AEC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Delayed Evaluation (cont’d.)</a:t>
            </a:r>
          </a:p>
        </p:txBody>
      </p:sp>
      <p:sp>
        <p:nvSpPr>
          <p:cNvPr id="89091" name="Content Placeholder 2">
            <a:extLst>
              <a:ext uri="{FF2B5EF4-FFF2-40B4-BE49-F238E27FC236}">
                <a16:creationId xmlns:a16="http://schemas.microsoft.com/office/drawing/2014/main" id="{4B826DBC-6DEF-4EC9-8355-5E6EAE4C1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Required runtime rules for lazy evaluation (cont’d.):</a:t>
            </a:r>
          </a:p>
          <a:p>
            <a:pPr lvl="1"/>
            <a:r>
              <a:rPr lang="en-US" altLang="en-US"/>
              <a:t>All arguments to other predefined functions are forced</a:t>
            </a:r>
          </a:p>
          <a:p>
            <a:pPr lvl="1"/>
            <a:r>
              <a:rPr lang="en-US" altLang="en-US"/>
              <a:t>All function-valued arguments are forced</a:t>
            </a:r>
          </a:p>
          <a:p>
            <a:pPr lvl="1"/>
            <a:r>
              <a:rPr lang="en-US" altLang="en-US"/>
              <a:t>All conditions in selection forms are forced</a:t>
            </a:r>
          </a:p>
          <a:p>
            <a:r>
              <a:rPr lang="en-US" altLang="en-US"/>
              <a:t>Lists that obey lazy evaluation may be called </a:t>
            </a:r>
            <a:r>
              <a:rPr lang="en-US" altLang="en-US" b="1"/>
              <a:t>streams</a:t>
            </a:r>
          </a:p>
          <a:p>
            <a:r>
              <a:rPr lang="en-US" altLang="en-US"/>
              <a:t>Primary example of a functional language with lazy evaluation is Haskell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1A1B3-DF6D-422F-A16F-28FD0C1DF1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1754D-70AD-42A6-BF55-507DB8E2F2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0268DCA-9898-4114-B1E3-15FA73420985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87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>
            <a:extLst>
              <a:ext uri="{FF2B5EF4-FFF2-40B4-BE49-F238E27FC236}">
                <a16:creationId xmlns:a16="http://schemas.microsoft.com/office/drawing/2014/main" id="{2A6187BD-BBAD-46F4-A153-E87239EA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Delayed Evaluation (cont’d.)</a:t>
            </a:r>
          </a:p>
        </p:txBody>
      </p:sp>
      <p:sp>
        <p:nvSpPr>
          <p:cNvPr id="90115" name="Content Placeholder 2">
            <a:extLst>
              <a:ext uri="{FF2B5EF4-FFF2-40B4-BE49-F238E27FC236}">
                <a16:creationId xmlns:a16="http://schemas.microsoft.com/office/drawing/2014/main" id="{6C31725E-37AD-4D47-B568-F83F93D0E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Generator-filter programming</a:t>
            </a:r>
            <a:r>
              <a:rPr lang="en-US" altLang="en-US"/>
              <a:t>: a style of functional programming in which computation is separated into procedures that generate streams and other procedures that take streams as arguments</a:t>
            </a:r>
          </a:p>
          <a:p>
            <a:r>
              <a:rPr lang="en-US" altLang="en-US" b="1"/>
              <a:t>Generators</a:t>
            </a:r>
            <a:r>
              <a:rPr lang="en-US" altLang="en-US"/>
              <a:t>: procedures that generate streams</a:t>
            </a:r>
          </a:p>
          <a:p>
            <a:r>
              <a:rPr lang="en-US" altLang="en-US" b="1"/>
              <a:t>Filters</a:t>
            </a:r>
            <a:r>
              <a:rPr lang="en-US" altLang="en-US"/>
              <a:t>: procedures that modify streams</a:t>
            </a:r>
          </a:p>
          <a:p>
            <a:r>
              <a:rPr lang="en-US" altLang="en-US" b="1"/>
              <a:t>Same-fringe</a:t>
            </a:r>
            <a:r>
              <a:rPr lang="en-US" altLang="en-US"/>
              <a:t> problem for lists: two lists have the same fringe if they contain the same non-null atoms in the same order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3EEB-A89D-4DD9-B4A4-FBFA5AE5FF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85D68-49DE-4EDB-ACD0-854AAD93F5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6DFF59F-73AA-47DD-B40C-DDAD4181BEA1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88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>
            <a:extLst>
              <a:ext uri="{FF2B5EF4-FFF2-40B4-BE49-F238E27FC236}">
                <a16:creationId xmlns:a16="http://schemas.microsoft.com/office/drawing/2014/main" id="{680332C2-6128-4037-969E-EB3CF1EA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Delayed Evaluation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486D2-2756-4F5E-BD07-5D001D08C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Example: these lists have the same fringe: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((2 (3)) 4)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 (34 ()))</a:t>
            </a:r>
          </a:p>
          <a:p>
            <a:pPr>
              <a:defRPr/>
            </a:pPr>
            <a:r>
              <a:rPr lang="en-US" dirty="0"/>
              <a:t>To determine if two lists have the same fringe, must </a:t>
            </a:r>
            <a:r>
              <a:rPr lang="en-US" b="1" dirty="0"/>
              <a:t>flatten</a:t>
            </a:r>
            <a:r>
              <a:rPr lang="en-US" dirty="0"/>
              <a:t> them to just lists of their atoms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flatten</a:t>
            </a:r>
            <a:r>
              <a:rPr lang="en-US" dirty="0"/>
              <a:t> function: can be viewed as a filter; reduces a list to a list of its atoms</a:t>
            </a:r>
          </a:p>
          <a:p>
            <a:pPr>
              <a:defRPr/>
            </a:pPr>
            <a:r>
              <a:rPr lang="en-US" dirty="0"/>
              <a:t>Lazy evaluation will compute only enough of the flattened lists as necessary before their elements disagree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78592-7DFF-474E-A0DA-C1FD9B7C8B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1AF86-3E39-43C4-B0CB-49066E545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79B489E-705D-4CEA-96C8-EA4DE975F93A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89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F47E0A5-ACD0-4D8F-A352-DD94C03E3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Background (cont’d.)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5A209B7-21D6-4B2B-920D-47D174564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Despite these advantages, functional languages have not become mainstream languages for several reasons:</a:t>
            </a:r>
          </a:p>
          <a:p>
            <a:pPr lvl="1"/>
            <a:r>
              <a:rPr lang="en-US" altLang="en-US" dirty="0"/>
              <a:t>Programmers learn imperative or object-oriented languages first</a:t>
            </a:r>
          </a:p>
          <a:p>
            <a:pPr lvl="1"/>
            <a:r>
              <a:rPr lang="en-US" altLang="en-US" dirty="0"/>
              <a:t>OO languages provide a strong organizing principle for structuring code that mirrors the everyday experience of real objects</a:t>
            </a:r>
          </a:p>
          <a:p>
            <a:r>
              <a:rPr lang="en-US" altLang="en-US" dirty="0"/>
              <a:t>Functional methods such as recursion, functional abstraction, and higher-order functions have become part of many programming languages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C55F7-B444-46AF-8D16-1C9DFB8CF6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2970B-EB1F-45A4-ADBD-75E6EBE5D0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1331EF4-3C41-4D15-9AA0-EDBE0022E7AD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>
            <a:extLst>
              <a:ext uri="{FF2B5EF4-FFF2-40B4-BE49-F238E27FC236}">
                <a16:creationId xmlns:a16="http://schemas.microsoft.com/office/drawing/2014/main" id="{B564A18C-7158-4C5B-B5EE-F68A6D95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Delayed Evaluation (cont’d.)</a:t>
            </a:r>
          </a:p>
        </p:txBody>
      </p:sp>
      <p:sp>
        <p:nvSpPr>
          <p:cNvPr id="92163" name="Content Placeholder 2">
            <a:extLst>
              <a:ext uri="{FF2B5EF4-FFF2-40B4-BE49-F238E27FC236}">
                <a16:creationId xmlns:a16="http://schemas.microsoft.com/office/drawing/2014/main" id="{FB9A4B6C-42B3-4E8B-A863-3DA5A1068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Delayed evaluation complicates the semantics and increases complexity in the runtime environment</a:t>
            </a:r>
          </a:p>
          <a:p>
            <a:pPr lvl="1"/>
            <a:r>
              <a:rPr lang="en-US" altLang="en-US"/>
              <a:t>Delayed evaluation has been described as a form of parallelism, with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en-US" altLang="en-US"/>
              <a:t> as a form of process suspension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force</a:t>
            </a:r>
            <a:r>
              <a:rPr lang="en-US" altLang="en-US"/>
              <a:t> as a kind of process continuation</a:t>
            </a:r>
          </a:p>
          <a:p>
            <a:r>
              <a:rPr lang="en-US" altLang="en-US"/>
              <a:t>Side effects, in particular assignment, do not mix well with lazy evaluation</a:t>
            </a:r>
          </a:p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4074A-A94A-45F5-AF3A-4E291FCA92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D6F15-8DE3-4CCD-B1EA-AF07A77F9B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A0C1CF2-4740-485E-954C-7BAEC5D1A2D8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90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>
            <a:extLst>
              <a:ext uri="{FF2B5EF4-FFF2-40B4-BE49-F238E27FC236}">
                <a16:creationId xmlns:a16="http://schemas.microsoft.com/office/drawing/2014/main" id="{127AE3AB-99C7-4856-B638-FFEBAEEE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Haskell – A Fully Curried Lazy Language with Overloading</a:t>
            </a:r>
          </a:p>
        </p:txBody>
      </p:sp>
      <p:sp>
        <p:nvSpPr>
          <p:cNvPr id="93187" name="Content Placeholder 2">
            <a:extLst>
              <a:ext uri="{FF2B5EF4-FFF2-40B4-BE49-F238E27FC236}">
                <a16:creationId xmlns:a16="http://schemas.microsoft.com/office/drawing/2014/main" id="{51AE4984-9C0A-4E6C-9FF4-655A95639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Haskell</a:t>
            </a:r>
            <a:r>
              <a:rPr lang="en-US" altLang="en-US"/>
              <a:t>: a pure functional language developed in the late 1980s</a:t>
            </a:r>
          </a:p>
          <a:p>
            <a:r>
              <a:rPr lang="en-US" altLang="en-US"/>
              <a:t>Builds on and extends a series of purely functional lazy languages</a:t>
            </a:r>
          </a:p>
          <a:p>
            <a:r>
              <a:rPr lang="en-US" altLang="en-US"/>
              <a:t>Contains a number of novel features, including function overloading and a mechanism called </a:t>
            </a:r>
            <a:r>
              <a:rPr lang="en-US" altLang="en-US" b="1"/>
              <a:t>monads</a:t>
            </a:r>
            <a:r>
              <a:rPr lang="en-US" altLang="en-US"/>
              <a:t> for dealing with side effects such as I/O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5FBD9-89B9-439F-9655-C31D202007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92E14-B011-4289-B68C-D03F452073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C3CAE3E-87E1-48FB-B065-759035DFAC9E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91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>
            <a:extLst>
              <a:ext uri="{FF2B5EF4-FFF2-40B4-BE49-F238E27FC236}">
                <a16:creationId xmlns:a16="http://schemas.microsoft.com/office/drawing/2014/main" id="{861FA136-78E2-4FFF-BD24-D5DEF014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Elements of Haskell</a:t>
            </a:r>
          </a:p>
        </p:txBody>
      </p:sp>
      <p:sp>
        <p:nvSpPr>
          <p:cNvPr id="94211" name="Content Placeholder 2">
            <a:extLst>
              <a:ext uri="{FF2B5EF4-FFF2-40B4-BE49-F238E27FC236}">
                <a16:creationId xmlns:a16="http://schemas.microsoft.com/office/drawing/2014/main" id="{5A1FA0FA-C2FF-441D-9BA1-8C47BB6A3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Haskell’s syntax is very similar to that of ML</a:t>
            </a:r>
          </a:p>
          <a:p>
            <a:pPr lvl="1"/>
            <a:r>
              <a:rPr lang="en-US" altLang="en-US"/>
              <a:t>Uses a </a:t>
            </a:r>
            <a:r>
              <a:rPr lang="en-US" altLang="en-US" b="1"/>
              <a:t>layout rule </a:t>
            </a:r>
            <a:r>
              <a:rPr lang="en-US" altLang="en-US"/>
              <a:t>with indentation and line formatting to resolve ambiguities</a:t>
            </a:r>
          </a:p>
          <a:p>
            <a:r>
              <a:rPr lang="en-US" altLang="en-US"/>
              <a:t>Differences from ML:</a:t>
            </a:r>
          </a:p>
          <a:p>
            <a:pPr lvl="1"/>
            <a:r>
              <a:rPr lang="en-US" altLang="en-US"/>
              <a:t>Cannot redefine any predefined functions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en-US" altLang="en-US"/>
              <a:t> operator is written as a single colon</a:t>
            </a:r>
          </a:p>
          <a:p>
            <a:pPr lvl="1"/>
            <a:r>
              <a:rPr lang="en-US" altLang="en-US"/>
              <a:t>Types are given using a double colon</a:t>
            </a:r>
          </a:p>
          <a:p>
            <a:pPr lvl="1"/>
            <a:r>
              <a:rPr lang="en-US" altLang="en-US"/>
              <a:t>Pattern matching does not require the use of the </a:t>
            </a:r>
            <a:r>
              <a:rPr lang="en-US" altLang="en-US">
                <a:latin typeface="Courier (W1)" pitchFamily="49" charset="0"/>
              </a:rPr>
              <a:t>.</a:t>
            </a:r>
            <a:r>
              <a:rPr lang="en-US" altLang="en-US"/>
              <a:t> symbol</a:t>
            </a:r>
          </a:p>
          <a:p>
            <a:pPr lvl="1"/>
            <a:r>
              <a:rPr lang="en-US" altLang="en-US"/>
              <a:t>List concatenation is given by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en-US"/>
              <a:t>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AC059-DA08-4D0A-A198-F56757482D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CC66C-A498-4D63-9ADC-4DDF2D6A57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7F19424-7350-4EE4-A69F-58E3439B5E0C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92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>
            <a:extLst>
              <a:ext uri="{FF2B5EF4-FFF2-40B4-BE49-F238E27FC236}">
                <a16:creationId xmlns:a16="http://schemas.microsoft.com/office/drawing/2014/main" id="{DDD485DA-1A7A-4BD4-984A-63538D1C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Elements of Haskell (cont’d.)</a:t>
            </a:r>
          </a:p>
        </p:txBody>
      </p:sp>
      <p:sp>
        <p:nvSpPr>
          <p:cNvPr id="95235" name="Content Placeholder 2">
            <a:extLst>
              <a:ext uri="{FF2B5EF4-FFF2-40B4-BE49-F238E27FC236}">
                <a16:creationId xmlns:a16="http://schemas.microsoft.com/office/drawing/2014/main" id="{AE50FA3E-963A-4603-9AE0-93AA8EFC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Haskell is a fully curried language, with all predefined operators curried</a:t>
            </a:r>
          </a:p>
          <a:p>
            <a:r>
              <a:rPr lang="en-US" altLang="en-US" b="1"/>
              <a:t>Section</a:t>
            </a:r>
            <a:r>
              <a:rPr lang="en-US" altLang="en-US"/>
              <a:t> construct: allows a binary operator to be partially applied to either argument using parentheses</a:t>
            </a:r>
          </a:p>
          <a:p>
            <a:r>
              <a:rPr lang="en-US" altLang="en-US"/>
              <a:t>Examples:  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plus2 = (2 +) </a:t>
            </a:r>
            <a:r>
              <a:rPr lang="en-US" altLang="en-US"/>
              <a:t>defines a function that adds 2 to its argument on the left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times3 = (* 3) </a:t>
            </a:r>
            <a:r>
              <a:rPr lang="en-US" altLang="en-US"/>
              <a:t>defines a function that multiples 3 times its argument on the right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1CF43-737A-4492-A60A-4ECB7FBF8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0F672-A276-4473-A9F5-F3038E277C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509A7B8-6C91-4316-AD89-C531E1D73953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93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>
            <a:extLst>
              <a:ext uri="{FF2B5EF4-FFF2-40B4-BE49-F238E27FC236}">
                <a16:creationId xmlns:a16="http://schemas.microsoft.com/office/drawing/2014/main" id="{776FF1EF-272A-483C-9AFF-B9574869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Elements of Haskell (cont’d.)</a:t>
            </a:r>
          </a:p>
        </p:txBody>
      </p:sp>
      <p:sp>
        <p:nvSpPr>
          <p:cNvPr id="96259" name="Content Placeholder 2">
            <a:extLst>
              <a:ext uri="{FF2B5EF4-FFF2-40B4-BE49-F238E27FC236}">
                <a16:creationId xmlns:a16="http://schemas.microsoft.com/office/drawing/2014/main" id="{E308AE9E-5409-4A9B-B2A9-E45331A94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Infix functions can be turned into prefix functions by surrounding them with parentheses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Haskell has anonymous functions or lambda forms, with the backslash representing the lambda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B6C21-92FE-4B1B-9A66-5D33554A1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99EAA-896B-430B-9334-FFAC673832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3ABC613-7C22-4938-AF44-EC76E0457C04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94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96262" name="Picture 2">
            <a:extLst>
              <a:ext uri="{FF2B5EF4-FFF2-40B4-BE49-F238E27FC236}">
                <a16:creationId xmlns:a16="http://schemas.microsoft.com/office/drawing/2014/main" id="{9208C369-057D-4074-A22F-CDBFD92E4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14600"/>
            <a:ext cx="26685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3" name="Picture 3">
            <a:extLst>
              <a:ext uri="{FF2B5EF4-FFF2-40B4-BE49-F238E27FC236}">
                <a16:creationId xmlns:a16="http://schemas.microsoft.com/office/drawing/2014/main" id="{A906C329-AD0F-4F26-B3F6-B90092D80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334000"/>
            <a:ext cx="368141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1BE1B49E-5AC2-479F-8B8E-2F17E8FC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Higher-Order Functions </a:t>
            </a:r>
            <a:br>
              <a:rPr lang="en-US" altLang="en-US"/>
            </a:br>
            <a:r>
              <a:rPr lang="en-US" altLang="en-US"/>
              <a:t>and List Comprehensions</a:t>
            </a:r>
          </a:p>
        </p:txBody>
      </p:sp>
      <p:sp>
        <p:nvSpPr>
          <p:cNvPr id="97283" name="Content Placeholder 2">
            <a:extLst>
              <a:ext uri="{FF2B5EF4-FFF2-40B4-BE49-F238E27FC236}">
                <a16:creationId xmlns:a16="http://schemas.microsoft.com/office/drawing/2014/main" id="{8908ED78-4D01-4D22-BC26-2EC88941A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Haskell includes many predefined higher-order functions, such as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/>
              <a:t>, that are all in curried form</a:t>
            </a:r>
          </a:p>
          <a:p>
            <a:r>
              <a:rPr lang="en-US" altLang="en-US"/>
              <a:t>It has built-in lists and tuples, type synonyms, and user-defined polymorphic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E27A1-60B6-49E3-9FAC-DAD68EF0FE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76058-E790-4F15-B944-7CE2B4A172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3554268-7FC0-4110-9E8C-E28D14972C0B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95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97286" name="Picture 3">
            <a:extLst>
              <a:ext uri="{FF2B5EF4-FFF2-40B4-BE49-F238E27FC236}">
                <a16:creationId xmlns:a16="http://schemas.microsoft.com/office/drawing/2014/main" id="{76EA5E19-E013-4607-81A6-F1503144D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57600"/>
            <a:ext cx="71564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B6BE7FD6-75B8-47D2-AFC8-E5E991DA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Higher-Order Functions </a:t>
            </a:r>
            <a:br>
              <a:rPr lang="en-US" altLang="en-US"/>
            </a:br>
            <a:r>
              <a:rPr lang="en-US" altLang="en-US"/>
              <a:t>and List Comprehensions (cont’d.)</a:t>
            </a:r>
          </a:p>
        </p:txBody>
      </p:sp>
      <p:sp>
        <p:nvSpPr>
          <p:cNvPr id="98307" name="Content Placeholder 2">
            <a:extLst>
              <a:ext uri="{FF2B5EF4-FFF2-40B4-BE49-F238E27FC236}">
                <a16:creationId xmlns:a16="http://schemas.microsoft.com/office/drawing/2014/main" id="{DECE5E56-7B1D-443B-AE9B-E6251C386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Type variables are written without the quote of ML and are written after the data type name, not before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altLang="en-US"/>
              <a:t> keyword replaces ML’s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altLang="en-US"/>
              <a:t> keyword</a:t>
            </a:r>
          </a:p>
          <a:p>
            <a:r>
              <a:rPr lang="en-US" altLang="en-US"/>
              <a:t>Type and constructor names must be uppercase, while function and value names must be lowercase</a:t>
            </a:r>
          </a:p>
          <a:p>
            <a:r>
              <a:rPr lang="en-US" altLang="en-US"/>
              <a:t>Functions on new data type can use data constructors as patterns, as in 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EE3DE-79ED-4CDF-B1AE-11E83BA51E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287BA-1A5B-493C-9A13-7F3504542C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3F3624E-4998-446C-8BCF-D25D079B229A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96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98310" name="Picture 2">
            <a:extLst>
              <a:ext uri="{FF2B5EF4-FFF2-40B4-BE49-F238E27FC236}">
                <a16:creationId xmlns:a16="http://schemas.microsoft.com/office/drawing/2014/main" id="{D2FDE207-6EDC-476C-8AB9-7C02C1F51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00600"/>
            <a:ext cx="82518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98FB6253-EF19-4E28-B0DA-D2214765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Higher-Order Functions </a:t>
            </a:r>
            <a:br>
              <a:rPr lang="en-US" altLang="en-US"/>
            </a:br>
            <a:r>
              <a:rPr lang="en-US" altLang="en-US"/>
              <a:t>and List Comprehensions (cont’d.)</a:t>
            </a:r>
          </a:p>
        </p:txBody>
      </p:sp>
      <p:sp>
        <p:nvSpPr>
          <p:cNvPr id="99331" name="Content Placeholder 2">
            <a:extLst>
              <a:ext uri="{FF2B5EF4-FFF2-40B4-BE49-F238E27FC236}">
                <a16:creationId xmlns:a16="http://schemas.microsoft.com/office/drawing/2014/main" id="{32C92BED-9B37-4466-89BA-59E76249C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List comprehension</a:t>
            </a:r>
            <a:r>
              <a:rPr lang="en-US" altLang="en-US"/>
              <a:t>: a special notation for operations applied to lists</a:t>
            </a:r>
          </a:p>
          <a:p>
            <a:r>
              <a:rPr lang="en-US" altLang="en-US"/>
              <a:t>Example: squaring a list of integers</a:t>
            </a:r>
          </a:p>
          <a:p>
            <a:endParaRPr lang="en-US" altLang="en-US"/>
          </a:p>
          <a:p>
            <a:r>
              <a:rPr lang="en-US" altLang="en-US"/>
              <a:t>This is syntactic sugar for:</a:t>
            </a:r>
          </a:p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14DB7-90EC-4963-B3F5-4205D94457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59127-1417-4972-8080-FD73F84128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0F68299-0EC0-41AA-8B72-831EF597FD4A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97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99334" name="Picture 2">
            <a:extLst>
              <a:ext uri="{FF2B5EF4-FFF2-40B4-BE49-F238E27FC236}">
                <a16:creationId xmlns:a16="http://schemas.microsoft.com/office/drawing/2014/main" id="{D4FC24D9-788A-4FD6-9EE0-BC1F08296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0"/>
            <a:ext cx="66817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5" name="Picture 3">
            <a:extLst>
              <a:ext uri="{FF2B5EF4-FFF2-40B4-BE49-F238E27FC236}">
                <a16:creationId xmlns:a16="http://schemas.microsoft.com/office/drawing/2014/main" id="{763C417A-1EA3-45CD-AD95-CA91AD414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19563"/>
            <a:ext cx="80772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>
            <a:extLst>
              <a:ext uri="{FF2B5EF4-FFF2-40B4-BE49-F238E27FC236}">
                <a16:creationId xmlns:a16="http://schemas.microsoft.com/office/drawing/2014/main" id="{AC443758-654E-4C6C-83EC-6A053CDB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Lazy Evaluation and Infinite Lists</a:t>
            </a:r>
          </a:p>
        </p:txBody>
      </p:sp>
      <p:sp>
        <p:nvSpPr>
          <p:cNvPr id="100355" name="Content Placeholder 2">
            <a:extLst>
              <a:ext uri="{FF2B5EF4-FFF2-40B4-BE49-F238E27FC236}">
                <a16:creationId xmlns:a16="http://schemas.microsoft.com/office/drawing/2014/main" id="{83837EA8-4923-4139-A665-E8AF2585A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Haskell is a lazy language – no value is computed unless it is actually needed</a:t>
            </a:r>
          </a:p>
          <a:p>
            <a:pPr lvl="1"/>
            <a:r>
              <a:rPr lang="en-US" altLang="en-US"/>
              <a:t>Lists in Haskell are the same as streams and can be potentially infinite</a:t>
            </a:r>
          </a:p>
          <a:p>
            <a:r>
              <a:rPr lang="en-US" altLang="en-US"/>
              <a:t>Haskell has several shorthand notations for infinite lists, such as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[n..]</a:t>
            </a:r>
            <a:r>
              <a:rPr lang="en-US" altLang="en-US"/>
              <a:t>,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/>
              <a:t>which means a list of integers beginning with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take</a:t>
            </a:r>
            <a:r>
              <a:rPr lang="en-US" altLang="en-US">
                <a:cs typeface="Courier New" panose="02070309020205020404" pitchFamily="49" charset="0"/>
              </a:rPr>
              <a:t> function: extracts the first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>
                <a:cs typeface="Courier New" panose="02070309020205020404" pitchFamily="49" charset="0"/>
              </a:rPr>
              <a:t> items from a list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n-US" altLang="en-US">
                <a:cs typeface="Courier New" panose="02070309020205020404" pitchFamily="49" charset="0"/>
              </a:rPr>
              <a:t> function: discards the first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>
                <a:cs typeface="Courier New" panose="02070309020205020404" pitchFamily="49" charset="0"/>
              </a:rPr>
              <a:t> items from a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AF7F4-7FC0-4135-BD27-8B1306FF23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9F747-92D3-41FC-ABC2-CB8E90C0E5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3B61100-DD16-4E8D-9CE4-2CC039A74EB7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98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>
            <a:extLst>
              <a:ext uri="{FF2B5EF4-FFF2-40B4-BE49-F238E27FC236}">
                <a16:creationId xmlns:a16="http://schemas.microsoft.com/office/drawing/2014/main" id="{7736FA53-0F0D-445E-8A40-F380C5C3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Classes and </a:t>
            </a:r>
            <a:br>
              <a:rPr lang="en-US" altLang="en-US"/>
            </a:br>
            <a:r>
              <a:rPr lang="en-US" altLang="en-US"/>
              <a:t>Overloaded Functions</a:t>
            </a:r>
          </a:p>
        </p:txBody>
      </p:sp>
      <p:sp>
        <p:nvSpPr>
          <p:cNvPr id="101379" name="Content Placeholder 2">
            <a:extLst>
              <a:ext uri="{FF2B5EF4-FFF2-40B4-BE49-F238E27FC236}">
                <a16:creationId xmlns:a16="http://schemas.microsoft.com/office/drawing/2014/main" id="{0EBD4647-A57E-4F04-93C0-1C0CDB626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Haskell allows overloading of functions</a:t>
            </a:r>
          </a:p>
          <a:p>
            <a:r>
              <a:rPr lang="en-US" altLang="en-US" b="1"/>
              <a:t>Type class</a:t>
            </a:r>
            <a:r>
              <a:rPr lang="en-US" altLang="en-US"/>
              <a:t>: </a:t>
            </a:r>
          </a:p>
          <a:p>
            <a:pPr lvl="1"/>
            <a:r>
              <a:rPr lang="en-US" altLang="en-US"/>
              <a:t>A set of types that all define certain functions</a:t>
            </a:r>
          </a:p>
          <a:p>
            <a:pPr lvl="1"/>
            <a:r>
              <a:rPr lang="en-US" altLang="en-US"/>
              <a:t>Specifies the names and types (called signatures) of the functions that every type belonging to it must define</a:t>
            </a:r>
          </a:p>
          <a:p>
            <a:pPr lvl="1"/>
            <a:r>
              <a:rPr lang="en-US" altLang="en-US"/>
              <a:t>Similar to Java interfaces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BCB55-D1AD-4353-AF98-7EAD62CA5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E822F-F399-4B0C-A9DF-B46AF7BABA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8BD0E6F-8A5E-46C5-93C7-D7DE65FAD16A}" type="slidenum">
              <a:rPr lang="en-US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99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01382" name="Picture 2">
            <a:extLst>
              <a:ext uri="{FF2B5EF4-FFF2-40B4-BE49-F238E27FC236}">
                <a16:creationId xmlns:a16="http://schemas.microsoft.com/office/drawing/2014/main" id="{E1DBCB11-0E7C-4249-A957-0D89A073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648200"/>
            <a:ext cx="5486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6982</Words>
  <Application>Microsoft Office PowerPoint</Application>
  <PresentationFormat>On-screen Show (4:3)</PresentationFormat>
  <Paragraphs>880</Paragraphs>
  <Slides>113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113</vt:i4>
      </vt:variant>
    </vt:vector>
  </HeadingPairs>
  <TitlesOfParts>
    <vt:vector size="120" baseType="lpstr">
      <vt:lpstr>Arial</vt:lpstr>
      <vt:lpstr>Cambria Math</vt:lpstr>
      <vt:lpstr>Courier (W1)</vt:lpstr>
      <vt:lpstr>Courier New</vt:lpstr>
      <vt:lpstr>Times New Roman</vt:lpstr>
      <vt:lpstr>Default Design</vt:lpstr>
      <vt:lpstr>3_Default Design</vt:lpstr>
      <vt:lpstr>Programming Languages Third Edition</vt:lpstr>
      <vt:lpstr>Objectives</vt:lpstr>
      <vt:lpstr>Functional Programming Topics</vt:lpstr>
      <vt:lpstr>Useful links</vt:lpstr>
      <vt:lpstr>Purity</vt:lpstr>
      <vt:lpstr>Background</vt:lpstr>
      <vt:lpstr>Background (cont’d.)</vt:lpstr>
      <vt:lpstr>Background (cont’d.)</vt:lpstr>
      <vt:lpstr>Background (cont’d.)</vt:lpstr>
      <vt:lpstr>Programs as Functions</vt:lpstr>
      <vt:lpstr>Programs as Functions (cont’d.)</vt:lpstr>
      <vt:lpstr>Programs as Functions (cont’d.)</vt:lpstr>
      <vt:lpstr>Programs as Functions (cont’d.)</vt:lpstr>
      <vt:lpstr>Programs as Functions (cont’d.)</vt:lpstr>
      <vt:lpstr>Programs as Functions (cont’d.)</vt:lpstr>
      <vt:lpstr>Programs as Functions (cont’d.)</vt:lpstr>
      <vt:lpstr>Programs as Functions (cont’d.)</vt:lpstr>
      <vt:lpstr>Programs as Functions (cont’d.)</vt:lpstr>
      <vt:lpstr>Programs as Functions (cont’d.)</vt:lpstr>
      <vt:lpstr>Programs as Functions (cont’d.)</vt:lpstr>
      <vt:lpstr>Programs as Functions (cont’d.)</vt:lpstr>
      <vt:lpstr>Scheme: A Dialect of Lisp</vt:lpstr>
      <vt:lpstr>Scheme: A Dialect of Lisp (cont’d.)</vt:lpstr>
      <vt:lpstr>The Elements of Scheme</vt:lpstr>
      <vt:lpstr>The Elements of Scheme (cont’d.)</vt:lpstr>
      <vt:lpstr>The Elements of Scheme (cont’d.)</vt:lpstr>
      <vt:lpstr>The Elements of Scheme (cont’d.)</vt:lpstr>
      <vt:lpstr>The Elements of Scheme (cont’d.)</vt:lpstr>
      <vt:lpstr>The Elements of Scheme (cont’d.)</vt:lpstr>
      <vt:lpstr>The Elements of Scheme (cont’d.)</vt:lpstr>
      <vt:lpstr>The Elements of Scheme (cont’d.)</vt:lpstr>
      <vt:lpstr>The Elements of Scheme (cont’d.)</vt:lpstr>
      <vt:lpstr>The Elements of Scheme (cont’d.)</vt:lpstr>
      <vt:lpstr>The Elements of Scheme (cont’d.)</vt:lpstr>
      <vt:lpstr>The Elements of Scheme (cont’d.)</vt:lpstr>
      <vt:lpstr>The Elements of Scheme (cont’d.)</vt:lpstr>
      <vt:lpstr>The Elements of Scheme (cont’d.)</vt:lpstr>
      <vt:lpstr>The Elements of Scheme (cont’d.)</vt:lpstr>
      <vt:lpstr>Dynamic Type Checking</vt:lpstr>
      <vt:lpstr>Dynamic Type Checking (cont’d.)</vt:lpstr>
      <vt:lpstr>Tail and Non-Tail Recursion</vt:lpstr>
      <vt:lpstr>Tail and Non-Tail Recursion (cont’d.)</vt:lpstr>
      <vt:lpstr>Tail and Non-Tail Recursion (cont’d.)</vt:lpstr>
      <vt:lpstr>Tail and Non-Tail Recursion (cont’d.)</vt:lpstr>
      <vt:lpstr>Data Structures in Scheme</vt:lpstr>
      <vt:lpstr>Data Structures in Scheme (cont’d.)</vt:lpstr>
      <vt:lpstr>Data Structures in Scheme (cont’d.)</vt:lpstr>
      <vt:lpstr>Data Structures in Scheme (cont’d.)</vt:lpstr>
      <vt:lpstr>Data Structures in Scheme (cont’d.)</vt:lpstr>
      <vt:lpstr>Data Structures in Scheme (cont’d.)</vt:lpstr>
      <vt:lpstr>Programming Techniques in Scheme</vt:lpstr>
      <vt:lpstr>Higher-Order Functions</vt:lpstr>
      <vt:lpstr>Higher-Order Functions (cont’d.)</vt:lpstr>
      <vt:lpstr>Static (Lexical) Scoping</vt:lpstr>
      <vt:lpstr>Static (Lexical) Scoping (cont’d.)</vt:lpstr>
      <vt:lpstr>Static (Lexical) Scoping (cont’d.)</vt:lpstr>
      <vt:lpstr>Symbolic Information Processing  and Metalinguistic Power</vt:lpstr>
      <vt:lpstr>ML: Functional Programming  with Static Typing</vt:lpstr>
      <vt:lpstr>ML: Functional Programming  with Static Typing (cont’d.)</vt:lpstr>
      <vt:lpstr>The Elements of ML</vt:lpstr>
      <vt:lpstr>The Elements of ML (cont’d.)</vt:lpstr>
      <vt:lpstr>The Elements of ML (cont’d.)</vt:lpstr>
      <vt:lpstr>The Elements of ML (cont’d.)</vt:lpstr>
      <vt:lpstr>The Elements of ML (cont’d.)</vt:lpstr>
      <vt:lpstr>The Elements of ML (cont’d.)</vt:lpstr>
      <vt:lpstr>The Elements of ML (cont’d.)</vt:lpstr>
      <vt:lpstr>The Elements of ML (cont’d.)</vt:lpstr>
      <vt:lpstr>The Elements of ML (cont’d.)</vt:lpstr>
      <vt:lpstr>The Elements of ML (cont’d.)</vt:lpstr>
      <vt:lpstr>The Elements of ML (cont’d.)</vt:lpstr>
      <vt:lpstr>The Elements of ML (cont’d.)</vt:lpstr>
      <vt:lpstr>Data Structures in ML</vt:lpstr>
      <vt:lpstr>Data Structures in ML (cont’d.)</vt:lpstr>
      <vt:lpstr>Higher-Order Functions and Currying in ML</vt:lpstr>
      <vt:lpstr>Higher-Order Functions and Currying in ML (cont’d.)</vt:lpstr>
      <vt:lpstr>Higher-Order Functions and Currying in ML (cont’d.)</vt:lpstr>
      <vt:lpstr>Higher-Order Functions and Currying in ML (cont’d.)</vt:lpstr>
      <vt:lpstr>Delayed Evaluation</vt:lpstr>
      <vt:lpstr>Delayed Evaluation (cont’d.)</vt:lpstr>
      <vt:lpstr>Delayed Evaluation (cont’d.)</vt:lpstr>
      <vt:lpstr>Delayed Evaluation (cont’d.)</vt:lpstr>
      <vt:lpstr>Delayed Evaluation (cont’d.)</vt:lpstr>
      <vt:lpstr>Delayed Evaluation (cont’d.)</vt:lpstr>
      <vt:lpstr>Delayed Evaluation (cont’d.)</vt:lpstr>
      <vt:lpstr>Delayed Evaluation (cont’d.)</vt:lpstr>
      <vt:lpstr>Delayed Evaluation (cont’d.)</vt:lpstr>
      <vt:lpstr>Delayed Evaluation (cont’d.)</vt:lpstr>
      <vt:lpstr>Delayed Evaluation (cont’d.)</vt:lpstr>
      <vt:lpstr>Delayed Evaluation (cont’d.)</vt:lpstr>
      <vt:lpstr>Delayed Evaluation (cont’d.)</vt:lpstr>
      <vt:lpstr>Haskell – A Fully Curried Lazy Language with Overloading</vt:lpstr>
      <vt:lpstr>Elements of Haskell</vt:lpstr>
      <vt:lpstr>Elements of Haskell (cont’d.)</vt:lpstr>
      <vt:lpstr>Elements of Haskell (cont’d.)</vt:lpstr>
      <vt:lpstr>Higher-Order Functions  and List Comprehensions</vt:lpstr>
      <vt:lpstr>Higher-Order Functions  and List Comprehensions (cont’d.)</vt:lpstr>
      <vt:lpstr>Higher-Order Functions  and List Comprehensions (cont’d.)</vt:lpstr>
      <vt:lpstr>Lazy Evaluation and Infinite Lists</vt:lpstr>
      <vt:lpstr>Type Classes and  Overloaded Functions</vt:lpstr>
      <vt:lpstr>Type Classes and  Overloaded Functions (cont’d.)</vt:lpstr>
      <vt:lpstr>Type Classes and  Overloaded Functions (cont’d.)</vt:lpstr>
      <vt:lpstr>PowerPoint Presentation</vt:lpstr>
      <vt:lpstr>The Mathematics of Functional Programming: Lambda Calculus</vt:lpstr>
      <vt:lpstr>Lambda Calculus (cont’d.)</vt:lpstr>
      <vt:lpstr>Lambda Calculus (cont’d.)</vt:lpstr>
      <vt:lpstr>Lambda Calculus (cont’d.)</vt:lpstr>
      <vt:lpstr>Lambda Calculus (cont’d.)</vt:lpstr>
      <vt:lpstr>Lambda Calculus (cont’d.)</vt:lpstr>
      <vt:lpstr>Lambda Calculus (cont’d.)</vt:lpstr>
      <vt:lpstr>Lambda Calculus (cont’d.)</vt:lpstr>
      <vt:lpstr>Lambda Calculus (cont’d.)</vt:lpstr>
      <vt:lpstr>Lambda Calculus (cont’d.)</vt:lpstr>
      <vt:lpstr>Lambda Calculus (cont’d.)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/>
  <cp:lastModifiedBy/>
  <cp:revision>537</cp:revision>
  <dcterms:created xsi:type="dcterms:W3CDTF">2002-09-27T23:29:22Z</dcterms:created>
  <dcterms:modified xsi:type="dcterms:W3CDTF">2020-09-21T21:03:57Z</dcterms:modified>
</cp:coreProperties>
</file>