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0" r:id="rId4"/>
    <p:sldId id="262" r:id="rId5"/>
    <p:sldId id="269" r:id="rId6"/>
    <p:sldId id="263" r:id="rId7"/>
    <p:sldId id="265" r:id="rId8"/>
    <p:sldId id="266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2F57A-C2A8-4F30-8BA7-6597A6364928}" v="25" dt="2025-01-10T04:45:23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7.4</c:v>
                </c:pt>
                <c:pt idx="1">
                  <c:v>0.7</c:v>
                </c:pt>
                <c:pt idx="2">
                  <c:v>1.9</c:v>
                </c:pt>
                <c:pt idx="3">
                  <c:v>4.5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4-4B3D-9FFA-EECA57284D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7.4</c:v>
                </c:pt>
                <c:pt idx="1">
                  <c:v>0.88</c:v>
                </c:pt>
                <c:pt idx="2">
                  <c:v>2.6</c:v>
                </c:pt>
                <c:pt idx="3">
                  <c:v>2.8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4-4B3D-9FFA-EECA57284D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7.8</c:v>
                </c:pt>
                <c:pt idx="1">
                  <c:v>0.76</c:v>
                </c:pt>
                <c:pt idx="2">
                  <c:v>3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4-4B3D-9FFA-EECA57284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2817536"/>
        <c:axId val="822818976"/>
      </c:barChart>
      <c:catAx>
        <c:axId val="82281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818976"/>
        <c:crosses val="autoZero"/>
        <c:auto val="1"/>
        <c:lblAlgn val="ctr"/>
        <c:lblOffset val="100"/>
        <c:noMultiLvlLbl val="0"/>
      </c:catAx>
      <c:valAx>
        <c:axId val="8228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81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FA-4BBD-A6B3-0A33345E21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FA-4BBD-A6B3-0A33345E2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FFA-4BBD-A6B3-0A33345E21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FFA-4BBD-A6B3-0A33345E21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FFA-4BBD-A6B3-0A33345E2129}"/>
              </c:ext>
            </c:extLst>
          </c:dPt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7.4</c:v>
                </c:pt>
                <c:pt idx="1">
                  <c:v>0.7</c:v>
                </c:pt>
                <c:pt idx="2">
                  <c:v>1.9</c:v>
                </c:pt>
                <c:pt idx="3">
                  <c:v>4.5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3-46A1-B62D-7E8B8F9F41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FFA-4BBD-A6B3-0A33345E21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FFA-4BBD-A6B3-0A33345E2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FFA-4BBD-A6B3-0A33345E21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FFA-4BBD-A6B3-0A33345E21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FFA-4BBD-A6B3-0A33345E2129}"/>
              </c:ext>
            </c:extLst>
          </c:dPt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7.4</c:v>
                </c:pt>
                <c:pt idx="1">
                  <c:v>0.88</c:v>
                </c:pt>
                <c:pt idx="2">
                  <c:v>2.6</c:v>
                </c:pt>
                <c:pt idx="3">
                  <c:v>2.8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13-46A1-B62D-7E8B8F9F41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8FFA-4BBD-A6B3-0A33345E21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8FFA-4BBD-A6B3-0A33345E2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8FFA-4BBD-A6B3-0A33345E21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8FFA-4BBD-A6B3-0A33345E21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8FFA-4BBD-A6B3-0A33345E2129}"/>
              </c:ext>
            </c:extLst>
          </c:dPt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7.8</c:v>
                </c:pt>
                <c:pt idx="1">
                  <c:v>0.76</c:v>
                </c:pt>
                <c:pt idx="2">
                  <c:v>3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13-46A1-B62D-7E8B8F9F4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sulfur dioxide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11</c:v>
                </c:pt>
                <c:pt idx="1">
                  <c:v>25</c:v>
                </c:pt>
                <c:pt idx="2">
                  <c:v>15</c:v>
                </c:pt>
                <c:pt idx="3">
                  <c:v>17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9</c:v>
                </c:pt>
                <c:pt idx="9">
                  <c:v>17</c:v>
                </c:pt>
                <c:pt idx="10">
                  <c:v>15</c:v>
                </c:pt>
                <c:pt idx="11">
                  <c:v>17</c:v>
                </c:pt>
                <c:pt idx="12">
                  <c:v>16</c:v>
                </c:pt>
                <c:pt idx="13">
                  <c:v>9</c:v>
                </c:pt>
                <c:pt idx="14">
                  <c:v>52</c:v>
                </c:pt>
                <c:pt idx="15">
                  <c:v>51</c:v>
                </c:pt>
                <c:pt idx="16">
                  <c:v>35</c:v>
                </c:pt>
                <c:pt idx="17">
                  <c:v>16</c:v>
                </c:pt>
                <c:pt idx="18">
                  <c:v>6</c:v>
                </c:pt>
                <c:pt idx="19">
                  <c:v>17</c:v>
                </c:pt>
                <c:pt idx="20">
                  <c:v>29</c:v>
                </c:pt>
                <c:pt idx="21">
                  <c:v>23</c:v>
                </c:pt>
                <c:pt idx="22">
                  <c:v>10</c:v>
                </c:pt>
                <c:pt idx="23">
                  <c:v>9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34</c:v>
                </c:pt>
                <c:pt idx="1">
                  <c:v>67</c:v>
                </c:pt>
                <c:pt idx="2">
                  <c:v>54</c:v>
                </c:pt>
                <c:pt idx="3">
                  <c:v>60</c:v>
                </c:pt>
                <c:pt idx="4">
                  <c:v>34</c:v>
                </c:pt>
                <c:pt idx="5">
                  <c:v>40</c:v>
                </c:pt>
                <c:pt idx="6">
                  <c:v>59</c:v>
                </c:pt>
                <c:pt idx="7">
                  <c:v>21</c:v>
                </c:pt>
                <c:pt idx="8">
                  <c:v>18</c:v>
                </c:pt>
                <c:pt idx="9">
                  <c:v>102</c:v>
                </c:pt>
                <c:pt idx="10">
                  <c:v>65</c:v>
                </c:pt>
                <c:pt idx="11">
                  <c:v>102</c:v>
                </c:pt>
                <c:pt idx="12">
                  <c:v>59</c:v>
                </c:pt>
                <c:pt idx="13">
                  <c:v>29</c:v>
                </c:pt>
                <c:pt idx="14">
                  <c:v>145</c:v>
                </c:pt>
                <c:pt idx="15">
                  <c:v>148</c:v>
                </c:pt>
                <c:pt idx="16">
                  <c:v>103</c:v>
                </c:pt>
                <c:pt idx="17">
                  <c:v>56</c:v>
                </c:pt>
                <c:pt idx="18">
                  <c:v>29</c:v>
                </c:pt>
                <c:pt idx="19">
                  <c:v>56</c:v>
                </c:pt>
                <c:pt idx="20">
                  <c:v>60</c:v>
                </c:pt>
                <c:pt idx="21">
                  <c:v>71</c:v>
                </c:pt>
                <c:pt idx="22">
                  <c:v>37</c:v>
                </c:pt>
                <c:pt idx="2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E-4218-9037-8ABDC1E749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11</c:v>
                </c:pt>
                <c:pt idx="1">
                  <c:v>25</c:v>
                </c:pt>
                <c:pt idx="2">
                  <c:v>15</c:v>
                </c:pt>
                <c:pt idx="3">
                  <c:v>17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9</c:v>
                </c:pt>
                <c:pt idx="9">
                  <c:v>17</c:v>
                </c:pt>
                <c:pt idx="10">
                  <c:v>15</c:v>
                </c:pt>
                <c:pt idx="11">
                  <c:v>17</c:v>
                </c:pt>
                <c:pt idx="12">
                  <c:v>16</c:v>
                </c:pt>
                <c:pt idx="13">
                  <c:v>9</c:v>
                </c:pt>
                <c:pt idx="14">
                  <c:v>52</c:v>
                </c:pt>
                <c:pt idx="15">
                  <c:v>51</c:v>
                </c:pt>
                <c:pt idx="16">
                  <c:v>35</c:v>
                </c:pt>
                <c:pt idx="17">
                  <c:v>16</c:v>
                </c:pt>
                <c:pt idx="18">
                  <c:v>6</c:v>
                </c:pt>
                <c:pt idx="19">
                  <c:v>17</c:v>
                </c:pt>
                <c:pt idx="20">
                  <c:v>29</c:v>
                </c:pt>
                <c:pt idx="21">
                  <c:v>23</c:v>
                </c:pt>
                <c:pt idx="22">
                  <c:v>10</c:v>
                </c:pt>
                <c:pt idx="23">
                  <c:v>9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0.99780000000000002</c:v>
                </c:pt>
                <c:pt idx="1">
                  <c:v>0.99680000000000002</c:v>
                </c:pt>
                <c:pt idx="2">
                  <c:v>0.997</c:v>
                </c:pt>
                <c:pt idx="3">
                  <c:v>0.998</c:v>
                </c:pt>
                <c:pt idx="4">
                  <c:v>0.99780000000000002</c:v>
                </c:pt>
                <c:pt idx="5">
                  <c:v>0.99780000000000002</c:v>
                </c:pt>
                <c:pt idx="6">
                  <c:v>0.99639999999999995</c:v>
                </c:pt>
                <c:pt idx="7">
                  <c:v>0.99460000000000004</c:v>
                </c:pt>
                <c:pt idx="8">
                  <c:v>0.99680000000000002</c:v>
                </c:pt>
                <c:pt idx="9">
                  <c:v>0.99780000000000002</c:v>
                </c:pt>
                <c:pt idx="10">
                  <c:v>0.99590000000000001</c:v>
                </c:pt>
                <c:pt idx="11">
                  <c:v>0.99780000000000002</c:v>
                </c:pt>
                <c:pt idx="12">
                  <c:v>0.99429999999999996</c:v>
                </c:pt>
                <c:pt idx="13">
                  <c:v>0.99739999999999995</c:v>
                </c:pt>
                <c:pt idx="14">
                  <c:v>0.99860000000000004</c:v>
                </c:pt>
                <c:pt idx="15">
                  <c:v>0.99860000000000004</c:v>
                </c:pt>
                <c:pt idx="16">
                  <c:v>0.99690000000000001</c:v>
                </c:pt>
                <c:pt idx="17">
                  <c:v>0.99680000000000002</c:v>
                </c:pt>
                <c:pt idx="18">
                  <c:v>0.99739999999999995</c:v>
                </c:pt>
                <c:pt idx="19">
                  <c:v>0.99690000000000001</c:v>
                </c:pt>
                <c:pt idx="20">
                  <c:v>0.99680000000000002</c:v>
                </c:pt>
                <c:pt idx="21">
                  <c:v>0.99819999999999998</c:v>
                </c:pt>
                <c:pt idx="22">
                  <c:v>0.99660000000000004</c:v>
                </c:pt>
                <c:pt idx="23">
                  <c:v>0.99680000000000002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6E-4218-9037-8ABDC1E749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11</c:v>
                </c:pt>
                <c:pt idx="1">
                  <c:v>25</c:v>
                </c:pt>
                <c:pt idx="2">
                  <c:v>15</c:v>
                </c:pt>
                <c:pt idx="3">
                  <c:v>17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9</c:v>
                </c:pt>
                <c:pt idx="9">
                  <c:v>17</c:v>
                </c:pt>
                <c:pt idx="10">
                  <c:v>15</c:v>
                </c:pt>
                <c:pt idx="11">
                  <c:v>17</c:v>
                </c:pt>
                <c:pt idx="12">
                  <c:v>16</c:v>
                </c:pt>
                <c:pt idx="13">
                  <c:v>9</c:v>
                </c:pt>
                <c:pt idx="14">
                  <c:v>52</c:v>
                </c:pt>
                <c:pt idx="15">
                  <c:v>51</c:v>
                </c:pt>
                <c:pt idx="16">
                  <c:v>35</c:v>
                </c:pt>
                <c:pt idx="17">
                  <c:v>16</c:v>
                </c:pt>
                <c:pt idx="18">
                  <c:v>6</c:v>
                </c:pt>
                <c:pt idx="19">
                  <c:v>17</c:v>
                </c:pt>
                <c:pt idx="20">
                  <c:v>29</c:v>
                </c:pt>
                <c:pt idx="21">
                  <c:v>23</c:v>
                </c:pt>
                <c:pt idx="22">
                  <c:v>10</c:v>
                </c:pt>
                <c:pt idx="23">
                  <c:v>9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3.51</c:v>
                </c:pt>
                <c:pt idx="1">
                  <c:v>3.2</c:v>
                </c:pt>
                <c:pt idx="2">
                  <c:v>3.26</c:v>
                </c:pt>
                <c:pt idx="3">
                  <c:v>3.16</c:v>
                </c:pt>
                <c:pt idx="4">
                  <c:v>3.51</c:v>
                </c:pt>
                <c:pt idx="5">
                  <c:v>3.51</c:v>
                </c:pt>
                <c:pt idx="6">
                  <c:v>3.3</c:v>
                </c:pt>
                <c:pt idx="7">
                  <c:v>3.39</c:v>
                </c:pt>
                <c:pt idx="8">
                  <c:v>3.36</c:v>
                </c:pt>
                <c:pt idx="9">
                  <c:v>3.35</c:v>
                </c:pt>
                <c:pt idx="10">
                  <c:v>3.28</c:v>
                </c:pt>
                <c:pt idx="11">
                  <c:v>3.35</c:v>
                </c:pt>
                <c:pt idx="12">
                  <c:v>3.58</c:v>
                </c:pt>
                <c:pt idx="13">
                  <c:v>3.26</c:v>
                </c:pt>
                <c:pt idx="14">
                  <c:v>3.16</c:v>
                </c:pt>
                <c:pt idx="15">
                  <c:v>3.17</c:v>
                </c:pt>
                <c:pt idx="16">
                  <c:v>3.3</c:v>
                </c:pt>
                <c:pt idx="17">
                  <c:v>3.11</c:v>
                </c:pt>
                <c:pt idx="18">
                  <c:v>3.38</c:v>
                </c:pt>
                <c:pt idx="19">
                  <c:v>3.04</c:v>
                </c:pt>
                <c:pt idx="20">
                  <c:v>3.39</c:v>
                </c:pt>
                <c:pt idx="21">
                  <c:v>3.52</c:v>
                </c:pt>
                <c:pt idx="22">
                  <c:v>3.17</c:v>
                </c:pt>
                <c:pt idx="23">
                  <c:v>3.17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6E-4218-9037-8ABDC1E749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sulphates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11</c:v>
                </c:pt>
                <c:pt idx="1">
                  <c:v>25</c:v>
                </c:pt>
                <c:pt idx="2">
                  <c:v>15</c:v>
                </c:pt>
                <c:pt idx="3">
                  <c:v>17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9</c:v>
                </c:pt>
                <c:pt idx="9">
                  <c:v>17</c:v>
                </c:pt>
                <c:pt idx="10">
                  <c:v>15</c:v>
                </c:pt>
                <c:pt idx="11">
                  <c:v>17</c:v>
                </c:pt>
                <c:pt idx="12">
                  <c:v>16</c:v>
                </c:pt>
                <c:pt idx="13">
                  <c:v>9</c:v>
                </c:pt>
                <c:pt idx="14">
                  <c:v>52</c:v>
                </c:pt>
                <c:pt idx="15">
                  <c:v>51</c:v>
                </c:pt>
                <c:pt idx="16">
                  <c:v>35</c:v>
                </c:pt>
                <c:pt idx="17">
                  <c:v>16</c:v>
                </c:pt>
                <c:pt idx="18">
                  <c:v>6</c:v>
                </c:pt>
                <c:pt idx="19">
                  <c:v>17</c:v>
                </c:pt>
                <c:pt idx="20">
                  <c:v>29</c:v>
                </c:pt>
                <c:pt idx="21">
                  <c:v>23</c:v>
                </c:pt>
                <c:pt idx="22">
                  <c:v>10</c:v>
                </c:pt>
                <c:pt idx="23">
                  <c:v>9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0.56000000000000005</c:v>
                </c:pt>
                <c:pt idx="1">
                  <c:v>0.68</c:v>
                </c:pt>
                <c:pt idx="2">
                  <c:v>0.65</c:v>
                </c:pt>
                <c:pt idx="3">
                  <c:v>0.57999999999999996</c:v>
                </c:pt>
                <c:pt idx="4">
                  <c:v>0.56000000000000005</c:v>
                </c:pt>
                <c:pt idx="5">
                  <c:v>0.56000000000000005</c:v>
                </c:pt>
                <c:pt idx="6">
                  <c:v>0.46</c:v>
                </c:pt>
                <c:pt idx="7">
                  <c:v>0.47</c:v>
                </c:pt>
                <c:pt idx="8">
                  <c:v>0.56999999999999995</c:v>
                </c:pt>
                <c:pt idx="9">
                  <c:v>0.8</c:v>
                </c:pt>
                <c:pt idx="10">
                  <c:v>0.54</c:v>
                </c:pt>
                <c:pt idx="11">
                  <c:v>0.8</c:v>
                </c:pt>
                <c:pt idx="12">
                  <c:v>0.52</c:v>
                </c:pt>
                <c:pt idx="13">
                  <c:v>1.56</c:v>
                </c:pt>
                <c:pt idx="14">
                  <c:v>0.88</c:v>
                </c:pt>
                <c:pt idx="15">
                  <c:v>0.93</c:v>
                </c:pt>
                <c:pt idx="16">
                  <c:v>0.75</c:v>
                </c:pt>
                <c:pt idx="17">
                  <c:v>1.28</c:v>
                </c:pt>
                <c:pt idx="18">
                  <c:v>0.5</c:v>
                </c:pt>
                <c:pt idx="19">
                  <c:v>1.08</c:v>
                </c:pt>
                <c:pt idx="20">
                  <c:v>0.53</c:v>
                </c:pt>
                <c:pt idx="21">
                  <c:v>0.65</c:v>
                </c:pt>
                <c:pt idx="22">
                  <c:v>0.91</c:v>
                </c:pt>
                <c:pt idx="23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6E-4218-9037-8ABDC1E7494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alcohol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11</c:v>
                </c:pt>
                <c:pt idx="1">
                  <c:v>25</c:v>
                </c:pt>
                <c:pt idx="2">
                  <c:v>15</c:v>
                </c:pt>
                <c:pt idx="3">
                  <c:v>17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9</c:v>
                </c:pt>
                <c:pt idx="9">
                  <c:v>17</c:v>
                </c:pt>
                <c:pt idx="10">
                  <c:v>15</c:v>
                </c:pt>
                <c:pt idx="11">
                  <c:v>17</c:v>
                </c:pt>
                <c:pt idx="12">
                  <c:v>16</c:v>
                </c:pt>
                <c:pt idx="13">
                  <c:v>9</c:v>
                </c:pt>
                <c:pt idx="14">
                  <c:v>52</c:v>
                </c:pt>
                <c:pt idx="15">
                  <c:v>51</c:v>
                </c:pt>
                <c:pt idx="16">
                  <c:v>35</c:v>
                </c:pt>
                <c:pt idx="17">
                  <c:v>16</c:v>
                </c:pt>
                <c:pt idx="18">
                  <c:v>6</c:v>
                </c:pt>
                <c:pt idx="19">
                  <c:v>17</c:v>
                </c:pt>
                <c:pt idx="20">
                  <c:v>29</c:v>
                </c:pt>
                <c:pt idx="21">
                  <c:v>23</c:v>
                </c:pt>
                <c:pt idx="22">
                  <c:v>10</c:v>
                </c:pt>
                <c:pt idx="23">
                  <c:v>9</c:v>
                </c:pt>
              </c:numCache>
            </c:num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9.4</c:v>
                </c:pt>
                <c:pt idx="1">
                  <c:v>9.8000000000000007</c:v>
                </c:pt>
                <c:pt idx="2">
                  <c:v>9.8000000000000007</c:v>
                </c:pt>
                <c:pt idx="3">
                  <c:v>9.8000000000000007</c:v>
                </c:pt>
                <c:pt idx="4">
                  <c:v>9.4</c:v>
                </c:pt>
                <c:pt idx="5">
                  <c:v>9.4</c:v>
                </c:pt>
                <c:pt idx="6">
                  <c:v>9.4</c:v>
                </c:pt>
                <c:pt idx="7">
                  <c:v>10</c:v>
                </c:pt>
                <c:pt idx="8">
                  <c:v>9.5</c:v>
                </c:pt>
                <c:pt idx="9">
                  <c:v>10.5</c:v>
                </c:pt>
                <c:pt idx="10">
                  <c:v>9.1999999999999993</c:v>
                </c:pt>
                <c:pt idx="11">
                  <c:v>10.5</c:v>
                </c:pt>
                <c:pt idx="12">
                  <c:v>9.9</c:v>
                </c:pt>
                <c:pt idx="13">
                  <c:v>9.1</c:v>
                </c:pt>
                <c:pt idx="14">
                  <c:v>9.1999999999999993</c:v>
                </c:pt>
                <c:pt idx="15">
                  <c:v>9.1999999999999993</c:v>
                </c:pt>
                <c:pt idx="16">
                  <c:v>10.5</c:v>
                </c:pt>
                <c:pt idx="17">
                  <c:v>9.3000000000000007</c:v>
                </c:pt>
                <c:pt idx="18">
                  <c:v>9</c:v>
                </c:pt>
                <c:pt idx="19">
                  <c:v>9.1999999999999993</c:v>
                </c:pt>
                <c:pt idx="20">
                  <c:v>9.4</c:v>
                </c:pt>
                <c:pt idx="21">
                  <c:v>9.6999999999999993</c:v>
                </c:pt>
                <c:pt idx="22">
                  <c:v>9.5</c:v>
                </c:pt>
                <c:pt idx="23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6E-4218-9037-8ABDC1E7494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quality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11</c:v>
                </c:pt>
                <c:pt idx="1">
                  <c:v>25</c:v>
                </c:pt>
                <c:pt idx="2">
                  <c:v>15</c:v>
                </c:pt>
                <c:pt idx="3">
                  <c:v>17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9</c:v>
                </c:pt>
                <c:pt idx="9">
                  <c:v>17</c:v>
                </c:pt>
                <c:pt idx="10">
                  <c:v>15</c:v>
                </c:pt>
                <c:pt idx="11">
                  <c:v>17</c:v>
                </c:pt>
                <c:pt idx="12">
                  <c:v>16</c:v>
                </c:pt>
                <c:pt idx="13">
                  <c:v>9</c:v>
                </c:pt>
                <c:pt idx="14">
                  <c:v>52</c:v>
                </c:pt>
                <c:pt idx="15">
                  <c:v>51</c:v>
                </c:pt>
                <c:pt idx="16">
                  <c:v>35</c:v>
                </c:pt>
                <c:pt idx="17">
                  <c:v>16</c:v>
                </c:pt>
                <c:pt idx="18">
                  <c:v>6</c:v>
                </c:pt>
                <c:pt idx="19">
                  <c:v>17</c:v>
                </c:pt>
                <c:pt idx="20">
                  <c:v>29</c:v>
                </c:pt>
                <c:pt idx="21">
                  <c:v>23</c:v>
                </c:pt>
                <c:pt idx="22">
                  <c:v>10</c:v>
                </c:pt>
                <c:pt idx="23">
                  <c:v>9</c:v>
                </c:pt>
              </c:numCache>
            </c:numRef>
          </c:cat>
          <c:val>
            <c:numRef>
              <c:f>Sheet1!$G$2:$G$25</c:f>
              <c:numCache>
                <c:formatCode>General</c:formatCode>
                <c:ptCount val="2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7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5</c:v>
                </c:pt>
                <c:pt idx="18">
                  <c:v>4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6E-4218-9037-8ABDC1E74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976240"/>
        <c:axId val="1866976720"/>
      </c:lineChart>
      <c:catAx>
        <c:axId val="186697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976720"/>
        <c:crosses val="autoZero"/>
        <c:auto val="1"/>
        <c:lblAlgn val="ctr"/>
        <c:lblOffset val="100"/>
        <c:noMultiLvlLbl val="0"/>
      </c:catAx>
      <c:valAx>
        <c:axId val="186697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97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0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0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6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5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0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0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1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E51E2-DAC1-418E-AF9C-4A079FE9861B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8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iZDg0YxzfIYQy3qYFsK_-RCgCoHcGQ_/view?usp=sharing" TargetMode="External"/><Relationship Id="rId2" Type="http://schemas.openxmlformats.org/officeDocument/2006/relationships/hyperlink" Target="https://github.com/Bharatdungriyal/python_Basic_projects/blob/main/Untitled1.ipyn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Xbkq9dEjr4r1_99KcARItMjDyDJQsRdr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B1C1-37AB-1730-1EDF-9A31E483F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399189" cy="1253063"/>
          </a:xfrm>
        </p:spPr>
        <p:txBody>
          <a:bodyPr/>
          <a:lstStyle/>
          <a:p>
            <a:r>
              <a:rPr lang="en-US" sz="4000" b="1" i="1" dirty="0">
                <a:latin typeface="Algerian" panose="04020705040A02060702" pitchFamily="82" charset="0"/>
              </a:rPr>
              <a:t>Wine Quality Prediction: A Data Science Approach</a:t>
            </a:r>
            <a:endParaRPr lang="en-IN" sz="40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C8A71-C126-3911-A871-C0E0F07C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558" y="3968495"/>
            <a:ext cx="6892883" cy="10373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Anshuman   22scse1420049 </a:t>
            </a:r>
          </a:p>
          <a:p>
            <a:pPr algn="l"/>
            <a:r>
              <a:rPr lang="en-IN" dirty="0"/>
              <a:t>Gaurav         22scse1420035</a:t>
            </a:r>
          </a:p>
          <a:p>
            <a:pPr algn="l"/>
            <a:r>
              <a:rPr lang="en-IN" dirty="0"/>
              <a:t>Bharat  Sharma      22scse1420108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10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7EC-2525-6430-0967-C66610E1E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364362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A02B-664C-96C3-32F6-E88DF3BB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6078"/>
            <a:ext cx="8825658" cy="4326194"/>
          </a:xfrm>
        </p:spPr>
        <p:txBody>
          <a:bodyPr/>
          <a:lstStyle/>
          <a:p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52FC6-432D-4A70-B2E3-0690B4B30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70670"/>
            <a:ext cx="8825658" cy="861420"/>
          </a:xfrm>
        </p:spPr>
        <p:txBody>
          <a:bodyPr>
            <a:noAutofit/>
          </a:bodyPr>
          <a:lstStyle/>
          <a:p>
            <a:r>
              <a:rPr lang="en-IN" sz="5400" dirty="0"/>
              <a:t>Thankyou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4C93-566A-DD63-A67D-239E50E41C13}"/>
              </a:ext>
            </a:extLst>
          </p:cNvPr>
          <p:cNvSpPr txBox="1"/>
          <p:nvPr/>
        </p:nvSpPr>
        <p:spPr>
          <a:xfrm>
            <a:off x="1892709" y="1352472"/>
            <a:ext cx="64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linkClick r:id="rId2"/>
              </a:rPr>
              <a:t>Source</a:t>
            </a:r>
            <a:r>
              <a:rPr lang="en-IN" dirty="0">
                <a:hlinkClick r:id="rId2"/>
              </a:rPr>
              <a:t> Code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4C82-CCAB-28DC-63F2-D9B1B8F26729}"/>
              </a:ext>
            </a:extLst>
          </p:cNvPr>
          <p:cNvSpPr txBox="1"/>
          <p:nvPr/>
        </p:nvSpPr>
        <p:spPr>
          <a:xfrm>
            <a:off x="1892709" y="2271289"/>
            <a:ext cx="3279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hlinkClick r:id="rId3"/>
              </a:rPr>
              <a:t>Datasets</a:t>
            </a:r>
            <a:endParaRPr lang="en-IN" sz="4000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72D67C52-E430-049C-D1A8-C4BBE1E2BC57}"/>
              </a:ext>
            </a:extLst>
          </p:cNvPr>
          <p:cNvSpPr txBox="1"/>
          <p:nvPr/>
        </p:nvSpPr>
        <p:spPr>
          <a:xfrm>
            <a:off x="1971367" y="3251661"/>
            <a:ext cx="287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hlinkClick r:id="rId4"/>
              </a:rPr>
              <a:t>Code review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595D0-9462-7B64-BBB9-5CA3BCA9DFCC}"/>
              </a:ext>
            </a:extLst>
          </p:cNvPr>
          <p:cNvSpPr txBox="1"/>
          <p:nvPr/>
        </p:nvSpPr>
        <p:spPr>
          <a:xfrm>
            <a:off x="5638799" y="2964425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Ctrl + click to follow link :</a:t>
            </a:r>
          </a:p>
        </p:txBody>
      </p:sp>
    </p:spTree>
    <p:extLst>
      <p:ext uri="{BB962C8B-B14F-4D97-AF65-F5344CB8AC3E}">
        <p14:creationId xmlns:p14="http://schemas.microsoft.com/office/powerpoint/2010/main" val="19829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F997-2EA0-A82D-EDA3-0874ECA9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07240-7509-6426-D3F3-4A0E0582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1295400"/>
            <a:ext cx="6242685" cy="49773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F467E-3B6D-7A2C-844B-AC1EBAF3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b="1" dirty="0">
                <a:latin typeface="Algerian" panose="04020705040A02060702" pitchFamily="82" charset="0"/>
              </a:rPr>
              <a:t>What is wine quality prediction?</a:t>
            </a:r>
            <a:r>
              <a:rPr lang="en-US" sz="2000" dirty="0">
                <a:latin typeface="Algerian" panose="04020705040A02060702" pitchFamily="82" charset="0"/>
              </a:rPr>
              <a:t> A process of using data science techniques to predict the quality of wine based on various factors.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5F5E-4FAC-B504-43C6-74C26D7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i="1" dirty="0">
                <a:solidFill>
                  <a:srgbClr val="92D050"/>
                </a:solidFill>
              </a:rPr>
              <a:t>Why is it important?</a:t>
            </a:r>
            <a:r>
              <a:rPr lang="en-US" sz="2000" i="1" dirty="0">
                <a:solidFill>
                  <a:srgbClr val="92D050"/>
                </a:solidFill>
              </a:rPr>
              <a:t> Helps winemakers improve production processes.</a:t>
            </a:r>
            <a:br>
              <a:rPr lang="en-US" sz="2000" i="1" dirty="0">
                <a:solidFill>
                  <a:srgbClr val="92D050"/>
                </a:solidFill>
              </a:rPr>
            </a:br>
            <a:r>
              <a:rPr lang="en-US" sz="2000" i="1" dirty="0">
                <a:solidFill>
                  <a:srgbClr val="92D050"/>
                </a:solidFill>
              </a:rPr>
              <a:t>Assists consumers in making informed choices.</a:t>
            </a:r>
            <a:br>
              <a:rPr lang="en-US" sz="2000" i="1" dirty="0">
                <a:solidFill>
                  <a:srgbClr val="92D050"/>
                </a:solidFill>
              </a:rPr>
            </a:br>
            <a:r>
              <a:rPr lang="en-US" sz="2000" i="1" dirty="0">
                <a:solidFill>
                  <a:srgbClr val="92D050"/>
                </a:solidFill>
              </a:rPr>
              <a:t>Provides valuable insights for the wine industry</a:t>
            </a:r>
            <a:r>
              <a:rPr lang="en-US" sz="2000" i="1" dirty="0"/>
              <a:t>.</a:t>
            </a:r>
            <a:br>
              <a:rPr lang="en-US" sz="105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E7057-6DD0-F3D4-ECE0-B6B89887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2404872"/>
            <a:ext cx="6803136" cy="4187952"/>
          </a:xfrm>
        </p:spPr>
      </p:pic>
    </p:spTree>
    <p:extLst>
      <p:ext uri="{BB962C8B-B14F-4D97-AF65-F5344CB8AC3E}">
        <p14:creationId xmlns:p14="http://schemas.microsoft.com/office/powerpoint/2010/main" val="11952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ABF-AB67-A6EC-CBC2-66C9F7A92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813816"/>
            <a:ext cx="9729216" cy="5349240"/>
          </a:xfrm>
        </p:spPr>
        <p:txBody>
          <a:bodyPr/>
          <a:lstStyle/>
          <a:p>
            <a:r>
              <a:rPr lang="en-US" sz="2000" b="1" i="1" u="sng" dirty="0">
                <a:solidFill>
                  <a:srgbClr val="92D050"/>
                </a:solidFill>
              </a:rPr>
              <a:t>The attributes commonly used in wine quality prediction are</a:t>
            </a:r>
            <a:r>
              <a:rPr lang="en-US" sz="1200" dirty="0"/>
              <a:t>:</a:t>
            </a:r>
            <a:br>
              <a:rPr lang="en-US" sz="1200" dirty="0"/>
            </a:br>
            <a:br>
              <a:rPr lang="en-US" sz="1600" dirty="0"/>
            </a:br>
            <a:r>
              <a:rPr lang="en-US" sz="1600" b="1" dirty="0"/>
              <a:t>Fixed Acidity:</a:t>
            </a:r>
            <a:r>
              <a:rPr lang="en-US" sz="1600" dirty="0"/>
              <a:t> The amount of non-volatile acids in the wine, primarily tartaric acid.</a:t>
            </a:r>
            <a:br>
              <a:rPr lang="en-US" sz="1600" dirty="0"/>
            </a:br>
            <a:r>
              <a:rPr lang="en-US" sz="1600" b="1" dirty="0"/>
              <a:t>Volatile Acidity:</a:t>
            </a:r>
            <a:r>
              <a:rPr lang="en-US" sz="1600" dirty="0"/>
              <a:t> The amount of acetic acid in the wine, which can give it a vinegar-like taste if present in high amounts.</a:t>
            </a:r>
            <a:br>
              <a:rPr lang="en-US" sz="1600" dirty="0"/>
            </a:br>
            <a:r>
              <a:rPr lang="en-US" sz="1600" b="1" dirty="0"/>
              <a:t>Citric Acid:</a:t>
            </a:r>
            <a:r>
              <a:rPr lang="en-US" sz="1600" dirty="0"/>
              <a:t> A preservative that adds freshness and flavor to wines.</a:t>
            </a:r>
            <a:br>
              <a:rPr lang="en-US" sz="1600" dirty="0"/>
            </a:br>
            <a:r>
              <a:rPr lang="en-US" sz="1600" b="1" dirty="0"/>
              <a:t>Residual Sugar:</a:t>
            </a:r>
            <a:r>
              <a:rPr lang="en-US" sz="1600" dirty="0"/>
              <a:t> The amount of sugar remaining after fermentation.</a:t>
            </a:r>
            <a:br>
              <a:rPr lang="en-US" sz="1600" dirty="0"/>
            </a:br>
            <a:r>
              <a:rPr lang="en-US" sz="1600" b="1" dirty="0"/>
              <a:t>Chlorides:</a:t>
            </a:r>
            <a:r>
              <a:rPr lang="en-US" sz="1600" dirty="0"/>
              <a:t> The amount of salt in the wine.</a:t>
            </a:r>
            <a:br>
              <a:rPr lang="en-US" sz="1600" dirty="0"/>
            </a:br>
            <a:r>
              <a:rPr lang="en-US" sz="1600" b="1" dirty="0"/>
              <a:t>Free Sulfur Dioxide:</a:t>
            </a:r>
            <a:r>
              <a:rPr lang="en-US" sz="1600" dirty="0"/>
              <a:t> A preservative that prevents microbial growth and oxidation.</a:t>
            </a:r>
            <a:br>
              <a:rPr lang="en-US" sz="1600" dirty="0"/>
            </a:br>
            <a:r>
              <a:rPr lang="en-US" sz="1600" b="1" dirty="0"/>
              <a:t>Total Sulfur Dioxide:</a:t>
            </a:r>
            <a:r>
              <a:rPr lang="en-US" sz="1600" dirty="0"/>
              <a:t> The total amount of free and bound forms of sulfur dioxide.</a:t>
            </a:r>
            <a:br>
              <a:rPr lang="en-US" sz="1600" dirty="0"/>
            </a:br>
            <a:r>
              <a:rPr lang="en-US" sz="1600" b="1" dirty="0"/>
              <a:t>Density:</a:t>
            </a:r>
            <a:r>
              <a:rPr lang="en-US" sz="1600" dirty="0"/>
              <a:t> The density of the wine, which is related to its alcohol content and sugar level.</a:t>
            </a:r>
            <a:br>
              <a:rPr lang="en-US" sz="1600" dirty="0"/>
            </a:br>
            <a:r>
              <a:rPr lang="en-US" sz="1600" b="1" dirty="0"/>
              <a:t>pH:</a:t>
            </a:r>
            <a:r>
              <a:rPr lang="en-US" sz="1600" dirty="0"/>
              <a:t> A measure of the acidity or alkalinity of the wine.</a:t>
            </a:r>
            <a:br>
              <a:rPr lang="en-US" sz="1600" dirty="0"/>
            </a:br>
            <a:r>
              <a:rPr lang="en-US" sz="1600" b="1" dirty="0"/>
              <a:t>Sulphates:</a:t>
            </a:r>
            <a:r>
              <a:rPr lang="en-US" sz="1600" dirty="0"/>
              <a:t> A wine additive that contributes to sulfur dioxide levels and acts as an antimicrobial and antioxidant.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883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7B168-0BA3-A76F-B0FF-BD4054A8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2603500"/>
            <a:ext cx="8074152" cy="3934460"/>
          </a:xfrm>
        </p:spPr>
      </p:pic>
    </p:spTree>
    <p:extLst>
      <p:ext uri="{BB962C8B-B14F-4D97-AF65-F5344CB8AC3E}">
        <p14:creationId xmlns:p14="http://schemas.microsoft.com/office/powerpoint/2010/main" val="146256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A19A-F282-96A6-F782-AD657D45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232351-CC31-33CF-23E2-863CC2DC69A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2548122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39D04AE-CBA8-A2F3-DE8E-7B4C16594B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4603260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362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D2CC-BD03-83AB-F18B-D3C74CFD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283B6D-C405-C178-6ACB-35793775E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13057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44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8C0-F072-46B9-9CD5-90FCED4A6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" y="1289304"/>
            <a:ext cx="9121077" cy="3488077"/>
          </a:xfrm>
        </p:spPr>
        <p:txBody>
          <a:bodyPr/>
          <a:lstStyle/>
          <a:p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Training process: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Splitting data into training and testing sets</a:t>
            </a:r>
            <a:b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Training the selected models on the training data</a:t>
            </a:r>
            <a:b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Evaluating model performance on the testing data using the chosen metrics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3F94-79D4-81E2-A766-4D5CB877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6E890-5412-C7EC-5600-19A125410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2258568"/>
            <a:ext cx="5413248" cy="431596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5D451-6205-5FCF-793E-DA34B9182D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6" y="2395728"/>
            <a:ext cx="4928616" cy="4014215"/>
          </a:xfrm>
        </p:spPr>
      </p:pic>
    </p:spTree>
    <p:extLst>
      <p:ext uri="{BB962C8B-B14F-4D97-AF65-F5344CB8AC3E}">
        <p14:creationId xmlns:p14="http://schemas.microsoft.com/office/powerpoint/2010/main" val="320371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304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Ion Boardroom</vt:lpstr>
      <vt:lpstr>Wine Quality Prediction: A Data Science Approach</vt:lpstr>
      <vt:lpstr>INTRODUCTION</vt:lpstr>
      <vt:lpstr>Why is it important? Helps winemakers improve production processes. Assists consumers in making informed choices. Provides valuable insights for the wine industry. </vt:lpstr>
      <vt:lpstr>The attributes commonly used in wine quality prediction are:  Fixed Acidity: The amount of non-volatile acids in the wine, primarily tartaric acid. Volatile Acidity: The amount of acetic acid in the wine, which can give it a vinegar-like taste if present in high amounts. Citric Acid: A preservative that adds freshness and flavor to wines. Residual Sugar: The amount of sugar remaining after fermentation. Chlorides: The amount of salt in the wine. Free Sulfur Dioxide: A preservative that prevents microbial growth and oxidation. Total Sulfur Dioxide: The total amount of free and bound forms of sulfur dioxide. Density: The density of the wine, which is related to its alcohol content and sugar level. pH: A measure of the acidity or alkalinity of the wine. Sulphates: A wine additive that contributes to sulfur dioxide levels and acts as an antimicrobial and antioxidant. </vt:lpstr>
      <vt:lpstr>PowerPoint Presentation</vt:lpstr>
      <vt:lpstr>Data analysis</vt:lpstr>
      <vt:lpstr>Data analysis</vt:lpstr>
      <vt:lpstr>Training process: Splitting data into training and testing sets Training the selected models on the training data Evaluating model performance on the testing data using the chosen metrics </vt:lpstr>
      <vt:lpstr>Data analysis</vt:lpstr>
      <vt:lpstr>Thankyou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anshuman kumar</dc:creator>
  <cp:lastModifiedBy>bharat31072007@gmail.com</cp:lastModifiedBy>
  <cp:revision>3</cp:revision>
  <dcterms:created xsi:type="dcterms:W3CDTF">2025-01-09T12:26:00Z</dcterms:created>
  <dcterms:modified xsi:type="dcterms:W3CDTF">2025-01-10T06:14:04Z</dcterms:modified>
</cp:coreProperties>
</file>