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
  </p:notesMasterIdLst>
  <p:sldIdLst>
    <p:sldId id="258"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333FF"/>
    <a:srgbClr val="D2FE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26" autoAdjust="0"/>
    <p:restoredTop sz="94694"/>
  </p:normalViewPr>
  <p:slideViewPr>
    <p:cSldViewPr snapToGrid="0">
      <p:cViewPr varScale="1">
        <p:scale>
          <a:sx n="117" d="100"/>
          <a:sy n="117" d="100"/>
        </p:scale>
        <p:origin x="208" y="7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F9130-706F-47EE-A41B-8E0508C5D50B}" type="datetimeFigureOut">
              <a:rPr lang="en-IN" smtClean="0"/>
              <a:pPr/>
              <a:t>17/02/25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34808-7532-4AA2-9A35-3937F1C3FBA2}" type="slidenum">
              <a:rPr lang="en-IN" smtClean="0"/>
              <a:pPr/>
              <a:t>‹#›</a:t>
            </a:fld>
            <a:endParaRPr lang="en-IN"/>
          </a:p>
        </p:txBody>
      </p:sp>
    </p:spTree>
    <p:extLst>
      <p:ext uri="{BB962C8B-B14F-4D97-AF65-F5344CB8AC3E}">
        <p14:creationId xmlns:p14="http://schemas.microsoft.com/office/powerpoint/2010/main" val="3630059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F34808-7532-4AA2-9A35-3937F1C3FBA2}" type="slidenum">
              <a:rPr lang="en-IN" smtClean="0"/>
              <a:pPr/>
              <a:t>1</a:t>
            </a:fld>
            <a:endParaRPr lang="en-IN"/>
          </a:p>
        </p:txBody>
      </p:sp>
    </p:spTree>
    <p:extLst>
      <p:ext uri="{BB962C8B-B14F-4D97-AF65-F5344CB8AC3E}">
        <p14:creationId xmlns:p14="http://schemas.microsoft.com/office/powerpoint/2010/main" val="1321804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F5616985-98DB-4B36-8EDD-E0E7E8FBA31B}" type="datetimeFigureOut">
              <a:rPr lang="en-IN" smtClean="0"/>
              <a:pPr/>
              <a:t>17/02/25</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F5898A8E-C161-4DA6-B17F-89AB0ED3CF11}" type="slidenum">
              <a:rPr lang="en-IN" smtClean="0"/>
              <a:pPr/>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616985-98DB-4B36-8EDD-E0E7E8FBA31B}" type="datetimeFigureOut">
              <a:rPr lang="en-IN" smtClean="0"/>
              <a:pPr/>
              <a:t>17/02/25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898A8E-C161-4DA6-B17F-89AB0ED3CF1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616985-98DB-4B36-8EDD-E0E7E8FBA31B}" type="datetimeFigureOut">
              <a:rPr lang="en-IN" smtClean="0"/>
              <a:pPr/>
              <a:t>17/02/25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898A8E-C161-4DA6-B17F-89AB0ED3CF1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616985-98DB-4B36-8EDD-E0E7E8FBA31B}" type="datetimeFigureOut">
              <a:rPr lang="en-IN" smtClean="0"/>
              <a:pPr/>
              <a:t>17/02/25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898A8E-C161-4DA6-B17F-89AB0ED3CF1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5616985-98DB-4B36-8EDD-E0E7E8FBA31B}" type="datetimeFigureOut">
              <a:rPr lang="en-IN" smtClean="0"/>
              <a:pPr/>
              <a:t>17/02/25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fld id="{F5898A8E-C161-4DA6-B17F-89AB0ED3CF1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5616985-98DB-4B36-8EDD-E0E7E8FBA31B}" type="datetimeFigureOut">
              <a:rPr lang="en-IN" smtClean="0"/>
              <a:pPr/>
              <a:t>17/02/25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898A8E-C161-4DA6-B17F-89AB0ED3CF1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5616985-98DB-4B36-8EDD-E0E7E8FBA31B}" type="datetimeFigureOut">
              <a:rPr lang="en-IN" smtClean="0"/>
              <a:pPr/>
              <a:t>17/02/25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898A8E-C161-4DA6-B17F-89AB0ED3CF1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5616985-98DB-4B36-8EDD-E0E7E8FBA31B}" type="datetimeFigureOut">
              <a:rPr lang="en-IN" smtClean="0"/>
              <a:pPr/>
              <a:t>17/02/25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898A8E-C161-4DA6-B17F-89AB0ED3CF1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16985-98DB-4B36-8EDD-E0E7E8FBA31B}" type="datetimeFigureOut">
              <a:rPr lang="en-IN" smtClean="0"/>
              <a:pPr/>
              <a:t>17/02/25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898A8E-C161-4DA6-B17F-89AB0ED3CF1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5616985-98DB-4B36-8EDD-E0E7E8FBA31B}" type="datetimeFigureOut">
              <a:rPr lang="en-IN" smtClean="0"/>
              <a:pPr/>
              <a:t>17/02/25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898A8E-C161-4DA6-B17F-89AB0ED3CF1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5616985-98DB-4B36-8EDD-E0E7E8FBA31B}" type="datetimeFigureOut">
              <a:rPr lang="en-IN" smtClean="0"/>
              <a:pPr/>
              <a:t>17/02/25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898A8E-C161-4DA6-B17F-89AB0ED3CF1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5616985-98DB-4B36-8EDD-E0E7E8FBA31B}" type="datetimeFigureOut">
              <a:rPr lang="en-IN" smtClean="0"/>
              <a:pPr/>
              <a:t>17/02/25</a:t>
            </a:fld>
            <a:endParaRPr lang="en-IN"/>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5898A8E-C161-4DA6-B17F-89AB0ED3CF1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hyperlink" Target="https://www.theheritage.ac.in/Events/CGPPM.aspx" TargetMode="External"/><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1859B38-1834-AFBF-4551-92E9E9DCD729}"/>
              </a:ext>
            </a:extLst>
          </p:cNvPr>
          <p:cNvSpPr txBox="1"/>
          <p:nvPr/>
        </p:nvSpPr>
        <p:spPr>
          <a:xfrm>
            <a:off x="1" y="1"/>
            <a:ext cx="5373857" cy="233910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2800" b="1" dirty="0">
                <a:latin typeface="Arial" panose="020B0604020202020204" pitchFamily="34" charset="0"/>
                <a:cs typeface="Arial" panose="020B0604020202020204" pitchFamily="34" charset="0"/>
              </a:rPr>
              <a:t>  </a:t>
            </a:r>
          </a:p>
          <a:p>
            <a:endParaRPr lang="en-IN" sz="2800"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Faculty Development Program </a:t>
            </a:r>
          </a:p>
          <a:p>
            <a:r>
              <a:rPr lang="en-IN" b="1" dirty="0">
                <a:latin typeface="Arial" panose="020B0604020202020204" pitchFamily="34" charset="0"/>
                <a:cs typeface="Arial" panose="020B0604020202020204" pitchFamily="34" charset="0"/>
              </a:rPr>
              <a:t>					on</a:t>
            </a:r>
            <a:r>
              <a:rPr lang="en-IN" b="1" dirty="0">
                <a:solidFill>
                  <a:schemeClr val="bg1"/>
                </a:solidFill>
                <a:latin typeface="Arial" panose="020B0604020202020204" pitchFamily="34" charset="0"/>
                <a:cs typeface="Arial" panose="020B0604020202020204" pitchFamily="34" charset="0"/>
              </a:rPr>
              <a:t> </a:t>
            </a:r>
          </a:p>
          <a:p>
            <a:r>
              <a:rPr lang="en-IN" b="1" dirty="0">
                <a:solidFill>
                  <a:srgbClr val="3333FF"/>
                </a:solidFill>
                <a:latin typeface="Arial" panose="020B0604020202020204" pitchFamily="34" charset="0"/>
                <a:cs typeface="Arial" panose="020B0604020202020204" pitchFamily="34" charset="0"/>
              </a:rPr>
              <a:t>    	“Computational Genomics: Path to  					Precision Medicine”</a:t>
            </a:r>
          </a:p>
        </p:txBody>
      </p:sp>
      <p:sp>
        <p:nvSpPr>
          <p:cNvPr id="28" name="TextBox 27">
            <a:extLst>
              <a:ext uri="{FF2B5EF4-FFF2-40B4-BE49-F238E27FC236}">
                <a16:creationId xmlns:a16="http://schemas.microsoft.com/office/drawing/2014/main" id="{88592697-CC16-3B7C-4FB9-28986C2FE0D7}"/>
              </a:ext>
            </a:extLst>
          </p:cNvPr>
          <p:cNvSpPr txBox="1"/>
          <p:nvPr/>
        </p:nvSpPr>
        <p:spPr>
          <a:xfrm>
            <a:off x="5352756" y="2841939"/>
            <a:ext cx="2596224" cy="1231106"/>
          </a:xfrm>
          <a:prstGeom prst="rect">
            <a:avLst/>
          </a:prstGeom>
          <a:solidFill>
            <a:schemeClr val="tx2"/>
          </a:solidFill>
        </p:spPr>
        <p:txBody>
          <a:bodyPr wrap="square" rtlCol="0">
            <a:spAutoFit/>
          </a:bodyPr>
          <a:lstStyle/>
          <a:p>
            <a:pPr>
              <a:spcAft>
                <a:spcPts val="400"/>
              </a:spcAft>
            </a:pPr>
            <a:r>
              <a:rPr lang="en-US" sz="1600" b="1" spc="-10" dirty="0">
                <a:solidFill>
                  <a:schemeClr val="bg1"/>
                </a:solidFill>
                <a:latin typeface="Times New Roman" panose="02020603050405020304" pitchFamily="18" charset="0"/>
                <a:cs typeface="Times New Roman" panose="02020603050405020304" pitchFamily="18" charset="0"/>
              </a:rPr>
              <a:t>Date: 24</a:t>
            </a:r>
            <a:r>
              <a:rPr lang="en-US" sz="1600" b="1" spc="-10" baseline="30000" dirty="0">
                <a:solidFill>
                  <a:schemeClr val="bg1"/>
                </a:solidFill>
                <a:latin typeface="Times New Roman" panose="02020603050405020304" pitchFamily="18" charset="0"/>
                <a:cs typeface="Times New Roman" panose="02020603050405020304" pitchFamily="18" charset="0"/>
              </a:rPr>
              <a:t>th</a:t>
            </a:r>
            <a:r>
              <a:rPr lang="en-US" sz="1600" b="1" spc="-10" dirty="0">
                <a:solidFill>
                  <a:schemeClr val="bg1"/>
                </a:solidFill>
                <a:latin typeface="Times New Roman" panose="02020603050405020304" pitchFamily="18" charset="0"/>
                <a:cs typeface="Times New Roman" panose="02020603050405020304" pitchFamily="18" charset="0"/>
              </a:rPr>
              <a:t>-28</a:t>
            </a:r>
            <a:r>
              <a:rPr lang="en-US" sz="1600" b="1" spc="-10" baseline="30000" dirty="0">
                <a:solidFill>
                  <a:schemeClr val="bg1"/>
                </a:solidFill>
                <a:latin typeface="Times New Roman" panose="02020603050405020304" pitchFamily="18" charset="0"/>
                <a:cs typeface="Times New Roman" panose="02020603050405020304" pitchFamily="18" charset="0"/>
              </a:rPr>
              <a:t>th</a:t>
            </a:r>
            <a:r>
              <a:rPr lang="en-US" sz="1600" b="1" spc="-10" dirty="0">
                <a:solidFill>
                  <a:schemeClr val="bg1"/>
                </a:solidFill>
                <a:latin typeface="Times New Roman" panose="02020603050405020304" pitchFamily="18" charset="0"/>
                <a:cs typeface="Times New Roman" panose="02020603050405020304" pitchFamily="18" charset="0"/>
              </a:rPr>
              <a:t> March, 2025   </a:t>
            </a:r>
          </a:p>
          <a:p>
            <a:pPr>
              <a:spcAft>
                <a:spcPts val="400"/>
              </a:spcAft>
            </a:pPr>
            <a:r>
              <a:rPr lang="en-US" sz="1600" b="1" spc="-10" dirty="0">
                <a:solidFill>
                  <a:schemeClr val="bg1"/>
                </a:solidFill>
                <a:latin typeface="Times New Roman" panose="02020603050405020304" pitchFamily="18" charset="0"/>
                <a:cs typeface="Times New Roman" panose="02020603050405020304" pitchFamily="18" charset="0"/>
              </a:rPr>
              <a:t>Mode: Online</a:t>
            </a:r>
          </a:p>
          <a:p>
            <a:pPr>
              <a:spcAft>
                <a:spcPts val="400"/>
              </a:spcAft>
            </a:pPr>
            <a:r>
              <a:rPr lang="en-US" sz="1600" b="1" spc="-10" dirty="0">
                <a:solidFill>
                  <a:schemeClr val="bg1"/>
                </a:solidFill>
                <a:latin typeface="Times New Roman" panose="02020603050405020304" pitchFamily="18" charset="0"/>
                <a:cs typeface="Times New Roman" panose="02020603050405020304" pitchFamily="18" charset="0"/>
              </a:rPr>
              <a:t>Time: 7.00 PM – 10.00 PM </a:t>
            </a:r>
          </a:p>
          <a:p>
            <a:pPr>
              <a:spcAft>
                <a:spcPts val="400"/>
              </a:spcAft>
            </a:pPr>
            <a:r>
              <a:rPr lang="en-US" sz="1600" b="1" spc="-10" dirty="0">
                <a:solidFill>
                  <a:schemeClr val="bg1"/>
                </a:solidFill>
                <a:latin typeface="Times New Roman" panose="02020603050405020304" pitchFamily="18" charset="0"/>
                <a:cs typeface="Times New Roman" panose="02020603050405020304" pitchFamily="18" charset="0"/>
              </a:rPr>
              <a:t>Registration: </a:t>
            </a:r>
            <a:r>
              <a:rPr lang="en-US" sz="1600" b="1" spc="-10" dirty="0">
                <a:solidFill>
                  <a:srgbClr val="FFFF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Link</a:t>
            </a:r>
            <a:endParaRPr lang="en-IN" sz="2000" dirty="0">
              <a:solidFill>
                <a:srgbClr val="FFFF00"/>
              </a:solidFill>
            </a:endParaRPr>
          </a:p>
        </p:txBody>
      </p:sp>
      <p:sp>
        <p:nvSpPr>
          <p:cNvPr id="1026" name="AutoShape 2" descr="https://www.iiit.ac.in/wp-content/uploads/2024/06/25th-year-celebra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bn-IN"/>
          </a:p>
        </p:txBody>
      </p:sp>
      <p:sp>
        <p:nvSpPr>
          <p:cNvPr id="1028" name="AutoShape 4" descr="https://www.iiit.ac.in/wp-content/uploads/2024/06/25th-year-celebra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bn-IN"/>
          </a:p>
        </p:txBody>
      </p:sp>
      <p:pic>
        <p:nvPicPr>
          <p:cNvPr id="3" name="Picture 2" descr="A blue and yellow logo&#10;&#10;Description automatically generated">
            <a:extLst>
              <a:ext uri="{FF2B5EF4-FFF2-40B4-BE49-F238E27FC236}">
                <a16:creationId xmlns:a16="http://schemas.microsoft.com/office/drawing/2014/main" id="{AC71039A-59C4-DCED-D535-943CA7DF830E}"/>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502961" cy="970672"/>
          </a:xfrm>
          <a:prstGeom prst="rect">
            <a:avLst/>
          </a:prstGeom>
        </p:spPr>
      </p:pic>
      <p:sp>
        <p:nvSpPr>
          <p:cNvPr id="1030" name="AutoShape 6" descr="https://www.iiit.ac.in/wp-content/uploads/2022/06/IIIT_Hyderabad_Logo-e1655116937986.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bn-IN"/>
          </a:p>
        </p:txBody>
      </p:sp>
      <p:cxnSp>
        <p:nvCxnSpPr>
          <p:cNvPr id="19" name="Straight Connector 18"/>
          <p:cNvCxnSpPr/>
          <p:nvPr/>
        </p:nvCxnSpPr>
        <p:spPr>
          <a:xfrm rot="16200000" flipH="1">
            <a:off x="4505179" y="3414933"/>
            <a:ext cx="6858000" cy="28133"/>
          </a:xfrm>
          <a:prstGeom prst="line">
            <a:avLst/>
          </a:prstGeom>
          <a:ln w="7620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683349" y="0"/>
            <a:ext cx="2208626" cy="646331"/>
          </a:xfrm>
          <a:prstGeom prst="rect">
            <a:avLst/>
          </a:prstGeom>
          <a:solidFill>
            <a:schemeClr val="tx1"/>
          </a:solidFill>
        </p:spPr>
        <p:txBody>
          <a:bodyPr wrap="square" rtlCol="0">
            <a:spAutoFit/>
          </a:bodyPr>
          <a:lstStyle/>
          <a:p>
            <a:r>
              <a:rPr lang="en-US" b="1" dirty="0">
                <a:solidFill>
                  <a:schemeClr val="bg1"/>
                </a:solidFill>
                <a:latin typeface="Times New Roman" pitchFamily="18" charset="0"/>
                <a:cs typeface="Times New Roman" pitchFamily="18" charset="0"/>
              </a:rPr>
              <a:t>Jointly Organized	    	      by </a:t>
            </a:r>
          </a:p>
        </p:txBody>
      </p:sp>
      <p:sp>
        <p:nvSpPr>
          <p:cNvPr id="1032" name="AutoShape 8" descr="Heritage Institute of Techn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bn-IN"/>
          </a:p>
        </p:txBody>
      </p:sp>
      <p:pic>
        <p:nvPicPr>
          <p:cNvPr id="31" name="Picture 30" descr="Logo2.png"/>
          <p:cNvPicPr>
            <a:picLocks noChangeAspect="1"/>
          </p:cNvPicPr>
          <p:nvPr/>
        </p:nvPicPr>
        <p:blipFill>
          <a:blip r:embed="rId5" cstate="print"/>
          <a:stretch>
            <a:fillRect/>
          </a:stretch>
        </p:blipFill>
        <p:spPr>
          <a:xfrm>
            <a:off x="3920195" y="0"/>
            <a:ext cx="1509934" cy="970672"/>
          </a:xfrm>
          <a:prstGeom prst="rect">
            <a:avLst/>
          </a:prstGeom>
        </p:spPr>
      </p:pic>
      <p:pic>
        <p:nvPicPr>
          <p:cNvPr id="33" name="Picture 32" descr="Nita_pic_Dec2021 (1).jpg"/>
          <p:cNvPicPr>
            <a:picLocks noChangeAspect="1"/>
          </p:cNvPicPr>
          <p:nvPr/>
        </p:nvPicPr>
        <p:blipFill>
          <a:blip r:embed="rId6" cstate="print"/>
          <a:stretch>
            <a:fillRect/>
          </a:stretch>
        </p:blipFill>
        <p:spPr>
          <a:xfrm>
            <a:off x="4064873" y="5364251"/>
            <a:ext cx="1063164" cy="1384995"/>
          </a:xfrm>
          <a:prstGeom prst="rect">
            <a:avLst/>
          </a:prstGeom>
          <a:ln>
            <a:noFill/>
          </a:ln>
          <a:effectLst>
            <a:outerShdw blurRad="292100" dist="139700" dir="2700000" algn="tl" rotWithShape="0">
              <a:srgbClr val="333333">
                <a:alpha val="65000"/>
              </a:srgbClr>
            </a:outerShdw>
          </a:effectLst>
        </p:spPr>
      </p:pic>
      <p:sp>
        <p:nvSpPr>
          <p:cNvPr id="35" name="TextBox 34"/>
          <p:cNvSpPr txBox="1"/>
          <p:nvPr/>
        </p:nvSpPr>
        <p:spPr>
          <a:xfrm>
            <a:off x="5128771" y="5373777"/>
            <a:ext cx="2700192" cy="1384995"/>
          </a:xfrm>
          <a:prstGeom prst="rect">
            <a:avLst/>
          </a:prstGeom>
          <a:solidFill>
            <a:schemeClr val="accent3">
              <a:lumMod val="20000"/>
              <a:lumOff val="80000"/>
            </a:schemeClr>
          </a:solidFill>
        </p:spPr>
        <p:txBody>
          <a:bodyPr wrap="square" rtlCol="0">
            <a:spAutoFit/>
          </a:bodyPr>
          <a:lstStyle/>
          <a:p>
            <a:r>
              <a:rPr lang="en-US" sz="1400" b="1" dirty="0">
                <a:latin typeface="Times New Roman" pitchFamily="18" charset="0"/>
                <a:cs typeface="Times New Roman" pitchFamily="18" charset="0"/>
              </a:rPr>
              <a:t>Dr. Nita Parekh, </a:t>
            </a:r>
          </a:p>
          <a:p>
            <a:r>
              <a:rPr lang="en-US" sz="1400" b="1" dirty="0">
                <a:latin typeface="Times New Roman" pitchFamily="18" charset="0"/>
                <a:cs typeface="Times New Roman" pitchFamily="18" charset="0"/>
              </a:rPr>
              <a:t>Coordinator &amp; FDP Speaker,</a:t>
            </a:r>
          </a:p>
          <a:p>
            <a:r>
              <a:rPr lang="en-US" sz="1400" dirty="0">
                <a:latin typeface="Times New Roman" pitchFamily="18" charset="0"/>
                <a:cs typeface="Times New Roman" pitchFamily="18" charset="0"/>
              </a:rPr>
              <a:t>Associate Professor,</a:t>
            </a:r>
            <a:r>
              <a:rPr lang="en-US" sz="1400" dirty="0"/>
              <a:t> CCNSB, </a:t>
            </a:r>
          </a:p>
          <a:p>
            <a:r>
              <a:rPr lang="en-US" sz="1400" dirty="0"/>
              <a:t>International Institute of Information Technology Hyderabad</a:t>
            </a:r>
          </a:p>
        </p:txBody>
      </p:sp>
      <p:sp>
        <p:nvSpPr>
          <p:cNvPr id="36" name="TextBox 35"/>
          <p:cNvSpPr txBox="1"/>
          <p:nvPr/>
        </p:nvSpPr>
        <p:spPr>
          <a:xfrm>
            <a:off x="1056323" y="5373777"/>
            <a:ext cx="2656709" cy="1384995"/>
          </a:xfrm>
          <a:prstGeom prst="rect">
            <a:avLst/>
          </a:prstGeom>
          <a:solidFill>
            <a:schemeClr val="accent3">
              <a:lumMod val="20000"/>
              <a:lumOff val="80000"/>
            </a:schemeClr>
          </a:solidFill>
        </p:spPr>
        <p:txBody>
          <a:bodyPr wrap="square" rtlCol="0">
            <a:spAutoFit/>
          </a:bodyPr>
          <a:lstStyle/>
          <a:p>
            <a:r>
              <a:rPr lang="en-US" sz="1400" b="1" dirty="0">
                <a:latin typeface="Times New Roman" pitchFamily="18" charset="0"/>
                <a:cs typeface="Times New Roman" pitchFamily="18" charset="0"/>
              </a:rPr>
              <a:t>Dr. Rituparna Sinha, </a:t>
            </a:r>
          </a:p>
          <a:p>
            <a:r>
              <a:rPr lang="en-US" sz="1400" b="1" dirty="0">
                <a:latin typeface="Times New Roman" pitchFamily="18" charset="0"/>
                <a:cs typeface="Times New Roman" pitchFamily="18" charset="0"/>
              </a:rPr>
              <a:t>Coordinator of the FDP</a:t>
            </a:r>
          </a:p>
          <a:p>
            <a:r>
              <a:rPr lang="en-US" sz="1400" dirty="0">
                <a:latin typeface="Times New Roman" pitchFamily="18" charset="0"/>
                <a:cs typeface="Times New Roman" pitchFamily="18" charset="0"/>
              </a:rPr>
              <a:t>Asst. Professor       </a:t>
            </a:r>
          </a:p>
          <a:p>
            <a:r>
              <a:rPr lang="en-US" sz="1400" dirty="0">
                <a:latin typeface="Times New Roman" pitchFamily="18" charset="0"/>
                <a:cs typeface="Times New Roman" pitchFamily="18" charset="0"/>
              </a:rPr>
              <a:t>Dept. of IT </a:t>
            </a:r>
          </a:p>
          <a:p>
            <a:r>
              <a:rPr lang="en-US" sz="1400" dirty="0">
                <a:latin typeface="Times New Roman" pitchFamily="18" charset="0"/>
                <a:cs typeface="Times New Roman" pitchFamily="18" charset="0"/>
              </a:rPr>
              <a:t>Heritage Institute of Technology Kolkata</a:t>
            </a:r>
          </a:p>
        </p:txBody>
      </p:sp>
      <p:sp>
        <p:nvSpPr>
          <p:cNvPr id="38" name="TextBox 37"/>
          <p:cNvSpPr txBox="1"/>
          <p:nvPr/>
        </p:nvSpPr>
        <p:spPr>
          <a:xfrm>
            <a:off x="8060788" y="1"/>
            <a:ext cx="4131211" cy="461665"/>
          </a:xfrm>
          <a:prstGeom prst="rect">
            <a:avLst/>
          </a:prstGeom>
          <a:solidFill>
            <a:schemeClr val="tx1"/>
          </a:solidFill>
        </p:spPr>
        <p:txBody>
          <a:bodyPr wrap="square" rtlCol="0">
            <a:spAutoFit/>
          </a:bodyPr>
          <a:lstStyle/>
          <a:p>
            <a:r>
              <a:rPr lang="en-US" sz="2400" b="1" dirty="0"/>
              <a:t>	</a:t>
            </a:r>
            <a:r>
              <a:rPr lang="en-US" sz="2400" b="1" dirty="0">
                <a:solidFill>
                  <a:schemeClr val="bg1"/>
                </a:solidFill>
              </a:rPr>
              <a:t>Resource Persons</a:t>
            </a:r>
            <a:endParaRPr lang="bn-IN" sz="2400" b="1" dirty="0">
              <a:solidFill>
                <a:schemeClr val="bg1"/>
              </a:solidFill>
            </a:endParaRPr>
          </a:p>
        </p:txBody>
      </p:sp>
      <p:sp>
        <p:nvSpPr>
          <p:cNvPr id="43" name="TextBox 42"/>
          <p:cNvSpPr txBox="1"/>
          <p:nvPr/>
        </p:nvSpPr>
        <p:spPr>
          <a:xfrm>
            <a:off x="21101" y="2449255"/>
            <a:ext cx="5331655" cy="1846659"/>
          </a:xfrm>
          <a:prstGeom prst="rect">
            <a:avLst/>
          </a:prstGeom>
          <a:solidFill>
            <a:schemeClr val="bg1"/>
          </a:solidFill>
        </p:spPr>
        <p:txBody>
          <a:bodyPr wrap="square" rtlCol="0">
            <a:spAutoFit/>
          </a:bodyPr>
          <a:lstStyle/>
          <a:p>
            <a:r>
              <a:rPr lang="en-US" b="1" dirty="0"/>
              <a:t>Objective of FDP - </a:t>
            </a:r>
            <a:r>
              <a:rPr lang="en-US" sz="1600" dirty="0">
                <a:latin typeface="Times New Roman" pitchFamily="18" charset="0"/>
                <a:cs typeface="Times New Roman" pitchFamily="18" charset="0"/>
              </a:rPr>
              <a:t>To </a:t>
            </a:r>
            <a:r>
              <a:rPr lang="en-IN" sz="1600" dirty="0">
                <a:latin typeface="Times New Roman" pitchFamily="18" charset="0"/>
                <a:cs typeface="Times New Roman" pitchFamily="18" charset="0"/>
              </a:rPr>
              <a:t>provide a unique collaborative platform and facilitate knowledge exchange among Academicians, Industry leaders, and Medical Practitioners from all over the world, focusing on emerging trends and addressing practical challenges in Genomics. By exploring new dimensions in this field, the FDP seeks to drive innovation and contribute to societal well-being.</a:t>
            </a:r>
            <a:endParaRPr lang="en-US" sz="1600" dirty="0">
              <a:latin typeface="Times New Roman" pitchFamily="18" charset="0"/>
              <a:cs typeface="Times New Roman" pitchFamily="18" charset="0"/>
            </a:endParaRPr>
          </a:p>
        </p:txBody>
      </p:sp>
      <p:pic>
        <p:nvPicPr>
          <p:cNvPr id="22" name="Picture 21" descr="photo.jpg"/>
          <p:cNvPicPr/>
          <p:nvPr/>
        </p:nvPicPr>
        <p:blipFill>
          <a:blip r:embed="rId7"/>
          <a:stretch>
            <a:fillRect/>
          </a:stretch>
        </p:blipFill>
        <p:spPr>
          <a:xfrm>
            <a:off x="8063864" y="473173"/>
            <a:ext cx="812850" cy="6381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descr="photo.jpg"/>
          <p:cNvPicPr/>
          <p:nvPr/>
        </p:nvPicPr>
        <p:blipFill>
          <a:blip r:embed="rId8" cstate="print"/>
          <a:stretch>
            <a:fillRect/>
          </a:stretch>
        </p:blipFill>
        <p:spPr>
          <a:xfrm>
            <a:off x="8046719" y="2891887"/>
            <a:ext cx="775160" cy="64008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descr="ShandarAhmad.jpg"/>
          <p:cNvPicPr/>
          <p:nvPr/>
        </p:nvPicPr>
        <p:blipFill>
          <a:blip r:embed="rId9" cstate="print"/>
          <a:stretch>
            <a:fillRect/>
          </a:stretch>
        </p:blipFill>
        <p:spPr>
          <a:xfrm>
            <a:off x="8021660" y="3732737"/>
            <a:ext cx="747347" cy="60011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Picture 24" descr="photo.jpg"/>
          <p:cNvPicPr/>
          <p:nvPr/>
        </p:nvPicPr>
        <p:blipFill>
          <a:blip r:embed="rId10" cstate="print"/>
          <a:stretch>
            <a:fillRect/>
          </a:stretch>
        </p:blipFill>
        <p:spPr>
          <a:xfrm>
            <a:off x="7994307" y="4391093"/>
            <a:ext cx="819150" cy="564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descr="Dr. Anirban Dutta"/>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02729" y="4979963"/>
            <a:ext cx="819150" cy="564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7" name="Picture 26" descr="photo.jpg"/>
          <p:cNvPicPr/>
          <p:nvPr/>
        </p:nvPicPr>
        <p:blipFill>
          <a:blip r:embed="rId12" cstate="print"/>
          <a:stretch>
            <a:fillRect/>
          </a:stretch>
        </p:blipFill>
        <p:spPr>
          <a:xfrm>
            <a:off x="7993965" y="5596746"/>
            <a:ext cx="798341" cy="65835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4" name="Picture 33" descr="photo.jpg"/>
          <p:cNvPicPr/>
          <p:nvPr/>
        </p:nvPicPr>
        <p:blipFill>
          <a:blip r:embed="rId13" cstate="print"/>
          <a:stretch>
            <a:fillRect/>
          </a:stretch>
        </p:blipFill>
        <p:spPr>
          <a:xfrm>
            <a:off x="8007594" y="6284313"/>
            <a:ext cx="826916" cy="564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9" name="TextBox 48"/>
          <p:cNvSpPr txBox="1"/>
          <p:nvPr/>
        </p:nvSpPr>
        <p:spPr>
          <a:xfrm>
            <a:off x="8947052" y="478301"/>
            <a:ext cx="3208274" cy="523220"/>
          </a:xfrm>
          <a:prstGeom prst="rect">
            <a:avLst/>
          </a:prstGeom>
          <a:solidFill>
            <a:schemeClr val="accent3">
              <a:lumMod val="20000"/>
              <a:lumOff val="80000"/>
            </a:schemeClr>
          </a:solidFill>
        </p:spPr>
        <p:txBody>
          <a:bodyPr wrap="square" rtlCol="0">
            <a:spAutoFit/>
          </a:bodyPr>
          <a:lstStyle/>
          <a:p>
            <a:r>
              <a:rPr lang="en-US" sz="1400" dirty="0">
                <a:latin typeface="Times New Roman" pitchFamily="18" charset="0"/>
                <a:cs typeface="Times New Roman" pitchFamily="18" charset="0"/>
              </a:rPr>
              <a:t>Dr. Saurav Guha, Director, Molecular Diagnostics, New York Genome Center</a:t>
            </a:r>
            <a:endParaRPr lang="bn-IN" sz="1400" dirty="0">
              <a:latin typeface="Times New Roman" pitchFamily="18" charset="0"/>
            </a:endParaRPr>
          </a:p>
        </p:txBody>
      </p:sp>
      <p:sp>
        <p:nvSpPr>
          <p:cNvPr id="53" name="TextBox 52"/>
          <p:cNvSpPr txBox="1"/>
          <p:nvPr/>
        </p:nvSpPr>
        <p:spPr>
          <a:xfrm>
            <a:off x="8936058" y="2873423"/>
            <a:ext cx="3208274" cy="738664"/>
          </a:xfrm>
          <a:prstGeom prst="rect">
            <a:avLst/>
          </a:prstGeom>
          <a:solidFill>
            <a:schemeClr val="accent1">
              <a:lumMod val="20000"/>
              <a:lumOff val="80000"/>
            </a:schemeClr>
          </a:solidFill>
        </p:spPr>
        <p:txBody>
          <a:bodyPr wrap="square" rtlCol="0">
            <a:spAutoFit/>
          </a:bodyPr>
          <a:lstStyle/>
          <a:p>
            <a:r>
              <a:rPr lang="en-US" sz="1400" dirty="0">
                <a:latin typeface="Times New Roman" pitchFamily="18" charset="0"/>
                <a:cs typeface="Times New Roman" pitchFamily="18" charset="0"/>
              </a:rPr>
              <a:t>Dr. </a:t>
            </a:r>
            <a:r>
              <a:rPr lang="en-US" sz="1400" dirty="0" err="1">
                <a:latin typeface="Times New Roman" pitchFamily="18" charset="0"/>
                <a:cs typeface="Times New Roman" pitchFamily="18" charset="0"/>
              </a:rPr>
              <a:t>Surajit</a:t>
            </a:r>
            <a:r>
              <a:rPr lang="en-US" sz="1400" dirty="0">
                <a:latin typeface="Times New Roman" pitchFamily="18" charset="0"/>
                <a:cs typeface="Times New Roman" pitchFamily="18" charset="0"/>
              </a:rPr>
              <a:t> Bhattacharya, Scientist, Children's National Hospital, Washington, D.C., U.S.A.</a:t>
            </a:r>
            <a:endParaRPr lang="bn-IN" sz="1400" dirty="0">
              <a:latin typeface="Times New Roman" pitchFamily="18" charset="0"/>
            </a:endParaRPr>
          </a:p>
        </p:txBody>
      </p:sp>
      <p:sp>
        <p:nvSpPr>
          <p:cNvPr id="54" name="TextBox 53"/>
          <p:cNvSpPr txBox="1"/>
          <p:nvPr/>
        </p:nvSpPr>
        <p:spPr>
          <a:xfrm>
            <a:off x="8936058" y="3745524"/>
            <a:ext cx="3208274" cy="523220"/>
          </a:xfrm>
          <a:prstGeom prst="rect">
            <a:avLst/>
          </a:prstGeom>
          <a:solidFill>
            <a:schemeClr val="accent3">
              <a:lumMod val="20000"/>
              <a:lumOff val="80000"/>
            </a:schemeClr>
          </a:solidFill>
        </p:spPr>
        <p:txBody>
          <a:bodyPr wrap="square" rtlCol="0">
            <a:spAutoFit/>
          </a:bodyPr>
          <a:lstStyle/>
          <a:p>
            <a:r>
              <a:rPr lang="en-US" sz="1400" dirty="0">
                <a:latin typeface="Times New Roman" pitchFamily="18" charset="0"/>
                <a:cs typeface="Times New Roman" pitchFamily="18" charset="0"/>
              </a:rPr>
              <a:t>Dr. Shandar Ahmad, Professor JNU &amp; Coordinator DBT-Bioinformatics Center, </a:t>
            </a:r>
            <a:endParaRPr lang="bn-IN" sz="1400" dirty="0">
              <a:latin typeface="Times New Roman" pitchFamily="18" charset="0"/>
            </a:endParaRPr>
          </a:p>
        </p:txBody>
      </p:sp>
      <p:sp>
        <p:nvSpPr>
          <p:cNvPr id="55" name="TextBox 54"/>
          <p:cNvSpPr txBox="1"/>
          <p:nvPr/>
        </p:nvSpPr>
        <p:spPr>
          <a:xfrm>
            <a:off x="8936058" y="5024315"/>
            <a:ext cx="3208274" cy="523220"/>
          </a:xfrm>
          <a:prstGeom prst="rect">
            <a:avLst/>
          </a:prstGeom>
          <a:solidFill>
            <a:schemeClr val="accent3">
              <a:lumMod val="20000"/>
              <a:lumOff val="80000"/>
            </a:schemeClr>
          </a:solidFill>
        </p:spPr>
        <p:txBody>
          <a:bodyPr wrap="square" rtlCol="0">
            <a:spAutoFit/>
          </a:bodyPr>
          <a:lstStyle/>
          <a:p>
            <a:r>
              <a:rPr lang="en-US" sz="1400" dirty="0">
                <a:latin typeface="Times New Roman" pitchFamily="18" charset="0"/>
                <a:cs typeface="Times New Roman" pitchFamily="18" charset="0"/>
              </a:rPr>
              <a:t>Dr. Anirban Dutta, Principal Scientist in Life Sciences R&amp;D,TCS Research</a:t>
            </a:r>
            <a:endParaRPr lang="bn-IN" sz="1400" dirty="0">
              <a:latin typeface="Times New Roman" pitchFamily="18" charset="0"/>
            </a:endParaRPr>
          </a:p>
        </p:txBody>
      </p:sp>
      <p:sp>
        <p:nvSpPr>
          <p:cNvPr id="59" name="TextBox 58"/>
          <p:cNvSpPr txBox="1"/>
          <p:nvPr/>
        </p:nvSpPr>
        <p:spPr>
          <a:xfrm>
            <a:off x="8936058" y="4383647"/>
            <a:ext cx="3208274" cy="523220"/>
          </a:xfrm>
          <a:prstGeom prst="rect">
            <a:avLst/>
          </a:prstGeom>
          <a:solidFill>
            <a:schemeClr val="accent1">
              <a:lumMod val="20000"/>
              <a:lumOff val="80000"/>
            </a:schemeClr>
          </a:solidFill>
        </p:spPr>
        <p:txBody>
          <a:bodyPr wrap="square" rtlCol="0">
            <a:spAutoFit/>
          </a:bodyPr>
          <a:lstStyle/>
          <a:p>
            <a:r>
              <a:rPr lang="en-US" sz="1400" dirty="0">
                <a:latin typeface="Times New Roman" pitchFamily="18" charset="0"/>
                <a:cs typeface="Times New Roman" pitchFamily="18" charset="0"/>
              </a:rPr>
              <a:t>Dr. Suman Paine, Chief Scientific Officer, </a:t>
            </a:r>
            <a:r>
              <a:rPr lang="en-US" sz="1400" dirty="0" err="1">
                <a:latin typeface="Times New Roman" pitchFamily="18" charset="0"/>
                <a:cs typeface="Times New Roman" pitchFamily="18" charset="0"/>
              </a:rPr>
              <a:t>PDxRL</a:t>
            </a:r>
            <a:r>
              <a:rPr lang="en-US" sz="1400" dirty="0">
                <a:latin typeface="Times New Roman" pitchFamily="18" charset="0"/>
                <a:cs typeface="Times New Roman" pitchFamily="18" charset="0"/>
              </a:rPr>
              <a:t>, Kolkata</a:t>
            </a:r>
            <a:endParaRPr lang="bn-IN" sz="1400" dirty="0">
              <a:latin typeface="Times New Roman" pitchFamily="18" charset="0"/>
            </a:endParaRPr>
          </a:p>
        </p:txBody>
      </p:sp>
      <p:sp>
        <p:nvSpPr>
          <p:cNvPr id="60" name="TextBox 59"/>
          <p:cNvSpPr txBox="1"/>
          <p:nvPr/>
        </p:nvSpPr>
        <p:spPr>
          <a:xfrm>
            <a:off x="8936058" y="5626881"/>
            <a:ext cx="3208274" cy="523220"/>
          </a:xfrm>
          <a:prstGeom prst="rect">
            <a:avLst/>
          </a:prstGeom>
          <a:solidFill>
            <a:schemeClr val="accent1">
              <a:lumMod val="20000"/>
              <a:lumOff val="80000"/>
            </a:schemeClr>
          </a:solidFill>
        </p:spPr>
        <p:txBody>
          <a:bodyPr wrap="square" rtlCol="0">
            <a:spAutoFit/>
          </a:bodyPr>
          <a:lstStyle/>
          <a:p>
            <a:r>
              <a:rPr lang="en-US" sz="1400" dirty="0">
                <a:latin typeface="Times New Roman" pitchFamily="18" charset="0"/>
                <a:cs typeface="Times New Roman" pitchFamily="18" charset="0"/>
              </a:rPr>
              <a:t>Mr. Arindam Halder, Senior Consultant, Health Care Industry, TCS Research</a:t>
            </a:r>
            <a:endParaRPr lang="bn-IN" sz="1400" dirty="0">
              <a:latin typeface="Times New Roman" pitchFamily="18" charset="0"/>
            </a:endParaRPr>
          </a:p>
        </p:txBody>
      </p:sp>
      <p:sp>
        <p:nvSpPr>
          <p:cNvPr id="61" name="TextBox 60"/>
          <p:cNvSpPr txBox="1"/>
          <p:nvPr/>
        </p:nvSpPr>
        <p:spPr>
          <a:xfrm>
            <a:off x="8912715" y="6245880"/>
            <a:ext cx="3242611" cy="523220"/>
          </a:xfrm>
          <a:prstGeom prst="rect">
            <a:avLst/>
          </a:prstGeom>
          <a:solidFill>
            <a:schemeClr val="accent3">
              <a:lumMod val="20000"/>
              <a:lumOff val="80000"/>
            </a:schemeClr>
          </a:solidFill>
        </p:spPr>
        <p:txBody>
          <a:bodyPr wrap="square" rtlCol="0">
            <a:spAutoFit/>
          </a:bodyPr>
          <a:lstStyle/>
          <a:p>
            <a:r>
              <a:rPr lang="en-US" sz="1400" dirty="0">
                <a:latin typeface="Times New Roman" pitchFamily="18" charset="0"/>
                <a:cs typeface="Times New Roman" pitchFamily="18" charset="0"/>
              </a:rPr>
              <a:t>Dr. Sameer Phalke, Director Laboratory Sciences, Strand Life Sciences, Bangalore</a:t>
            </a:r>
            <a:endParaRPr lang="bn-IN" sz="1400" dirty="0">
              <a:latin typeface="Times New Roman" pitchFamily="18" charset="0"/>
            </a:endParaRPr>
          </a:p>
        </p:txBody>
      </p:sp>
      <p:sp>
        <p:nvSpPr>
          <p:cNvPr id="47" name="Rounded Rectangle 46"/>
          <p:cNvSpPr/>
          <p:nvPr/>
        </p:nvSpPr>
        <p:spPr>
          <a:xfrm>
            <a:off x="5574842" y="722456"/>
            <a:ext cx="2278966" cy="970672"/>
          </a:xfrm>
          <a:prstGeom prst="roundRect">
            <a:avLst/>
          </a:prstGeom>
          <a:solidFill>
            <a:schemeClr val="accent1">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Times New Roman" pitchFamily="18" charset="0"/>
                <a:cs typeface="Times New Roman" pitchFamily="18" charset="0"/>
              </a:rPr>
              <a:t>International Institute of Information Technology (IIIT), Hyderabad</a:t>
            </a:r>
            <a:endParaRPr lang="bn-IN" sz="1400" b="1" dirty="0">
              <a:solidFill>
                <a:schemeClr val="tx1"/>
              </a:solidFill>
              <a:latin typeface="Times New Roman" pitchFamily="18" charset="0"/>
            </a:endParaRPr>
          </a:p>
        </p:txBody>
      </p:sp>
      <p:sp>
        <p:nvSpPr>
          <p:cNvPr id="48" name="Rounded Rectangle 47"/>
          <p:cNvSpPr/>
          <p:nvPr/>
        </p:nvSpPr>
        <p:spPr>
          <a:xfrm>
            <a:off x="5549968" y="2013070"/>
            <a:ext cx="2318827" cy="71979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Times New Roman" pitchFamily="18" charset="0"/>
                <a:cs typeface="Times New Roman" pitchFamily="18" charset="0"/>
              </a:rPr>
              <a:t>Heritage Institute of Technology (HIT), Kolkata </a:t>
            </a:r>
            <a:endParaRPr lang="bn-IN" sz="1400" b="1" dirty="0">
              <a:solidFill>
                <a:schemeClr val="tx1"/>
              </a:solidFill>
              <a:latin typeface="Times New Roman" pitchFamily="18" charset="0"/>
            </a:endParaRPr>
          </a:p>
        </p:txBody>
      </p:sp>
      <p:pic>
        <p:nvPicPr>
          <p:cNvPr id="39" name="Picture 38" descr="photo.jpg"/>
          <p:cNvPicPr>
            <a:picLocks noChangeAspect="1"/>
          </p:cNvPicPr>
          <p:nvPr/>
        </p:nvPicPr>
        <p:blipFill>
          <a:blip r:embed="rId14"/>
          <a:stretch>
            <a:fillRect/>
          </a:stretch>
        </p:blipFill>
        <p:spPr>
          <a:xfrm>
            <a:off x="8039395" y="1949566"/>
            <a:ext cx="837319" cy="70719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0" name="TextBox 39"/>
          <p:cNvSpPr txBox="1"/>
          <p:nvPr/>
        </p:nvSpPr>
        <p:spPr>
          <a:xfrm>
            <a:off x="8936058" y="1847752"/>
            <a:ext cx="3208274" cy="954107"/>
          </a:xfrm>
          <a:prstGeom prst="rect">
            <a:avLst/>
          </a:prstGeom>
          <a:solidFill>
            <a:schemeClr val="accent3">
              <a:lumMod val="20000"/>
              <a:lumOff val="80000"/>
            </a:schemeClr>
          </a:solidFill>
        </p:spPr>
        <p:txBody>
          <a:bodyPr wrap="square" rtlCol="0">
            <a:spAutoFit/>
          </a:bodyPr>
          <a:lstStyle/>
          <a:p>
            <a:r>
              <a:rPr lang="en-US" sz="1400" dirty="0">
                <a:latin typeface="Times New Roman" pitchFamily="18" charset="0"/>
                <a:cs typeface="Times New Roman" pitchFamily="18" charset="0"/>
              </a:rPr>
              <a:t>Dr. Sujoy Ghosh, Professor and Director, Bioinformatics and Computational Biology Pennington Biomedical Research Center, U.S.A.</a:t>
            </a:r>
            <a:endParaRPr lang="bn-IN" sz="1400" dirty="0">
              <a:latin typeface="Times New Roman" pitchFamily="18" charset="0"/>
            </a:endParaRPr>
          </a:p>
        </p:txBody>
      </p:sp>
      <p:pic>
        <p:nvPicPr>
          <p:cNvPr id="45" name="Picture 44" descr="Dr.Maitreyee.jpg"/>
          <p:cNvPicPr>
            <a:picLocks noChangeAspect="1"/>
          </p:cNvPicPr>
          <p:nvPr/>
        </p:nvPicPr>
        <p:blipFill>
          <a:blip r:embed="rId15"/>
          <a:stretch>
            <a:fillRect/>
          </a:stretch>
        </p:blipFill>
        <p:spPr>
          <a:xfrm>
            <a:off x="8017780" y="1139308"/>
            <a:ext cx="864360" cy="72114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6" name="TextBox 45"/>
          <p:cNvSpPr txBox="1"/>
          <p:nvPr/>
        </p:nvSpPr>
        <p:spPr>
          <a:xfrm>
            <a:off x="8947052" y="1070902"/>
            <a:ext cx="3208274" cy="738664"/>
          </a:xfrm>
          <a:prstGeom prst="rect">
            <a:avLst/>
          </a:prstGeom>
          <a:solidFill>
            <a:schemeClr val="accent1">
              <a:lumMod val="20000"/>
              <a:lumOff val="80000"/>
            </a:schemeClr>
          </a:solidFill>
        </p:spPr>
        <p:txBody>
          <a:bodyPr wrap="square" rtlCol="0">
            <a:spAutoFit/>
          </a:bodyPr>
          <a:lstStyle/>
          <a:p>
            <a:r>
              <a:rPr lang="en-US" sz="1400" dirty="0">
                <a:latin typeface="Times New Roman" pitchFamily="18" charset="0"/>
                <a:cs typeface="Times New Roman" pitchFamily="18" charset="0"/>
              </a:rPr>
              <a:t>Dr. </a:t>
            </a:r>
            <a:r>
              <a:rPr lang="en-US" sz="1400" dirty="0" err="1">
                <a:latin typeface="Times New Roman" pitchFamily="18" charset="0"/>
                <a:cs typeface="Times New Roman" pitchFamily="18" charset="0"/>
              </a:rPr>
              <a:t>Maitreyee</a:t>
            </a:r>
            <a:r>
              <a:rPr lang="en-US" sz="1400" dirty="0">
                <a:latin typeface="Times New Roman" pitchFamily="18" charset="0"/>
                <a:cs typeface="Times New Roman" pitchFamily="18" charset="0"/>
              </a:rPr>
              <a:t> Bhattacharya, Director, Institute of Hematology and Transfusion Medicine, Medical College, Kolkata</a:t>
            </a:r>
            <a:endParaRPr lang="bn-IN" sz="1400" dirty="0">
              <a:latin typeface="Times New Roman" pitchFamily="18" charset="0"/>
            </a:endParaRPr>
          </a:p>
        </p:txBody>
      </p:sp>
      <p:sp>
        <p:nvSpPr>
          <p:cNvPr id="50" name="TextBox 49"/>
          <p:cNvSpPr txBox="1"/>
          <p:nvPr/>
        </p:nvSpPr>
        <p:spPr>
          <a:xfrm>
            <a:off x="-9340" y="4398143"/>
            <a:ext cx="7891975" cy="815608"/>
          </a:xfrm>
          <a:prstGeom prst="rect">
            <a:avLst/>
          </a:prstGeom>
          <a:solidFill>
            <a:schemeClr val="bg1"/>
          </a:solidFill>
        </p:spPr>
        <p:txBody>
          <a:bodyPr wrap="square" rtlCol="0">
            <a:spAutoFit/>
          </a:bodyPr>
          <a:lstStyle/>
          <a:p>
            <a:pPr>
              <a:spcAft>
                <a:spcPts val="300"/>
              </a:spcAft>
            </a:pPr>
            <a:r>
              <a:rPr lang="en-US" sz="1400" b="1" dirty="0">
                <a:latin typeface="Times New Roman" pitchFamily="18" charset="0"/>
                <a:cs typeface="Times New Roman" pitchFamily="18" charset="0"/>
              </a:rPr>
              <a:t>Key Focus Areas: </a:t>
            </a:r>
            <a:r>
              <a:rPr lang="en-US" sz="1400" dirty="0">
                <a:latin typeface="Times New Roman" pitchFamily="18" charset="0"/>
                <a:cs typeface="Times New Roman" pitchFamily="18" charset="0"/>
              </a:rPr>
              <a:t>(1) AI in Genome Analyses and its application in Clinical Genomics and Diagnostics </a:t>
            </a:r>
          </a:p>
          <a:p>
            <a:pPr>
              <a:spcAft>
                <a:spcPts val="300"/>
              </a:spcAft>
            </a:pPr>
            <a:r>
              <a:rPr lang="en-US" sz="1400" dirty="0">
                <a:latin typeface="Times New Roman" pitchFamily="18" charset="0"/>
                <a:cs typeface="Times New Roman" pitchFamily="18" charset="0"/>
              </a:rPr>
              <a:t>(2) Computational approaches for understanding the role of Genetic Variations in Tumorigenesis  </a:t>
            </a:r>
          </a:p>
          <a:p>
            <a:pPr>
              <a:spcAft>
                <a:spcPts val="300"/>
              </a:spcAft>
            </a:pPr>
            <a:r>
              <a:rPr lang="en-US" sz="1400" dirty="0">
                <a:latin typeface="Times New Roman" pitchFamily="18" charset="0"/>
                <a:cs typeface="Times New Roman" pitchFamily="18" charset="0"/>
              </a:rPr>
              <a:t>(3) Explore the Future of AI in Precision Medicine, (4) Harness the power of OMICS in Health Analytics</a:t>
            </a:r>
            <a:endParaRPr lang="bn-IN" sz="1400" dirty="0">
              <a:latin typeface="Times New Roman" pitchFamily="18" charset="0"/>
            </a:endParaRPr>
          </a:p>
        </p:txBody>
      </p:sp>
      <p:cxnSp>
        <p:nvCxnSpPr>
          <p:cNvPr id="52" name="Straight Connector 51"/>
          <p:cNvCxnSpPr/>
          <p:nvPr/>
        </p:nvCxnSpPr>
        <p:spPr>
          <a:xfrm>
            <a:off x="-10550" y="4347689"/>
            <a:ext cx="7891975" cy="56270"/>
          </a:xfrm>
          <a:prstGeom prst="line">
            <a:avLst/>
          </a:prstGeom>
          <a:ln w="762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477341" y="1710901"/>
            <a:ext cx="422031" cy="369332"/>
          </a:xfrm>
          <a:prstGeom prst="rect">
            <a:avLst/>
          </a:prstGeom>
          <a:noFill/>
        </p:spPr>
        <p:txBody>
          <a:bodyPr wrap="square" rtlCol="0">
            <a:spAutoFit/>
          </a:bodyPr>
          <a:lstStyle/>
          <a:p>
            <a:r>
              <a:rPr lang="en-US" b="1" dirty="0"/>
              <a:t>&amp;</a:t>
            </a:r>
            <a:endParaRPr lang="bn-IN" b="1" dirty="0"/>
          </a:p>
        </p:txBody>
      </p:sp>
      <p:pic>
        <p:nvPicPr>
          <p:cNvPr id="7" name="Picture 6">
            <a:extLst>
              <a:ext uri="{FF2B5EF4-FFF2-40B4-BE49-F238E27FC236}">
                <a16:creationId xmlns:a16="http://schemas.microsoft.com/office/drawing/2014/main" id="{C973ED4C-E7CE-9DD5-3D2D-C62DBD0C8F3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4041" y="5364251"/>
            <a:ext cx="952282" cy="1404846"/>
          </a:xfrm>
          <a:prstGeom prst="rect">
            <a:avLst/>
          </a:prstGeom>
          <a:ln>
            <a:noFill/>
          </a:ln>
          <a:effectLst>
            <a:outerShdw blurRad="292100" dist="139700" dir="2700000" algn="tl" rotWithShape="0">
              <a:srgbClr val="333333">
                <a:alpha val="65000"/>
              </a:srgbClr>
            </a:outerShdw>
          </a:effectLst>
        </p:spPr>
      </p:pic>
      <p:cxnSp>
        <p:nvCxnSpPr>
          <p:cNvPr id="14" name="Straight Connector 13">
            <a:extLst>
              <a:ext uri="{FF2B5EF4-FFF2-40B4-BE49-F238E27FC236}">
                <a16:creationId xmlns:a16="http://schemas.microsoft.com/office/drawing/2014/main" id="{C94002CB-592E-A7DB-7200-A37CDC32ED12}"/>
              </a:ext>
            </a:extLst>
          </p:cNvPr>
          <p:cNvCxnSpPr/>
          <p:nvPr/>
        </p:nvCxnSpPr>
        <p:spPr>
          <a:xfrm>
            <a:off x="-10550" y="6858000"/>
            <a:ext cx="7879345" cy="0"/>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7214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1553</TotalTime>
  <Words>381</Words>
  <Application>Microsoft Macintosh PowerPoint</Application>
  <PresentationFormat>Widescreen</PresentationFormat>
  <Paragraphs>38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Book Antiqua</vt:lpstr>
      <vt:lpstr>Calibri</vt:lpstr>
      <vt:lpstr>Lucida Sans</vt:lpstr>
      <vt:lpstr>Times New Roman</vt:lpstr>
      <vt:lpstr>Wingdings</vt:lpstr>
      <vt:lpstr>Wingdings 2</vt:lpstr>
      <vt:lpstr>Wingdings 3</vt:lpstr>
      <vt:lpstr>Apex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Sabyasachee Banerjee</dc:creator>
  <cp:lastModifiedBy>Bhole Gaurav Hitesh</cp:lastModifiedBy>
  <cp:revision>98</cp:revision>
  <dcterms:created xsi:type="dcterms:W3CDTF">2025-01-08T05:47:36Z</dcterms:created>
  <dcterms:modified xsi:type="dcterms:W3CDTF">2025-02-17T04:26:10Z</dcterms:modified>
</cp:coreProperties>
</file>