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A1E4-9C7F-4712-86A4-9F08EC7C65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33444D-7B15-449A-AAD2-98489E0EA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68A74F-AB14-4448-A61B-5EB673C8B80A}"/>
              </a:ext>
            </a:extLst>
          </p:cNvPr>
          <p:cNvSpPr>
            <a:spLocks noGrp="1"/>
          </p:cNvSpPr>
          <p:nvPr>
            <p:ph type="dt" sz="half" idx="10"/>
          </p:nvPr>
        </p:nvSpPr>
        <p:spPr/>
        <p:txBody>
          <a:bodyPr/>
          <a:lstStyle/>
          <a:p>
            <a:fld id="{FF469AB7-B4A4-42AD-861B-C52099F70DE4}" type="datetimeFigureOut">
              <a:rPr lang="en-IN" smtClean="0"/>
              <a:t>02-07-2020</a:t>
            </a:fld>
            <a:endParaRPr lang="en-IN"/>
          </a:p>
        </p:txBody>
      </p:sp>
      <p:sp>
        <p:nvSpPr>
          <p:cNvPr id="5" name="Footer Placeholder 4">
            <a:extLst>
              <a:ext uri="{FF2B5EF4-FFF2-40B4-BE49-F238E27FC236}">
                <a16:creationId xmlns:a16="http://schemas.microsoft.com/office/drawing/2014/main" id="{7A8668C1-DCAD-460B-B694-EF9A8C351A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38E31-4336-425D-AF1E-0D9FBA8E70E5}"/>
              </a:ext>
            </a:extLst>
          </p:cNvPr>
          <p:cNvSpPr>
            <a:spLocks noGrp="1"/>
          </p:cNvSpPr>
          <p:nvPr>
            <p:ph type="sldNum" sz="quarter" idx="12"/>
          </p:nvPr>
        </p:nvSpPr>
        <p:spPr/>
        <p:txBody>
          <a:bodyPr/>
          <a:lstStyle/>
          <a:p>
            <a:fld id="{C5B4CDDB-3A9F-4FA1-A4D2-5D50B86D0B4D}" type="slidenum">
              <a:rPr lang="en-IN" smtClean="0"/>
              <a:t>‹#›</a:t>
            </a:fld>
            <a:endParaRPr lang="en-IN"/>
          </a:p>
        </p:txBody>
      </p:sp>
    </p:spTree>
    <p:extLst>
      <p:ext uri="{BB962C8B-B14F-4D97-AF65-F5344CB8AC3E}">
        <p14:creationId xmlns:p14="http://schemas.microsoft.com/office/powerpoint/2010/main" val="307750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842D-D48A-4678-94FB-B393EE074B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D01344-C851-421C-AAA1-FB3438CF9C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94ABAD-4501-4C65-9386-5E17E4D09FFE}"/>
              </a:ext>
            </a:extLst>
          </p:cNvPr>
          <p:cNvSpPr>
            <a:spLocks noGrp="1"/>
          </p:cNvSpPr>
          <p:nvPr>
            <p:ph type="dt" sz="half" idx="10"/>
          </p:nvPr>
        </p:nvSpPr>
        <p:spPr/>
        <p:txBody>
          <a:bodyPr/>
          <a:lstStyle/>
          <a:p>
            <a:fld id="{FF469AB7-B4A4-42AD-861B-C52099F70DE4}" type="datetimeFigureOut">
              <a:rPr lang="en-IN" smtClean="0"/>
              <a:t>02-07-2020</a:t>
            </a:fld>
            <a:endParaRPr lang="en-IN"/>
          </a:p>
        </p:txBody>
      </p:sp>
      <p:sp>
        <p:nvSpPr>
          <p:cNvPr id="5" name="Footer Placeholder 4">
            <a:extLst>
              <a:ext uri="{FF2B5EF4-FFF2-40B4-BE49-F238E27FC236}">
                <a16:creationId xmlns:a16="http://schemas.microsoft.com/office/drawing/2014/main" id="{2808F500-9732-40C3-ACC4-3B83E1C6E9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448C7F-6949-4117-80C2-B45D381D1A8E}"/>
              </a:ext>
            </a:extLst>
          </p:cNvPr>
          <p:cNvSpPr>
            <a:spLocks noGrp="1"/>
          </p:cNvSpPr>
          <p:nvPr>
            <p:ph type="sldNum" sz="quarter" idx="12"/>
          </p:nvPr>
        </p:nvSpPr>
        <p:spPr/>
        <p:txBody>
          <a:bodyPr/>
          <a:lstStyle/>
          <a:p>
            <a:fld id="{C5B4CDDB-3A9F-4FA1-A4D2-5D50B86D0B4D}" type="slidenum">
              <a:rPr lang="en-IN" smtClean="0"/>
              <a:t>‹#›</a:t>
            </a:fld>
            <a:endParaRPr lang="en-IN"/>
          </a:p>
        </p:txBody>
      </p:sp>
    </p:spTree>
    <p:extLst>
      <p:ext uri="{BB962C8B-B14F-4D97-AF65-F5344CB8AC3E}">
        <p14:creationId xmlns:p14="http://schemas.microsoft.com/office/powerpoint/2010/main" val="7043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F50654-7D78-443E-8089-D266E9F397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553E3-1096-4D8E-B22C-6C3AF84CF7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B072C-277D-4C32-B9A7-7353A4A54C0C}"/>
              </a:ext>
            </a:extLst>
          </p:cNvPr>
          <p:cNvSpPr>
            <a:spLocks noGrp="1"/>
          </p:cNvSpPr>
          <p:nvPr>
            <p:ph type="dt" sz="half" idx="10"/>
          </p:nvPr>
        </p:nvSpPr>
        <p:spPr/>
        <p:txBody>
          <a:bodyPr/>
          <a:lstStyle/>
          <a:p>
            <a:fld id="{FF469AB7-B4A4-42AD-861B-C52099F70DE4}" type="datetimeFigureOut">
              <a:rPr lang="en-IN" smtClean="0"/>
              <a:t>02-07-2020</a:t>
            </a:fld>
            <a:endParaRPr lang="en-IN"/>
          </a:p>
        </p:txBody>
      </p:sp>
      <p:sp>
        <p:nvSpPr>
          <p:cNvPr id="5" name="Footer Placeholder 4">
            <a:extLst>
              <a:ext uri="{FF2B5EF4-FFF2-40B4-BE49-F238E27FC236}">
                <a16:creationId xmlns:a16="http://schemas.microsoft.com/office/drawing/2014/main" id="{42D22259-BA88-4EC8-8598-A458B756F0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63924D-B2B7-4A6F-AB55-2CB68F8E623C}"/>
              </a:ext>
            </a:extLst>
          </p:cNvPr>
          <p:cNvSpPr>
            <a:spLocks noGrp="1"/>
          </p:cNvSpPr>
          <p:nvPr>
            <p:ph type="sldNum" sz="quarter" idx="12"/>
          </p:nvPr>
        </p:nvSpPr>
        <p:spPr/>
        <p:txBody>
          <a:bodyPr/>
          <a:lstStyle/>
          <a:p>
            <a:fld id="{C5B4CDDB-3A9F-4FA1-A4D2-5D50B86D0B4D}" type="slidenum">
              <a:rPr lang="en-IN" smtClean="0"/>
              <a:t>‹#›</a:t>
            </a:fld>
            <a:endParaRPr lang="en-IN"/>
          </a:p>
        </p:txBody>
      </p:sp>
    </p:spTree>
    <p:extLst>
      <p:ext uri="{BB962C8B-B14F-4D97-AF65-F5344CB8AC3E}">
        <p14:creationId xmlns:p14="http://schemas.microsoft.com/office/powerpoint/2010/main" val="690841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D646-21C2-4D87-ADD5-A921D6F85E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5DB10B-8565-465D-895E-CBFE7B5FE1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7F64D6-4AFB-4B9D-9173-A5833AC6264D}"/>
              </a:ext>
            </a:extLst>
          </p:cNvPr>
          <p:cNvSpPr>
            <a:spLocks noGrp="1"/>
          </p:cNvSpPr>
          <p:nvPr>
            <p:ph type="dt" sz="half" idx="10"/>
          </p:nvPr>
        </p:nvSpPr>
        <p:spPr/>
        <p:txBody>
          <a:bodyPr/>
          <a:lstStyle/>
          <a:p>
            <a:fld id="{FF469AB7-B4A4-42AD-861B-C52099F70DE4}" type="datetimeFigureOut">
              <a:rPr lang="en-IN" smtClean="0"/>
              <a:t>02-07-2020</a:t>
            </a:fld>
            <a:endParaRPr lang="en-IN"/>
          </a:p>
        </p:txBody>
      </p:sp>
      <p:sp>
        <p:nvSpPr>
          <p:cNvPr id="5" name="Footer Placeholder 4">
            <a:extLst>
              <a:ext uri="{FF2B5EF4-FFF2-40B4-BE49-F238E27FC236}">
                <a16:creationId xmlns:a16="http://schemas.microsoft.com/office/drawing/2014/main" id="{9C0E200E-0C08-4E80-82FE-D41372737A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E47C7-864B-4EE4-AA1F-91AD67DE7CD9}"/>
              </a:ext>
            </a:extLst>
          </p:cNvPr>
          <p:cNvSpPr>
            <a:spLocks noGrp="1"/>
          </p:cNvSpPr>
          <p:nvPr>
            <p:ph type="sldNum" sz="quarter" idx="12"/>
          </p:nvPr>
        </p:nvSpPr>
        <p:spPr/>
        <p:txBody>
          <a:bodyPr/>
          <a:lstStyle/>
          <a:p>
            <a:fld id="{C5B4CDDB-3A9F-4FA1-A4D2-5D50B86D0B4D}" type="slidenum">
              <a:rPr lang="en-IN" smtClean="0"/>
              <a:t>‹#›</a:t>
            </a:fld>
            <a:endParaRPr lang="en-IN"/>
          </a:p>
        </p:txBody>
      </p:sp>
    </p:spTree>
    <p:extLst>
      <p:ext uri="{BB962C8B-B14F-4D97-AF65-F5344CB8AC3E}">
        <p14:creationId xmlns:p14="http://schemas.microsoft.com/office/powerpoint/2010/main" val="454075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3CEF-4DE6-4C54-8BA1-73DB08B43B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015538-E944-4699-AA25-27B7F2706B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8E712B-2DBB-4E9A-A24B-607E3A822628}"/>
              </a:ext>
            </a:extLst>
          </p:cNvPr>
          <p:cNvSpPr>
            <a:spLocks noGrp="1"/>
          </p:cNvSpPr>
          <p:nvPr>
            <p:ph type="dt" sz="half" idx="10"/>
          </p:nvPr>
        </p:nvSpPr>
        <p:spPr/>
        <p:txBody>
          <a:bodyPr/>
          <a:lstStyle/>
          <a:p>
            <a:fld id="{FF469AB7-B4A4-42AD-861B-C52099F70DE4}" type="datetimeFigureOut">
              <a:rPr lang="en-IN" smtClean="0"/>
              <a:t>02-07-2020</a:t>
            </a:fld>
            <a:endParaRPr lang="en-IN"/>
          </a:p>
        </p:txBody>
      </p:sp>
      <p:sp>
        <p:nvSpPr>
          <p:cNvPr id="5" name="Footer Placeholder 4">
            <a:extLst>
              <a:ext uri="{FF2B5EF4-FFF2-40B4-BE49-F238E27FC236}">
                <a16:creationId xmlns:a16="http://schemas.microsoft.com/office/drawing/2014/main" id="{A0A8E2FD-D082-474A-96B4-BC07538504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1427D5-9FA3-4DC0-8F29-DAB1C324CE1D}"/>
              </a:ext>
            </a:extLst>
          </p:cNvPr>
          <p:cNvSpPr>
            <a:spLocks noGrp="1"/>
          </p:cNvSpPr>
          <p:nvPr>
            <p:ph type="sldNum" sz="quarter" idx="12"/>
          </p:nvPr>
        </p:nvSpPr>
        <p:spPr/>
        <p:txBody>
          <a:bodyPr/>
          <a:lstStyle/>
          <a:p>
            <a:fld id="{C5B4CDDB-3A9F-4FA1-A4D2-5D50B86D0B4D}" type="slidenum">
              <a:rPr lang="en-IN" smtClean="0"/>
              <a:t>‹#›</a:t>
            </a:fld>
            <a:endParaRPr lang="en-IN"/>
          </a:p>
        </p:txBody>
      </p:sp>
    </p:spTree>
    <p:extLst>
      <p:ext uri="{BB962C8B-B14F-4D97-AF65-F5344CB8AC3E}">
        <p14:creationId xmlns:p14="http://schemas.microsoft.com/office/powerpoint/2010/main" val="1160789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FEE7-A218-4F4C-9BFA-E4AF74DCF8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01B009-0AF2-4238-8904-E4E1EE3EEA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3A4F27-2596-4B3D-B2FB-7E29766BA0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56376C-B937-448C-BDB6-8736EE54E41D}"/>
              </a:ext>
            </a:extLst>
          </p:cNvPr>
          <p:cNvSpPr>
            <a:spLocks noGrp="1"/>
          </p:cNvSpPr>
          <p:nvPr>
            <p:ph type="dt" sz="half" idx="10"/>
          </p:nvPr>
        </p:nvSpPr>
        <p:spPr/>
        <p:txBody>
          <a:bodyPr/>
          <a:lstStyle/>
          <a:p>
            <a:fld id="{FF469AB7-B4A4-42AD-861B-C52099F70DE4}" type="datetimeFigureOut">
              <a:rPr lang="en-IN" smtClean="0"/>
              <a:t>02-07-2020</a:t>
            </a:fld>
            <a:endParaRPr lang="en-IN"/>
          </a:p>
        </p:txBody>
      </p:sp>
      <p:sp>
        <p:nvSpPr>
          <p:cNvPr id="6" name="Footer Placeholder 5">
            <a:extLst>
              <a:ext uri="{FF2B5EF4-FFF2-40B4-BE49-F238E27FC236}">
                <a16:creationId xmlns:a16="http://schemas.microsoft.com/office/drawing/2014/main" id="{90FA780B-D5F3-4273-827D-F4F8F30BC3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0C240C-704C-4A2F-BE2B-26DDB933E1A1}"/>
              </a:ext>
            </a:extLst>
          </p:cNvPr>
          <p:cNvSpPr>
            <a:spLocks noGrp="1"/>
          </p:cNvSpPr>
          <p:nvPr>
            <p:ph type="sldNum" sz="quarter" idx="12"/>
          </p:nvPr>
        </p:nvSpPr>
        <p:spPr/>
        <p:txBody>
          <a:bodyPr/>
          <a:lstStyle/>
          <a:p>
            <a:fld id="{C5B4CDDB-3A9F-4FA1-A4D2-5D50B86D0B4D}" type="slidenum">
              <a:rPr lang="en-IN" smtClean="0"/>
              <a:t>‹#›</a:t>
            </a:fld>
            <a:endParaRPr lang="en-IN"/>
          </a:p>
        </p:txBody>
      </p:sp>
    </p:spTree>
    <p:extLst>
      <p:ext uri="{BB962C8B-B14F-4D97-AF65-F5344CB8AC3E}">
        <p14:creationId xmlns:p14="http://schemas.microsoft.com/office/powerpoint/2010/main" val="428100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353B-208A-4DB1-B450-7FE1BC0303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054405-1A70-45F1-AB54-83405576D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0B33DC-4699-4A61-8D94-2A9637E49D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A8D97C-B924-4BEC-A7E3-51204515F7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B8139D-A418-4286-955D-176F282DFF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79DFA2-F3A5-4EEE-AD46-5781B9665C8D}"/>
              </a:ext>
            </a:extLst>
          </p:cNvPr>
          <p:cNvSpPr>
            <a:spLocks noGrp="1"/>
          </p:cNvSpPr>
          <p:nvPr>
            <p:ph type="dt" sz="half" idx="10"/>
          </p:nvPr>
        </p:nvSpPr>
        <p:spPr/>
        <p:txBody>
          <a:bodyPr/>
          <a:lstStyle/>
          <a:p>
            <a:fld id="{FF469AB7-B4A4-42AD-861B-C52099F70DE4}" type="datetimeFigureOut">
              <a:rPr lang="en-IN" smtClean="0"/>
              <a:t>02-07-2020</a:t>
            </a:fld>
            <a:endParaRPr lang="en-IN"/>
          </a:p>
        </p:txBody>
      </p:sp>
      <p:sp>
        <p:nvSpPr>
          <p:cNvPr id="8" name="Footer Placeholder 7">
            <a:extLst>
              <a:ext uri="{FF2B5EF4-FFF2-40B4-BE49-F238E27FC236}">
                <a16:creationId xmlns:a16="http://schemas.microsoft.com/office/drawing/2014/main" id="{2FD31672-59EF-474C-BBC6-243813AD1D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6044A3-CC19-4410-A407-E26AF4FEF33C}"/>
              </a:ext>
            </a:extLst>
          </p:cNvPr>
          <p:cNvSpPr>
            <a:spLocks noGrp="1"/>
          </p:cNvSpPr>
          <p:nvPr>
            <p:ph type="sldNum" sz="quarter" idx="12"/>
          </p:nvPr>
        </p:nvSpPr>
        <p:spPr/>
        <p:txBody>
          <a:bodyPr/>
          <a:lstStyle/>
          <a:p>
            <a:fld id="{C5B4CDDB-3A9F-4FA1-A4D2-5D50B86D0B4D}" type="slidenum">
              <a:rPr lang="en-IN" smtClean="0"/>
              <a:t>‹#›</a:t>
            </a:fld>
            <a:endParaRPr lang="en-IN"/>
          </a:p>
        </p:txBody>
      </p:sp>
    </p:spTree>
    <p:extLst>
      <p:ext uri="{BB962C8B-B14F-4D97-AF65-F5344CB8AC3E}">
        <p14:creationId xmlns:p14="http://schemas.microsoft.com/office/powerpoint/2010/main" val="1659315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6C35C-E140-4EDD-AE6A-186719CD73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EDE484-43BC-4F20-838C-EE91B3C0F06B}"/>
              </a:ext>
            </a:extLst>
          </p:cNvPr>
          <p:cNvSpPr>
            <a:spLocks noGrp="1"/>
          </p:cNvSpPr>
          <p:nvPr>
            <p:ph type="dt" sz="half" idx="10"/>
          </p:nvPr>
        </p:nvSpPr>
        <p:spPr/>
        <p:txBody>
          <a:bodyPr/>
          <a:lstStyle/>
          <a:p>
            <a:fld id="{FF469AB7-B4A4-42AD-861B-C52099F70DE4}" type="datetimeFigureOut">
              <a:rPr lang="en-IN" smtClean="0"/>
              <a:t>02-07-2020</a:t>
            </a:fld>
            <a:endParaRPr lang="en-IN"/>
          </a:p>
        </p:txBody>
      </p:sp>
      <p:sp>
        <p:nvSpPr>
          <p:cNvPr id="4" name="Footer Placeholder 3">
            <a:extLst>
              <a:ext uri="{FF2B5EF4-FFF2-40B4-BE49-F238E27FC236}">
                <a16:creationId xmlns:a16="http://schemas.microsoft.com/office/drawing/2014/main" id="{1E2CE034-5B7E-4B51-BCBE-ACC498A455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FFC2E1-B9DC-45FB-9D03-9CCCDB1A55A8}"/>
              </a:ext>
            </a:extLst>
          </p:cNvPr>
          <p:cNvSpPr>
            <a:spLocks noGrp="1"/>
          </p:cNvSpPr>
          <p:nvPr>
            <p:ph type="sldNum" sz="quarter" idx="12"/>
          </p:nvPr>
        </p:nvSpPr>
        <p:spPr/>
        <p:txBody>
          <a:bodyPr/>
          <a:lstStyle/>
          <a:p>
            <a:fld id="{C5B4CDDB-3A9F-4FA1-A4D2-5D50B86D0B4D}" type="slidenum">
              <a:rPr lang="en-IN" smtClean="0"/>
              <a:t>‹#›</a:t>
            </a:fld>
            <a:endParaRPr lang="en-IN"/>
          </a:p>
        </p:txBody>
      </p:sp>
    </p:spTree>
    <p:extLst>
      <p:ext uri="{BB962C8B-B14F-4D97-AF65-F5344CB8AC3E}">
        <p14:creationId xmlns:p14="http://schemas.microsoft.com/office/powerpoint/2010/main" val="28035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98B82E-B3D4-4D3B-AA8B-13EB336DF892}"/>
              </a:ext>
            </a:extLst>
          </p:cNvPr>
          <p:cNvSpPr>
            <a:spLocks noGrp="1"/>
          </p:cNvSpPr>
          <p:nvPr>
            <p:ph type="dt" sz="half" idx="10"/>
          </p:nvPr>
        </p:nvSpPr>
        <p:spPr/>
        <p:txBody>
          <a:bodyPr/>
          <a:lstStyle/>
          <a:p>
            <a:fld id="{FF469AB7-B4A4-42AD-861B-C52099F70DE4}" type="datetimeFigureOut">
              <a:rPr lang="en-IN" smtClean="0"/>
              <a:t>02-07-2020</a:t>
            </a:fld>
            <a:endParaRPr lang="en-IN"/>
          </a:p>
        </p:txBody>
      </p:sp>
      <p:sp>
        <p:nvSpPr>
          <p:cNvPr id="3" name="Footer Placeholder 2">
            <a:extLst>
              <a:ext uri="{FF2B5EF4-FFF2-40B4-BE49-F238E27FC236}">
                <a16:creationId xmlns:a16="http://schemas.microsoft.com/office/drawing/2014/main" id="{61551358-975A-4CA2-AF29-60A038F974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79A115-00FC-4F8C-88E1-1B12BF36239A}"/>
              </a:ext>
            </a:extLst>
          </p:cNvPr>
          <p:cNvSpPr>
            <a:spLocks noGrp="1"/>
          </p:cNvSpPr>
          <p:nvPr>
            <p:ph type="sldNum" sz="quarter" idx="12"/>
          </p:nvPr>
        </p:nvSpPr>
        <p:spPr/>
        <p:txBody>
          <a:bodyPr/>
          <a:lstStyle/>
          <a:p>
            <a:fld id="{C5B4CDDB-3A9F-4FA1-A4D2-5D50B86D0B4D}" type="slidenum">
              <a:rPr lang="en-IN" smtClean="0"/>
              <a:t>‹#›</a:t>
            </a:fld>
            <a:endParaRPr lang="en-IN"/>
          </a:p>
        </p:txBody>
      </p:sp>
    </p:spTree>
    <p:extLst>
      <p:ext uri="{BB962C8B-B14F-4D97-AF65-F5344CB8AC3E}">
        <p14:creationId xmlns:p14="http://schemas.microsoft.com/office/powerpoint/2010/main" val="35307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F071-A22A-4193-9520-B609BBF19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08B06A-8D1B-46DC-9BD7-7CA48183D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B39228-6C9B-400E-8DFD-80E642A93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5619DB-FE09-4C53-9299-FF558EA296F3}"/>
              </a:ext>
            </a:extLst>
          </p:cNvPr>
          <p:cNvSpPr>
            <a:spLocks noGrp="1"/>
          </p:cNvSpPr>
          <p:nvPr>
            <p:ph type="dt" sz="half" idx="10"/>
          </p:nvPr>
        </p:nvSpPr>
        <p:spPr/>
        <p:txBody>
          <a:bodyPr/>
          <a:lstStyle/>
          <a:p>
            <a:fld id="{FF469AB7-B4A4-42AD-861B-C52099F70DE4}" type="datetimeFigureOut">
              <a:rPr lang="en-IN" smtClean="0"/>
              <a:t>02-07-2020</a:t>
            </a:fld>
            <a:endParaRPr lang="en-IN"/>
          </a:p>
        </p:txBody>
      </p:sp>
      <p:sp>
        <p:nvSpPr>
          <p:cNvPr id="6" name="Footer Placeholder 5">
            <a:extLst>
              <a:ext uri="{FF2B5EF4-FFF2-40B4-BE49-F238E27FC236}">
                <a16:creationId xmlns:a16="http://schemas.microsoft.com/office/drawing/2014/main" id="{5443E993-25A1-4295-9A92-114EE9078E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17A923-A3D0-4EF0-8353-13DCE0235DFC}"/>
              </a:ext>
            </a:extLst>
          </p:cNvPr>
          <p:cNvSpPr>
            <a:spLocks noGrp="1"/>
          </p:cNvSpPr>
          <p:nvPr>
            <p:ph type="sldNum" sz="quarter" idx="12"/>
          </p:nvPr>
        </p:nvSpPr>
        <p:spPr/>
        <p:txBody>
          <a:bodyPr/>
          <a:lstStyle/>
          <a:p>
            <a:fld id="{C5B4CDDB-3A9F-4FA1-A4D2-5D50B86D0B4D}" type="slidenum">
              <a:rPr lang="en-IN" smtClean="0"/>
              <a:t>‹#›</a:t>
            </a:fld>
            <a:endParaRPr lang="en-IN"/>
          </a:p>
        </p:txBody>
      </p:sp>
    </p:spTree>
    <p:extLst>
      <p:ext uri="{BB962C8B-B14F-4D97-AF65-F5344CB8AC3E}">
        <p14:creationId xmlns:p14="http://schemas.microsoft.com/office/powerpoint/2010/main" val="181084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7BB9-8448-425F-BBBB-50323741C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163B29-5380-4AEE-B86E-898856A0F3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CF87F4-DDA5-4667-8A4F-31E1BC8C5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E3B97-7D21-4B86-852F-DA2F29596E65}"/>
              </a:ext>
            </a:extLst>
          </p:cNvPr>
          <p:cNvSpPr>
            <a:spLocks noGrp="1"/>
          </p:cNvSpPr>
          <p:nvPr>
            <p:ph type="dt" sz="half" idx="10"/>
          </p:nvPr>
        </p:nvSpPr>
        <p:spPr/>
        <p:txBody>
          <a:bodyPr/>
          <a:lstStyle/>
          <a:p>
            <a:fld id="{FF469AB7-B4A4-42AD-861B-C52099F70DE4}" type="datetimeFigureOut">
              <a:rPr lang="en-IN" smtClean="0"/>
              <a:t>02-07-2020</a:t>
            </a:fld>
            <a:endParaRPr lang="en-IN"/>
          </a:p>
        </p:txBody>
      </p:sp>
      <p:sp>
        <p:nvSpPr>
          <p:cNvPr id="6" name="Footer Placeholder 5">
            <a:extLst>
              <a:ext uri="{FF2B5EF4-FFF2-40B4-BE49-F238E27FC236}">
                <a16:creationId xmlns:a16="http://schemas.microsoft.com/office/drawing/2014/main" id="{76A554B0-A6FC-40BA-B587-17FB9E678A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D3C56B-4669-418C-9733-8082056E5433}"/>
              </a:ext>
            </a:extLst>
          </p:cNvPr>
          <p:cNvSpPr>
            <a:spLocks noGrp="1"/>
          </p:cNvSpPr>
          <p:nvPr>
            <p:ph type="sldNum" sz="quarter" idx="12"/>
          </p:nvPr>
        </p:nvSpPr>
        <p:spPr/>
        <p:txBody>
          <a:bodyPr/>
          <a:lstStyle/>
          <a:p>
            <a:fld id="{C5B4CDDB-3A9F-4FA1-A4D2-5D50B86D0B4D}" type="slidenum">
              <a:rPr lang="en-IN" smtClean="0"/>
              <a:t>‹#›</a:t>
            </a:fld>
            <a:endParaRPr lang="en-IN"/>
          </a:p>
        </p:txBody>
      </p:sp>
    </p:spTree>
    <p:extLst>
      <p:ext uri="{BB962C8B-B14F-4D97-AF65-F5344CB8AC3E}">
        <p14:creationId xmlns:p14="http://schemas.microsoft.com/office/powerpoint/2010/main" val="427789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49319-EDC4-47FB-B44F-4A1CB97D36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B05BB0-9779-4631-864A-D30D636FE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11C203-A04F-43DC-A5A8-9A0B163D47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69AB7-B4A4-42AD-861B-C52099F70DE4}" type="datetimeFigureOut">
              <a:rPr lang="en-IN" smtClean="0"/>
              <a:t>02-07-2020</a:t>
            </a:fld>
            <a:endParaRPr lang="en-IN"/>
          </a:p>
        </p:txBody>
      </p:sp>
      <p:sp>
        <p:nvSpPr>
          <p:cNvPr id="5" name="Footer Placeholder 4">
            <a:extLst>
              <a:ext uri="{FF2B5EF4-FFF2-40B4-BE49-F238E27FC236}">
                <a16:creationId xmlns:a16="http://schemas.microsoft.com/office/drawing/2014/main" id="{09220EDD-80DD-4D03-89CA-17D18BD3D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60B23C-76A6-48C9-A0A5-53BC56D882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B4CDDB-3A9F-4FA1-A4D2-5D50B86D0B4D}" type="slidenum">
              <a:rPr lang="en-IN" smtClean="0"/>
              <a:t>‹#›</a:t>
            </a:fld>
            <a:endParaRPr lang="en-IN"/>
          </a:p>
        </p:txBody>
      </p:sp>
    </p:spTree>
    <p:extLst>
      <p:ext uri="{BB962C8B-B14F-4D97-AF65-F5344CB8AC3E}">
        <p14:creationId xmlns:p14="http://schemas.microsoft.com/office/powerpoint/2010/main" val="4130669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C575-56BD-4D6B-9F82-4FC862086B96}"/>
              </a:ext>
            </a:extLst>
          </p:cNvPr>
          <p:cNvSpPr>
            <a:spLocks noGrp="1"/>
          </p:cNvSpPr>
          <p:nvPr>
            <p:ph type="ctrTitle"/>
          </p:nvPr>
        </p:nvSpPr>
        <p:spPr/>
        <p:txBody>
          <a:bodyPr/>
          <a:lstStyle/>
          <a:p>
            <a:r>
              <a:rPr lang="en-US" b="1" dirty="0"/>
              <a:t>Redefining Cancer Treatment</a:t>
            </a:r>
            <a:br>
              <a:rPr lang="en-IN" b="1" dirty="0"/>
            </a:br>
            <a:endParaRPr lang="en-IN" dirty="0"/>
          </a:p>
        </p:txBody>
      </p:sp>
      <p:sp>
        <p:nvSpPr>
          <p:cNvPr id="3" name="Subtitle 2">
            <a:extLst>
              <a:ext uri="{FF2B5EF4-FFF2-40B4-BE49-F238E27FC236}">
                <a16:creationId xmlns:a16="http://schemas.microsoft.com/office/drawing/2014/main" id="{ECB3F9FF-CA87-43B1-B028-B0A137FBA57F}"/>
              </a:ext>
            </a:extLst>
          </p:cNvPr>
          <p:cNvSpPr>
            <a:spLocks noGrp="1"/>
          </p:cNvSpPr>
          <p:nvPr>
            <p:ph type="subTitle" idx="1"/>
          </p:nvPr>
        </p:nvSpPr>
        <p:spPr>
          <a:xfrm>
            <a:off x="6755908" y="4518732"/>
            <a:ext cx="4785064" cy="1642369"/>
          </a:xfrm>
        </p:spPr>
        <p:txBody>
          <a:bodyPr>
            <a:normAutofit fontScale="92500" lnSpcReduction="10000"/>
          </a:bodyPr>
          <a:lstStyle/>
          <a:p>
            <a:r>
              <a:rPr lang="en-IN" dirty="0"/>
              <a:t>By:</a:t>
            </a:r>
          </a:p>
          <a:p>
            <a:r>
              <a:rPr lang="en-IN" dirty="0"/>
              <a:t>Gaurav Pandey</a:t>
            </a:r>
          </a:p>
          <a:p>
            <a:r>
              <a:rPr lang="en-IN" dirty="0" err="1"/>
              <a:t>Msc</a:t>
            </a:r>
            <a:r>
              <a:rPr lang="en-IN" dirty="0"/>
              <a:t> (Big Data Analytics)</a:t>
            </a:r>
          </a:p>
          <a:p>
            <a:r>
              <a:rPr lang="en-IN" dirty="0"/>
              <a:t>B1930035</a:t>
            </a:r>
          </a:p>
        </p:txBody>
      </p:sp>
    </p:spTree>
    <p:extLst>
      <p:ext uri="{BB962C8B-B14F-4D97-AF65-F5344CB8AC3E}">
        <p14:creationId xmlns:p14="http://schemas.microsoft.com/office/powerpoint/2010/main" val="775354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8918-1AE2-43FE-AFF8-276A7514E05B}"/>
              </a:ext>
            </a:extLst>
          </p:cNvPr>
          <p:cNvSpPr>
            <a:spLocks noGrp="1"/>
          </p:cNvSpPr>
          <p:nvPr>
            <p:ph type="title"/>
          </p:nvPr>
        </p:nvSpPr>
        <p:spPr>
          <a:xfrm>
            <a:off x="838200" y="365125"/>
            <a:ext cx="2002654" cy="646929"/>
          </a:xfrm>
        </p:spPr>
        <p:txBody>
          <a:bodyPr>
            <a:normAutofit fontScale="90000"/>
          </a:bodyPr>
          <a:lstStyle/>
          <a:p>
            <a:r>
              <a:rPr lang="en-IN" dirty="0" err="1"/>
              <a:t>Contd</a:t>
            </a:r>
            <a:r>
              <a:rPr lang="en-IN" dirty="0"/>
              <a:t>…</a:t>
            </a:r>
          </a:p>
        </p:txBody>
      </p:sp>
      <p:sp>
        <p:nvSpPr>
          <p:cNvPr id="3" name="Content Placeholder 2">
            <a:extLst>
              <a:ext uri="{FF2B5EF4-FFF2-40B4-BE49-F238E27FC236}">
                <a16:creationId xmlns:a16="http://schemas.microsoft.com/office/drawing/2014/main" id="{A8F17EED-E3B9-41AD-AFDD-E14C2ACBADC4}"/>
              </a:ext>
            </a:extLst>
          </p:cNvPr>
          <p:cNvSpPr>
            <a:spLocks noGrp="1"/>
          </p:cNvSpPr>
          <p:nvPr>
            <p:ph idx="1"/>
          </p:nvPr>
        </p:nvSpPr>
        <p:spPr>
          <a:xfrm>
            <a:off x="621437" y="1074198"/>
            <a:ext cx="11123720" cy="5418677"/>
          </a:xfrm>
        </p:spPr>
        <p:txBody>
          <a:bodyPr/>
          <a:lstStyle/>
          <a:p>
            <a:pPr marL="0" indent="0">
              <a:buNone/>
            </a:pPr>
            <a:r>
              <a:rPr lang="en-IN" dirty="0"/>
              <a:t>Visualization of distribution:</a:t>
            </a:r>
          </a:p>
          <a:p>
            <a:pPr marL="0" indent="0">
              <a:buNone/>
            </a:pPr>
            <a:endParaRPr lang="en-IN" dirty="0"/>
          </a:p>
        </p:txBody>
      </p:sp>
      <p:pic>
        <p:nvPicPr>
          <p:cNvPr id="5" name="Picture 4">
            <a:extLst>
              <a:ext uri="{FF2B5EF4-FFF2-40B4-BE49-F238E27FC236}">
                <a16:creationId xmlns:a16="http://schemas.microsoft.com/office/drawing/2014/main" id="{E8F108F4-0C82-4284-916A-6B7F4FF6AC9E}"/>
              </a:ext>
            </a:extLst>
          </p:cNvPr>
          <p:cNvPicPr/>
          <p:nvPr/>
        </p:nvPicPr>
        <p:blipFill>
          <a:blip r:embed="rId2"/>
          <a:stretch>
            <a:fillRect/>
          </a:stretch>
        </p:blipFill>
        <p:spPr>
          <a:xfrm>
            <a:off x="372861" y="1647766"/>
            <a:ext cx="3764132" cy="2649024"/>
          </a:xfrm>
          <a:prstGeom prst="rect">
            <a:avLst/>
          </a:prstGeom>
        </p:spPr>
      </p:pic>
      <p:pic>
        <p:nvPicPr>
          <p:cNvPr id="6" name="Picture 5">
            <a:extLst>
              <a:ext uri="{FF2B5EF4-FFF2-40B4-BE49-F238E27FC236}">
                <a16:creationId xmlns:a16="http://schemas.microsoft.com/office/drawing/2014/main" id="{5658617B-F961-456A-A7FE-4F37F8DB9F19}"/>
              </a:ext>
            </a:extLst>
          </p:cNvPr>
          <p:cNvPicPr/>
          <p:nvPr/>
        </p:nvPicPr>
        <p:blipFill>
          <a:blip r:embed="rId3"/>
          <a:stretch>
            <a:fillRect/>
          </a:stretch>
        </p:blipFill>
        <p:spPr>
          <a:xfrm>
            <a:off x="4554241" y="1638888"/>
            <a:ext cx="3897298" cy="2560246"/>
          </a:xfrm>
          <a:prstGeom prst="rect">
            <a:avLst/>
          </a:prstGeom>
        </p:spPr>
      </p:pic>
      <p:pic>
        <p:nvPicPr>
          <p:cNvPr id="7" name="Picture 6">
            <a:extLst>
              <a:ext uri="{FF2B5EF4-FFF2-40B4-BE49-F238E27FC236}">
                <a16:creationId xmlns:a16="http://schemas.microsoft.com/office/drawing/2014/main" id="{88A577F2-0F30-40F8-96BC-016EE7D823BF}"/>
              </a:ext>
            </a:extLst>
          </p:cNvPr>
          <p:cNvPicPr/>
          <p:nvPr/>
        </p:nvPicPr>
        <p:blipFill>
          <a:blip r:embed="rId4"/>
          <a:stretch>
            <a:fillRect/>
          </a:stretch>
        </p:blipFill>
        <p:spPr>
          <a:xfrm>
            <a:off x="8379895" y="1630011"/>
            <a:ext cx="3675984" cy="2560246"/>
          </a:xfrm>
          <a:prstGeom prst="rect">
            <a:avLst/>
          </a:prstGeom>
        </p:spPr>
      </p:pic>
      <p:pic>
        <p:nvPicPr>
          <p:cNvPr id="8" name="Picture 7">
            <a:extLst>
              <a:ext uri="{FF2B5EF4-FFF2-40B4-BE49-F238E27FC236}">
                <a16:creationId xmlns:a16="http://schemas.microsoft.com/office/drawing/2014/main" id="{4A6FC51A-327A-4526-A2B0-29286F02D4A7}"/>
              </a:ext>
            </a:extLst>
          </p:cNvPr>
          <p:cNvPicPr>
            <a:picLocks noChangeAspect="1"/>
          </p:cNvPicPr>
          <p:nvPr/>
        </p:nvPicPr>
        <p:blipFill>
          <a:blip r:embed="rId5"/>
          <a:stretch>
            <a:fillRect/>
          </a:stretch>
        </p:blipFill>
        <p:spPr>
          <a:xfrm>
            <a:off x="437593" y="4662272"/>
            <a:ext cx="3773751" cy="1670449"/>
          </a:xfrm>
          <a:prstGeom prst="rect">
            <a:avLst/>
          </a:prstGeom>
        </p:spPr>
      </p:pic>
      <p:pic>
        <p:nvPicPr>
          <p:cNvPr id="9" name="Picture 8">
            <a:extLst>
              <a:ext uri="{FF2B5EF4-FFF2-40B4-BE49-F238E27FC236}">
                <a16:creationId xmlns:a16="http://schemas.microsoft.com/office/drawing/2014/main" id="{C9DEFF22-D047-4225-B051-02D5DB974C8F}"/>
              </a:ext>
            </a:extLst>
          </p:cNvPr>
          <p:cNvPicPr>
            <a:picLocks noChangeAspect="1"/>
          </p:cNvPicPr>
          <p:nvPr/>
        </p:nvPicPr>
        <p:blipFill>
          <a:blip r:embed="rId6"/>
          <a:stretch>
            <a:fillRect/>
          </a:stretch>
        </p:blipFill>
        <p:spPr>
          <a:xfrm>
            <a:off x="4665334" y="4680561"/>
            <a:ext cx="3846909" cy="1633870"/>
          </a:xfrm>
          <a:prstGeom prst="rect">
            <a:avLst/>
          </a:prstGeom>
        </p:spPr>
      </p:pic>
      <p:pic>
        <p:nvPicPr>
          <p:cNvPr id="10" name="Picture 9">
            <a:extLst>
              <a:ext uri="{FF2B5EF4-FFF2-40B4-BE49-F238E27FC236}">
                <a16:creationId xmlns:a16="http://schemas.microsoft.com/office/drawing/2014/main" id="{21C36CCA-18F8-4838-AAF1-B136613EF87D}"/>
              </a:ext>
            </a:extLst>
          </p:cNvPr>
          <p:cNvPicPr>
            <a:picLocks noChangeAspect="1"/>
          </p:cNvPicPr>
          <p:nvPr/>
        </p:nvPicPr>
        <p:blipFill>
          <a:blip r:embed="rId7"/>
          <a:stretch>
            <a:fillRect/>
          </a:stretch>
        </p:blipFill>
        <p:spPr>
          <a:xfrm>
            <a:off x="8379895" y="4662272"/>
            <a:ext cx="3767655" cy="1615580"/>
          </a:xfrm>
          <a:prstGeom prst="rect">
            <a:avLst/>
          </a:prstGeom>
        </p:spPr>
      </p:pic>
    </p:spTree>
    <p:extLst>
      <p:ext uri="{BB962C8B-B14F-4D97-AF65-F5344CB8AC3E}">
        <p14:creationId xmlns:p14="http://schemas.microsoft.com/office/powerpoint/2010/main" val="403091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1BBA-B0B5-4D2D-BC13-E1D52D0B20EC}"/>
              </a:ext>
            </a:extLst>
          </p:cNvPr>
          <p:cNvSpPr>
            <a:spLocks noGrp="1"/>
          </p:cNvSpPr>
          <p:nvPr>
            <p:ph type="title"/>
          </p:nvPr>
        </p:nvSpPr>
        <p:spPr>
          <a:xfrm>
            <a:off x="838200" y="365126"/>
            <a:ext cx="8181513" cy="1268366"/>
          </a:xfrm>
        </p:spPr>
        <p:txBody>
          <a:bodyPr/>
          <a:lstStyle/>
          <a:p>
            <a:r>
              <a:rPr lang="en-IN" dirty="0"/>
              <a:t>Accuracy</a:t>
            </a:r>
          </a:p>
        </p:txBody>
      </p:sp>
      <p:sp>
        <p:nvSpPr>
          <p:cNvPr id="3" name="Content Placeholder 2">
            <a:extLst>
              <a:ext uri="{FF2B5EF4-FFF2-40B4-BE49-F238E27FC236}">
                <a16:creationId xmlns:a16="http://schemas.microsoft.com/office/drawing/2014/main" id="{452F95AE-F2D4-4387-9218-45326F060651}"/>
              </a:ext>
            </a:extLst>
          </p:cNvPr>
          <p:cNvSpPr>
            <a:spLocks noGrp="1"/>
          </p:cNvSpPr>
          <p:nvPr>
            <p:ph idx="1"/>
          </p:nvPr>
        </p:nvSpPr>
        <p:spPr/>
        <p:txBody>
          <a:bodyPr>
            <a:normAutofit fontScale="62500" lnSpcReduction="20000"/>
          </a:bodyPr>
          <a:lstStyle/>
          <a:p>
            <a:r>
              <a:rPr lang="en-IN" dirty="0"/>
              <a:t>We are going to check accuracy via log-loss.</a:t>
            </a:r>
          </a:p>
          <a:p>
            <a:r>
              <a:rPr lang="en-IN" dirty="0"/>
              <a:t>A perfect log-loss would have 0 log-loss</a:t>
            </a:r>
          </a:p>
          <a:p>
            <a:r>
              <a:rPr lang="en-IN" dirty="0"/>
              <a:t>There is evaluation for log-loss in two types:</a:t>
            </a:r>
          </a:p>
          <a:p>
            <a:pPr marL="514350" indent="-514350">
              <a:buFont typeface="+mj-lt"/>
              <a:buAutoNum type="arabicPeriod"/>
            </a:pPr>
            <a:r>
              <a:rPr lang="en-IN" dirty="0"/>
              <a:t>Binary classification</a:t>
            </a:r>
          </a:p>
          <a:p>
            <a:pPr marL="514350" indent="-514350">
              <a:buFont typeface="+mj-lt"/>
              <a:buAutoNum type="arabicPeriod"/>
            </a:pPr>
            <a:r>
              <a:rPr lang="en-IN" dirty="0"/>
              <a:t>Multiclass classification</a:t>
            </a:r>
          </a:p>
          <a:p>
            <a:r>
              <a:rPr lang="en-IN" dirty="0"/>
              <a:t>Since, we have the problem statement of multiclass classification so we are going to talk about it a bit.</a:t>
            </a:r>
          </a:p>
          <a:p>
            <a:pPr marL="0" indent="0">
              <a:buNone/>
            </a:pPr>
            <a:r>
              <a:rPr lang="en-IN" dirty="0"/>
              <a:t>Formula:</a:t>
            </a:r>
          </a:p>
          <a:p>
            <a:pPr marL="0" indent="0">
              <a:buNone/>
            </a:pPr>
            <a:endParaRPr lang="en-IN" dirty="0"/>
          </a:p>
          <a:p>
            <a:pPr marL="0" indent="0">
              <a:buNone/>
            </a:pPr>
            <a:endParaRPr lang="en-IN" dirty="0"/>
          </a:p>
          <a:p>
            <a:r>
              <a:rPr lang="en-IN" dirty="0"/>
              <a:t>To check its model accuracy, it is similarly work like our previous binary classification. The difference is that there we just had 2 classes and here we have 9 different classes to classify. Else the results will be provided in the similar manner.</a:t>
            </a:r>
          </a:p>
          <a:p>
            <a:r>
              <a:rPr lang="en-IN" dirty="0"/>
              <a:t>In our case for each row we have some probability from our model and from that probability we decide that where which class lies more importantly log-loss plays that our model’s prediction is how much accurate for the classification here in the project.</a:t>
            </a:r>
          </a:p>
          <a:p>
            <a:pPr marL="0" indent="0">
              <a:buNone/>
            </a:pPr>
            <a:endParaRPr lang="en-IN" dirty="0"/>
          </a:p>
        </p:txBody>
      </p:sp>
      <p:pic>
        <p:nvPicPr>
          <p:cNvPr id="6" name="Picture 5">
            <a:extLst>
              <a:ext uri="{FF2B5EF4-FFF2-40B4-BE49-F238E27FC236}">
                <a16:creationId xmlns:a16="http://schemas.microsoft.com/office/drawing/2014/main" id="{9F6F559E-90A0-48BB-9F35-725E336BB32B}"/>
              </a:ext>
            </a:extLst>
          </p:cNvPr>
          <p:cNvPicPr>
            <a:picLocks noChangeAspect="1"/>
          </p:cNvPicPr>
          <p:nvPr/>
        </p:nvPicPr>
        <p:blipFill>
          <a:blip r:embed="rId2"/>
          <a:stretch>
            <a:fillRect/>
          </a:stretch>
        </p:blipFill>
        <p:spPr>
          <a:xfrm>
            <a:off x="918099" y="4001294"/>
            <a:ext cx="2899299" cy="629712"/>
          </a:xfrm>
          <a:prstGeom prst="rect">
            <a:avLst/>
          </a:prstGeom>
        </p:spPr>
      </p:pic>
    </p:spTree>
    <p:extLst>
      <p:ext uri="{BB962C8B-B14F-4D97-AF65-F5344CB8AC3E}">
        <p14:creationId xmlns:p14="http://schemas.microsoft.com/office/powerpoint/2010/main" val="3358883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3C7E5-C96B-4FA2-8496-E5DFBA3DC0C5}"/>
              </a:ext>
            </a:extLst>
          </p:cNvPr>
          <p:cNvSpPr>
            <a:spLocks noGrp="1"/>
          </p:cNvSpPr>
          <p:nvPr>
            <p:ph type="title"/>
          </p:nvPr>
        </p:nvSpPr>
        <p:spPr/>
        <p:txBody>
          <a:bodyPr/>
          <a:lstStyle/>
          <a:p>
            <a:r>
              <a:rPr lang="en-IN" dirty="0"/>
              <a:t>Random Model</a:t>
            </a:r>
          </a:p>
        </p:txBody>
      </p:sp>
      <p:sp>
        <p:nvSpPr>
          <p:cNvPr id="3" name="Content Placeholder 2">
            <a:extLst>
              <a:ext uri="{FF2B5EF4-FFF2-40B4-BE49-F238E27FC236}">
                <a16:creationId xmlns:a16="http://schemas.microsoft.com/office/drawing/2014/main" id="{8EDF7428-ECEC-4195-935C-E1F5E3601D6D}"/>
              </a:ext>
            </a:extLst>
          </p:cNvPr>
          <p:cNvSpPr>
            <a:spLocks noGrp="1"/>
          </p:cNvSpPr>
          <p:nvPr>
            <p:ph idx="1"/>
          </p:nvPr>
        </p:nvSpPr>
        <p:spPr/>
        <p:txBody>
          <a:bodyPr>
            <a:normAutofit fontScale="85000" lnSpcReduction="20000"/>
          </a:bodyPr>
          <a:lstStyle/>
          <a:p>
            <a:r>
              <a:rPr lang="en-IN" dirty="0"/>
              <a:t>As I have explained previously that we are using the log-loss function in our report and log-loss function can be any value between 0 and infinity. </a:t>
            </a:r>
          </a:p>
          <a:p>
            <a:r>
              <a:rPr lang="en-IN" dirty="0"/>
              <a:t>So, it is very difficult to say that which log-loss is better or which is worse. For ex- in our model we get log loss value of 1.5. How could we tell that this 1.5 represents the better model or the worst?</a:t>
            </a:r>
          </a:p>
          <a:p>
            <a:r>
              <a:rPr lang="en-IN" dirty="0"/>
              <a:t>Hence, for comparison I am going to create a random model which also would be the worst model which is completely created by the random numbers. So that we can compare our model with this worst model.</a:t>
            </a:r>
          </a:p>
          <a:p>
            <a:r>
              <a:rPr lang="en-IN" dirty="0"/>
              <a:t>What I have observed from my random model?</a:t>
            </a:r>
          </a:p>
          <a:p>
            <a:r>
              <a:rPr lang="en-IN" dirty="0"/>
              <a:t>I simply run for the cross-validated data and test data and got the following log-loss value:</a:t>
            </a:r>
          </a:p>
          <a:p>
            <a:r>
              <a:rPr lang="en-IN" dirty="0"/>
              <a:t>Cross-validated data: log-loss= </a:t>
            </a:r>
            <a:r>
              <a:rPr lang="en-IN" b="1" dirty="0"/>
              <a:t>2.465</a:t>
            </a:r>
            <a:endParaRPr lang="en-IN" dirty="0"/>
          </a:p>
          <a:p>
            <a:r>
              <a:rPr lang="en-IN" dirty="0"/>
              <a:t>Test data: log-loss= </a:t>
            </a:r>
            <a:r>
              <a:rPr lang="en-IN" b="1" dirty="0"/>
              <a:t>2.436</a:t>
            </a:r>
            <a:endParaRPr lang="en-IN" dirty="0"/>
          </a:p>
          <a:p>
            <a:endParaRPr lang="en-IN" dirty="0"/>
          </a:p>
        </p:txBody>
      </p:sp>
    </p:spTree>
    <p:extLst>
      <p:ext uri="{BB962C8B-B14F-4D97-AF65-F5344CB8AC3E}">
        <p14:creationId xmlns:p14="http://schemas.microsoft.com/office/powerpoint/2010/main" val="2136672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5627-EE04-4AD4-965C-4615E4E6F069}"/>
              </a:ext>
            </a:extLst>
          </p:cNvPr>
          <p:cNvSpPr>
            <a:spLocks noGrp="1"/>
          </p:cNvSpPr>
          <p:nvPr>
            <p:ph type="title"/>
          </p:nvPr>
        </p:nvSpPr>
        <p:spPr>
          <a:xfrm>
            <a:off x="838200" y="365126"/>
            <a:ext cx="6024239" cy="744584"/>
          </a:xfrm>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39B7E506-9FB1-48C2-AE67-72E95A8431F3}"/>
              </a:ext>
            </a:extLst>
          </p:cNvPr>
          <p:cNvSpPr>
            <a:spLocks noGrp="1"/>
          </p:cNvSpPr>
          <p:nvPr>
            <p:ph idx="1"/>
          </p:nvPr>
        </p:nvSpPr>
        <p:spPr>
          <a:xfrm>
            <a:off x="772357" y="1296140"/>
            <a:ext cx="10581443" cy="4880823"/>
          </a:xfrm>
        </p:spPr>
        <p:txBody>
          <a:bodyPr/>
          <a:lstStyle/>
          <a:p>
            <a:pPr marL="0" indent="0">
              <a:buNone/>
            </a:pPr>
            <a:r>
              <a:rPr lang="en-IN" dirty="0"/>
              <a:t>Accuracy by confusion matrix and precision matrix</a:t>
            </a:r>
          </a:p>
          <a:p>
            <a:pPr marL="0" indent="0">
              <a:buNone/>
            </a:pPr>
            <a:endParaRPr lang="en-IN" dirty="0"/>
          </a:p>
        </p:txBody>
      </p:sp>
      <p:pic>
        <p:nvPicPr>
          <p:cNvPr id="4" name="Picture 3">
            <a:extLst>
              <a:ext uri="{FF2B5EF4-FFF2-40B4-BE49-F238E27FC236}">
                <a16:creationId xmlns:a16="http://schemas.microsoft.com/office/drawing/2014/main" id="{A7E62F69-E883-4A0F-A1CB-2D02DCD9CA10}"/>
              </a:ext>
            </a:extLst>
          </p:cNvPr>
          <p:cNvPicPr>
            <a:picLocks noChangeAspect="1"/>
          </p:cNvPicPr>
          <p:nvPr/>
        </p:nvPicPr>
        <p:blipFill>
          <a:blip r:embed="rId2"/>
          <a:stretch>
            <a:fillRect/>
          </a:stretch>
        </p:blipFill>
        <p:spPr>
          <a:xfrm>
            <a:off x="1250298" y="2029688"/>
            <a:ext cx="10581442" cy="4367659"/>
          </a:xfrm>
          <a:prstGeom prst="rect">
            <a:avLst/>
          </a:prstGeom>
        </p:spPr>
      </p:pic>
    </p:spTree>
    <p:extLst>
      <p:ext uri="{BB962C8B-B14F-4D97-AF65-F5344CB8AC3E}">
        <p14:creationId xmlns:p14="http://schemas.microsoft.com/office/powerpoint/2010/main" val="2637491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B7B6-90C3-493E-859B-04141B03882D}"/>
              </a:ext>
            </a:extLst>
          </p:cNvPr>
          <p:cNvSpPr>
            <a:spLocks noGrp="1"/>
          </p:cNvSpPr>
          <p:nvPr>
            <p:ph type="title"/>
          </p:nvPr>
        </p:nvSpPr>
        <p:spPr>
          <a:xfrm>
            <a:off x="838200" y="365125"/>
            <a:ext cx="2695113" cy="824483"/>
          </a:xfrm>
        </p:spPr>
        <p:txBody>
          <a:bodyPr/>
          <a:lstStyle/>
          <a:p>
            <a:r>
              <a:rPr lang="en-IN" dirty="0"/>
              <a:t>Contd..</a:t>
            </a:r>
          </a:p>
        </p:txBody>
      </p:sp>
      <p:sp>
        <p:nvSpPr>
          <p:cNvPr id="3" name="Content Placeholder 2">
            <a:extLst>
              <a:ext uri="{FF2B5EF4-FFF2-40B4-BE49-F238E27FC236}">
                <a16:creationId xmlns:a16="http://schemas.microsoft.com/office/drawing/2014/main" id="{8CFFA006-DA4B-47EF-9A85-A4EFADA66971}"/>
              </a:ext>
            </a:extLst>
          </p:cNvPr>
          <p:cNvSpPr>
            <a:spLocks noGrp="1"/>
          </p:cNvSpPr>
          <p:nvPr>
            <p:ph idx="1"/>
          </p:nvPr>
        </p:nvSpPr>
        <p:spPr>
          <a:xfrm>
            <a:off x="381740" y="994299"/>
            <a:ext cx="10972060" cy="5182664"/>
          </a:xfrm>
        </p:spPr>
        <p:txBody>
          <a:bodyPr/>
          <a:lstStyle/>
          <a:p>
            <a:pPr marL="0" indent="0">
              <a:buNone/>
            </a:pPr>
            <a:r>
              <a:rPr lang="en-IN" dirty="0"/>
              <a:t>Precision matrix</a:t>
            </a:r>
          </a:p>
        </p:txBody>
      </p:sp>
      <p:pic>
        <p:nvPicPr>
          <p:cNvPr id="4" name="Picture 3">
            <a:extLst>
              <a:ext uri="{FF2B5EF4-FFF2-40B4-BE49-F238E27FC236}">
                <a16:creationId xmlns:a16="http://schemas.microsoft.com/office/drawing/2014/main" id="{E700065D-9916-4AE2-8DEB-146D70E21BF1}"/>
              </a:ext>
            </a:extLst>
          </p:cNvPr>
          <p:cNvPicPr>
            <a:picLocks noChangeAspect="1"/>
          </p:cNvPicPr>
          <p:nvPr/>
        </p:nvPicPr>
        <p:blipFill>
          <a:blip r:embed="rId2"/>
          <a:stretch>
            <a:fillRect/>
          </a:stretch>
        </p:blipFill>
        <p:spPr>
          <a:xfrm>
            <a:off x="941032" y="1818782"/>
            <a:ext cx="10720047" cy="4402062"/>
          </a:xfrm>
          <a:prstGeom prst="rect">
            <a:avLst/>
          </a:prstGeom>
        </p:spPr>
      </p:pic>
    </p:spTree>
    <p:extLst>
      <p:ext uri="{BB962C8B-B14F-4D97-AF65-F5344CB8AC3E}">
        <p14:creationId xmlns:p14="http://schemas.microsoft.com/office/powerpoint/2010/main" val="309072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3A0B-F6F0-4732-AD79-85EAE8A72C01}"/>
              </a:ext>
            </a:extLst>
          </p:cNvPr>
          <p:cNvSpPr>
            <a:spLocks noGrp="1"/>
          </p:cNvSpPr>
          <p:nvPr>
            <p:ph type="title"/>
          </p:nvPr>
        </p:nvSpPr>
        <p:spPr/>
        <p:txBody>
          <a:bodyPr>
            <a:normAutofit/>
          </a:bodyPr>
          <a:lstStyle/>
          <a:p>
            <a:r>
              <a:rPr lang="en-IN" u="sng" dirty="0"/>
              <a:t>Dealing with categorical features in data frame</a:t>
            </a:r>
            <a:endParaRPr lang="en-IN" dirty="0"/>
          </a:p>
        </p:txBody>
      </p:sp>
      <p:sp>
        <p:nvSpPr>
          <p:cNvPr id="3" name="Content Placeholder 2">
            <a:extLst>
              <a:ext uri="{FF2B5EF4-FFF2-40B4-BE49-F238E27FC236}">
                <a16:creationId xmlns:a16="http://schemas.microsoft.com/office/drawing/2014/main" id="{09CA31C9-673B-4B63-BA5F-64C404393A82}"/>
              </a:ext>
            </a:extLst>
          </p:cNvPr>
          <p:cNvSpPr>
            <a:spLocks noGrp="1"/>
          </p:cNvSpPr>
          <p:nvPr>
            <p:ph idx="1"/>
          </p:nvPr>
        </p:nvSpPr>
        <p:spPr/>
        <p:txBody>
          <a:bodyPr>
            <a:normAutofit fontScale="92500"/>
          </a:bodyPr>
          <a:lstStyle/>
          <a:p>
            <a:pPr marL="0" indent="0">
              <a:buNone/>
            </a:pPr>
            <a:r>
              <a:rPr lang="en-IN" dirty="0"/>
              <a:t>Now, here the problem arises that how to deal with the categorical variable present in our dataset. Because we cannot feed the categorical variables directly to our machine learning algorithm.</a:t>
            </a:r>
          </a:p>
          <a:p>
            <a:pPr marL="0" indent="0">
              <a:buNone/>
            </a:pPr>
            <a:r>
              <a:rPr lang="en-IN" dirty="0"/>
              <a:t>For example, in our dataset we have 4 features where 3 are independent and 1 is dependent. Class is dependent and gene, variation and text are independent. Here gene column is categorical so we need to assign some value to this column to feed this data to ML algorithm.</a:t>
            </a:r>
          </a:p>
          <a:p>
            <a:r>
              <a:rPr lang="en-IN" dirty="0"/>
              <a:t>There are two methods to do that transformation would be as followed:</a:t>
            </a:r>
          </a:p>
          <a:p>
            <a:pPr lvl="0"/>
            <a:r>
              <a:rPr lang="en-IN" dirty="0"/>
              <a:t>One-hot encoding method</a:t>
            </a:r>
          </a:p>
          <a:p>
            <a:pPr lvl="0"/>
            <a:r>
              <a:rPr lang="en-IN" dirty="0"/>
              <a:t>Response encoding</a:t>
            </a:r>
          </a:p>
          <a:p>
            <a:pPr marL="0" indent="0">
              <a:buNone/>
            </a:pPr>
            <a:endParaRPr lang="en-IN" dirty="0"/>
          </a:p>
          <a:p>
            <a:endParaRPr lang="en-IN" dirty="0"/>
          </a:p>
        </p:txBody>
      </p:sp>
    </p:spTree>
    <p:extLst>
      <p:ext uri="{BB962C8B-B14F-4D97-AF65-F5344CB8AC3E}">
        <p14:creationId xmlns:p14="http://schemas.microsoft.com/office/powerpoint/2010/main" val="525843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3B9C-D991-4BDB-A3F1-3A627ED9706A}"/>
              </a:ext>
            </a:extLst>
          </p:cNvPr>
          <p:cNvSpPr>
            <a:spLocks noGrp="1"/>
          </p:cNvSpPr>
          <p:nvPr>
            <p:ph type="title"/>
          </p:nvPr>
        </p:nvSpPr>
        <p:spPr>
          <a:xfrm>
            <a:off x="838200" y="365126"/>
            <a:ext cx="3059097" cy="638052"/>
          </a:xfrm>
        </p:spPr>
        <p:txBody>
          <a:bodyPr>
            <a:normAutofit fontScale="90000"/>
          </a:bodyPr>
          <a:lstStyle/>
          <a:p>
            <a:r>
              <a:rPr lang="en-IN" dirty="0" err="1"/>
              <a:t>Contd</a:t>
            </a:r>
            <a:r>
              <a:rPr lang="en-IN" dirty="0"/>
              <a:t>…</a:t>
            </a:r>
          </a:p>
        </p:txBody>
      </p:sp>
      <p:sp>
        <p:nvSpPr>
          <p:cNvPr id="3" name="Content Placeholder 2">
            <a:extLst>
              <a:ext uri="{FF2B5EF4-FFF2-40B4-BE49-F238E27FC236}">
                <a16:creationId xmlns:a16="http://schemas.microsoft.com/office/drawing/2014/main" id="{B30BB119-9ED3-4EEF-8C2E-BF7535B77506}"/>
              </a:ext>
            </a:extLst>
          </p:cNvPr>
          <p:cNvSpPr>
            <a:spLocks noGrp="1"/>
          </p:cNvSpPr>
          <p:nvPr>
            <p:ph idx="1"/>
          </p:nvPr>
        </p:nvSpPr>
        <p:spPr>
          <a:xfrm>
            <a:off x="523783" y="1003178"/>
            <a:ext cx="11248007" cy="5370989"/>
          </a:xfrm>
        </p:spPr>
        <p:txBody>
          <a:bodyPr>
            <a:normAutofit fontScale="77500" lnSpcReduction="20000"/>
          </a:bodyPr>
          <a:lstStyle/>
          <a:p>
            <a:pPr marL="0" indent="0">
              <a:buNone/>
            </a:pPr>
            <a:r>
              <a:rPr lang="en-IN" u="sng" dirty="0"/>
              <a:t>One-hot-encoding</a:t>
            </a:r>
          </a:p>
          <a:p>
            <a:r>
              <a:rPr lang="en-IN" dirty="0"/>
              <a:t>It is a method in which we create extra columns with the name of unique values is our categorical variables. And we create sparse matrix from that.</a:t>
            </a:r>
          </a:p>
          <a:p>
            <a:r>
              <a:rPr lang="en-IN" dirty="0"/>
              <a:t>Like here in our dataset we have 229 unique genes which means we need to create a sparse matrix like structure adding the 229 new columns.</a:t>
            </a:r>
          </a:p>
          <a:p>
            <a:r>
              <a:rPr lang="en-IN" dirty="0"/>
              <a:t>There lies problem with the one-hot encoding method i.e., it increases the dimensionality of the dataset. Few algorithms have big trouble with this type of high dimensionality of the data, specially trees kind of algorithms like Random forest and decision tree (CART) etc.</a:t>
            </a:r>
          </a:p>
          <a:p>
            <a:pPr marL="0" indent="0">
              <a:buNone/>
            </a:pPr>
            <a:r>
              <a:rPr lang="en-IN" u="sng" dirty="0"/>
              <a:t>Response encoding</a:t>
            </a:r>
          </a:p>
          <a:p>
            <a:r>
              <a:rPr lang="en-IN" dirty="0"/>
              <a:t>Now, I am going to explain how this works in contrast of this gene feature in our dataset.</a:t>
            </a:r>
          </a:p>
          <a:p>
            <a:r>
              <a:rPr lang="en-IN" dirty="0"/>
              <a:t>As we know we have 9 classes in our dataset and unique values of genes associated with the classes as we have shown in the code.</a:t>
            </a:r>
          </a:p>
          <a:p>
            <a:r>
              <a:rPr lang="en-IN" dirty="0"/>
              <a:t>For each class we create a column and assign probabilities to the classes. Like probability of gene being in a class 3 given that the gene is BRCA1(name of the gene).</a:t>
            </a:r>
          </a:p>
          <a:p>
            <a:r>
              <a:rPr lang="en-IN" dirty="0"/>
              <a:t>Similarly, we deal like this with all the gene values and assign some kind of posterior probabilities to them.</a:t>
            </a:r>
            <a:endParaRPr lang="en-IN" u="sng" dirty="0"/>
          </a:p>
          <a:p>
            <a:pPr marL="0" indent="0">
              <a:buNone/>
            </a:pPr>
            <a:endParaRPr lang="en-IN" u="sng" dirty="0"/>
          </a:p>
        </p:txBody>
      </p:sp>
    </p:spTree>
    <p:extLst>
      <p:ext uri="{BB962C8B-B14F-4D97-AF65-F5344CB8AC3E}">
        <p14:creationId xmlns:p14="http://schemas.microsoft.com/office/powerpoint/2010/main" val="2706156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BD3D-5E03-44B2-9985-B507654CA6F3}"/>
              </a:ext>
            </a:extLst>
          </p:cNvPr>
          <p:cNvSpPr>
            <a:spLocks noGrp="1"/>
          </p:cNvSpPr>
          <p:nvPr>
            <p:ph type="title"/>
          </p:nvPr>
        </p:nvSpPr>
        <p:spPr>
          <a:xfrm>
            <a:off x="838200" y="365125"/>
            <a:ext cx="4204317" cy="709073"/>
          </a:xfrm>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D9AF8CE8-9C8E-49C6-945E-A8E9F2435FEB}"/>
              </a:ext>
            </a:extLst>
          </p:cNvPr>
          <p:cNvSpPr>
            <a:spLocks noGrp="1"/>
          </p:cNvSpPr>
          <p:nvPr>
            <p:ph idx="1"/>
          </p:nvPr>
        </p:nvSpPr>
        <p:spPr>
          <a:xfrm>
            <a:off x="612559" y="1154097"/>
            <a:ext cx="10741241" cy="5022866"/>
          </a:xfrm>
        </p:spPr>
        <p:txBody>
          <a:bodyPr/>
          <a:lstStyle/>
          <a:p>
            <a:pPr marL="0" indent="0">
              <a:buNone/>
            </a:pPr>
            <a:r>
              <a:rPr lang="en-IN" dirty="0"/>
              <a:t>Visualization of Gene feature</a:t>
            </a:r>
          </a:p>
          <a:p>
            <a:pPr marL="0" indent="0">
              <a:buNone/>
            </a:pPr>
            <a:endParaRPr lang="en-IN" dirty="0"/>
          </a:p>
        </p:txBody>
      </p:sp>
      <p:pic>
        <p:nvPicPr>
          <p:cNvPr id="4" name="Picture 3">
            <a:extLst>
              <a:ext uri="{FF2B5EF4-FFF2-40B4-BE49-F238E27FC236}">
                <a16:creationId xmlns:a16="http://schemas.microsoft.com/office/drawing/2014/main" id="{DD81F840-0867-4A01-8346-3DFF8AB31CB3}"/>
              </a:ext>
            </a:extLst>
          </p:cNvPr>
          <p:cNvPicPr>
            <a:picLocks noChangeAspect="1"/>
          </p:cNvPicPr>
          <p:nvPr/>
        </p:nvPicPr>
        <p:blipFill>
          <a:blip r:embed="rId2"/>
          <a:stretch>
            <a:fillRect/>
          </a:stretch>
        </p:blipFill>
        <p:spPr>
          <a:xfrm>
            <a:off x="565211" y="1739493"/>
            <a:ext cx="3054361" cy="2011854"/>
          </a:xfrm>
          <a:prstGeom prst="rect">
            <a:avLst/>
          </a:prstGeom>
        </p:spPr>
      </p:pic>
      <p:pic>
        <p:nvPicPr>
          <p:cNvPr id="5" name="Picture 4">
            <a:extLst>
              <a:ext uri="{FF2B5EF4-FFF2-40B4-BE49-F238E27FC236}">
                <a16:creationId xmlns:a16="http://schemas.microsoft.com/office/drawing/2014/main" id="{F3C002DD-1310-40C1-ACAE-C06E07A0298A}"/>
              </a:ext>
            </a:extLst>
          </p:cNvPr>
          <p:cNvPicPr>
            <a:picLocks noChangeAspect="1"/>
          </p:cNvPicPr>
          <p:nvPr/>
        </p:nvPicPr>
        <p:blipFill>
          <a:blip r:embed="rId3"/>
          <a:stretch>
            <a:fillRect/>
          </a:stretch>
        </p:blipFill>
        <p:spPr>
          <a:xfrm>
            <a:off x="3619572" y="1632111"/>
            <a:ext cx="4952858" cy="2901675"/>
          </a:xfrm>
          <a:prstGeom prst="rect">
            <a:avLst/>
          </a:prstGeom>
        </p:spPr>
      </p:pic>
      <p:pic>
        <p:nvPicPr>
          <p:cNvPr id="6" name="Picture 5">
            <a:extLst>
              <a:ext uri="{FF2B5EF4-FFF2-40B4-BE49-F238E27FC236}">
                <a16:creationId xmlns:a16="http://schemas.microsoft.com/office/drawing/2014/main" id="{E105184B-457E-40D7-AAC0-56D1ABCA713D}"/>
              </a:ext>
            </a:extLst>
          </p:cNvPr>
          <p:cNvPicPr>
            <a:picLocks noChangeAspect="1"/>
          </p:cNvPicPr>
          <p:nvPr/>
        </p:nvPicPr>
        <p:blipFill>
          <a:blip r:embed="rId4"/>
          <a:stretch>
            <a:fillRect/>
          </a:stretch>
        </p:blipFill>
        <p:spPr>
          <a:xfrm>
            <a:off x="838200" y="5414318"/>
            <a:ext cx="3194581" cy="579170"/>
          </a:xfrm>
          <a:prstGeom prst="rect">
            <a:avLst/>
          </a:prstGeom>
        </p:spPr>
      </p:pic>
      <p:pic>
        <p:nvPicPr>
          <p:cNvPr id="7" name="Picture 6">
            <a:extLst>
              <a:ext uri="{FF2B5EF4-FFF2-40B4-BE49-F238E27FC236}">
                <a16:creationId xmlns:a16="http://schemas.microsoft.com/office/drawing/2014/main" id="{FED3DDC5-7E5A-4D34-A246-D633F1A99D48}"/>
              </a:ext>
            </a:extLst>
          </p:cNvPr>
          <p:cNvPicPr>
            <a:picLocks noChangeAspect="1"/>
          </p:cNvPicPr>
          <p:nvPr/>
        </p:nvPicPr>
        <p:blipFill>
          <a:blip r:embed="rId5"/>
          <a:stretch>
            <a:fillRect/>
          </a:stretch>
        </p:blipFill>
        <p:spPr>
          <a:xfrm>
            <a:off x="5456429" y="5414318"/>
            <a:ext cx="3267739" cy="627942"/>
          </a:xfrm>
          <a:prstGeom prst="rect">
            <a:avLst/>
          </a:prstGeom>
        </p:spPr>
      </p:pic>
    </p:spTree>
    <p:extLst>
      <p:ext uri="{BB962C8B-B14F-4D97-AF65-F5344CB8AC3E}">
        <p14:creationId xmlns:p14="http://schemas.microsoft.com/office/powerpoint/2010/main" val="2746885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2CBC-702E-439C-93CE-8BFF348DA85F}"/>
              </a:ext>
            </a:extLst>
          </p:cNvPr>
          <p:cNvSpPr>
            <a:spLocks noGrp="1"/>
          </p:cNvSpPr>
          <p:nvPr>
            <p:ph type="title"/>
          </p:nvPr>
        </p:nvSpPr>
        <p:spPr/>
        <p:txBody>
          <a:bodyPr/>
          <a:lstStyle/>
          <a:p>
            <a:r>
              <a:rPr lang="en-IN" u="sng" dirty="0"/>
              <a:t>Modelling:</a:t>
            </a:r>
          </a:p>
        </p:txBody>
      </p:sp>
      <p:sp>
        <p:nvSpPr>
          <p:cNvPr id="3" name="Content Placeholder 2">
            <a:extLst>
              <a:ext uri="{FF2B5EF4-FFF2-40B4-BE49-F238E27FC236}">
                <a16:creationId xmlns:a16="http://schemas.microsoft.com/office/drawing/2014/main" id="{AD29D88E-AA94-41F0-B2AD-65DC6DA520DC}"/>
              </a:ext>
            </a:extLst>
          </p:cNvPr>
          <p:cNvSpPr>
            <a:spLocks noGrp="1"/>
          </p:cNvSpPr>
          <p:nvPr>
            <p:ph idx="1"/>
          </p:nvPr>
        </p:nvSpPr>
        <p:spPr/>
        <p:txBody>
          <a:bodyPr>
            <a:normAutofit fontScale="92500" lnSpcReduction="10000"/>
          </a:bodyPr>
          <a:lstStyle/>
          <a:p>
            <a:pPr marL="0" indent="0">
              <a:buNone/>
            </a:pPr>
            <a:r>
              <a:rPr lang="en-IN" u="sng" dirty="0">
                <a:solidFill>
                  <a:srgbClr val="FF0000"/>
                </a:solidFill>
              </a:rPr>
              <a:t>Naïve Bayes</a:t>
            </a:r>
          </a:p>
          <a:p>
            <a:r>
              <a:rPr lang="en-IN" dirty="0"/>
              <a:t>Here in this model we are going to use naïve </a:t>
            </a:r>
            <a:r>
              <a:rPr lang="en-IN" dirty="0" err="1"/>
              <a:t>bayes</a:t>
            </a:r>
            <a:r>
              <a:rPr lang="en-IN" dirty="0"/>
              <a:t> classifier for multinomial models.</a:t>
            </a:r>
          </a:p>
          <a:p>
            <a:r>
              <a:rPr lang="en-IN" dirty="0"/>
              <a:t>The multinomial Naive Bayes classifier is suitable for classification with discrete features (e.g., word counts for text classification). The multinomial distribution normally requires integer feature counts. However, in practice, fractional counts such as </a:t>
            </a:r>
            <a:r>
              <a:rPr lang="en-IN" dirty="0" err="1"/>
              <a:t>tf-idf</a:t>
            </a:r>
            <a:r>
              <a:rPr lang="en-IN" dirty="0"/>
              <a:t> may also work.</a:t>
            </a:r>
          </a:p>
          <a:p>
            <a:r>
              <a:rPr lang="en-IN" dirty="0"/>
              <a:t>But I have tried to perform modelling via naïve Bayes on my dataset. And it has shown me some great results with one hot encoding method.</a:t>
            </a:r>
          </a:p>
          <a:p>
            <a:r>
              <a:rPr lang="en-IN" dirty="0"/>
              <a:t>It has shown higher interpretability amongst the entire dataset.</a:t>
            </a:r>
          </a:p>
          <a:p>
            <a:r>
              <a:rPr lang="en-IN" dirty="0"/>
              <a:t>Here, are some best results we get from the naïve Bayes model:</a:t>
            </a:r>
          </a:p>
          <a:p>
            <a:pPr marL="0" indent="0">
              <a:buNone/>
            </a:pPr>
            <a:endParaRPr lang="en-IN" u="sng" dirty="0">
              <a:solidFill>
                <a:srgbClr val="FF0000"/>
              </a:solidFill>
            </a:endParaRPr>
          </a:p>
        </p:txBody>
      </p:sp>
    </p:spTree>
    <p:extLst>
      <p:ext uri="{BB962C8B-B14F-4D97-AF65-F5344CB8AC3E}">
        <p14:creationId xmlns:p14="http://schemas.microsoft.com/office/powerpoint/2010/main" val="123867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D7F1-0E5A-4AE7-8578-F2C1CBEED474}"/>
              </a:ext>
            </a:extLst>
          </p:cNvPr>
          <p:cNvSpPr>
            <a:spLocks noGrp="1"/>
          </p:cNvSpPr>
          <p:nvPr>
            <p:ph type="title"/>
          </p:nvPr>
        </p:nvSpPr>
        <p:spPr>
          <a:xfrm>
            <a:off x="838200" y="365125"/>
            <a:ext cx="4284216" cy="806727"/>
          </a:xfrm>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D2D7CAFA-B4F7-46D4-86E4-DD9CE752E7B2}"/>
              </a:ext>
            </a:extLst>
          </p:cNvPr>
          <p:cNvSpPr>
            <a:spLocks noGrp="1"/>
          </p:cNvSpPr>
          <p:nvPr>
            <p:ph idx="1"/>
          </p:nvPr>
        </p:nvSpPr>
        <p:spPr>
          <a:xfrm>
            <a:off x="363984" y="1171852"/>
            <a:ext cx="10989816" cy="5005111"/>
          </a:xfrm>
        </p:spPr>
        <p:txBody>
          <a:bodyPr/>
          <a:lstStyle/>
          <a:p>
            <a:pPr marL="0" indent="0">
              <a:buNone/>
            </a:pPr>
            <a:r>
              <a:rPr lang="en-IN" dirty="0"/>
              <a:t>Outputs:</a:t>
            </a:r>
          </a:p>
          <a:p>
            <a:pPr marL="0" indent="0">
              <a:buNone/>
            </a:pPr>
            <a:endParaRPr lang="en-IN" dirty="0"/>
          </a:p>
        </p:txBody>
      </p:sp>
      <p:pic>
        <p:nvPicPr>
          <p:cNvPr id="4" name="Picture 3">
            <a:extLst>
              <a:ext uri="{FF2B5EF4-FFF2-40B4-BE49-F238E27FC236}">
                <a16:creationId xmlns:a16="http://schemas.microsoft.com/office/drawing/2014/main" id="{CF2A6A91-D768-4098-AB76-9C0BD1377ED0}"/>
              </a:ext>
            </a:extLst>
          </p:cNvPr>
          <p:cNvPicPr/>
          <p:nvPr/>
        </p:nvPicPr>
        <p:blipFill>
          <a:blip r:embed="rId2"/>
          <a:stretch>
            <a:fillRect/>
          </a:stretch>
        </p:blipFill>
        <p:spPr>
          <a:xfrm>
            <a:off x="363984" y="1810083"/>
            <a:ext cx="2301240" cy="2758440"/>
          </a:xfrm>
          <a:prstGeom prst="rect">
            <a:avLst/>
          </a:prstGeom>
        </p:spPr>
      </p:pic>
      <p:pic>
        <p:nvPicPr>
          <p:cNvPr id="5" name="Picture 4">
            <a:extLst>
              <a:ext uri="{FF2B5EF4-FFF2-40B4-BE49-F238E27FC236}">
                <a16:creationId xmlns:a16="http://schemas.microsoft.com/office/drawing/2014/main" id="{461CE386-E6E4-44A0-945F-58548BD37DFC}"/>
              </a:ext>
            </a:extLst>
          </p:cNvPr>
          <p:cNvPicPr>
            <a:picLocks noChangeAspect="1"/>
          </p:cNvPicPr>
          <p:nvPr/>
        </p:nvPicPr>
        <p:blipFill>
          <a:blip r:embed="rId3"/>
          <a:stretch>
            <a:fillRect/>
          </a:stretch>
        </p:blipFill>
        <p:spPr>
          <a:xfrm>
            <a:off x="3882960" y="1830058"/>
            <a:ext cx="4834912" cy="3063443"/>
          </a:xfrm>
          <a:prstGeom prst="rect">
            <a:avLst/>
          </a:prstGeom>
        </p:spPr>
      </p:pic>
      <p:pic>
        <p:nvPicPr>
          <p:cNvPr id="6" name="Picture 5">
            <a:extLst>
              <a:ext uri="{FF2B5EF4-FFF2-40B4-BE49-F238E27FC236}">
                <a16:creationId xmlns:a16="http://schemas.microsoft.com/office/drawing/2014/main" id="{47B390AA-E63F-485E-B8EC-687E199E54D1}"/>
              </a:ext>
            </a:extLst>
          </p:cNvPr>
          <p:cNvPicPr>
            <a:picLocks noChangeAspect="1"/>
          </p:cNvPicPr>
          <p:nvPr/>
        </p:nvPicPr>
        <p:blipFill>
          <a:blip r:embed="rId4"/>
          <a:stretch>
            <a:fillRect/>
          </a:stretch>
        </p:blipFill>
        <p:spPr>
          <a:xfrm>
            <a:off x="363984" y="5206754"/>
            <a:ext cx="4808637" cy="929721"/>
          </a:xfrm>
          <a:prstGeom prst="rect">
            <a:avLst/>
          </a:prstGeom>
        </p:spPr>
      </p:pic>
    </p:spTree>
    <p:extLst>
      <p:ext uri="{BB962C8B-B14F-4D97-AF65-F5344CB8AC3E}">
        <p14:creationId xmlns:p14="http://schemas.microsoft.com/office/powerpoint/2010/main" val="17996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7141B-5B5B-4C73-97C4-2E9A17E45238}"/>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8E7FF01B-1646-48F6-B752-77084A2B2C3F}"/>
              </a:ext>
            </a:extLst>
          </p:cNvPr>
          <p:cNvSpPr>
            <a:spLocks noGrp="1"/>
          </p:cNvSpPr>
          <p:nvPr>
            <p:ph idx="1"/>
          </p:nvPr>
        </p:nvSpPr>
        <p:spPr/>
        <p:txBody>
          <a:bodyPr>
            <a:normAutofit fontScale="92500"/>
          </a:bodyPr>
          <a:lstStyle/>
          <a:p>
            <a:r>
              <a:rPr lang="en-IN" dirty="0"/>
              <a:t>This problem of “medical treatment on cancer” is generally faced a lot in medical industry that is the institution named MEMORIAL SLOAN KETTERING CANCER CENTER launched the dataset opensource and asked the aspiring data scientists to provide their solution using different- different techniques and models for the concrete solution of this problem.</a:t>
            </a:r>
          </a:p>
          <a:p>
            <a:r>
              <a:rPr lang="en-IN" dirty="0"/>
              <a:t>The problem is there is a lot of manual work is happening by the researchers and they wanted to replace it by using the machine learning techniques.</a:t>
            </a:r>
          </a:p>
          <a:p>
            <a:r>
              <a:rPr lang="en-IN" dirty="0"/>
              <a:t>In simple words, every human body have some sort of gene’s and genetic sequence in their body and if your genetic sequence lead to any variation due to various reasons like smoking, hereditary etc.</a:t>
            </a:r>
          </a:p>
          <a:p>
            <a:endParaRPr lang="en-IN" dirty="0"/>
          </a:p>
        </p:txBody>
      </p:sp>
    </p:spTree>
    <p:extLst>
      <p:ext uri="{BB962C8B-B14F-4D97-AF65-F5344CB8AC3E}">
        <p14:creationId xmlns:p14="http://schemas.microsoft.com/office/powerpoint/2010/main" val="1040827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91DB-7B7E-41DC-BA30-B8867C48F2C1}"/>
              </a:ext>
            </a:extLst>
          </p:cNvPr>
          <p:cNvSpPr>
            <a:spLocks noGrp="1"/>
          </p:cNvSpPr>
          <p:nvPr>
            <p:ph type="title"/>
          </p:nvPr>
        </p:nvSpPr>
        <p:spPr>
          <a:xfrm>
            <a:off x="838200" y="365126"/>
            <a:ext cx="7000783" cy="993158"/>
          </a:xfrm>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132AD355-1228-4DB3-A141-B92A36550385}"/>
              </a:ext>
            </a:extLst>
          </p:cNvPr>
          <p:cNvSpPr>
            <a:spLocks noGrp="1"/>
          </p:cNvSpPr>
          <p:nvPr>
            <p:ph idx="1"/>
          </p:nvPr>
        </p:nvSpPr>
        <p:spPr>
          <a:xfrm>
            <a:off x="461639" y="1198485"/>
            <a:ext cx="10892161" cy="4978478"/>
          </a:xfrm>
        </p:spPr>
        <p:txBody>
          <a:bodyPr/>
          <a:lstStyle/>
          <a:p>
            <a:pPr marL="0" indent="0">
              <a:buNone/>
            </a:pPr>
            <a:r>
              <a:rPr lang="en-IN" dirty="0"/>
              <a:t>Accuracy of naïve </a:t>
            </a:r>
            <a:r>
              <a:rPr lang="en-IN" dirty="0" err="1"/>
              <a:t>bayes</a:t>
            </a:r>
            <a:endParaRPr lang="en-IN" dirty="0"/>
          </a:p>
        </p:txBody>
      </p:sp>
      <p:pic>
        <p:nvPicPr>
          <p:cNvPr id="4" name="Picture 3">
            <a:extLst>
              <a:ext uri="{FF2B5EF4-FFF2-40B4-BE49-F238E27FC236}">
                <a16:creationId xmlns:a16="http://schemas.microsoft.com/office/drawing/2014/main" id="{50F7881B-D8D7-4FFB-A694-AFD6F01E9CC4}"/>
              </a:ext>
            </a:extLst>
          </p:cNvPr>
          <p:cNvPicPr>
            <a:picLocks noChangeAspect="1"/>
          </p:cNvPicPr>
          <p:nvPr/>
        </p:nvPicPr>
        <p:blipFill>
          <a:blip r:embed="rId2"/>
          <a:stretch>
            <a:fillRect/>
          </a:stretch>
        </p:blipFill>
        <p:spPr>
          <a:xfrm>
            <a:off x="461639" y="1732361"/>
            <a:ext cx="5857511" cy="2804128"/>
          </a:xfrm>
          <a:prstGeom prst="rect">
            <a:avLst/>
          </a:prstGeom>
        </p:spPr>
      </p:pic>
      <p:pic>
        <p:nvPicPr>
          <p:cNvPr id="5" name="Picture 4">
            <a:extLst>
              <a:ext uri="{FF2B5EF4-FFF2-40B4-BE49-F238E27FC236}">
                <a16:creationId xmlns:a16="http://schemas.microsoft.com/office/drawing/2014/main" id="{1649ED19-B6CE-4A24-AF64-3C05902CF24B}"/>
              </a:ext>
            </a:extLst>
          </p:cNvPr>
          <p:cNvPicPr>
            <a:picLocks noChangeAspect="1"/>
          </p:cNvPicPr>
          <p:nvPr/>
        </p:nvPicPr>
        <p:blipFill>
          <a:blip r:embed="rId3"/>
          <a:stretch>
            <a:fillRect/>
          </a:stretch>
        </p:blipFill>
        <p:spPr>
          <a:xfrm>
            <a:off x="6461263" y="2154825"/>
            <a:ext cx="5730737" cy="2548349"/>
          </a:xfrm>
          <a:prstGeom prst="rect">
            <a:avLst/>
          </a:prstGeom>
        </p:spPr>
      </p:pic>
      <p:sp>
        <p:nvSpPr>
          <p:cNvPr id="6" name="Rectangle 5">
            <a:extLst>
              <a:ext uri="{FF2B5EF4-FFF2-40B4-BE49-F238E27FC236}">
                <a16:creationId xmlns:a16="http://schemas.microsoft.com/office/drawing/2014/main" id="{C51369EC-25F8-47BA-9691-60780F420F2F}"/>
              </a:ext>
            </a:extLst>
          </p:cNvPr>
          <p:cNvSpPr/>
          <p:nvPr/>
        </p:nvSpPr>
        <p:spPr>
          <a:xfrm>
            <a:off x="3230631" y="4761602"/>
            <a:ext cx="6096000" cy="2152256"/>
          </a:xfrm>
          <a:prstGeom prst="rect">
            <a:avLst/>
          </a:prstGeom>
        </p:spPr>
        <p:txBody>
          <a:bodyPr>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As you can see in the above confusion matrix diagonal elements in the matrix are performing quite well. Whereas, there is some confusion in happening in (2,7) and (3,7) and we can recheck that in precision matrix as well plus there is an entire column which is shown white here i.e., 8</a:t>
            </a:r>
            <a:r>
              <a:rPr lang="en-IN"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IN" dirty="0">
                <a:latin typeface="Times New Roman" panose="02020603050405020304" pitchFamily="18" charset="0"/>
                <a:ea typeface="Calibri" panose="020F0502020204030204" pitchFamily="34" charset="0"/>
                <a:cs typeface="Times New Roman" panose="02020603050405020304" pitchFamily="18" charset="0"/>
              </a:rPr>
              <a:t> column there reason behind that may be because of insufficient dataset present about the class 8 in the training dataset.</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0721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4BFF-1903-4E8B-8EC1-02F207FC2D05}"/>
              </a:ext>
            </a:extLst>
          </p:cNvPr>
          <p:cNvSpPr>
            <a:spLocks noGrp="1"/>
          </p:cNvSpPr>
          <p:nvPr>
            <p:ph type="title"/>
          </p:nvPr>
        </p:nvSpPr>
        <p:spPr>
          <a:xfrm>
            <a:off x="838200" y="365126"/>
            <a:ext cx="3458592" cy="691318"/>
          </a:xfrm>
        </p:spPr>
        <p:txBody>
          <a:bodyPr>
            <a:normAutofit fontScale="90000"/>
          </a:bodyPr>
          <a:lstStyle/>
          <a:p>
            <a:r>
              <a:rPr lang="en-IN" dirty="0" err="1"/>
              <a:t>Contd</a:t>
            </a:r>
            <a:r>
              <a:rPr lang="en-IN" dirty="0"/>
              <a:t>…</a:t>
            </a:r>
          </a:p>
        </p:txBody>
      </p:sp>
      <p:sp>
        <p:nvSpPr>
          <p:cNvPr id="3" name="Content Placeholder 2">
            <a:extLst>
              <a:ext uri="{FF2B5EF4-FFF2-40B4-BE49-F238E27FC236}">
                <a16:creationId xmlns:a16="http://schemas.microsoft.com/office/drawing/2014/main" id="{561A3362-7F2D-497A-9E79-A1240FC15A27}"/>
              </a:ext>
            </a:extLst>
          </p:cNvPr>
          <p:cNvSpPr>
            <a:spLocks noGrp="1"/>
          </p:cNvSpPr>
          <p:nvPr>
            <p:ph idx="1"/>
          </p:nvPr>
        </p:nvSpPr>
        <p:spPr/>
        <p:txBody>
          <a:bodyPr>
            <a:normAutofit fontScale="70000" lnSpcReduction="20000"/>
          </a:bodyPr>
          <a:lstStyle/>
          <a:p>
            <a:pPr marL="0" indent="0">
              <a:buNone/>
            </a:pPr>
            <a:r>
              <a:rPr lang="en-IN" u="sng" dirty="0">
                <a:solidFill>
                  <a:srgbClr val="FF0000"/>
                </a:solidFill>
              </a:rPr>
              <a:t>KNN</a:t>
            </a:r>
          </a:p>
          <a:p>
            <a:pPr marL="0" indent="0">
              <a:buNone/>
            </a:pPr>
            <a:r>
              <a:rPr lang="en-IN" dirty="0"/>
              <a:t>I have done the similar thing to build a model as I had done above the only difference is this time, I am going to use response encoding method because KNN does not perform better with the high dimensionality in the dataset. I had used one-hot encoder as well to run but the problem I have faced that it was taking too much ram memory and the provided results are the worst, I can say worst than my random model.</a:t>
            </a:r>
          </a:p>
          <a:p>
            <a:r>
              <a:rPr lang="en-IN" dirty="0"/>
              <a:t>In naïve Bayes we do have quite good interpretability of our text dataset but in KNN this is one more demerit that interpretability is not so good we do have interpretability but it will be having at very minimal level. So, you should not call it as a interpretable model that’s the issue with the KNN-model.</a:t>
            </a:r>
          </a:p>
          <a:p>
            <a:r>
              <a:rPr lang="en-IN" dirty="0"/>
              <a:t>Obviously, there is difference between the code and method but the pattern I am going to follow the same as we have done above so that later on, we can compare these two models as well as the other models I am going to build further.</a:t>
            </a:r>
          </a:p>
          <a:p>
            <a:r>
              <a:rPr lang="en-IN" dirty="0"/>
              <a:t>Similarly, I have selected the values of hyperparameter i.e., again alpha but this time my nearest neighbour would be different because here the regularization would be dependent on K, that should I look at 5 nearest neighbours, should I look at 11 nearest neighbour etc…</a:t>
            </a:r>
          </a:p>
          <a:p>
            <a:pPr marL="0" indent="0">
              <a:buNone/>
            </a:pPr>
            <a:endParaRPr lang="en-IN" u="sng" dirty="0">
              <a:solidFill>
                <a:srgbClr val="FF0000"/>
              </a:solidFill>
            </a:endParaRPr>
          </a:p>
        </p:txBody>
      </p:sp>
    </p:spTree>
    <p:extLst>
      <p:ext uri="{BB962C8B-B14F-4D97-AF65-F5344CB8AC3E}">
        <p14:creationId xmlns:p14="http://schemas.microsoft.com/office/powerpoint/2010/main" val="762280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779D-3C25-4938-AD6D-D3B4E7FC0003}"/>
              </a:ext>
            </a:extLst>
          </p:cNvPr>
          <p:cNvSpPr>
            <a:spLocks noGrp="1"/>
          </p:cNvSpPr>
          <p:nvPr>
            <p:ph type="title"/>
          </p:nvPr>
        </p:nvSpPr>
        <p:spPr>
          <a:xfrm>
            <a:off x="838200" y="365125"/>
            <a:ext cx="3387571" cy="655807"/>
          </a:xfrm>
        </p:spPr>
        <p:txBody>
          <a:bodyPr>
            <a:normAutofit fontScale="90000"/>
          </a:bodyPr>
          <a:lstStyle/>
          <a:p>
            <a:r>
              <a:rPr lang="en-IN" dirty="0"/>
              <a:t>Contd..</a:t>
            </a:r>
          </a:p>
        </p:txBody>
      </p:sp>
      <p:sp>
        <p:nvSpPr>
          <p:cNvPr id="3" name="Content Placeholder 2">
            <a:extLst>
              <a:ext uri="{FF2B5EF4-FFF2-40B4-BE49-F238E27FC236}">
                <a16:creationId xmlns:a16="http://schemas.microsoft.com/office/drawing/2014/main" id="{AB3E69CE-4EA0-4DBE-9AC3-56F5662B41B0}"/>
              </a:ext>
            </a:extLst>
          </p:cNvPr>
          <p:cNvSpPr>
            <a:spLocks noGrp="1"/>
          </p:cNvSpPr>
          <p:nvPr>
            <p:ph idx="1"/>
          </p:nvPr>
        </p:nvSpPr>
        <p:spPr>
          <a:xfrm>
            <a:off x="417249" y="1020932"/>
            <a:ext cx="11283519" cy="5471943"/>
          </a:xfrm>
        </p:spPr>
        <p:txBody>
          <a:bodyPr/>
          <a:lstStyle/>
          <a:p>
            <a:pPr marL="0" indent="0">
              <a:buNone/>
            </a:pPr>
            <a:r>
              <a:rPr lang="en-IN" u="sng" dirty="0"/>
              <a:t>Outputs</a:t>
            </a:r>
          </a:p>
        </p:txBody>
      </p:sp>
      <p:pic>
        <p:nvPicPr>
          <p:cNvPr id="4" name="Picture 3">
            <a:extLst>
              <a:ext uri="{FF2B5EF4-FFF2-40B4-BE49-F238E27FC236}">
                <a16:creationId xmlns:a16="http://schemas.microsoft.com/office/drawing/2014/main" id="{F81FF30F-DE83-439C-8AFB-9A57CA8A3C62}"/>
              </a:ext>
            </a:extLst>
          </p:cNvPr>
          <p:cNvPicPr>
            <a:picLocks noChangeAspect="1"/>
          </p:cNvPicPr>
          <p:nvPr/>
        </p:nvPicPr>
        <p:blipFill>
          <a:blip r:embed="rId2"/>
          <a:stretch>
            <a:fillRect/>
          </a:stretch>
        </p:blipFill>
        <p:spPr>
          <a:xfrm>
            <a:off x="491232" y="1849888"/>
            <a:ext cx="3298222" cy="2962913"/>
          </a:xfrm>
          <a:prstGeom prst="rect">
            <a:avLst/>
          </a:prstGeom>
        </p:spPr>
      </p:pic>
      <p:pic>
        <p:nvPicPr>
          <p:cNvPr id="5" name="Picture 4">
            <a:extLst>
              <a:ext uri="{FF2B5EF4-FFF2-40B4-BE49-F238E27FC236}">
                <a16:creationId xmlns:a16="http://schemas.microsoft.com/office/drawing/2014/main" id="{B5C0D823-1C7F-44CF-BA0F-E96DAEC75DF2}"/>
              </a:ext>
            </a:extLst>
          </p:cNvPr>
          <p:cNvPicPr>
            <a:picLocks noChangeAspect="1"/>
          </p:cNvPicPr>
          <p:nvPr/>
        </p:nvPicPr>
        <p:blipFill>
          <a:blip r:embed="rId3"/>
          <a:stretch>
            <a:fillRect/>
          </a:stretch>
        </p:blipFill>
        <p:spPr>
          <a:xfrm>
            <a:off x="4488086" y="1624616"/>
            <a:ext cx="5854399" cy="3608768"/>
          </a:xfrm>
          <a:prstGeom prst="rect">
            <a:avLst/>
          </a:prstGeom>
        </p:spPr>
      </p:pic>
      <p:pic>
        <p:nvPicPr>
          <p:cNvPr id="6" name="Picture 5">
            <a:extLst>
              <a:ext uri="{FF2B5EF4-FFF2-40B4-BE49-F238E27FC236}">
                <a16:creationId xmlns:a16="http://schemas.microsoft.com/office/drawing/2014/main" id="{4B85704B-ADCD-4851-8847-51CABECF3B78}"/>
              </a:ext>
            </a:extLst>
          </p:cNvPr>
          <p:cNvPicPr>
            <a:picLocks noChangeAspect="1"/>
          </p:cNvPicPr>
          <p:nvPr/>
        </p:nvPicPr>
        <p:blipFill>
          <a:blip r:embed="rId4"/>
          <a:stretch>
            <a:fillRect/>
          </a:stretch>
        </p:blipFill>
        <p:spPr>
          <a:xfrm>
            <a:off x="761538" y="5233384"/>
            <a:ext cx="7268590" cy="1059137"/>
          </a:xfrm>
          <a:prstGeom prst="rect">
            <a:avLst/>
          </a:prstGeom>
        </p:spPr>
      </p:pic>
    </p:spTree>
    <p:extLst>
      <p:ext uri="{BB962C8B-B14F-4D97-AF65-F5344CB8AC3E}">
        <p14:creationId xmlns:p14="http://schemas.microsoft.com/office/powerpoint/2010/main" val="807606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985A-0075-4E3A-A0D6-07A85636AF45}"/>
              </a:ext>
            </a:extLst>
          </p:cNvPr>
          <p:cNvSpPr>
            <a:spLocks noGrp="1"/>
          </p:cNvSpPr>
          <p:nvPr>
            <p:ph type="title"/>
          </p:nvPr>
        </p:nvSpPr>
        <p:spPr>
          <a:xfrm>
            <a:off x="838200" y="365125"/>
            <a:ext cx="3059097" cy="771217"/>
          </a:xfrm>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58936AE8-94D0-4CBF-A99E-AB5C4F0A22B0}"/>
              </a:ext>
            </a:extLst>
          </p:cNvPr>
          <p:cNvSpPr>
            <a:spLocks noGrp="1"/>
          </p:cNvSpPr>
          <p:nvPr>
            <p:ph idx="1"/>
          </p:nvPr>
        </p:nvSpPr>
        <p:spPr>
          <a:xfrm>
            <a:off x="443883" y="1136342"/>
            <a:ext cx="11319030" cy="5040621"/>
          </a:xfrm>
        </p:spPr>
        <p:txBody>
          <a:bodyPr/>
          <a:lstStyle/>
          <a:p>
            <a:pPr marL="0" indent="0">
              <a:buNone/>
            </a:pPr>
            <a:r>
              <a:rPr lang="en-IN" dirty="0"/>
              <a:t>Accuracy of KNN</a:t>
            </a:r>
          </a:p>
        </p:txBody>
      </p:sp>
      <p:pic>
        <p:nvPicPr>
          <p:cNvPr id="4" name="Picture 3">
            <a:extLst>
              <a:ext uri="{FF2B5EF4-FFF2-40B4-BE49-F238E27FC236}">
                <a16:creationId xmlns:a16="http://schemas.microsoft.com/office/drawing/2014/main" id="{553A18B3-FBCC-46A9-9BC1-127E2773FB33}"/>
              </a:ext>
            </a:extLst>
          </p:cNvPr>
          <p:cNvPicPr>
            <a:picLocks noChangeAspect="1"/>
          </p:cNvPicPr>
          <p:nvPr/>
        </p:nvPicPr>
        <p:blipFill>
          <a:blip r:embed="rId2"/>
          <a:stretch>
            <a:fillRect/>
          </a:stretch>
        </p:blipFill>
        <p:spPr>
          <a:xfrm>
            <a:off x="422968" y="1829777"/>
            <a:ext cx="5730737" cy="2719052"/>
          </a:xfrm>
          <a:prstGeom prst="rect">
            <a:avLst/>
          </a:prstGeom>
        </p:spPr>
      </p:pic>
      <p:pic>
        <p:nvPicPr>
          <p:cNvPr id="5" name="Picture 4">
            <a:extLst>
              <a:ext uri="{FF2B5EF4-FFF2-40B4-BE49-F238E27FC236}">
                <a16:creationId xmlns:a16="http://schemas.microsoft.com/office/drawing/2014/main" id="{CDA04F60-BC6C-443F-A4B7-2A124ED42435}"/>
              </a:ext>
            </a:extLst>
          </p:cNvPr>
          <p:cNvPicPr>
            <a:picLocks noChangeAspect="1"/>
          </p:cNvPicPr>
          <p:nvPr/>
        </p:nvPicPr>
        <p:blipFill>
          <a:blip r:embed="rId3"/>
          <a:stretch>
            <a:fillRect/>
          </a:stretch>
        </p:blipFill>
        <p:spPr>
          <a:xfrm>
            <a:off x="6174620" y="2053027"/>
            <a:ext cx="5952277" cy="2653195"/>
          </a:xfrm>
          <a:prstGeom prst="rect">
            <a:avLst/>
          </a:prstGeom>
        </p:spPr>
      </p:pic>
      <p:sp>
        <p:nvSpPr>
          <p:cNvPr id="6" name="Rectangle 5">
            <a:extLst>
              <a:ext uri="{FF2B5EF4-FFF2-40B4-BE49-F238E27FC236}">
                <a16:creationId xmlns:a16="http://schemas.microsoft.com/office/drawing/2014/main" id="{B8044D2C-C8ED-4241-A3B2-6581ACC40005}"/>
              </a:ext>
            </a:extLst>
          </p:cNvPr>
          <p:cNvSpPr/>
          <p:nvPr/>
        </p:nvSpPr>
        <p:spPr>
          <a:xfrm>
            <a:off x="65103" y="4367814"/>
            <a:ext cx="12248225" cy="2002343"/>
          </a:xfrm>
          <a:prstGeom prst="rect">
            <a:avLst/>
          </a:prstGeom>
        </p:spPr>
        <p:txBody>
          <a:bodyPr wrap="square">
            <a:spAutoFit/>
          </a:bodyPr>
          <a:lstStyle/>
          <a:p>
            <a:pPr>
              <a:lnSpc>
                <a:spcPct val="107000"/>
              </a:lnSpc>
              <a:spcAft>
                <a:spcPts val="80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Interpretation of the above results: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Again, if you look at the diagonal elements the entire model is working perfect the only problem I can see here that diagonal element of 8 and 9 in precision matrix have the value 1 and the rest of the column is 0 which shows that column 8 and 9 does not have sufficient data in regards of class 8.</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Similarly, here as well there is some confusion in happening in (2,7) and (3,7) and we can recheck that in precision matrix as well plus there is an entire column which is shown white here i.e., 8</a:t>
            </a:r>
            <a:r>
              <a:rPr lang="en-IN" sz="1400"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IN" sz="1400" dirty="0">
                <a:latin typeface="Times New Roman" panose="02020603050405020304" pitchFamily="18" charset="0"/>
                <a:ea typeface="Calibri" panose="020F0502020204030204" pitchFamily="34" charset="0"/>
                <a:cs typeface="Times New Roman" panose="02020603050405020304" pitchFamily="18" charset="0"/>
              </a:rPr>
              <a:t> column there reason behind that may be because of insufficient dataset present about the class 8 in the training dataset.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After checking the accuracy I have done one more thing with this KNN model that is testing the points, like I took 1 of the query point where I am getting the wrong result and  due to insufficient information in training dataset.</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3415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33BE-BD56-4F97-BBD9-8616417E26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3F9014-6AC8-427A-9364-D6AC9A722F9A}"/>
              </a:ext>
            </a:extLst>
          </p:cNvPr>
          <p:cNvSpPr>
            <a:spLocks noGrp="1"/>
          </p:cNvSpPr>
          <p:nvPr>
            <p:ph idx="1"/>
          </p:nvPr>
        </p:nvSpPr>
        <p:spPr/>
        <p:txBody>
          <a:bodyPr/>
          <a:lstStyle/>
          <a:p>
            <a:pPr marL="0" indent="0">
              <a:buNone/>
            </a:pPr>
            <a:r>
              <a:rPr lang="en-IN" dirty="0"/>
              <a:t>Querying the classified points results</a:t>
            </a:r>
          </a:p>
          <a:p>
            <a:pPr marL="0" indent="0">
              <a:buNone/>
            </a:pPr>
            <a:endParaRPr lang="en-IN" dirty="0"/>
          </a:p>
        </p:txBody>
      </p:sp>
      <p:pic>
        <p:nvPicPr>
          <p:cNvPr id="4" name="Picture 3">
            <a:extLst>
              <a:ext uri="{FF2B5EF4-FFF2-40B4-BE49-F238E27FC236}">
                <a16:creationId xmlns:a16="http://schemas.microsoft.com/office/drawing/2014/main" id="{FAB8609C-4462-4E49-9310-6052072E1E39}"/>
              </a:ext>
            </a:extLst>
          </p:cNvPr>
          <p:cNvPicPr/>
          <p:nvPr/>
        </p:nvPicPr>
        <p:blipFill>
          <a:blip r:embed="rId2"/>
          <a:stretch>
            <a:fillRect/>
          </a:stretch>
        </p:blipFill>
        <p:spPr>
          <a:xfrm>
            <a:off x="838200" y="2680267"/>
            <a:ext cx="6671316" cy="995088"/>
          </a:xfrm>
          <a:prstGeom prst="rect">
            <a:avLst/>
          </a:prstGeom>
        </p:spPr>
      </p:pic>
      <p:pic>
        <p:nvPicPr>
          <p:cNvPr id="5" name="Picture 4">
            <a:extLst>
              <a:ext uri="{FF2B5EF4-FFF2-40B4-BE49-F238E27FC236}">
                <a16:creationId xmlns:a16="http://schemas.microsoft.com/office/drawing/2014/main" id="{8348E879-2631-446C-8A45-14BD443A81D7}"/>
              </a:ext>
            </a:extLst>
          </p:cNvPr>
          <p:cNvPicPr>
            <a:picLocks noChangeAspect="1"/>
          </p:cNvPicPr>
          <p:nvPr/>
        </p:nvPicPr>
        <p:blipFill>
          <a:blip r:embed="rId3"/>
          <a:stretch>
            <a:fillRect/>
          </a:stretch>
        </p:blipFill>
        <p:spPr>
          <a:xfrm>
            <a:off x="837207" y="4406941"/>
            <a:ext cx="8801261" cy="786495"/>
          </a:xfrm>
          <a:prstGeom prst="rect">
            <a:avLst/>
          </a:prstGeom>
        </p:spPr>
      </p:pic>
    </p:spTree>
    <p:extLst>
      <p:ext uri="{BB962C8B-B14F-4D97-AF65-F5344CB8AC3E}">
        <p14:creationId xmlns:p14="http://schemas.microsoft.com/office/powerpoint/2010/main" val="872837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C234-2358-490B-A26C-03C4D7D1243D}"/>
              </a:ext>
            </a:extLst>
          </p:cNvPr>
          <p:cNvSpPr>
            <a:spLocks noGrp="1"/>
          </p:cNvSpPr>
          <p:nvPr>
            <p:ph type="title"/>
          </p:nvPr>
        </p:nvSpPr>
        <p:spPr>
          <a:xfrm>
            <a:off x="838200" y="365126"/>
            <a:ext cx="3138996" cy="531520"/>
          </a:xfrm>
        </p:spPr>
        <p:txBody>
          <a:bodyPr>
            <a:normAutofit fontScale="90000"/>
          </a:bodyPr>
          <a:lstStyle/>
          <a:p>
            <a:r>
              <a:rPr lang="en-IN" dirty="0" err="1"/>
              <a:t>Contd</a:t>
            </a:r>
            <a:r>
              <a:rPr lang="en-IN" dirty="0"/>
              <a:t>…</a:t>
            </a:r>
          </a:p>
        </p:txBody>
      </p:sp>
      <p:sp>
        <p:nvSpPr>
          <p:cNvPr id="3" name="Content Placeholder 2">
            <a:extLst>
              <a:ext uri="{FF2B5EF4-FFF2-40B4-BE49-F238E27FC236}">
                <a16:creationId xmlns:a16="http://schemas.microsoft.com/office/drawing/2014/main" id="{DE161402-12A4-47C5-85B0-4777E4A81DCD}"/>
              </a:ext>
            </a:extLst>
          </p:cNvPr>
          <p:cNvSpPr>
            <a:spLocks noGrp="1"/>
          </p:cNvSpPr>
          <p:nvPr>
            <p:ph idx="1"/>
          </p:nvPr>
        </p:nvSpPr>
        <p:spPr/>
        <p:txBody>
          <a:bodyPr/>
          <a:lstStyle/>
          <a:p>
            <a:pPr marL="0" indent="0">
              <a:buNone/>
            </a:pPr>
            <a:r>
              <a:rPr lang="en-IN" b="1" u="sng" dirty="0">
                <a:solidFill>
                  <a:srgbClr val="FF0000"/>
                </a:solidFill>
              </a:rPr>
              <a:t>Logistic Regression Model (with balancing)</a:t>
            </a:r>
            <a:endParaRPr lang="en-IN" dirty="0">
              <a:solidFill>
                <a:srgbClr val="FF0000"/>
              </a:solidFill>
            </a:endParaRPr>
          </a:p>
          <a:p>
            <a:r>
              <a:rPr lang="en-IN" dirty="0"/>
              <a:t>Now, we are </a:t>
            </a:r>
            <a:r>
              <a:rPr lang="en-IN" dirty="0" err="1"/>
              <a:t>gonna</a:t>
            </a:r>
            <a:r>
              <a:rPr lang="en-IN" dirty="0"/>
              <a:t> follow the same procedure as we have done above just this time while going with the logistic regression model this time I am going to balance all the class because as you have seen in the above models that there is some misbalancing happening in the class 8 and class 9.</a:t>
            </a:r>
          </a:p>
          <a:p>
            <a:r>
              <a:rPr lang="en-IN" dirty="0"/>
              <a:t>Again, first selecting the hyperparametric values i.e., α. Finding the best alpha using the log-loss.</a:t>
            </a:r>
          </a:p>
          <a:p>
            <a:pPr marL="0" indent="0">
              <a:buNone/>
            </a:pPr>
            <a:endParaRPr lang="en-IN" dirty="0"/>
          </a:p>
        </p:txBody>
      </p:sp>
    </p:spTree>
    <p:extLst>
      <p:ext uri="{BB962C8B-B14F-4D97-AF65-F5344CB8AC3E}">
        <p14:creationId xmlns:p14="http://schemas.microsoft.com/office/powerpoint/2010/main" val="1870804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96C7-1E36-4E6F-9FF0-2E267B9FE90C}"/>
              </a:ext>
            </a:extLst>
          </p:cNvPr>
          <p:cNvSpPr>
            <a:spLocks noGrp="1"/>
          </p:cNvSpPr>
          <p:nvPr>
            <p:ph type="title"/>
          </p:nvPr>
        </p:nvSpPr>
        <p:spPr>
          <a:xfrm>
            <a:off x="838200" y="365126"/>
            <a:ext cx="2242351" cy="923850"/>
          </a:xfrm>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68CBA98F-E7BD-4B2A-8F33-698FB4342CE1}"/>
              </a:ext>
            </a:extLst>
          </p:cNvPr>
          <p:cNvSpPr>
            <a:spLocks noGrp="1"/>
          </p:cNvSpPr>
          <p:nvPr>
            <p:ph idx="1"/>
          </p:nvPr>
        </p:nvSpPr>
        <p:spPr/>
        <p:txBody>
          <a:bodyPr/>
          <a:lstStyle/>
          <a:p>
            <a:pPr marL="0" indent="0">
              <a:buNone/>
            </a:pPr>
            <a:r>
              <a:rPr lang="en-IN" dirty="0"/>
              <a:t>Outputs</a:t>
            </a:r>
          </a:p>
          <a:p>
            <a:pPr marL="0" indent="0">
              <a:buNone/>
            </a:pPr>
            <a:endParaRPr lang="en-IN" dirty="0"/>
          </a:p>
        </p:txBody>
      </p:sp>
      <p:pic>
        <p:nvPicPr>
          <p:cNvPr id="4" name="Picture 3">
            <a:extLst>
              <a:ext uri="{FF2B5EF4-FFF2-40B4-BE49-F238E27FC236}">
                <a16:creationId xmlns:a16="http://schemas.microsoft.com/office/drawing/2014/main" id="{797A0179-8624-4350-813B-9CC210AD7DF2}"/>
              </a:ext>
            </a:extLst>
          </p:cNvPr>
          <p:cNvPicPr>
            <a:picLocks noChangeAspect="1"/>
          </p:cNvPicPr>
          <p:nvPr/>
        </p:nvPicPr>
        <p:blipFill>
          <a:blip r:embed="rId2"/>
          <a:stretch>
            <a:fillRect/>
          </a:stretch>
        </p:blipFill>
        <p:spPr>
          <a:xfrm>
            <a:off x="709060" y="2824028"/>
            <a:ext cx="2712955" cy="3127519"/>
          </a:xfrm>
          <a:prstGeom prst="rect">
            <a:avLst/>
          </a:prstGeom>
        </p:spPr>
      </p:pic>
      <p:pic>
        <p:nvPicPr>
          <p:cNvPr id="5" name="Picture 4">
            <a:extLst>
              <a:ext uri="{FF2B5EF4-FFF2-40B4-BE49-F238E27FC236}">
                <a16:creationId xmlns:a16="http://schemas.microsoft.com/office/drawing/2014/main" id="{1727D1C3-5B86-49AB-B50D-C5A62327D3AF}"/>
              </a:ext>
            </a:extLst>
          </p:cNvPr>
          <p:cNvPicPr>
            <a:picLocks noChangeAspect="1"/>
          </p:cNvPicPr>
          <p:nvPr/>
        </p:nvPicPr>
        <p:blipFill>
          <a:blip r:embed="rId3"/>
          <a:stretch>
            <a:fillRect/>
          </a:stretch>
        </p:blipFill>
        <p:spPr>
          <a:xfrm>
            <a:off x="3959543" y="2716743"/>
            <a:ext cx="4450466" cy="2773920"/>
          </a:xfrm>
          <a:prstGeom prst="rect">
            <a:avLst/>
          </a:prstGeom>
        </p:spPr>
      </p:pic>
      <p:pic>
        <p:nvPicPr>
          <p:cNvPr id="6" name="Picture 5">
            <a:extLst>
              <a:ext uri="{FF2B5EF4-FFF2-40B4-BE49-F238E27FC236}">
                <a16:creationId xmlns:a16="http://schemas.microsoft.com/office/drawing/2014/main" id="{7417C544-1F83-408A-AC27-50F98E46BD7E}"/>
              </a:ext>
            </a:extLst>
          </p:cNvPr>
          <p:cNvPicPr>
            <a:picLocks noChangeAspect="1"/>
          </p:cNvPicPr>
          <p:nvPr/>
        </p:nvPicPr>
        <p:blipFill>
          <a:blip r:embed="rId4"/>
          <a:stretch>
            <a:fillRect/>
          </a:stretch>
        </p:blipFill>
        <p:spPr>
          <a:xfrm>
            <a:off x="3481249" y="5951547"/>
            <a:ext cx="5288738" cy="762066"/>
          </a:xfrm>
          <a:prstGeom prst="rect">
            <a:avLst/>
          </a:prstGeom>
        </p:spPr>
      </p:pic>
    </p:spTree>
    <p:extLst>
      <p:ext uri="{BB962C8B-B14F-4D97-AF65-F5344CB8AC3E}">
        <p14:creationId xmlns:p14="http://schemas.microsoft.com/office/powerpoint/2010/main" val="3461419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1FCA0-4E16-4916-B055-831C4F29847E}"/>
              </a:ext>
            </a:extLst>
          </p:cNvPr>
          <p:cNvSpPr>
            <a:spLocks noGrp="1"/>
          </p:cNvSpPr>
          <p:nvPr>
            <p:ph type="title"/>
          </p:nvPr>
        </p:nvSpPr>
        <p:spPr>
          <a:xfrm>
            <a:off x="838200" y="365125"/>
            <a:ext cx="3689412" cy="762339"/>
          </a:xfrm>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1DDD1475-9903-4BD7-BA8D-26597C38C74B}"/>
              </a:ext>
            </a:extLst>
          </p:cNvPr>
          <p:cNvSpPr>
            <a:spLocks noGrp="1"/>
          </p:cNvSpPr>
          <p:nvPr>
            <p:ph idx="1"/>
          </p:nvPr>
        </p:nvSpPr>
        <p:spPr/>
        <p:txBody>
          <a:bodyPr/>
          <a:lstStyle/>
          <a:p>
            <a:r>
              <a:rPr lang="en-IN" dirty="0"/>
              <a:t>Accuracy of logistic regression with balancing</a:t>
            </a:r>
          </a:p>
        </p:txBody>
      </p:sp>
      <p:pic>
        <p:nvPicPr>
          <p:cNvPr id="4" name="Picture 3">
            <a:extLst>
              <a:ext uri="{FF2B5EF4-FFF2-40B4-BE49-F238E27FC236}">
                <a16:creationId xmlns:a16="http://schemas.microsoft.com/office/drawing/2014/main" id="{4AF9C5C5-F110-42C3-A688-3AA05256866A}"/>
              </a:ext>
            </a:extLst>
          </p:cNvPr>
          <p:cNvPicPr>
            <a:picLocks noChangeAspect="1"/>
          </p:cNvPicPr>
          <p:nvPr/>
        </p:nvPicPr>
        <p:blipFill>
          <a:blip r:embed="rId2"/>
          <a:stretch>
            <a:fillRect/>
          </a:stretch>
        </p:blipFill>
        <p:spPr>
          <a:xfrm>
            <a:off x="447581" y="2430677"/>
            <a:ext cx="5730737" cy="2706859"/>
          </a:xfrm>
          <a:prstGeom prst="rect">
            <a:avLst/>
          </a:prstGeom>
        </p:spPr>
      </p:pic>
      <p:pic>
        <p:nvPicPr>
          <p:cNvPr id="5" name="Picture 4">
            <a:extLst>
              <a:ext uri="{FF2B5EF4-FFF2-40B4-BE49-F238E27FC236}">
                <a16:creationId xmlns:a16="http://schemas.microsoft.com/office/drawing/2014/main" id="{866774E3-BCC2-4704-BE34-D6077217CBF6}"/>
              </a:ext>
            </a:extLst>
          </p:cNvPr>
          <p:cNvPicPr>
            <a:picLocks noChangeAspect="1"/>
          </p:cNvPicPr>
          <p:nvPr/>
        </p:nvPicPr>
        <p:blipFill>
          <a:blip r:embed="rId3"/>
          <a:stretch>
            <a:fillRect/>
          </a:stretch>
        </p:blipFill>
        <p:spPr>
          <a:xfrm>
            <a:off x="6346993" y="2491643"/>
            <a:ext cx="5730737" cy="2645893"/>
          </a:xfrm>
          <a:prstGeom prst="rect">
            <a:avLst/>
          </a:prstGeom>
        </p:spPr>
      </p:pic>
      <p:sp>
        <p:nvSpPr>
          <p:cNvPr id="6" name="Rectangle 5">
            <a:extLst>
              <a:ext uri="{FF2B5EF4-FFF2-40B4-BE49-F238E27FC236}">
                <a16:creationId xmlns:a16="http://schemas.microsoft.com/office/drawing/2014/main" id="{2B1A5663-348C-4A46-BB55-D81183E3D98C}"/>
              </a:ext>
            </a:extLst>
          </p:cNvPr>
          <p:cNvSpPr/>
          <p:nvPr/>
        </p:nvSpPr>
        <p:spPr>
          <a:xfrm>
            <a:off x="168676" y="5137536"/>
            <a:ext cx="11887199" cy="1341649"/>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not much change we can see here with balancing all classes still the same problems came up with the class (2,7). Not much have been change with balancing all the classes the interpretability is same as we have done for the above models.</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Times New Roman" panose="02020603050405020304" pitchFamily="18" charset="0"/>
                <a:ea typeface="Calibri" panose="020F0502020204030204" pitchFamily="34" charset="0"/>
              </a:rPr>
              <a:t>Now, the one very good thing with the logistic regression is that it works very good with the interpretability of the model because it considers the weights and coefficients and all those things. </a:t>
            </a:r>
            <a:endParaRPr lang="en-IN" dirty="0"/>
          </a:p>
        </p:txBody>
      </p:sp>
    </p:spTree>
    <p:extLst>
      <p:ext uri="{BB962C8B-B14F-4D97-AF65-F5344CB8AC3E}">
        <p14:creationId xmlns:p14="http://schemas.microsoft.com/office/powerpoint/2010/main" val="475070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AE64-54C4-45B6-9DE3-4C748E5E3687}"/>
              </a:ext>
            </a:extLst>
          </p:cNvPr>
          <p:cNvSpPr>
            <a:spLocks noGrp="1"/>
          </p:cNvSpPr>
          <p:nvPr>
            <p:ph type="title"/>
          </p:nvPr>
        </p:nvSpPr>
        <p:spPr>
          <a:xfrm>
            <a:off x="838200" y="365126"/>
            <a:ext cx="2570825" cy="851116"/>
          </a:xfrm>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96EAB686-D96A-4101-8390-AF89497F2068}"/>
              </a:ext>
            </a:extLst>
          </p:cNvPr>
          <p:cNvSpPr>
            <a:spLocks noGrp="1"/>
          </p:cNvSpPr>
          <p:nvPr>
            <p:ph idx="1"/>
          </p:nvPr>
        </p:nvSpPr>
        <p:spPr/>
        <p:txBody>
          <a:bodyPr/>
          <a:lstStyle/>
          <a:p>
            <a:pPr marL="0" indent="0">
              <a:buNone/>
            </a:pPr>
            <a:r>
              <a:rPr lang="en-IN" dirty="0"/>
              <a:t>Querying the classified points results</a:t>
            </a:r>
          </a:p>
          <a:p>
            <a:endParaRPr lang="en-IN" dirty="0"/>
          </a:p>
        </p:txBody>
      </p:sp>
      <p:pic>
        <p:nvPicPr>
          <p:cNvPr id="4" name="Picture 3">
            <a:extLst>
              <a:ext uri="{FF2B5EF4-FFF2-40B4-BE49-F238E27FC236}">
                <a16:creationId xmlns:a16="http://schemas.microsoft.com/office/drawing/2014/main" id="{5CBD8242-C3BD-44A9-8080-64D2B123D561}"/>
              </a:ext>
            </a:extLst>
          </p:cNvPr>
          <p:cNvPicPr>
            <a:picLocks noChangeAspect="1"/>
          </p:cNvPicPr>
          <p:nvPr/>
        </p:nvPicPr>
        <p:blipFill>
          <a:blip r:embed="rId2"/>
          <a:stretch>
            <a:fillRect/>
          </a:stretch>
        </p:blipFill>
        <p:spPr>
          <a:xfrm>
            <a:off x="709373" y="2630354"/>
            <a:ext cx="6277353" cy="1749645"/>
          </a:xfrm>
          <a:prstGeom prst="rect">
            <a:avLst/>
          </a:prstGeom>
        </p:spPr>
      </p:pic>
      <p:pic>
        <p:nvPicPr>
          <p:cNvPr id="5" name="Picture 4">
            <a:extLst>
              <a:ext uri="{FF2B5EF4-FFF2-40B4-BE49-F238E27FC236}">
                <a16:creationId xmlns:a16="http://schemas.microsoft.com/office/drawing/2014/main" id="{33D32068-BEB2-448A-AEFE-8B6A25947648}"/>
              </a:ext>
            </a:extLst>
          </p:cNvPr>
          <p:cNvPicPr>
            <a:picLocks noChangeAspect="1"/>
          </p:cNvPicPr>
          <p:nvPr/>
        </p:nvPicPr>
        <p:blipFill>
          <a:blip r:embed="rId3"/>
          <a:stretch>
            <a:fillRect/>
          </a:stretch>
        </p:blipFill>
        <p:spPr>
          <a:xfrm>
            <a:off x="709373" y="4926419"/>
            <a:ext cx="6490417" cy="1622604"/>
          </a:xfrm>
          <a:prstGeom prst="rect">
            <a:avLst/>
          </a:prstGeom>
        </p:spPr>
      </p:pic>
    </p:spTree>
    <p:extLst>
      <p:ext uri="{BB962C8B-B14F-4D97-AF65-F5344CB8AC3E}">
        <p14:creationId xmlns:p14="http://schemas.microsoft.com/office/powerpoint/2010/main" val="2009897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125-3F44-421D-B3D5-1B9100B6067C}"/>
              </a:ext>
            </a:extLst>
          </p:cNvPr>
          <p:cNvSpPr>
            <a:spLocks noGrp="1"/>
          </p:cNvSpPr>
          <p:nvPr>
            <p:ph type="title"/>
          </p:nvPr>
        </p:nvSpPr>
        <p:spPr>
          <a:xfrm>
            <a:off x="838200" y="365125"/>
            <a:ext cx="5118717" cy="922137"/>
          </a:xfrm>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7AD06FDB-E485-4017-BE60-A08AF0164A83}"/>
              </a:ext>
            </a:extLst>
          </p:cNvPr>
          <p:cNvSpPr>
            <a:spLocks noGrp="1"/>
          </p:cNvSpPr>
          <p:nvPr>
            <p:ph idx="1"/>
          </p:nvPr>
        </p:nvSpPr>
        <p:spPr>
          <a:xfrm>
            <a:off x="656948" y="1287262"/>
            <a:ext cx="10696852" cy="4889701"/>
          </a:xfrm>
        </p:spPr>
        <p:txBody>
          <a:bodyPr/>
          <a:lstStyle/>
          <a:p>
            <a:pPr marL="0" indent="0">
              <a:buNone/>
            </a:pPr>
            <a:r>
              <a:rPr lang="en-IN" b="1" u="sng" dirty="0">
                <a:solidFill>
                  <a:srgbClr val="FF0000"/>
                </a:solidFill>
              </a:rPr>
              <a:t>Logistic Regression Model (without balancing)</a:t>
            </a:r>
          </a:p>
          <a:p>
            <a:r>
              <a:rPr lang="en-IN" dirty="0"/>
              <a:t>Now, we are going to do same thing as we have done in the logistic regression model above just there is only one difference in this model is that this time, we are not going to balance the classes here, rest of the procedure will be similar.</a:t>
            </a:r>
          </a:p>
          <a:p>
            <a:r>
              <a:rPr lang="en-IN" dirty="0"/>
              <a:t>Again, first selecting the hyperparametric values i.e., α. Finding the best alpha using the log-loss.</a:t>
            </a:r>
          </a:p>
          <a:p>
            <a:pPr marL="0" indent="0">
              <a:buNone/>
            </a:pPr>
            <a:endParaRPr lang="en-IN" dirty="0">
              <a:solidFill>
                <a:srgbClr val="FF0000"/>
              </a:solidFill>
            </a:endParaRPr>
          </a:p>
          <a:p>
            <a:pPr marL="0" indent="0">
              <a:buNone/>
            </a:pPr>
            <a:endParaRPr lang="en-IN" dirty="0"/>
          </a:p>
        </p:txBody>
      </p:sp>
      <p:pic>
        <p:nvPicPr>
          <p:cNvPr id="4" name="Picture 3">
            <a:extLst>
              <a:ext uri="{FF2B5EF4-FFF2-40B4-BE49-F238E27FC236}">
                <a16:creationId xmlns:a16="http://schemas.microsoft.com/office/drawing/2014/main" id="{73310BF2-A89D-42DA-BA6D-FA1E5D88B842}"/>
              </a:ext>
            </a:extLst>
          </p:cNvPr>
          <p:cNvPicPr>
            <a:picLocks noChangeAspect="1"/>
          </p:cNvPicPr>
          <p:nvPr/>
        </p:nvPicPr>
        <p:blipFill>
          <a:blip r:embed="rId2"/>
          <a:stretch>
            <a:fillRect/>
          </a:stretch>
        </p:blipFill>
        <p:spPr>
          <a:xfrm>
            <a:off x="269828" y="4320599"/>
            <a:ext cx="2597121" cy="2371550"/>
          </a:xfrm>
          <a:prstGeom prst="rect">
            <a:avLst/>
          </a:prstGeom>
        </p:spPr>
      </p:pic>
      <p:pic>
        <p:nvPicPr>
          <p:cNvPr id="5" name="Picture 4">
            <a:extLst>
              <a:ext uri="{FF2B5EF4-FFF2-40B4-BE49-F238E27FC236}">
                <a16:creationId xmlns:a16="http://schemas.microsoft.com/office/drawing/2014/main" id="{4C4B02FC-87BE-46F1-86BF-BDBF18920481}"/>
              </a:ext>
            </a:extLst>
          </p:cNvPr>
          <p:cNvPicPr/>
          <p:nvPr/>
        </p:nvPicPr>
        <p:blipFill>
          <a:blip r:embed="rId3"/>
          <a:stretch>
            <a:fillRect/>
          </a:stretch>
        </p:blipFill>
        <p:spPr>
          <a:xfrm>
            <a:off x="3815697" y="4320599"/>
            <a:ext cx="4058796" cy="2371550"/>
          </a:xfrm>
          <a:prstGeom prst="rect">
            <a:avLst/>
          </a:prstGeom>
        </p:spPr>
      </p:pic>
      <p:pic>
        <p:nvPicPr>
          <p:cNvPr id="6" name="Picture 5">
            <a:extLst>
              <a:ext uri="{FF2B5EF4-FFF2-40B4-BE49-F238E27FC236}">
                <a16:creationId xmlns:a16="http://schemas.microsoft.com/office/drawing/2014/main" id="{877C40C3-5A69-41EE-BE07-08DA43AF0EAD}"/>
              </a:ext>
            </a:extLst>
          </p:cNvPr>
          <p:cNvPicPr/>
          <p:nvPr/>
        </p:nvPicPr>
        <p:blipFill>
          <a:blip r:embed="rId4"/>
          <a:stretch>
            <a:fillRect/>
          </a:stretch>
        </p:blipFill>
        <p:spPr>
          <a:xfrm>
            <a:off x="7615814" y="5561859"/>
            <a:ext cx="4413429" cy="537100"/>
          </a:xfrm>
          <a:prstGeom prst="rect">
            <a:avLst/>
          </a:prstGeom>
        </p:spPr>
      </p:pic>
    </p:spTree>
    <p:extLst>
      <p:ext uri="{BB962C8B-B14F-4D97-AF65-F5344CB8AC3E}">
        <p14:creationId xmlns:p14="http://schemas.microsoft.com/office/powerpoint/2010/main" val="93288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3C2-446E-474F-9112-0661AA374EB3}"/>
              </a:ext>
            </a:extLst>
          </p:cNvPr>
          <p:cNvSpPr>
            <a:spLocks noGrp="1"/>
          </p:cNvSpPr>
          <p:nvPr>
            <p:ph type="title"/>
          </p:nvPr>
        </p:nvSpPr>
        <p:spPr>
          <a:xfrm>
            <a:off x="838200" y="365126"/>
            <a:ext cx="3449715" cy="646928"/>
          </a:xfrm>
        </p:spPr>
        <p:txBody>
          <a:bodyPr>
            <a:normAutofit fontScale="90000"/>
          </a:bodyPr>
          <a:lstStyle/>
          <a:p>
            <a:r>
              <a:rPr lang="en-IN" dirty="0" err="1"/>
              <a:t>Contd</a:t>
            </a:r>
            <a:r>
              <a:rPr lang="en-IN" dirty="0"/>
              <a:t>…</a:t>
            </a:r>
          </a:p>
        </p:txBody>
      </p:sp>
      <p:sp>
        <p:nvSpPr>
          <p:cNvPr id="3" name="Content Placeholder 2">
            <a:extLst>
              <a:ext uri="{FF2B5EF4-FFF2-40B4-BE49-F238E27FC236}">
                <a16:creationId xmlns:a16="http://schemas.microsoft.com/office/drawing/2014/main" id="{27B1018E-B43B-4AC9-AC37-051CEA0296C1}"/>
              </a:ext>
            </a:extLst>
          </p:cNvPr>
          <p:cNvSpPr>
            <a:spLocks noGrp="1"/>
          </p:cNvSpPr>
          <p:nvPr>
            <p:ph idx="1"/>
          </p:nvPr>
        </p:nvSpPr>
        <p:spPr>
          <a:xfrm>
            <a:off x="736847" y="1180730"/>
            <a:ext cx="10616953" cy="4996233"/>
          </a:xfrm>
        </p:spPr>
        <p:txBody>
          <a:bodyPr>
            <a:normAutofit fontScale="92500" lnSpcReduction="20000"/>
          </a:bodyPr>
          <a:lstStyle/>
          <a:p>
            <a:r>
              <a:rPr lang="en-IN" dirty="0"/>
              <a:t>Those variations will lead to the cancer in human body but definitely it is not always the case that all the tumours lead to cancer but it is most times leads to cancer.</a:t>
            </a:r>
          </a:p>
          <a:p>
            <a:r>
              <a:rPr lang="en-IN" dirty="0"/>
              <a:t>we have 9 classes provided which means that if some sort of gene gone through with some sort of variation then it will lead to one of those classes </a:t>
            </a:r>
          </a:p>
          <a:p>
            <a:r>
              <a:rPr lang="en-IN" dirty="0"/>
              <a:t>The thing here is that we do have genes, variations and classes. So, the problem faced by the pathologists are that there are so many genes and variations occur in the body and to understand the type of variations there are research papers available to them which they need to refer whenever any variation occur amongst the gene and going through with all the research papers takes so much time and efforts and because it is an issue of medical so the minimal mistakes are acceptable.</a:t>
            </a:r>
          </a:p>
          <a:p>
            <a:r>
              <a:rPr lang="en-IN" dirty="0"/>
              <a:t>To make the work easy for pathologists we are going to take help of the machine learning for classification of these gene’s and variations with respect to the relevant classes.</a:t>
            </a:r>
          </a:p>
        </p:txBody>
      </p:sp>
    </p:spTree>
    <p:extLst>
      <p:ext uri="{BB962C8B-B14F-4D97-AF65-F5344CB8AC3E}">
        <p14:creationId xmlns:p14="http://schemas.microsoft.com/office/powerpoint/2010/main" val="1311422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B587-199E-4BEA-8EDC-EB2B9827284F}"/>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99C38193-5D63-414B-B10E-E97BCE4DEFC0}"/>
              </a:ext>
            </a:extLst>
          </p:cNvPr>
          <p:cNvSpPr>
            <a:spLocks noGrp="1"/>
          </p:cNvSpPr>
          <p:nvPr>
            <p:ph idx="1"/>
          </p:nvPr>
        </p:nvSpPr>
        <p:spPr/>
        <p:txBody>
          <a:bodyPr/>
          <a:lstStyle/>
          <a:p>
            <a:pPr marL="0" indent="0">
              <a:buNone/>
            </a:pPr>
            <a:r>
              <a:rPr lang="en-IN" dirty="0"/>
              <a:t>Accuracy of logistic regression without balancing</a:t>
            </a:r>
          </a:p>
          <a:p>
            <a:endParaRPr lang="en-IN" dirty="0"/>
          </a:p>
        </p:txBody>
      </p:sp>
      <p:pic>
        <p:nvPicPr>
          <p:cNvPr id="4" name="Picture 3">
            <a:extLst>
              <a:ext uri="{FF2B5EF4-FFF2-40B4-BE49-F238E27FC236}">
                <a16:creationId xmlns:a16="http://schemas.microsoft.com/office/drawing/2014/main" id="{94813FEE-E7D7-45A2-B75E-42826E66CA84}"/>
              </a:ext>
            </a:extLst>
          </p:cNvPr>
          <p:cNvPicPr/>
          <p:nvPr/>
        </p:nvPicPr>
        <p:blipFill>
          <a:blip r:embed="rId2"/>
          <a:stretch>
            <a:fillRect/>
          </a:stretch>
        </p:blipFill>
        <p:spPr>
          <a:xfrm>
            <a:off x="364490" y="2484175"/>
            <a:ext cx="5731510" cy="2724150"/>
          </a:xfrm>
          <a:prstGeom prst="rect">
            <a:avLst/>
          </a:prstGeom>
        </p:spPr>
      </p:pic>
      <p:pic>
        <p:nvPicPr>
          <p:cNvPr id="5" name="Picture 4">
            <a:extLst>
              <a:ext uri="{FF2B5EF4-FFF2-40B4-BE49-F238E27FC236}">
                <a16:creationId xmlns:a16="http://schemas.microsoft.com/office/drawing/2014/main" id="{74964296-ED36-4967-AF59-AECD10B4D29B}"/>
              </a:ext>
            </a:extLst>
          </p:cNvPr>
          <p:cNvPicPr/>
          <p:nvPr/>
        </p:nvPicPr>
        <p:blipFill>
          <a:blip r:embed="rId3"/>
          <a:stretch>
            <a:fillRect/>
          </a:stretch>
        </p:blipFill>
        <p:spPr>
          <a:xfrm>
            <a:off x="6096000" y="2621970"/>
            <a:ext cx="5731510" cy="2586355"/>
          </a:xfrm>
          <a:prstGeom prst="rect">
            <a:avLst/>
          </a:prstGeom>
        </p:spPr>
      </p:pic>
      <p:sp>
        <p:nvSpPr>
          <p:cNvPr id="6" name="Rectangle 5">
            <a:extLst>
              <a:ext uri="{FF2B5EF4-FFF2-40B4-BE49-F238E27FC236}">
                <a16:creationId xmlns:a16="http://schemas.microsoft.com/office/drawing/2014/main" id="{FC3431A3-591C-4E90-AA3B-43303433C18D}"/>
              </a:ext>
            </a:extLst>
          </p:cNvPr>
          <p:cNvSpPr/>
          <p:nvPr/>
        </p:nvSpPr>
        <p:spPr>
          <a:xfrm>
            <a:off x="239697" y="5208324"/>
            <a:ext cx="11952303" cy="1365758"/>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It is very strange for me to see here that the miss-classified points are less in the same model without balancing in comparison to with balancing but we can also here say that balancing is not a good choice always sometimes model performs better without balancing as well and our case is the live example here.</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Now, I am going to comment about the interpretability of this model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7411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B3CE-5E64-4CC2-BD2A-A31605C97512}"/>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065D2704-37E4-429F-8E5D-0E882DA14A99}"/>
              </a:ext>
            </a:extLst>
          </p:cNvPr>
          <p:cNvSpPr>
            <a:spLocks noGrp="1"/>
          </p:cNvSpPr>
          <p:nvPr>
            <p:ph idx="1"/>
          </p:nvPr>
        </p:nvSpPr>
        <p:spPr/>
        <p:txBody>
          <a:bodyPr/>
          <a:lstStyle/>
          <a:p>
            <a:pPr marL="0" indent="0">
              <a:buNone/>
            </a:pPr>
            <a:r>
              <a:rPr lang="en-IN"/>
              <a:t>Querying the classified points results</a:t>
            </a:r>
          </a:p>
          <a:p>
            <a:endParaRPr lang="en-IN" dirty="0"/>
          </a:p>
        </p:txBody>
      </p:sp>
      <p:pic>
        <p:nvPicPr>
          <p:cNvPr id="6" name="Picture 5">
            <a:extLst>
              <a:ext uri="{FF2B5EF4-FFF2-40B4-BE49-F238E27FC236}">
                <a16:creationId xmlns:a16="http://schemas.microsoft.com/office/drawing/2014/main" id="{CCCD68D4-783B-4D7A-A49E-696182EA382A}"/>
              </a:ext>
            </a:extLst>
          </p:cNvPr>
          <p:cNvPicPr>
            <a:picLocks noChangeAspect="1"/>
          </p:cNvPicPr>
          <p:nvPr/>
        </p:nvPicPr>
        <p:blipFill>
          <a:blip r:embed="rId2"/>
          <a:stretch>
            <a:fillRect/>
          </a:stretch>
        </p:blipFill>
        <p:spPr>
          <a:xfrm>
            <a:off x="664983" y="2415781"/>
            <a:ext cx="5730737" cy="4334632"/>
          </a:xfrm>
          <a:prstGeom prst="rect">
            <a:avLst/>
          </a:prstGeom>
        </p:spPr>
      </p:pic>
      <p:sp>
        <p:nvSpPr>
          <p:cNvPr id="7" name="Rectangle 6">
            <a:extLst>
              <a:ext uri="{FF2B5EF4-FFF2-40B4-BE49-F238E27FC236}">
                <a16:creationId xmlns:a16="http://schemas.microsoft.com/office/drawing/2014/main" id="{C79743CE-B4C8-4361-8482-C93E57F71928}"/>
              </a:ext>
            </a:extLst>
          </p:cNvPr>
          <p:cNvSpPr/>
          <p:nvPr/>
        </p:nvSpPr>
        <p:spPr>
          <a:xfrm>
            <a:off x="5595891" y="2962692"/>
            <a:ext cx="6096000" cy="1855893"/>
          </a:xfrm>
          <a:prstGeom prst="rect">
            <a:avLst/>
          </a:prstGeom>
        </p:spPr>
        <p:txBody>
          <a:bodyPr>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we have done with the correct where I got the predicted and actual class is same. I have done nothing played with the </a:t>
            </a:r>
            <a:r>
              <a:rPr lang="en-IN" dirty="0" err="1">
                <a:latin typeface="Times New Roman" panose="02020603050405020304" pitchFamily="18" charset="0"/>
                <a:ea typeface="Calibri" panose="020F0502020204030204" pitchFamily="34" charset="0"/>
                <a:cs typeface="Times New Roman" panose="02020603050405020304" pitchFamily="18" charset="0"/>
              </a:rPr>
              <a:t>test_point_index</a:t>
            </a:r>
            <a:r>
              <a:rPr lang="en-IN" dirty="0">
                <a:latin typeface="Times New Roman" panose="02020603050405020304" pitchFamily="18" charset="0"/>
                <a:ea typeface="Calibri" panose="020F0502020204030204" pitchFamily="34" charset="0"/>
                <a:cs typeface="Times New Roman" panose="02020603050405020304" pitchFamily="18" charset="0"/>
              </a:rPr>
              <a:t> in the code, it is very similar to bias-variance </a:t>
            </a:r>
            <a:r>
              <a:rPr lang="en-IN" dirty="0" err="1">
                <a:latin typeface="Times New Roman" panose="02020603050405020304" pitchFamily="18" charset="0"/>
                <a:ea typeface="Calibri" panose="020F0502020204030204" pitchFamily="34" charset="0"/>
                <a:cs typeface="Times New Roman" panose="02020603050405020304" pitchFamily="18" charset="0"/>
              </a:rPr>
              <a:t>tradeoff</a:t>
            </a:r>
            <a:r>
              <a:rPr lang="en-IN" dirty="0">
                <a:latin typeface="Times New Roman" panose="02020603050405020304" pitchFamily="18" charset="0"/>
                <a:ea typeface="Calibri" panose="020F0502020204030204" pitchFamily="34" charset="0"/>
                <a:cs typeface="Times New Roman" panose="02020603050405020304" pitchFamily="18" charset="0"/>
              </a:rPr>
              <a:t> just take control over the biasedness and variability and you’ll get the best results otherwise it may lead to the problem of overfitting / underfitting.</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8402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498B-AA3E-480A-921E-424CFFAFD9EC}"/>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C9960055-BF49-4D3B-9D9C-30DE69EDB4B6}"/>
              </a:ext>
            </a:extLst>
          </p:cNvPr>
          <p:cNvSpPr>
            <a:spLocks noGrp="1"/>
          </p:cNvSpPr>
          <p:nvPr>
            <p:ph idx="1"/>
          </p:nvPr>
        </p:nvSpPr>
        <p:spPr/>
        <p:txBody>
          <a:bodyPr>
            <a:normAutofit fontScale="85000" lnSpcReduction="20000"/>
          </a:bodyPr>
          <a:lstStyle/>
          <a:p>
            <a:r>
              <a:rPr lang="en-IN" b="1" u="sng" dirty="0">
                <a:solidFill>
                  <a:srgbClr val="FF0000"/>
                </a:solidFill>
              </a:rPr>
              <a:t>Random Forest Model (one-hot-encoding)</a:t>
            </a:r>
          </a:p>
          <a:p>
            <a:r>
              <a:rPr lang="en-IN" dirty="0"/>
              <a:t>Now, further moving to our last model i.e., random forest. This time I am going to choose two hyperparameters for random forest because hyperparameters include the number of decision trees in the forest and the number of features considered by each tree when splitting a node. These parameters would be maximum depth and our regularization parameter (i.e., α).</a:t>
            </a:r>
          </a:p>
          <a:p>
            <a:r>
              <a:rPr lang="en-IN" dirty="0"/>
              <a:t>We will apply the same procedure that we did in the above models. We are going to find out the best hyperparameter with a minimal log-loss and then with respect to that hyperparameter we will find our log-loss for train-cv-test.</a:t>
            </a:r>
          </a:p>
          <a:p>
            <a:r>
              <a:rPr lang="en-IN" dirty="0"/>
              <a:t>One more thing is that this model is generally works well with both the method i.e., one-hot encoding method as well as response encoding method. Let’s see how well did it perform with my dataset.</a:t>
            </a:r>
          </a:p>
          <a:p>
            <a:r>
              <a:rPr lang="en-IN" dirty="0"/>
              <a:t>First, I am going with the outputs evaluated using one-hot encoding method:</a:t>
            </a:r>
          </a:p>
          <a:p>
            <a:pPr marL="0" indent="0">
              <a:buNone/>
            </a:pPr>
            <a:endParaRPr lang="en-IN" dirty="0"/>
          </a:p>
        </p:txBody>
      </p:sp>
    </p:spTree>
    <p:extLst>
      <p:ext uri="{BB962C8B-B14F-4D97-AF65-F5344CB8AC3E}">
        <p14:creationId xmlns:p14="http://schemas.microsoft.com/office/powerpoint/2010/main" val="2584161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30E0-7114-483A-9C46-CC6F69D1CB7D}"/>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C9808735-8A4E-45ED-9B12-E24EB8A0F6F2}"/>
              </a:ext>
            </a:extLst>
          </p:cNvPr>
          <p:cNvSpPr>
            <a:spLocks noGrp="1"/>
          </p:cNvSpPr>
          <p:nvPr>
            <p:ph idx="1"/>
          </p:nvPr>
        </p:nvSpPr>
        <p:spPr/>
        <p:txBody>
          <a:bodyPr/>
          <a:lstStyle/>
          <a:p>
            <a:pPr marL="0" indent="0">
              <a:buNone/>
            </a:pPr>
            <a:r>
              <a:rPr lang="en-IN" dirty="0"/>
              <a:t>Output</a:t>
            </a:r>
          </a:p>
          <a:p>
            <a:pPr marL="0" indent="0">
              <a:buNone/>
            </a:pPr>
            <a:endParaRPr lang="en-IN" dirty="0"/>
          </a:p>
        </p:txBody>
      </p:sp>
      <p:pic>
        <p:nvPicPr>
          <p:cNvPr id="4" name="Picture 3">
            <a:extLst>
              <a:ext uri="{FF2B5EF4-FFF2-40B4-BE49-F238E27FC236}">
                <a16:creationId xmlns:a16="http://schemas.microsoft.com/office/drawing/2014/main" id="{25772E22-0D11-497D-AFC4-693E12AC0EC6}"/>
              </a:ext>
            </a:extLst>
          </p:cNvPr>
          <p:cNvPicPr>
            <a:picLocks noChangeAspect="1"/>
          </p:cNvPicPr>
          <p:nvPr/>
        </p:nvPicPr>
        <p:blipFill>
          <a:blip r:embed="rId2"/>
          <a:stretch>
            <a:fillRect/>
          </a:stretch>
        </p:blipFill>
        <p:spPr>
          <a:xfrm>
            <a:off x="406323" y="2387797"/>
            <a:ext cx="3584759" cy="3414056"/>
          </a:xfrm>
          <a:prstGeom prst="rect">
            <a:avLst/>
          </a:prstGeom>
        </p:spPr>
      </p:pic>
      <p:pic>
        <p:nvPicPr>
          <p:cNvPr id="5" name="Picture 4">
            <a:extLst>
              <a:ext uri="{FF2B5EF4-FFF2-40B4-BE49-F238E27FC236}">
                <a16:creationId xmlns:a16="http://schemas.microsoft.com/office/drawing/2014/main" id="{E661B3FA-112A-40FB-8CAB-8DBBBAD833FE}"/>
              </a:ext>
            </a:extLst>
          </p:cNvPr>
          <p:cNvPicPr>
            <a:picLocks noChangeAspect="1"/>
          </p:cNvPicPr>
          <p:nvPr/>
        </p:nvPicPr>
        <p:blipFill>
          <a:blip r:embed="rId3"/>
          <a:stretch>
            <a:fillRect/>
          </a:stretch>
        </p:blipFill>
        <p:spPr>
          <a:xfrm>
            <a:off x="4562282" y="2372261"/>
            <a:ext cx="5730737" cy="658425"/>
          </a:xfrm>
          <a:prstGeom prst="rect">
            <a:avLst/>
          </a:prstGeom>
        </p:spPr>
      </p:pic>
      <p:pic>
        <p:nvPicPr>
          <p:cNvPr id="6" name="Picture 5">
            <a:extLst>
              <a:ext uri="{FF2B5EF4-FFF2-40B4-BE49-F238E27FC236}">
                <a16:creationId xmlns:a16="http://schemas.microsoft.com/office/drawing/2014/main" id="{043D7C05-68D4-4091-96D8-1CFD39A227B7}"/>
              </a:ext>
            </a:extLst>
          </p:cNvPr>
          <p:cNvPicPr>
            <a:picLocks noChangeAspect="1"/>
          </p:cNvPicPr>
          <p:nvPr/>
        </p:nvPicPr>
        <p:blipFill>
          <a:blip r:embed="rId4"/>
          <a:stretch>
            <a:fillRect/>
          </a:stretch>
        </p:blipFill>
        <p:spPr>
          <a:xfrm>
            <a:off x="4562283" y="3169018"/>
            <a:ext cx="6281152" cy="2966842"/>
          </a:xfrm>
          <a:prstGeom prst="rect">
            <a:avLst/>
          </a:prstGeom>
        </p:spPr>
      </p:pic>
    </p:spTree>
    <p:extLst>
      <p:ext uri="{BB962C8B-B14F-4D97-AF65-F5344CB8AC3E}">
        <p14:creationId xmlns:p14="http://schemas.microsoft.com/office/powerpoint/2010/main" val="712931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5A3B-3BA3-4BA6-8411-1F061F6A5157}"/>
              </a:ext>
            </a:extLst>
          </p:cNvPr>
          <p:cNvSpPr>
            <a:spLocks noGrp="1"/>
          </p:cNvSpPr>
          <p:nvPr>
            <p:ph type="title"/>
          </p:nvPr>
        </p:nvSpPr>
        <p:spPr/>
        <p:txBody>
          <a:bodyPr/>
          <a:lstStyle/>
          <a:p>
            <a:r>
              <a:rPr lang="en-IN" dirty="0"/>
              <a:t>Conclusion</a:t>
            </a:r>
          </a:p>
        </p:txBody>
      </p:sp>
      <p:pic>
        <p:nvPicPr>
          <p:cNvPr id="4" name="Content Placeholder 3">
            <a:extLst>
              <a:ext uri="{FF2B5EF4-FFF2-40B4-BE49-F238E27FC236}">
                <a16:creationId xmlns:a16="http://schemas.microsoft.com/office/drawing/2014/main" id="{A5575028-6706-401D-A0E9-09E649AB20FD}"/>
              </a:ext>
            </a:extLst>
          </p:cNvPr>
          <p:cNvPicPr>
            <a:picLocks noGrp="1" noChangeAspect="1"/>
          </p:cNvPicPr>
          <p:nvPr>
            <p:ph idx="1"/>
          </p:nvPr>
        </p:nvPicPr>
        <p:blipFill>
          <a:blip r:embed="rId2"/>
          <a:stretch>
            <a:fillRect/>
          </a:stretch>
        </p:blipFill>
        <p:spPr>
          <a:xfrm>
            <a:off x="776056" y="1690688"/>
            <a:ext cx="8785194" cy="2127143"/>
          </a:xfrm>
          <a:prstGeom prst="rect">
            <a:avLst/>
          </a:prstGeom>
        </p:spPr>
      </p:pic>
      <p:sp>
        <p:nvSpPr>
          <p:cNvPr id="5" name="Rectangle 4">
            <a:extLst>
              <a:ext uri="{FF2B5EF4-FFF2-40B4-BE49-F238E27FC236}">
                <a16:creationId xmlns:a16="http://schemas.microsoft.com/office/drawing/2014/main" id="{405C5322-7D76-44E6-9A51-65569A9AC4BF}"/>
              </a:ext>
            </a:extLst>
          </p:cNvPr>
          <p:cNvSpPr/>
          <p:nvPr/>
        </p:nvSpPr>
        <p:spPr>
          <a:xfrm>
            <a:off x="838200" y="4143423"/>
            <a:ext cx="6096000" cy="1855893"/>
          </a:xfrm>
          <a:prstGeom prst="rect">
            <a:avLst/>
          </a:prstGeom>
        </p:spPr>
        <p:txBody>
          <a:bodyPr>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As per accuracy point of view this table clearly shows that </a:t>
            </a:r>
            <a:r>
              <a:rPr lang="en-IN" b="1" dirty="0">
                <a:latin typeface="Times New Roman" panose="02020603050405020304" pitchFamily="18" charset="0"/>
                <a:ea typeface="Calibri" panose="020F0502020204030204" pitchFamily="34" charset="0"/>
                <a:cs typeface="Times New Roman" panose="02020603050405020304" pitchFamily="18" charset="0"/>
              </a:rPr>
              <a:t>logistic regression without balancing </a:t>
            </a:r>
            <a:r>
              <a:rPr lang="en-IN" dirty="0">
                <a:latin typeface="Times New Roman" panose="02020603050405020304" pitchFamily="18" charset="0"/>
                <a:ea typeface="Calibri" panose="020F0502020204030204" pitchFamily="34" charset="0"/>
                <a:cs typeface="Times New Roman" panose="02020603050405020304" pitchFamily="18" charset="0"/>
              </a:rPr>
              <a:t>is the best model to consider where as for minimal log-loss point of view we go for </a:t>
            </a:r>
            <a:r>
              <a:rPr lang="en-IN" b="1" dirty="0">
                <a:latin typeface="Times New Roman" panose="02020603050405020304" pitchFamily="18" charset="0"/>
                <a:ea typeface="Calibri" panose="020F0502020204030204" pitchFamily="34" charset="0"/>
                <a:cs typeface="Times New Roman" panose="02020603050405020304" pitchFamily="18" charset="0"/>
              </a:rPr>
              <a:t>logistic regression with balancing </a:t>
            </a:r>
            <a:r>
              <a:rPr lang="en-IN" dirty="0">
                <a:latin typeface="Times New Roman" panose="02020603050405020304" pitchFamily="18" charset="0"/>
                <a:ea typeface="Calibri" panose="020F0502020204030204" pitchFamily="34" charset="0"/>
                <a:cs typeface="Times New Roman" panose="02020603050405020304" pitchFamily="18" charset="0"/>
              </a:rPr>
              <a:t>though there is not much difference in the prediction and precision. So, my suggestion would be the </a:t>
            </a:r>
            <a:r>
              <a:rPr lang="en-IN" b="1" dirty="0">
                <a:latin typeface="Times New Roman" panose="02020603050405020304" pitchFamily="18" charset="0"/>
                <a:ea typeface="Calibri" panose="020F0502020204030204" pitchFamily="34" charset="0"/>
                <a:cs typeface="Times New Roman" panose="02020603050405020304" pitchFamily="18" charset="0"/>
              </a:rPr>
              <a:t>logistic regression without balancing.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7182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CA1A-2350-4FFF-8DDE-18D86092146E}"/>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47F6CBBA-464E-47D6-A126-532771689EEE}"/>
              </a:ext>
            </a:extLst>
          </p:cNvPr>
          <p:cNvSpPr>
            <a:spLocks noGrp="1"/>
          </p:cNvSpPr>
          <p:nvPr>
            <p:ph idx="1"/>
          </p:nvPr>
        </p:nvSpPr>
        <p:spPr/>
        <p:txBody>
          <a:bodyPr>
            <a:normAutofit/>
          </a:bodyPr>
          <a:lstStyle/>
          <a:p>
            <a:r>
              <a:rPr lang="en-IN" dirty="0"/>
              <a:t>The dataset we have been provided to solve the problem stated above would be in two parts:</a:t>
            </a:r>
          </a:p>
          <a:p>
            <a:pPr lvl="0"/>
            <a:r>
              <a:rPr lang="en-IN" dirty="0"/>
              <a:t>Variant file- This contains the information about the genes, variations and the classes. These are the features present in the datafile.</a:t>
            </a:r>
          </a:p>
          <a:p>
            <a:pPr lvl="0"/>
            <a:r>
              <a:rPr lang="en-IN" dirty="0"/>
              <a:t>Text data file- This contains the information regarding the research papers available to identify the type of cancer.</a:t>
            </a:r>
          </a:p>
          <a:p>
            <a:pPr marL="0" indent="0">
              <a:buNone/>
            </a:pPr>
            <a:endParaRPr lang="en-IN" dirty="0"/>
          </a:p>
        </p:txBody>
      </p:sp>
      <p:pic>
        <p:nvPicPr>
          <p:cNvPr id="4" name="Picture 3">
            <a:extLst>
              <a:ext uri="{FF2B5EF4-FFF2-40B4-BE49-F238E27FC236}">
                <a16:creationId xmlns:a16="http://schemas.microsoft.com/office/drawing/2014/main" id="{BA3FFD8F-D8E1-4765-8A1D-8C4A14D32A98}"/>
              </a:ext>
            </a:extLst>
          </p:cNvPr>
          <p:cNvPicPr/>
          <p:nvPr/>
        </p:nvPicPr>
        <p:blipFill>
          <a:blip r:embed="rId2"/>
          <a:stretch>
            <a:fillRect/>
          </a:stretch>
        </p:blipFill>
        <p:spPr>
          <a:xfrm>
            <a:off x="1396308" y="4667589"/>
            <a:ext cx="3554471" cy="2021889"/>
          </a:xfrm>
          <a:prstGeom prst="rect">
            <a:avLst/>
          </a:prstGeom>
        </p:spPr>
      </p:pic>
      <p:pic>
        <p:nvPicPr>
          <p:cNvPr id="5" name="Picture 4">
            <a:extLst>
              <a:ext uri="{FF2B5EF4-FFF2-40B4-BE49-F238E27FC236}">
                <a16:creationId xmlns:a16="http://schemas.microsoft.com/office/drawing/2014/main" id="{1A9F43C4-24B0-408B-B64C-17763F82BB1E}"/>
              </a:ext>
            </a:extLst>
          </p:cNvPr>
          <p:cNvPicPr>
            <a:picLocks noChangeAspect="1"/>
          </p:cNvPicPr>
          <p:nvPr/>
        </p:nvPicPr>
        <p:blipFill>
          <a:blip r:embed="rId3"/>
          <a:stretch>
            <a:fillRect/>
          </a:stretch>
        </p:blipFill>
        <p:spPr>
          <a:xfrm>
            <a:off x="6265758" y="4403170"/>
            <a:ext cx="4383404" cy="2188654"/>
          </a:xfrm>
          <a:prstGeom prst="rect">
            <a:avLst/>
          </a:prstGeom>
        </p:spPr>
      </p:pic>
    </p:spTree>
    <p:extLst>
      <p:ext uri="{BB962C8B-B14F-4D97-AF65-F5344CB8AC3E}">
        <p14:creationId xmlns:p14="http://schemas.microsoft.com/office/powerpoint/2010/main" val="1291995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6F7A-3CA1-454C-9036-102AF0B4B7A5}"/>
              </a:ext>
            </a:extLst>
          </p:cNvPr>
          <p:cNvSpPr>
            <a:spLocks noGrp="1"/>
          </p:cNvSpPr>
          <p:nvPr>
            <p:ph type="title"/>
          </p:nvPr>
        </p:nvSpPr>
        <p:spPr>
          <a:xfrm>
            <a:off x="838200" y="365125"/>
            <a:ext cx="3627268" cy="717951"/>
          </a:xfrm>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03B251C0-AC05-4E22-B6F1-D9DC06840044}"/>
              </a:ext>
            </a:extLst>
          </p:cNvPr>
          <p:cNvSpPr>
            <a:spLocks noGrp="1"/>
          </p:cNvSpPr>
          <p:nvPr>
            <p:ph idx="1"/>
          </p:nvPr>
        </p:nvSpPr>
        <p:spPr>
          <a:xfrm>
            <a:off x="479394" y="1083076"/>
            <a:ext cx="10874406" cy="5255580"/>
          </a:xfrm>
        </p:spPr>
        <p:txBody>
          <a:bodyPr/>
          <a:lstStyle/>
          <a:p>
            <a:r>
              <a:rPr lang="en-IN" dirty="0"/>
              <a:t>In class column, we have 9 unique no. of classes</a:t>
            </a:r>
          </a:p>
          <a:p>
            <a:r>
              <a:rPr lang="en-IN" dirty="0"/>
              <a:t>Now, the problem we are going to solve is that we have gene, we have variation and we have research papers (in text file). By using these we need to predict the class.</a:t>
            </a:r>
          </a:p>
          <a:p>
            <a:r>
              <a:rPr lang="en-IN" dirty="0"/>
              <a:t>But there are some missing values in the text data file, we need to take that into consideration as well</a:t>
            </a:r>
          </a:p>
          <a:p>
            <a:pPr marL="0" indent="0">
              <a:buNone/>
            </a:pPr>
            <a:endParaRPr lang="en-IN" dirty="0"/>
          </a:p>
        </p:txBody>
      </p:sp>
      <p:pic>
        <p:nvPicPr>
          <p:cNvPr id="4" name="Picture 3">
            <a:extLst>
              <a:ext uri="{FF2B5EF4-FFF2-40B4-BE49-F238E27FC236}">
                <a16:creationId xmlns:a16="http://schemas.microsoft.com/office/drawing/2014/main" id="{FDE36EA5-914D-40FD-B4BD-434A2779BB7D}"/>
              </a:ext>
            </a:extLst>
          </p:cNvPr>
          <p:cNvPicPr/>
          <p:nvPr/>
        </p:nvPicPr>
        <p:blipFill>
          <a:blip r:embed="rId2"/>
          <a:stretch>
            <a:fillRect/>
          </a:stretch>
        </p:blipFill>
        <p:spPr>
          <a:xfrm>
            <a:off x="479394" y="4289653"/>
            <a:ext cx="4046220" cy="693420"/>
          </a:xfrm>
          <a:prstGeom prst="rect">
            <a:avLst/>
          </a:prstGeom>
        </p:spPr>
      </p:pic>
      <p:pic>
        <p:nvPicPr>
          <p:cNvPr id="5" name="Picture 4">
            <a:extLst>
              <a:ext uri="{FF2B5EF4-FFF2-40B4-BE49-F238E27FC236}">
                <a16:creationId xmlns:a16="http://schemas.microsoft.com/office/drawing/2014/main" id="{24EDE434-50F4-4606-8B96-90ECD4F3F038}"/>
              </a:ext>
            </a:extLst>
          </p:cNvPr>
          <p:cNvPicPr/>
          <p:nvPr/>
        </p:nvPicPr>
        <p:blipFill>
          <a:blip r:embed="rId3"/>
          <a:stretch>
            <a:fillRect/>
          </a:stretch>
        </p:blipFill>
        <p:spPr>
          <a:xfrm>
            <a:off x="6187735" y="3811146"/>
            <a:ext cx="4643021" cy="1963778"/>
          </a:xfrm>
          <a:prstGeom prst="rect">
            <a:avLst/>
          </a:prstGeom>
        </p:spPr>
      </p:pic>
    </p:spTree>
    <p:extLst>
      <p:ext uri="{BB962C8B-B14F-4D97-AF65-F5344CB8AC3E}">
        <p14:creationId xmlns:p14="http://schemas.microsoft.com/office/powerpoint/2010/main" val="3122120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95D4-BB4D-46ED-8CB4-BAB29BFB79D3}"/>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66CFE0F9-2DDF-4967-84FC-A02E8AB1C2DB}"/>
              </a:ext>
            </a:extLst>
          </p:cNvPr>
          <p:cNvSpPr>
            <a:spLocks noGrp="1"/>
          </p:cNvSpPr>
          <p:nvPr>
            <p:ph idx="1"/>
          </p:nvPr>
        </p:nvSpPr>
        <p:spPr/>
        <p:txBody>
          <a:bodyPr/>
          <a:lstStyle/>
          <a:p>
            <a:pPr marL="0" indent="0">
              <a:buNone/>
            </a:pPr>
            <a:r>
              <a:rPr lang="en-IN" dirty="0"/>
              <a:t>Since, we are dealing with the problem where errors can be very costly we need to be very careful while dealing with this kind of problem. This can be proven costly to researcher as well as patient.</a:t>
            </a:r>
          </a:p>
          <a:p>
            <a:pPr marL="0" indent="0">
              <a:buNone/>
            </a:pPr>
            <a:r>
              <a:rPr lang="en-IN" dirty="0"/>
              <a:t>So, here we have life and death situation here that is to contain these errors we would like to have results for each class in terms of probability.</a:t>
            </a:r>
          </a:p>
          <a:p>
            <a:pPr marL="0" indent="0">
              <a:buNone/>
            </a:pPr>
            <a:r>
              <a:rPr lang="en-IN" dirty="0"/>
              <a:t>In terms of probability means, for example, we have </a:t>
            </a:r>
          </a:p>
          <a:p>
            <a:pPr marL="0" indent="0">
              <a:buNone/>
            </a:pPr>
            <a:endParaRPr lang="en-IN" dirty="0"/>
          </a:p>
        </p:txBody>
      </p:sp>
      <p:pic>
        <p:nvPicPr>
          <p:cNvPr id="6" name="Picture 5">
            <a:extLst>
              <a:ext uri="{FF2B5EF4-FFF2-40B4-BE49-F238E27FC236}">
                <a16:creationId xmlns:a16="http://schemas.microsoft.com/office/drawing/2014/main" id="{01293B98-9DB6-4352-B738-C7E18899739B}"/>
              </a:ext>
            </a:extLst>
          </p:cNvPr>
          <p:cNvPicPr>
            <a:picLocks noChangeAspect="1"/>
          </p:cNvPicPr>
          <p:nvPr/>
        </p:nvPicPr>
        <p:blipFill>
          <a:blip r:embed="rId2"/>
          <a:stretch>
            <a:fillRect/>
          </a:stretch>
        </p:blipFill>
        <p:spPr>
          <a:xfrm>
            <a:off x="954456" y="4982423"/>
            <a:ext cx="4846846" cy="406323"/>
          </a:xfrm>
          <a:prstGeom prst="rect">
            <a:avLst/>
          </a:prstGeom>
        </p:spPr>
      </p:pic>
    </p:spTree>
    <p:extLst>
      <p:ext uri="{BB962C8B-B14F-4D97-AF65-F5344CB8AC3E}">
        <p14:creationId xmlns:p14="http://schemas.microsoft.com/office/powerpoint/2010/main" val="53860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8EBA-FEE7-4072-8B5B-22A45BA4E3B4}"/>
              </a:ext>
            </a:extLst>
          </p:cNvPr>
          <p:cNvSpPr>
            <a:spLocks noGrp="1"/>
          </p:cNvSpPr>
          <p:nvPr>
            <p:ph type="title"/>
          </p:nvPr>
        </p:nvSpPr>
        <p:spPr/>
        <p:txBody>
          <a:bodyPr/>
          <a:lstStyle/>
          <a:p>
            <a:r>
              <a:rPr lang="en-IN" dirty="0"/>
              <a:t>Experimental Evaluation:</a:t>
            </a:r>
          </a:p>
        </p:txBody>
      </p:sp>
      <p:sp>
        <p:nvSpPr>
          <p:cNvPr id="3" name="Content Placeholder 2">
            <a:extLst>
              <a:ext uri="{FF2B5EF4-FFF2-40B4-BE49-F238E27FC236}">
                <a16:creationId xmlns:a16="http://schemas.microsoft.com/office/drawing/2014/main" id="{08F67D99-C889-4DC4-B588-9513ED2E76AC}"/>
              </a:ext>
            </a:extLst>
          </p:cNvPr>
          <p:cNvSpPr>
            <a:spLocks noGrp="1"/>
          </p:cNvSpPr>
          <p:nvPr>
            <p:ph idx="1"/>
          </p:nvPr>
        </p:nvSpPr>
        <p:spPr>
          <a:xfrm>
            <a:off x="838200" y="1589103"/>
            <a:ext cx="10515600" cy="4587860"/>
          </a:xfrm>
        </p:spPr>
        <p:txBody>
          <a:bodyPr>
            <a:normAutofit fontScale="77500" lnSpcReduction="20000"/>
          </a:bodyPr>
          <a:lstStyle/>
          <a:p>
            <a:pPr marL="0" indent="0">
              <a:buNone/>
            </a:pPr>
            <a:r>
              <a:rPr lang="en-IN" u="sng" dirty="0"/>
              <a:t>Dealing with the text data:</a:t>
            </a:r>
          </a:p>
          <a:p>
            <a:r>
              <a:rPr lang="en-IN" dirty="0"/>
              <a:t>Now, form one perspective this is very important for the researcher’s point of view but here this report we cannot directly feed to the ML-based algorithm. So, here first we need to cleanse the data like we do in the NLP.</a:t>
            </a:r>
          </a:p>
          <a:p>
            <a:r>
              <a:rPr lang="en-IN" dirty="0"/>
              <a:t>In cleansing now what needs to be removed/ replaced and what to keep so that we can smooth the data as per our requirement without losing any information.</a:t>
            </a:r>
          </a:p>
          <a:p>
            <a:pPr lvl="0"/>
            <a:r>
              <a:rPr lang="en-IN" dirty="0"/>
              <a:t>Remove the double spaces and tabs present in the dataset.</a:t>
            </a:r>
          </a:p>
          <a:p>
            <a:pPr lvl="0"/>
            <a:r>
              <a:rPr lang="en-IN" dirty="0"/>
              <a:t>There are so many unnecessary numbers present in the dataset which we do not need right now for our processing the data.</a:t>
            </a:r>
          </a:p>
          <a:p>
            <a:pPr lvl="0"/>
            <a:r>
              <a:rPr lang="en-IN" dirty="0"/>
              <a:t>There are so many words in the data set where same words use in different format like gene and Gene.</a:t>
            </a:r>
          </a:p>
          <a:p>
            <a:pPr lvl="0"/>
            <a:r>
              <a:rPr lang="en-IN" dirty="0"/>
              <a:t>There are so many stop words present in the text data file like an, a, the etc…</a:t>
            </a:r>
          </a:p>
          <a:p>
            <a:r>
              <a:rPr lang="en-IN" dirty="0"/>
              <a:t>Now, after cleansing we are going to merge our dataset with the variants file, there is common component needed to merge and that common component here is “ID”.</a:t>
            </a:r>
          </a:p>
          <a:p>
            <a:pPr lvl="0"/>
            <a:endParaRPr lang="en-IN" dirty="0"/>
          </a:p>
          <a:p>
            <a:pPr marL="0" indent="0">
              <a:buNone/>
            </a:pPr>
            <a:endParaRPr lang="en-IN" dirty="0"/>
          </a:p>
        </p:txBody>
      </p:sp>
      <p:pic>
        <p:nvPicPr>
          <p:cNvPr id="4" name="Picture 3">
            <a:extLst>
              <a:ext uri="{FF2B5EF4-FFF2-40B4-BE49-F238E27FC236}">
                <a16:creationId xmlns:a16="http://schemas.microsoft.com/office/drawing/2014/main" id="{0CB7B60A-E4E4-4157-A820-F8B2A61D67D5}"/>
              </a:ext>
            </a:extLst>
          </p:cNvPr>
          <p:cNvPicPr>
            <a:picLocks noChangeAspect="1"/>
          </p:cNvPicPr>
          <p:nvPr/>
        </p:nvPicPr>
        <p:blipFill>
          <a:blip r:embed="rId2"/>
          <a:stretch>
            <a:fillRect/>
          </a:stretch>
        </p:blipFill>
        <p:spPr>
          <a:xfrm>
            <a:off x="6462945" y="8045"/>
            <a:ext cx="5729056" cy="1722461"/>
          </a:xfrm>
          <a:prstGeom prst="rect">
            <a:avLst/>
          </a:prstGeom>
        </p:spPr>
      </p:pic>
    </p:spTree>
    <p:extLst>
      <p:ext uri="{BB962C8B-B14F-4D97-AF65-F5344CB8AC3E}">
        <p14:creationId xmlns:p14="http://schemas.microsoft.com/office/powerpoint/2010/main" val="2836451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8D02-5A11-4621-8557-10325A91F7FF}"/>
              </a:ext>
            </a:extLst>
          </p:cNvPr>
          <p:cNvSpPr>
            <a:spLocks noGrp="1"/>
          </p:cNvSpPr>
          <p:nvPr>
            <p:ph type="title"/>
          </p:nvPr>
        </p:nvSpPr>
        <p:spPr>
          <a:xfrm>
            <a:off x="838200" y="365125"/>
            <a:ext cx="3360938" cy="593663"/>
          </a:xfrm>
        </p:spPr>
        <p:txBody>
          <a:bodyPr>
            <a:normAutofit fontScale="90000"/>
          </a:bodyPr>
          <a:lstStyle/>
          <a:p>
            <a:r>
              <a:rPr lang="en-IN" dirty="0" err="1"/>
              <a:t>Contd</a:t>
            </a:r>
            <a:r>
              <a:rPr lang="en-IN" dirty="0"/>
              <a:t>…</a:t>
            </a:r>
          </a:p>
        </p:txBody>
      </p:sp>
      <p:sp>
        <p:nvSpPr>
          <p:cNvPr id="3" name="Content Placeholder 2">
            <a:extLst>
              <a:ext uri="{FF2B5EF4-FFF2-40B4-BE49-F238E27FC236}">
                <a16:creationId xmlns:a16="http://schemas.microsoft.com/office/drawing/2014/main" id="{518D0358-5B5E-4FF7-86F1-DC340260F5B2}"/>
              </a:ext>
            </a:extLst>
          </p:cNvPr>
          <p:cNvSpPr>
            <a:spLocks noGrp="1"/>
          </p:cNvSpPr>
          <p:nvPr>
            <p:ph idx="1"/>
          </p:nvPr>
        </p:nvSpPr>
        <p:spPr>
          <a:xfrm>
            <a:off x="541538" y="1047565"/>
            <a:ext cx="11132598" cy="5282214"/>
          </a:xfrm>
        </p:spPr>
        <p:txBody>
          <a:bodyPr>
            <a:normAutofit fontScale="92500" lnSpcReduction="20000"/>
          </a:bodyPr>
          <a:lstStyle/>
          <a:p>
            <a:pPr marL="0" indent="0">
              <a:buNone/>
            </a:pPr>
            <a:r>
              <a:rPr lang="en-IN" u="sng" dirty="0"/>
              <a:t>Splitting the data</a:t>
            </a:r>
            <a:endParaRPr lang="en-IN" dirty="0"/>
          </a:p>
          <a:p>
            <a:r>
              <a:rPr lang="en-IN" dirty="0"/>
              <a:t>General procedure we use in machine learning is to simply divide the data into training set and testing set and then create model on training set and test it on testing set but sometimes this is not a good thing to do because when we play with the things called hyperparameter tuning then these things may cause a problem in a way that we may be become more dependent on the testing dataset. The result comes out with the test dataset and we start looking for accuracy on training dataset this creates the dependency on the test dataset.</a:t>
            </a:r>
          </a:p>
          <a:p>
            <a:r>
              <a:rPr lang="en-IN" dirty="0"/>
              <a:t>In order to handle that we come up with the validation dataset, here we divide the dataset into 3 parts rather than two parts.</a:t>
            </a:r>
          </a:p>
          <a:p>
            <a:r>
              <a:rPr lang="en-IN" dirty="0"/>
              <a:t>Here, those three parts are:</a:t>
            </a:r>
          </a:p>
          <a:p>
            <a:pPr lvl="0"/>
            <a:r>
              <a:rPr lang="en-IN" dirty="0"/>
              <a:t>Training set</a:t>
            </a:r>
          </a:p>
          <a:p>
            <a:pPr lvl="0"/>
            <a:r>
              <a:rPr lang="en-IN" dirty="0"/>
              <a:t>Cross-validation set</a:t>
            </a:r>
          </a:p>
          <a:p>
            <a:pPr lvl="0"/>
            <a:r>
              <a:rPr lang="en-IN" dirty="0"/>
              <a:t>Testing set</a:t>
            </a:r>
          </a:p>
          <a:p>
            <a:endParaRPr lang="en-IN" dirty="0"/>
          </a:p>
        </p:txBody>
      </p:sp>
    </p:spTree>
    <p:extLst>
      <p:ext uri="{BB962C8B-B14F-4D97-AF65-F5344CB8AC3E}">
        <p14:creationId xmlns:p14="http://schemas.microsoft.com/office/powerpoint/2010/main" val="26181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3A64-131B-401D-9EE9-71102682AF38}"/>
              </a:ext>
            </a:extLst>
          </p:cNvPr>
          <p:cNvSpPr>
            <a:spLocks noGrp="1"/>
          </p:cNvSpPr>
          <p:nvPr>
            <p:ph type="title"/>
          </p:nvPr>
        </p:nvSpPr>
        <p:spPr>
          <a:xfrm>
            <a:off x="838200" y="365126"/>
            <a:ext cx="5127594" cy="584786"/>
          </a:xfrm>
        </p:spPr>
        <p:txBody>
          <a:bodyPr>
            <a:normAutofit fontScale="90000"/>
          </a:bodyPr>
          <a:lstStyle/>
          <a:p>
            <a:r>
              <a:rPr lang="en-IN" dirty="0"/>
              <a:t>Contd.</a:t>
            </a:r>
          </a:p>
        </p:txBody>
      </p:sp>
      <p:sp>
        <p:nvSpPr>
          <p:cNvPr id="3" name="Content Placeholder 2">
            <a:extLst>
              <a:ext uri="{FF2B5EF4-FFF2-40B4-BE49-F238E27FC236}">
                <a16:creationId xmlns:a16="http://schemas.microsoft.com/office/drawing/2014/main" id="{6589911B-AF34-4639-A325-A28B4BBE91D7}"/>
              </a:ext>
            </a:extLst>
          </p:cNvPr>
          <p:cNvSpPr>
            <a:spLocks noGrp="1"/>
          </p:cNvSpPr>
          <p:nvPr>
            <p:ph idx="1"/>
          </p:nvPr>
        </p:nvSpPr>
        <p:spPr>
          <a:xfrm>
            <a:off x="639192" y="1020932"/>
            <a:ext cx="10928412" cy="5471942"/>
          </a:xfrm>
        </p:spPr>
        <p:txBody>
          <a:bodyPr>
            <a:normAutofit lnSpcReduction="10000"/>
          </a:bodyPr>
          <a:lstStyle/>
          <a:p>
            <a:pPr marL="0" indent="0">
              <a:buNone/>
            </a:pPr>
            <a:r>
              <a:rPr lang="en-IN" u="sng" dirty="0"/>
              <a:t>Checking the distribution of data</a:t>
            </a:r>
          </a:p>
          <a:p>
            <a:r>
              <a:rPr lang="en-IN" dirty="0"/>
              <a:t>After splitting it is very important that we do notice that distribution of the data happened properly because if the distribution does not happen properly many kinds of problem can occur like:</a:t>
            </a:r>
          </a:p>
          <a:p>
            <a:pPr lvl="0"/>
            <a:r>
              <a:rPr lang="en-IN" dirty="0"/>
              <a:t>Here we have 9 classes, suppose class 1 components are stayed in the training dataset and there is a chance that they haven’t gotten into the cross-validation and testing set. If this happens then there is no way to bringing in and verify that whether my model is to bringing the class 1 is good or not.</a:t>
            </a:r>
          </a:p>
          <a:p>
            <a:pPr lvl="0"/>
            <a:r>
              <a:rPr lang="en-IN" dirty="0"/>
              <a:t>It can also happen that suppose class 7 components we have here is not much present in the training set, so if that happens then we do not have much information in training set to train our model and get accurate predictions because not much patterns available to study or to learn from the training set.</a:t>
            </a:r>
          </a:p>
          <a:p>
            <a:pPr marL="0" indent="0">
              <a:buNone/>
            </a:pPr>
            <a:endParaRPr lang="en-IN" u="sng" dirty="0"/>
          </a:p>
        </p:txBody>
      </p:sp>
      <p:pic>
        <p:nvPicPr>
          <p:cNvPr id="4" name="Picture 3">
            <a:extLst>
              <a:ext uri="{FF2B5EF4-FFF2-40B4-BE49-F238E27FC236}">
                <a16:creationId xmlns:a16="http://schemas.microsoft.com/office/drawing/2014/main" id="{23DFA81E-7BB1-47F0-8869-E4E1B22E347F}"/>
              </a:ext>
            </a:extLst>
          </p:cNvPr>
          <p:cNvPicPr>
            <a:picLocks noChangeAspect="1"/>
          </p:cNvPicPr>
          <p:nvPr/>
        </p:nvPicPr>
        <p:blipFill>
          <a:blip r:embed="rId2"/>
          <a:stretch>
            <a:fillRect/>
          </a:stretch>
        </p:blipFill>
        <p:spPr>
          <a:xfrm>
            <a:off x="8150426" y="118216"/>
            <a:ext cx="3926164" cy="493819"/>
          </a:xfrm>
          <a:prstGeom prst="rect">
            <a:avLst/>
          </a:prstGeom>
        </p:spPr>
      </p:pic>
    </p:spTree>
    <p:extLst>
      <p:ext uri="{BB962C8B-B14F-4D97-AF65-F5344CB8AC3E}">
        <p14:creationId xmlns:p14="http://schemas.microsoft.com/office/powerpoint/2010/main" val="942443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2987</Words>
  <Application>Microsoft Office PowerPoint</Application>
  <PresentationFormat>Widescreen</PresentationFormat>
  <Paragraphs>152</Paragraphs>
  <Slides>34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0" baseType="lpstr">
      <vt:lpstr>Arial</vt:lpstr>
      <vt:lpstr>Calibri</vt:lpstr>
      <vt:lpstr>Calibri Light</vt:lpstr>
      <vt:lpstr>Times New Roman</vt:lpstr>
      <vt:lpstr>Office Theme</vt:lpstr>
      <vt:lpstr>MathType 6.0 Equation</vt:lpstr>
      <vt:lpstr>Redefining Cancer Treatment </vt:lpstr>
      <vt:lpstr>Problem statement</vt:lpstr>
      <vt:lpstr>Contd…</vt:lpstr>
      <vt:lpstr>DATASET</vt:lpstr>
      <vt:lpstr>Contd…</vt:lpstr>
      <vt:lpstr>Methodology</vt:lpstr>
      <vt:lpstr>Experimental Evaluation:</vt:lpstr>
      <vt:lpstr>Contd…</vt:lpstr>
      <vt:lpstr>Contd.</vt:lpstr>
      <vt:lpstr>Contd…</vt:lpstr>
      <vt:lpstr>Accuracy</vt:lpstr>
      <vt:lpstr>Random Model</vt:lpstr>
      <vt:lpstr>Contd…</vt:lpstr>
      <vt:lpstr>Contd..</vt:lpstr>
      <vt:lpstr>Dealing with categorical features in data frame</vt:lpstr>
      <vt:lpstr>Contd…</vt:lpstr>
      <vt:lpstr>Contd….</vt:lpstr>
      <vt:lpstr>Modelling:</vt:lpstr>
      <vt:lpstr>Contd…</vt:lpstr>
      <vt:lpstr>Contd….</vt:lpstr>
      <vt:lpstr>Contd…</vt:lpstr>
      <vt:lpstr>Contd..</vt:lpstr>
      <vt:lpstr>Contd…</vt:lpstr>
      <vt:lpstr>PowerPoint Presentation</vt:lpstr>
      <vt:lpstr>Contd…</vt:lpstr>
      <vt:lpstr>Contd…</vt:lpstr>
      <vt:lpstr>Contd…</vt:lpstr>
      <vt:lpstr>Contd….</vt:lpstr>
      <vt:lpstr>Contd…</vt:lpstr>
      <vt:lpstr>Contd…</vt:lpstr>
      <vt:lpstr>Contd…</vt:lpstr>
      <vt:lpstr>Contd…</vt:lpstr>
      <vt:lpstr>Contd…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Redefining Cancer Treatment</dc:title>
  <dc:creator>Gaurav Pandey</dc:creator>
  <cp:lastModifiedBy>Gaurav Pandey</cp:lastModifiedBy>
  <cp:revision>11</cp:revision>
  <dcterms:created xsi:type="dcterms:W3CDTF">2020-07-01T23:02:35Z</dcterms:created>
  <dcterms:modified xsi:type="dcterms:W3CDTF">2020-07-02T01:37:31Z</dcterms:modified>
</cp:coreProperties>
</file>