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64" r:id="rId11"/>
    <p:sldId id="265" r:id="rId12"/>
    <p:sldId id="266" r:id="rId13"/>
    <p:sldId id="267" r:id="rId14"/>
    <p:sldId id="277" r:id="rId15"/>
    <p:sldId id="269" r:id="rId16"/>
    <p:sldId id="278" r:id="rId17"/>
    <p:sldId id="280" r:id="rId18"/>
    <p:sldId id="281" r:id="rId19"/>
    <p:sldId id="282" r:id="rId20"/>
    <p:sldId id="272" r:id="rId21"/>
    <p:sldId id="273" r:id="rId22"/>
    <p:sldId id="283" r:id="rId23"/>
    <p:sldId id="284" r:id="rId24"/>
    <p:sldId id="285" r:id="rId25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780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12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44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066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625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534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989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533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521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9415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4" y="501589"/>
            <a:ext cx="8374551" cy="519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7926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971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08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77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4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289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560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06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619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3897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828800" y="2057895"/>
            <a:ext cx="7162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200" b="1" spc="4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Noto Sans Display"/>
              </a:rPr>
              <a:t>Final </a:t>
            </a:r>
            <a:r>
              <a:rPr lang="en-IN" sz="3200" b="1" spc="45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Noto Sans Display"/>
              </a:rPr>
              <a:t>Project</a:t>
            </a:r>
            <a:r>
              <a:rPr lang="en-IN" sz="3200" b="1" spc="-4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Noto Sans Display"/>
              </a:rPr>
              <a:t> </a:t>
            </a:r>
            <a:r>
              <a:rPr lang="en-IN" sz="3200" b="1" spc="5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Noto Sans Display"/>
              </a:rPr>
              <a:t>Presentation</a:t>
            </a:r>
            <a:endParaRPr lang="en-IN" sz="32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  <a:cs typeface="Noto Sans Display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90800" y="2757799"/>
            <a:ext cx="5029200" cy="13696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marR="5080" indent="-230504">
              <a:lnSpc>
                <a:spcPct val="100000"/>
              </a:lnSpc>
              <a:spcBef>
                <a:spcPts val="100"/>
              </a:spcBef>
            </a:pPr>
            <a:r>
              <a:rPr lang="en-IN" sz="1400" spc="25" dirty="0">
                <a:latin typeface="Noto Sans Display"/>
                <a:cs typeface="Noto Sans Display"/>
              </a:rPr>
              <a:t>Group Members: Debasish </a:t>
            </a:r>
            <a:r>
              <a:rPr lang="en-IN" sz="1400" spc="25" dirty="0" err="1">
                <a:latin typeface="Noto Sans Display"/>
                <a:cs typeface="Noto Sans Display"/>
              </a:rPr>
              <a:t>Panigrahi</a:t>
            </a:r>
            <a:r>
              <a:rPr lang="en-IN" sz="1400" spc="25" dirty="0">
                <a:latin typeface="Noto Sans Display"/>
                <a:cs typeface="Noto Sans Display"/>
              </a:rPr>
              <a:t> </a:t>
            </a:r>
            <a:r>
              <a:rPr sz="1400" spc="35" dirty="0">
                <a:latin typeface="Noto Sans Display"/>
                <a:cs typeface="Noto Sans Display"/>
              </a:rPr>
              <a:t>[</a:t>
            </a:r>
            <a:r>
              <a:rPr lang="en-IN" sz="1400" spc="35" dirty="0">
                <a:latin typeface="Noto Sans Display"/>
                <a:cs typeface="Noto Sans Display"/>
              </a:rPr>
              <a:t>015702414</a:t>
            </a:r>
            <a:r>
              <a:rPr sz="1400" spc="35" dirty="0">
                <a:latin typeface="Noto Sans Display"/>
                <a:cs typeface="Noto Sans Display"/>
              </a:rPr>
              <a:t>]</a:t>
            </a:r>
            <a:endParaRPr lang="en-IN" sz="1400" spc="35" dirty="0">
              <a:latin typeface="Noto Sans Display"/>
              <a:cs typeface="Noto Sans Display"/>
            </a:endParaRPr>
          </a:p>
          <a:p>
            <a:pPr marL="280035" marR="5080" indent="-267970">
              <a:lnSpc>
                <a:spcPct val="100000"/>
              </a:lnSpc>
              <a:spcBef>
                <a:spcPts val="100"/>
              </a:spcBef>
            </a:pPr>
            <a:r>
              <a:rPr lang="en-IN" sz="1400" spc="25" dirty="0">
                <a:latin typeface="Noto Sans Display"/>
                <a:cs typeface="Noto Sans Display"/>
              </a:rPr>
              <a:t>			          Gaurav Sarkar </a:t>
            </a:r>
            <a:r>
              <a:rPr lang="en-IN" sz="1400" spc="35" dirty="0">
                <a:latin typeface="Noto Sans Display"/>
                <a:cs typeface="Noto Sans Display"/>
              </a:rPr>
              <a:t>[016197857]</a:t>
            </a:r>
          </a:p>
          <a:p>
            <a:pPr marL="280035" marR="5080" indent="-267970">
              <a:spcBef>
                <a:spcPts val="100"/>
              </a:spcBef>
            </a:pPr>
            <a:r>
              <a:rPr lang="en-IN" sz="1400" spc="20" dirty="0">
                <a:latin typeface="Noto Sans Display"/>
                <a:cs typeface="Noto Sans Display"/>
              </a:rPr>
              <a:t>                               Romit Ganjoo</a:t>
            </a:r>
            <a:r>
              <a:rPr lang="en-IN" sz="1400" spc="15" dirty="0">
                <a:latin typeface="Noto Sans Display"/>
                <a:cs typeface="Noto Sans Display"/>
              </a:rPr>
              <a:t>  </a:t>
            </a:r>
            <a:r>
              <a:rPr lang="en-IN" sz="1400" spc="35" dirty="0">
                <a:latin typeface="Noto Sans Display"/>
                <a:cs typeface="Noto Sans Display"/>
              </a:rPr>
              <a:t>[016054038]</a:t>
            </a:r>
            <a:endParaRPr lang="en-IN" sz="1400" dirty="0">
              <a:latin typeface="Noto Sans Display"/>
              <a:cs typeface="Noto Sans Display"/>
            </a:endParaRPr>
          </a:p>
          <a:p>
            <a:pPr marL="280035" marR="5080" indent="-267970">
              <a:lnSpc>
                <a:spcPct val="100000"/>
              </a:lnSpc>
              <a:spcBef>
                <a:spcPts val="100"/>
              </a:spcBef>
            </a:pPr>
            <a:endParaRPr lang="en-IN" sz="1400" dirty="0">
              <a:latin typeface="Noto Sans Display"/>
              <a:cs typeface="Noto Sans Display"/>
            </a:endParaRPr>
          </a:p>
          <a:p>
            <a:pPr marL="242570" marR="5080" indent="-230504">
              <a:lnSpc>
                <a:spcPct val="100000"/>
              </a:lnSpc>
              <a:spcBef>
                <a:spcPts val="100"/>
              </a:spcBef>
            </a:pPr>
            <a:endParaRPr lang="en-IN" sz="1400" spc="35" dirty="0">
              <a:latin typeface="Noto Sans Display"/>
              <a:cs typeface="Noto Sans Display"/>
            </a:endParaRPr>
          </a:p>
          <a:p>
            <a:pPr marL="242570" marR="5080" indent="-230504">
              <a:lnSpc>
                <a:spcPct val="100000"/>
              </a:lnSpc>
              <a:spcBef>
                <a:spcPts val="100"/>
              </a:spcBef>
            </a:pPr>
            <a:endParaRPr sz="1400" dirty="0">
              <a:latin typeface="Noto Sans Display"/>
              <a:cs typeface="Noto Sans Display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DAEE21-9E54-5675-6DCA-7B53E301CC4E}"/>
              </a:ext>
            </a:extLst>
          </p:cNvPr>
          <p:cNvSpPr txBox="1"/>
          <p:nvPr/>
        </p:nvSpPr>
        <p:spPr>
          <a:xfrm>
            <a:off x="1295400" y="1375801"/>
            <a:ext cx="7467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spc="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CMPE 180C Operating Systems</a:t>
            </a:r>
            <a:endParaRPr lang="en-IN" sz="32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4800" y="1454318"/>
            <a:ext cx="8810724" cy="3593932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38735">
              <a:lnSpc>
                <a:spcPct val="100000"/>
              </a:lnSpc>
            </a:pPr>
            <a:r>
              <a:rPr lang="en-US" sz="1100" b="1" u="sng" spc="10" dirty="0">
                <a:latin typeface="Courier New"/>
                <a:cs typeface="Courier New"/>
              </a:rPr>
              <a:t>Quick Sort:</a:t>
            </a:r>
            <a:endParaRPr sz="1100" b="1" u="sng" dirty="0">
              <a:latin typeface="Courier New"/>
              <a:cs typeface="Courier New"/>
            </a:endParaRP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protected void compute() {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    if (left &lt; right){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        int </a:t>
            </a:r>
            <a:r>
              <a:rPr lang="en-US" sz="1050" spc="10" dirty="0" err="1">
                <a:latin typeface="Courier New"/>
                <a:cs typeface="Courier New"/>
              </a:rPr>
              <a:t>pivotIndex</a:t>
            </a:r>
            <a:r>
              <a:rPr lang="en-US" sz="1050" spc="10" dirty="0">
                <a:latin typeface="Courier New"/>
                <a:cs typeface="Courier New"/>
              </a:rPr>
              <a:t> = left + ((right - left)/2);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        </a:t>
            </a:r>
            <a:r>
              <a:rPr lang="en-US" sz="1050" spc="10" dirty="0" err="1">
                <a:latin typeface="Courier New"/>
                <a:cs typeface="Courier New"/>
              </a:rPr>
              <a:t>pivotIndex</a:t>
            </a:r>
            <a:r>
              <a:rPr lang="en-US" sz="1050" spc="10" dirty="0">
                <a:latin typeface="Courier New"/>
                <a:cs typeface="Courier New"/>
              </a:rPr>
              <a:t> = partition(</a:t>
            </a:r>
            <a:r>
              <a:rPr lang="en-US" sz="1050" spc="10" dirty="0" err="1">
                <a:latin typeface="Courier New"/>
                <a:cs typeface="Courier New"/>
              </a:rPr>
              <a:t>pivotIndex</a:t>
            </a:r>
            <a:r>
              <a:rPr lang="en-US" sz="1050" spc="10" dirty="0">
                <a:latin typeface="Courier New"/>
                <a:cs typeface="Courier New"/>
              </a:rPr>
              <a:t>);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        </a:t>
            </a:r>
            <a:r>
              <a:rPr lang="en-US" sz="1050" spc="10" dirty="0" err="1">
                <a:latin typeface="Courier New"/>
                <a:cs typeface="Courier New"/>
              </a:rPr>
              <a:t>invokeAll</a:t>
            </a:r>
            <a:r>
              <a:rPr lang="en-US" sz="1050" spc="10" dirty="0">
                <a:latin typeface="Courier New"/>
                <a:cs typeface="Courier New"/>
              </a:rPr>
              <a:t>(new </a:t>
            </a:r>
            <a:r>
              <a:rPr lang="en-US" sz="1050" spc="10" dirty="0" err="1">
                <a:latin typeface="Courier New"/>
                <a:cs typeface="Courier New"/>
              </a:rPr>
              <a:t>ListSortq</a:t>
            </a:r>
            <a:r>
              <a:rPr lang="en-US" sz="1050" spc="10" dirty="0">
                <a:latin typeface="Courier New"/>
                <a:cs typeface="Courier New"/>
              </a:rPr>
              <a:t>(data, left, pivotIndex-1), new </a:t>
            </a:r>
            <a:r>
              <a:rPr lang="en-US" sz="1050" spc="10" dirty="0" err="1">
                <a:latin typeface="Courier New"/>
                <a:cs typeface="Courier New"/>
              </a:rPr>
              <a:t>ListSortq</a:t>
            </a:r>
            <a:r>
              <a:rPr lang="en-US" sz="1050" spc="10" dirty="0">
                <a:latin typeface="Courier New"/>
                <a:cs typeface="Courier New"/>
              </a:rPr>
              <a:t>(data, pivotIndex+1, right));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    }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} 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100" b="1" u="sng" spc="10" dirty="0">
                <a:latin typeface="Courier New"/>
                <a:cs typeface="Courier New"/>
              </a:rPr>
              <a:t>Merge Sort: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protected void compute() {                                                                     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if (</a:t>
            </a:r>
            <a:r>
              <a:rPr lang="en-US" sz="1050" spc="10" dirty="0" err="1">
                <a:latin typeface="Courier New"/>
                <a:cs typeface="Courier New"/>
              </a:rPr>
              <a:t>indexStart</a:t>
            </a:r>
            <a:r>
              <a:rPr lang="en-US" sz="1050" spc="10" dirty="0">
                <a:latin typeface="Courier New"/>
                <a:cs typeface="Courier New"/>
              </a:rPr>
              <a:t> &lt; </a:t>
            </a:r>
            <a:r>
              <a:rPr lang="en-US" sz="1050" spc="10" dirty="0" err="1">
                <a:latin typeface="Courier New"/>
                <a:cs typeface="Courier New"/>
              </a:rPr>
              <a:t>indexEnd</a:t>
            </a:r>
            <a:r>
              <a:rPr lang="en-US" sz="1050" spc="10" dirty="0">
                <a:latin typeface="Courier New"/>
                <a:cs typeface="Courier New"/>
              </a:rPr>
              <a:t> &amp;&amp; (</a:t>
            </a:r>
            <a:r>
              <a:rPr lang="en-US" sz="1050" spc="10" dirty="0" err="1">
                <a:latin typeface="Courier New"/>
                <a:cs typeface="Courier New"/>
              </a:rPr>
              <a:t>indexEnd</a:t>
            </a:r>
            <a:r>
              <a:rPr lang="en-US" sz="1050" spc="10" dirty="0">
                <a:latin typeface="Courier New"/>
                <a:cs typeface="Courier New"/>
              </a:rPr>
              <a:t> - </a:t>
            </a:r>
            <a:r>
              <a:rPr lang="en-US" sz="1050" spc="10" dirty="0" err="1">
                <a:latin typeface="Courier New"/>
                <a:cs typeface="Courier New"/>
              </a:rPr>
              <a:t>indexStart</a:t>
            </a:r>
            <a:r>
              <a:rPr lang="en-US" sz="1050" spc="10" dirty="0">
                <a:latin typeface="Courier New"/>
                <a:cs typeface="Courier New"/>
              </a:rPr>
              <a:t>) &gt;= 1){                                  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  int </a:t>
            </a:r>
            <a:r>
              <a:rPr lang="en-US" sz="1050" spc="10" dirty="0" err="1">
                <a:latin typeface="Courier New"/>
                <a:cs typeface="Courier New"/>
              </a:rPr>
              <a:t>middleElement</a:t>
            </a:r>
            <a:r>
              <a:rPr lang="en-US" sz="1050" spc="10" dirty="0">
                <a:latin typeface="Courier New"/>
                <a:cs typeface="Courier New"/>
              </a:rPr>
              <a:t> = (</a:t>
            </a:r>
            <a:r>
              <a:rPr lang="en-US" sz="1050" spc="10" dirty="0" err="1">
                <a:latin typeface="Courier New"/>
                <a:cs typeface="Courier New"/>
              </a:rPr>
              <a:t>indexEnd</a:t>
            </a:r>
            <a:r>
              <a:rPr lang="en-US" sz="1050" spc="10" dirty="0">
                <a:latin typeface="Courier New"/>
                <a:cs typeface="Courier New"/>
              </a:rPr>
              <a:t> + </a:t>
            </a:r>
            <a:r>
              <a:rPr lang="en-US" sz="1050" spc="10" dirty="0" err="1">
                <a:latin typeface="Courier New"/>
                <a:cs typeface="Courier New"/>
              </a:rPr>
              <a:t>indexStart</a:t>
            </a:r>
            <a:r>
              <a:rPr lang="en-US" sz="1050" spc="10" dirty="0">
                <a:latin typeface="Courier New"/>
                <a:cs typeface="Courier New"/>
              </a:rPr>
              <a:t>) / 2;                                           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  </a:t>
            </a:r>
            <a:r>
              <a:rPr lang="en-US" sz="1050" spc="10" dirty="0" err="1">
                <a:latin typeface="Courier New"/>
                <a:cs typeface="Courier New"/>
              </a:rPr>
              <a:t>ListSort</a:t>
            </a:r>
            <a:r>
              <a:rPr lang="en-US" sz="1050" spc="10" dirty="0">
                <a:latin typeface="Courier New"/>
                <a:cs typeface="Courier New"/>
              </a:rPr>
              <a:t>&lt;Integer&gt; left = new </a:t>
            </a:r>
            <a:r>
              <a:rPr lang="en-US" sz="1050" spc="10" dirty="0" err="1">
                <a:latin typeface="Courier New"/>
                <a:cs typeface="Courier New"/>
              </a:rPr>
              <a:t>ListSort</a:t>
            </a:r>
            <a:r>
              <a:rPr lang="en-US" sz="1050" spc="10" dirty="0">
                <a:latin typeface="Courier New"/>
                <a:cs typeface="Courier New"/>
              </a:rPr>
              <a:t>&lt;Integer&gt;(</a:t>
            </a:r>
            <a:r>
              <a:rPr lang="en-US" sz="1050" spc="10" dirty="0" err="1">
                <a:latin typeface="Courier New"/>
                <a:cs typeface="Courier New"/>
              </a:rPr>
              <a:t>arrayToSort</a:t>
            </a:r>
            <a:r>
              <a:rPr lang="en-US" sz="1050" spc="10" dirty="0">
                <a:latin typeface="Courier New"/>
                <a:cs typeface="Courier New"/>
              </a:rPr>
              <a:t>, </a:t>
            </a:r>
            <a:r>
              <a:rPr lang="en-US" sz="1050" spc="10" dirty="0" err="1">
                <a:latin typeface="Courier New"/>
                <a:cs typeface="Courier New"/>
              </a:rPr>
              <a:t>indexStart</a:t>
            </a:r>
            <a:r>
              <a:rPr lang="en-US" sz="1050" spc="10" dirty="0">
                <a:latin typeface="Courier New"/>
                <a:cs typeface="Courier New"/>
              </a:rPr>
              <a:t>, </a:t>
            </a:r>
            <a:r>
              <a:rPr lang="en-US" sz="1050" spc="10" dirty="0" err="1">
                <a:latin typeface="Courier New"/>
                <a:cs typeface="Courier New"/>
              </a:rPr>
              <a:t>middleElement</a:t>
            </a:r>
            <a:r>
              <a:rPr lang="en-US" sz="1050" spc="10" dirty="0">
                <a:latin typeface="Courier New"/>
                <a:cs typeface="Courier New"/>
              </a:rPr>
              <a:t>);    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  </a:t>
            </a:r>
            <a:r>
              <a:rPr lang="en-US" sz="1050" spc="10" dirty="0" err="1">
                <a:latin typeface="Courier New"/>
                <a:cs typeface="Courier New"/>
              </a:rPr>
              <a:t>ListSort</a:t>
            </a:r>
            <a:r>
              <a:rPr lang="en-US" sz="1050" spc="10" dirty="0">
                <a:latin typeface="Courier New"/>
                <a:cs typeface="Courier New"/>
              </a:rPr>
              <a:t>&lt;Integer&gt; right = new </a:t>
            </a:r>
            <a:r>
              <a:rPr lang="en-US" sz="1050" spc="10" dirty="0" err="1">
                <a:latin typeface="Courier New"/>
                <a:cs typeface="Courier New"/>
              </a:rPr>
              <a:t>ListSort</a:t>
            </a:r>
            <a:r>
              <a:rPr lang="en-US" sz="1050" spc="10" dirty="0">
                <a:latin typeface="Courier New"/>
                <a:cs typeface="Courier New"/>
              </a:rPr>
              <a:t>&lt;Integer&gt;(</a:t>
            </a:r>
            <a:r>
              <a:rPr lang="en-US" sz="1050" spc="10" dirty="0" err="1">
                <a:latin typeface="Courier New"/>
                <a:cs typeface="Courier New"/>
              </a:rPr>
              <a:t>arrayToSort</a:t>
            </a:r>
            <a:r>
              <a:rPr lang="en-US" sz="1050" spc="10" dirty="0">
                <a:latin typeface="Courier New"/>
                <a:cs typeface="Courier New"/>
              </a:rPr>
              <a:t>, </a:t>
            </a:r>
            <a:r>
              <a:rPr lang="en-US" sz="1050" spc="10" dirty="0" err="1">
                <a:latin typeface="Courier New"/>
                <a:cs typeface="Courier New"/>
              </a:rPr>
              <a:t>middleElement</a:t>
            </a:r>
            <a:r>
              <a:rPr lang="en-US" sz="1050" spc="10" dirty="0">
                <a:latin typeface="Courier New"/>
                <a:cs typeface="Courier New"/>
              </a:rPr>
              <a:t> + 1, </a:t>
            </a:r>
            <a:r>
              <a:rPr lang="en-US" sz="1050" spc="10" dirty="0" err="1">
                <a:latin typeface="Courier New"/>
                <a:cs typeface="Courier New"/>
              </a:rPr>
              <a:t>indexEnd</a:t>
            </a:r>
            <a:r>
              <a:rPr lang="en-US" sz="1050" spc="10" dirty="0">
                <a:latin typeface="Courier New"/>
                <a:cs typeface="Courier New"/>
              </a:rPr>
              <a:t>); 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  </a:t>
            </a:r>
            <a:r>
              <a:rPr lang="en-US" sz="1050" spc="10" dirty="0" err="1">
                <a:latin typeface="Courier New"/>
                <a:cs typeface="Courier New"/>
              </a:rPr>
              <a:t>invokeAll</a:t>
            </a:r>
            <a:r>
              <a:rPr lang="en-US" sz="1050" spc="10" dirty="0">
                <a:latin typeface="Courier New"/>
                <a:cs typeface="Courier New"/>
              </a:rPr>
              <a:t>(left, right);                                                                    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  </a:t>
            </a:r>
            <a:r>
              <a:rPr lang="en-US" sz="1050" spc="10" dirty="0" err="1">
                <a:latin typeface="Courier New"/>
                <a:cs typeface="Courier New"/>
              </a:rPr>
              <a:t>mergeArrayElements</a:t>
            </a:r>
            <a:r>
              <a:rPr lang="en-US" sz="1050" spc="10" dirty="0">
                <a:latin typeface="Courier New"/>
                <a:cs typeface="Courier New"/>
              </a:rPr>
              <a:t>(</a:t>
            </a:r>
            <a:r>
              <a:rPr lang="en-US" sz="1050" spc="10" dirty="0" err="1">
                <a:latin typeface="Courier New"/>
                <a:cs typeface="Courier New"/>
              </a:rPr>
              <a:t>indexStart</a:t>
            </a:r>
            <a:r>
              <a:rPr lang="en-US" sz="1050" spc="10" dirty="0">
                <a:latin typeface="Courier New"/>
                <a:cs typeface="Courier New"/>
              </a:rPr>
              <a:t>, </a:t>
            </a:r>
            <a:r>
              <a:rPr lang="en-US" sz="1050" spc="10" dirty="0" err="1">
                <a:latin typeface="Courier New"/>
                <a:cs typeface="Courier New"/>
              </a:rPr>
              <a:t>middleElement</a:t>
            </a:r>
            <a:r>
              <a:rPr lang="en-US" sz="1050" spc="10" dirty="0">
                <a:latin typeface="Courier New"/>
                <a:cs typeface="Courier New"/>
              </a:rPr>
              <a:t>, </a:t>
            </a:r>
            <a:r>
              <a:rPr lang="en-US" sz="1050" spc="10" dirty="0" err="1">
                <a:latin typeface="Courier New"/>
                <a:cs typeface="Courier New"/>
              </a:rPr>
              <a:t>indexEnd</a:t>
            </a:r>
            <a:r>
              <a:rPr lang="en-US" sz="1050" spc="10" dirty="0">
                <a:latin typeface="Courier New"/>
                <a:cs typeface="Courier New"/>
              </a:rPr>
              <a:t>);                                   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}                                                                                                                                                                                        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} </a:t>
            </a:r>
            <a:endParaRPr sz="1050" dirty="0">
              <a:latin typeface="Courier New"/>
              <a:cs typeface="Courier New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E007EF-F529-5794-F7A4-7EF19E89900E}"/>
              </a:ext>
            </a:extLst>
          </p:cNvPr>
          <p:cNvSpPr txBox="1"/>
          <p:nvPr/>
        </p:nvSpPr>
        <p:spPr>
          <a:xfrm>
            <a:off x="485676" y="304185"/>
            <a:ext cx="817264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spc="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Fork Join Pool Parallelism API</a:t>
            </a:r>
          </a:p>
          <a:p>
            <a:r>
              <a:rPr lang="en-US" sz="32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(Contd.)</a:t>
            </a:r>
            <a:endParaRPr lang="en-IN" sz="32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659246" y="1266322"/>
            <a:ext cx="4762490" cy="3657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ED1690-30E9-AFCA-0DD9-21604446AE7D}"/>
              </a:ext>
            </a:extLst>
          </p:cNvPr>
          <p:cNvSpPr txBox="1"/>
          <p:nvPr/>
        </p:nvSpPr>
        <p:spPr>
          <a:xfrm>
            <a:off x="381000" y="249842"/>
            <a:ext cx="8534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spc="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Software Architecture : Merge Sort</a:t>
            </a:r>
            <a:endParaRPr lang="en-IN" sz="32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890346" y="1266322"/>
            <a:ext cx="4743440" cy="3648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C776DB-2E32-84D9-3926-64C266A0139A}"/>
              </a:ext>
            </a:extLst>
          </p:cNvPr>
          <p:cNvSpPr txBox="1"/>
          <p:nvPr/>
        </p:nvSpPr>
        <p:spPr>
          <a:xfrm>
            <a:off x="457200" y="254885"/>
            <a:ext cx="8305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spc="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Software Architecture : Quick Sort</a:t>
            </a:r>
            <a:endParaRPr lang="en-IN" sz="32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6BFA28-C874-7B7A-4F83-0F7240AB329B}"/>
              </a:ext>
            </a:extLst>
          </p:cNvPr>
          <p:cNvSpPr txBox="1"/>
          <p:nvPr/>
        </p:nvSpPr>
        <p:spPr>
          <a:xfrm>
            <a:off x="304800" y="209550"/>
            <a:ext cx="7086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spc="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Merge Sort Implementation</a:t>
            </a:r>
            <a:endParaRPr lang="en-IN" sz="32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3FAF3C60-9ED2-4DAA-83AF-48CEA9ED32C4}"/>
              </a:ext>
            </a:extLst>
          </p:cNvPr>
          <p:cNvSpPr txBox="1"/>
          <p:nvPr/>
        </p:nvSpPr>
        <p:spPr>
          <a:xfrm>
            <a:off x="381000" y="819150"/>
            <a:ext cx="8810724" cy="4194096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class </a:t>
            </a:r>
            <a:r>
              <a:rPr lang="en-US" sz="1050" spc="10" dirty="0" err="1">
                <a:latin typeface="Courier New"/>
                <a:cs typeface="Courier New"/>
              </a:rPr>
              <a:t>ListSort</a:t>
            </a:r>
            <a:r>
              <a:rPr lang="en-US" sz="1050" spc="10" dirty="0">
                <a:latin typeface="Courier New"/>
                <a:cs typeface="Courier New"/>
              </a:rPr>
              <a:t>&lt;N extends Comparable&gt; extends </a:t>
            </a:r>
            <a:r>
              <a:rPr lang="en-US" sz="1050" spc="10" dirty="0" err="1">
                <a:latin typeface="Courier New"/>
                <a:cs typeface="Courier New"/>
              </a:rPr>
              <a:t>RecursiveAction</a:t>
            </a:r>
            <a:r>
              <a:rPr lang="en-US" sz="1050" spc="10" dirty="0">
                <a:latin typeface="Courier New"/>
                <a:cs typeface="Courier New"/>
              </a:rPr>
              <a:t> {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endParaRPr lang="en-US" sz="1050" spc="10" dirty="0">
              <a:latin typeface="Courier New"/>
              <a:cs typeface="Courier New"/>
            </a:endParaRP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int </a:t>
            </a:r>
            <a:r>
              <a:rPr lang="en-US" sz="1050" spc="10" dirty="0" err="1">
                <a:latin typeface="Courier New"/>
                <a:cs typeface="Courier New"/>
              </a:rPr>
              <a:t>indexStart</a:t>
            </a:r>
            <a:r>
              <a:rPr lang="en-US" sz="1050" spc="10" dirty="0">
                <a:latin typeface="Courier New"/>
                <a:cs typeface="Courier New"/>
              </a:rPr>
              <a:t>, </a:t>
            </a:r>
            <a:r>
              <a:rPr lang="en-US" sz="1050" spc="10" dirty="0" err="1">
                <a:latin typeface="Courier New"/>
                <a:cs typeface="Courier New"/>
              </a:rPr>
              <a:t>indexEnd</a:t>
            </a:r>
            <a:r>
              <a:rPr lang="en-US" sz="1050" spc="10" dirty="0">
                <a:latin typeface="Courier New"/>
                <a:cs typeface="Courier New"/>
              </a:rPr>
              <a:t>, </a:t>
            </a:r>
            <a:r>
              <a:rPr lang="en-US" sz="1050" spc="10" dirty="0" err="1">
                <a:latin typeface="Courier New"/>
                <a:cs typeface="Courier New"/>
              </a:rPr>
              <a:t>arr</a:t>
            </a:r>
            <a:r>
              <a:rPr lang="en-US" sz="1050" spc="10" dirty="0">
                <a:latin typeface="Courier New"/>
                <a:cs typeface="Courier New"/>
              </a:rPr>
              <a:t>[];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private final </a:t>
            </a:r>
            <a:r>
              <a:rPr lang="en-US" sz="1050" spc="10" dirty="0" err="1">
                <a:latin typeface="Courier New"/>
                <a:cs typeface="Courier New"/>
              </a:rPr>
              <a:t>ArrayList</a:t>
            </a:r>
            <a:r>
              <a:rPr lang="en-US" sz="1050" spc="10" dirty="0">
                <a:latin typeface="Courier New"/>
                <a:cs typeface="Courier New"/>
              </a:rPr>
              <a:t>&lt;Integer&gt; </a:t>
            </a:r>
            <a:r>
              <a:rPr lang="en-US" sz="1050" spc="10" dirty="0" err="1">
                <a:latin typeface="Courier New"/>
                <a:cs typeface="Courier New"/>
              </a:rPr>
              <a:t>arrayToSort</a:t>
            </a:r>
            <a:r>
              <a:rPr lang="en-US" sz="1050" spc="10" dirty="0">
                <a:latin typeface="Courier New"/>
                <a:cs typeface="Courier New"/>
              </a:rPr>
              <a:t>;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endParaRPr lang="en-US" sz="1050" spc="10" dirty="0">
              <a:latin typeface="Courier New"/>
              <a:cs typeface="Courier New"/>
            </a:endParaRP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public </a:t>
            </a:r>
            <a:r>
              <a:rPr lang="en-US" sz="1050" spc="10" dirty="0" err="1">
                <a:latin typeface="Courier New"/>
                <a:cs typeface="Courier New"/>
              </a:rPr>
              <a:t>ListSort</a:t>
            </a:r>
            <a:r>
              <a:rPr lang="en-US" sz="1050" spc="10" dirty="0">
                <a:latin typeface="Courier New"/>
                <a:cs typeface="Courier New"/>
              </a:rPr>
              <a:t>(</a:t>
            </a:r>
            <a:r>
              <a:rPr lang="en-US" sz="1050" spc="10" dirty="0" err="1">
                <a:latin typeface="Courier New"/>
                <a:cs typeface="Courier New"/>
              </a:rPr>
              <a:t>ArrayList</a:t>
            </a:r>
            <a:r>
              <a:rPr lang="en-US" sz="1050" spc="10" dirty="0">
                <a:latin typeface="Courier New"/>
                <a:cs typeface="Courier New"/>
              </a:rPr>
              <a:t>&lt;Integer&gt; </a:t>
            </a:r>
            <a:r>
              <a:rPr lang="en-US" sz="1050" spc="10" dirty="0" err="1">
                <a:latin typeface="Courier New"/>
                <a:cs typeface="Courier New"/>
              </a:rPr>
              <a:t>arrayToSort</a:t>
            </a:r>
            <a:r>
              <a:rPr lang="en-US" sz="1050" spc="10" dirty="0">
                <a:latin typeface="Courier New"/>
                <a:cs typeface="Courier New"/>
              </a:rPr>
              <a:t>) { </a:t>
            </a:r>
            <a:r>
              <a:rPr lang="en-US" sz="1050" spc="10" dirty="0" err="1">
                <a:latin typeface="Courier New"/>
                <a:cs typeface="Courier New"/>
              </a:rPr>
              <a:t>this.arrayToSort</a:t>
            </a:r>
            <a:r>
              <a:rPr lang="en-US" sz="1050" spc="10" dirty="0">
                <a:latin typeface="Courier New"/>
                <a:cs typeface="Courier New"/>
              </a:rPr>
              <a:t> = </a:t>
            </a:r>
            <a:r>
              <a:rPr lang="en-US" sz="1050" spc="10" dirty="0" err="1">
                <a:latin typeface="Courier New"/>
                <a:cs typeface="Courier New"/>
              </a:rPr>
              <a:t>arrayToSort</a:t>
            </a:r>
            <a:r>
              <a:rPr lang="en-US" sz="1050" spc="10" dirty="0">
                <a:latin typeface="Courier New"/>
                <a:cs typeface="Courier New"/>
              </a:rPr>
              <a:t>;}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public </a:t>
            </a:r>
            <a:r>
              <a:rPr lang="en-US" sz="1050" spc="10" dirty="0" err="1">
                <a:latin typeface="Courier New"/>
                <a:cs typeface="Courier New"/>
              </a:rPr>
              <a:t>ListSort</a:t>
            </a:r>
            <a:r>
              <a:rPr lang="en-US" sz="1050" spc="10" dirty="0">
                <a:latin typeface="Courier New"/>
                <a:cs typeface="Courier New"/>
              </a:rPr>
              <a:t>(</a:t>
            </a:r>
            <a:r>
              <a:rPr lang="en-US" sz="1050" spc="10" dirty="0" err="1">
                <a:latin typeface="Courier New"/>
                <a:cs typeface="Courier New"/>
              </a:rPr>
              <a:t>ArrayList</a:t>
            </a:r>
            <a:r>
              <a:rPr lang="en-US" sz="1050" spc="10" dirty="0">
                <a:latin typeface="Courier New"/>
                <a:cs typeface="Courier New"/>
              </a:rPr>
              <a:t>&lt;Integer&gt; </a:t>
            </a:r>
            <a:r>
              <a:rPr lang="en-US" sz="1050" spc="10" dirty="0" err="1">
                <a:latin typeface="Courier New"/>
                <a:cs typeface="Courier New"/>
              </a:rPr>
              <a:t>arr</a:t>
            </a:r>
            <a:r>
              <a:rPr lang="en-US" sz="1050" spc="10" dirty="0">
                <a:latin typeface="Courier New"/>
                <a:cs typeface="Courier New"/>
              </a:rPr>
              <a:t>, int low, int high) {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    </a:t>
            </a:r>
            <a:r>
              <a:rPr lang="en-US" sz="1050" spc="10" dirty="0" err="1">
                <a:latin typeface="Courier New"/>
                <a:cs typeface="Courier New"/>
              </a:rPr>
              <a:t>this.arrayToSort</a:t>
            </a:r>
            <a:r>
              <a:rPr lang="en-US" sz="1050" spc="10" dirty="0">
                <a:latin typeface="Courier New"/>
                <a:cs typeface="Courier New"/>
              </a:rPr>
              <a:t> = </a:t>
            </a:r>
            <a:r>
              <a:rPr lang="en-US" sz="1050" spc="10" dirty="0" err="1">
                <a:latin typeface="Courier New"/>
                <a:cs typeface="Courier New"/>
              </a:rPr>
              <a:t>arr</a:t>
            </a:r>
            <a:r>
              <a:rPr lang="en-US" sz="1050" spc="10" dirty="0">
                <a:latin typeface="Courier New"/>
                <a:cs typeface="Courier New"/>
              </a:rPr>
              <a:t>; </a:t>
            </a:r>
            <a:r>
              <a:rPr lang="en-US" sz="1050" spc="10" dirty="0" err="1">
                <a:latin typeface="Courier New"/>
                <a:cs typeface="Courier New"/>
              </a:rPr>
              <a:t>this.indexStart</a:t>
            </a:r>
            <a:r>
              <a:rPr lang="en-US" sz="1050" spc="10" dirty="0">
                <a:latin typeface="Courier New"/>
                <a:cs typeface="Courier New"/>
              </a:rPr>
              <a:t> = low;  </a:t>
            </a:r>
            <a:r>
              <a:rPr lang="en-US" sz="1050" spc="10" dirty="0" err="1">
                <a:latin typeface="Courier New"/>
                <a:cs typeface="Courier New"/>
              </a:rPr>
              <a:t>this.indexEnd</a:t>
            </a:r>
            <a:r>
              <a:rPr lang="en-US" sz="1050" spc="10" dirty="0">
                <a:latin typeface="Courier New"/>
                <a:cs typeface="Courier New"/>
              </a:rPr>
              <a:t> = high;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}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public </a:t>
            </a:r>
            <a:r>
              <a:rPr lang="en-US" sz="1050" spc="10" dirty="0" err="1">
                <a:latin typeface="Courier New"/>
                <a:cs typeface="Courier New"/>
              </a:rPr>
              <a:t>ArrayList</a:t>
            </a:r>
            <a:r>
              <a:rPr lang="en-US" sz="1050" spc="10" dirty="0">
                <a:latin typeface="Courier New"/>
                <a:cs typeface="Courier New"/>
              </a:rPr>
              <a:t>&lt;Integer&gt; </a:t>
            </a:r>
            <a:r>
              <a:rPr lang="en-US" sz="1050" spc="10" dirty="0" err="1">
                <a:latin typeface="Courier New"/>
                <a:cs typeface="Courier New"/>
              </a:rPr>
              <a:t>getArrayAfterSorting</a:t>
            </a:r>
            <a:r>
              <a:rPr lang="en-US" sz="1050" spc="10" dirty="0">
                <a:latin typeface="Courier New"/>
                <a:cs typeface="Courier New"/>
              </a:rPr>
              <a:t>() { return </a:t>
            </a:r>
            <a:r>
              <a:rPr lang="en-US" sz="1050" spc="10" dirty="0" err="1">
                <a:latin typeface="Courier New"/>
                <a:cs typeface="Courier New"/>
              </a:rPr>
              <a:t>arrayToSort</a:t>
            </a:r>
            <a:r>
              <a:rPr lang="en-US" sz="1050" spc="10" dirty="0">
                <a:latin typeface="Courier New"/>
                <a:cs typeface="Courier New"/>
              </a:rPr>
              <a:t>; }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endParaRPr lang="en-US" sz="1050" spc="10" dirty="0">
              <a:latin typeface="Courier New"/>
              <a:cs typeface="Courier New"/>
            </a:endParaRP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@Override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protected void compute() {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  if (</a:t>
            </a:r>
            <a:r>
              <a:rPr lang="en-US" sz="1050" spc="10" dirty="0" err="1">
                <a:latin typeface="Courier New"/>
                <a:cs typeface="Courier New"/>
              </a:rPr>
              <a:t>indexStart</a:t>
            </a:r>
            <a:r>
              <a:rPr lang="en-US" sz="1050" spc="10" dirty="0">
                <a:latin typeface="Courier New"/>
                <a:cs typeface="Courier New"/>
              </a:rPr>
              <a:t> &lt; </a:t>
            </a:r>
            <a:r>
              <a:rPr lang="en-US" sz="1050" spc="10" dirty="0" err="1">
                <a:latin typeface="Courier New"/>
                <a:cs typeface="Courier New"/>
              </a:rPr>
              <a:t>indexEnd</a:t>
            </a:r>
            <a:r>
              <a:rPr lang="en-US" sz="1050" spc="10" dirty="0">
                <a:latin typeface="Courier New"/>
                <a:cs typeface="Courier New"/>
              </a:rPr>
              <a:t> &amp;&amp; (</a:t>
            </a:r>
            <a:r>
              <a:rPr lang="en-US" sz="1050" spc="10" dirty="0" err="1">
                <a:latin typeface="Courier New"/>
                <a:cs typeface="Courier New"/>
              </a:rPr>
              <a:t>indexEnd</a:t>
            </a:r>
            <a:r>
              <a:rPr lang="en-US" sz="1050" spc="10" dirty="0">
                <a:latin typeface="Courier New"/>
                <a:cs typeface="Courier New"/>
              </a:rPr>
              <a:t> - </a:t>
            </a:r>
            <a:r>
              <a:rPr lang="en-US" sz="1050" spc="10" dirty="0" err="1">
                <a:latin typeface="Courier New"/>
                <a:cs typeface="Courier New"/>
              </a:rPr>
              <a:t>indexStart</a:t>
            </a:r>
            <a:r>
              <a:rPr lang="en-US" sz="1050" spc="10" dirty="0">
                <a:latin typeface="Courier New"/>
                <a:cs typeface="Courier New"/>
              </a:rPr>
              <a:t>) &gt;= 1){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	    int </a:t>
            </a:r>
            <a:r>
              <a:rPr lang="en-US" sz="1050" spc="10" dirty="0" err="1">
                <a:latin typeface="Courier New"/>
                <a:cs typeface="Courier New"/>
              </a:rPr>
              <a:t>middleElement</a:t>
            </a:r>
            <a:r>
              <a:rPr lang="en-US" sz="1050" spc="10" dirty="0">
                <a:latin typeface="Courier New"/>
                <a:cs typeface="Courier New"/>
              </a:rPr>
              <a:t> = (</a:t>
            </a:r>
            <a:r>
              <a:rPr lang="en-US" sz="1050" spc="10" dirty="0" err="1">
                <a:latin typeface="Courier New"/>
                <a:cs typeface="Courier New"/>
              </a:rPr>
              <a:t>indexEnd</a:t>
            </a:r>
            <a:r>
              <a:rPr lang="en-US" sz="1050" spc="10" dirty="0">
                <a:latin typeface="Courier New"/>
                <a:cs typeface="Courier New"/>
              </a:rPr>
              <a:t> + </a:t>
            </a:r>
            <a:r>
              <a:rPr lang="en-US" sz="1050" spc="10" dirty="0" err="1">
                <a:latin typeface="Courier New"/>
                <a:cs typeface="Courier New"/>
              </a:rPr>
              <a:t>indexStart</a:t>
            </a:r>
            <a:r>
              <a:rPr lang="en-US" sz="1050" spc="10" dirty="0">
                <a:latin typeface="Courier New"/>
                <a:cs typeface="Courier New"/>
              </a:rPr>
              <a:t>) / 2;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	    </a:t>
            </a:r>
            <a:r>
              <a:rPr lang="en-US" sz="1050" spc="10" dirty="0" err="1">
                <a:latin typeface="Courier New"/>
                <a:cs typeface="Courier New"/>
              </a:rPr>
              <a:t>ListSort</a:t>
            </a:r>
            <a:r>
              <a:rPr lang="en-US" sz="1050" spc="10" dirty="0">
                <a:latin typeface="Courier New"/>
                <a:cs typeface="Courier New"/>
              </a:rPr>
              <a:t>&lt;Integer&gt; left = new </a:t>
            </a:r>
            <a:r>
              <a:rPr lang="en-US" sz="1050" spc="10" dirty="0" err="1">
                <a:latin typeface="Courier New"/>
                <a:cs typeface="Courier New"/>
              </a:rPr>
              <a:t>ListSort</a:t>
            </a:r>
            <a:r>
              <a:rPr lang="en-US" sz="1050" spc="10" dirty="0">
                <a:latin typeface="Courier New"/>
                <a:cs typeface="Courier New"/>
              </a:rPr>
              <a:t>&lt;Integer&gt;(</a:t>
            </a:r>
            <a:r>
              <a:rPr lang="en-US" sz="1050" spc="10" dirty="0" err="1">
                <a:latin typeface="Courier New"/>
                <a:cs typeface="Courier New"/>
              </a:rPr>
              <a:t>arrayToSort</a:t>
            </a:r>
            <a:r>
              <a:rPr lang="en-US" sz="1050" spc="10" dirty="0">
                <a:latin typeface="Courier New"/>
                <a:cs typeface="Courier New"/>
              </a:rPr>
              <a:t>, </a:t>
            </a:r>
            <a:r>
              <a:rPr lang="en-US" sz="1050" spc="10" dirty="0" err="1">
                <a:latin typeface="Courier New"/>
                <a:cs typeface="Courier New"/>
              </a:rPr>
              <a:t>indexStart</a:t>
            </a:r>
            <a:r>
              <a:rPr lang="en-US" sz="1050" spc="10" dirty="0">
                <a:latin typeface="Courier New"/>
                <a:cs typeface="Courier New"/>
              </a:rPr>
              <a:t>, </a:t>
            </a:r>
            <a:r>
              <a:rPr lang="en-US" sz="1050" spc="10" dirty="0" err="1">
                <a:latin typeface="Courier New"/>
                <a:cs typeface="Courier New"/>
              </a:rPr>
              <a:t>middleElement</a:t>
            </a:r>
            <a:r>
              <a:rPr lang="en-US" sz="1050" spc="10" dirty="0">
                <a:latin typeface="Courier New"/>
                <a:cs typeface="Courier New"/>
              </a:rPr>
              <a:t>);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	    </a:t>
            </a:r>
            <a:r>
              <a:rPr lang="en-US" sz="1050" spc="10" dirty="0" err="1">
                <a:latin typeface="Courier New"/>
                <a:cs typeface="Courier New"/>
              </a:rPr>
              <a:t>ListSort</a:t>
            </a:r>
            <a:r>
              <a:rPr lang="en-US" sz="1050" spc="10" dirty="0">
                <a:latin typeface="Courier New"/>
                <a:cs typeface="Courier New"/>
              </a:rPr>
              <a:t>&lt;Integer&gt; right = new </a:t>
            </a:r>
            <a:r>
              <a:rPr lang="en-US" sz="1050" spc="10" dirty="0" err="1">
                <a:latin typeface="Courier New"/>
                <a:cs typeface="Courier New"/>
              </a:rPr>
              <a:t>ListSort</a:t>
            </a:r>
            <a:r>
              <a:rPr lang="en-US" sz="1050" spc="10" dirty="0">
                <a:latin typeface="Courier New"/>
                <a:cs typeface="Courier New"/>
              </a:rPr>
              <a:t>&lt;Integer&gt;(</a:t>
            </a:r>
            <a:r>
              <a:rPr lang="en-US" sz="1050" spc="10" dirty="0" err="1">
                <a:latin typeface="Courier New"/>
                <a:cs typeface="Courier New"/>
              </a:rPr>
              <a:t>arrayToSort</a:t>
            </a:r>
            <a:r>
              <a:rPr lang="en-US" sz="1050" spc="10" dirty="0">
                <a:latin typeface="Courier New"/>
                <a:cs typeface="Courier New"/>
              </a:rPr>
              <a:t>, </a:t>
            </a:r>
            <a:r>
              <a:rPr lang="en-US" sz="1050" spc="10" dirty="0" err="1">
                <a:latin typeface="Courier New"/>
                <a:cs typeface="Courier New"/>
              </a:rPr>
              <a:t>middleElement</a:t>
            </a:r>
            <a:r>
              <a:rPr lang="en-US" sz="1050" spc="10" dirty="0">
                <a:latin typeface="Courier New"/>
                <a:cs typeface="Courier New"/>
              </a:rPr>
              <a:t> + 1, </a:t>
            </a:r>
            <a:r>
              <a:rPr lang="en-US" sz="1050" spc="10" dirty="0" err="1">
                <a:latin typeface="Courier New"/>
                <a:cs typeface="Courier New"/>
              </a:rPr>
              <a:t>indexEnd</a:t>
            </a:r>
            <a:r>
              <a:rPr lang="en-US" sz="1050" spc="10" dirty="0">
                <a:latin typeface="Courier New"/>
                <a:cs typeface="Courier New"/>
              </a:rPr>
              <a:t>);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	    </a:t>
            </a:r>
            <a:r>
              <a:rPr lang="en-US" sz="1050" spc="10" dirty="0" err="1">
                <a:latin typeface="Courier New"/>
                <a:cs typeface="Courier New"/>
              </a:rPr>
              <a:t>invokeAll</a:t>
            </a:r>
            <a:r>
              <a:rPr lang="en-US" sz="1050" spc="10" dirty="0">
                <a:latin typeface="Courier New"/>
                <a:cs typeface="Courier New"/>
              </a:rPr>
              <a:t>(left, right);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	    </a:t>
            </a:r>
            <a:r>
              <a:rPr lang="en-US" sz="1050" spc="10" dirty="0" err="1">
                <a:latin typeface="Courier New"/>
                <a:cs typeface="Courier New"/>
              </a:rPr>
              <a:t>mergeArrayElements</a:t>
            </a:r>
            <a:r>
              <a:rPr lang="en-US" sz="1050" spc="10" dirty="0">
                <a:latin typeface="Courier New"/>
                <a:cs typeface="Courier New"/>
              </a:rPr>
              <a:t>(</a:t>
            </a:r>
            <a:r>
              <a:rPr lang="en-US" sz="1050" spc="10" dirty="0" err="1">
                <a:latin typeface="Courier New"/>
                <a:cs typeface="Courier New"/>
              </a:rPr>
              <a:t>indexStart</a:t>
            </a:r>
            <a:r>
              <a:rPr lang="en-US" sz="1050" spc="10" dirty="0">
                <a:latin typeface="Courier New"/>
                <a:cs typeface="Courier New"/>
              </a:rPr>
              <a:t>, </a:t>
            </a:r>
            <a:r>
              <a:rPr lang="en-US" sz="1050" spc="10" dirty="0" err="1">
                <a:latin typeface="Courier New"/>
                <a:cs typeface="Courier New"/>
              </a:rPr>
              <a:t>middleElement</a:t>
            </a:r>
            <a:r>
              <a:rPr lang="en-US" sz="1050" spc="10" dirty="0">
                <a:latin typeface="Courier New"/>
                <a:cs typeface="Courier New"/>
              </a:rPr>
              <a:t>, </a:t>
            </a:r>
            <a:r>
              <a:rPr lang="en-US" sz="1050" spc="10" dirty="0" err="1">
                <a:latin typeface="Courier New"/>
                <a:cs typeface="Courier New"/>
              </a:rPr>
              <a:t>indexEnd</a:t>
            </a:r>
            <a:r>
              <a:rPr lang="en-US" sz="1050" spc="10" dirty="0">
                <a:latin typeface="Courier New"/>
                <a:cs typeface="Courier New"/>
              </a:rPr>
              <a:t>);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  } 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}</a:t>
            </a:r>
            <a:endParaRPr lang="en-US" sz="10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6BFA28-C874-7B7A-4F83-0F7240AB329B}"/>
              </a:ext>
            </a:extLst>
          </p:cNvPr>
          <p:cNvSpPr txBox="1"/>
          <p:nvPr/>
        </p:nvSpPr>
        <p:spPr>
          <a:xfrm>
            <a:off x="304800" y="140970"/>
            <a:ext cx="7086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spc="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Merge Sort Implementation</a:t>
            </a:r>
            <a:r>
              <a:rPr lang="fr-FR" sz="3200" b="1" spc="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r>
              <a:rPr lang="fr-FR" sz="32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24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Merge Function</a:t>
            </a:r>
            <a:endParaRPr lang="en-IN" sz="32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2A96414D-F9DB-4732-8DB4-13678BF31212}"/>
              </a:ext>
            </a:extLst>
          </p:cNvPr>
          <p:cNvSpPr txBox="1"/>
          <p:nvPr/>
        </p:nvSpPr>
        <p:spPr>
          <a:xfrm>
            <a:off x="457200" y="1047750"/>
            <a:ext cx="8610600" cy="3994041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// MERGESORT Code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public void </a:t>
            </a:r>
            <a:r>
              <a:rPr lang="en-US" sz="1050" spc="10" dirty="0" err="1">
                <a:latin typeface="Courier New"/>
                <a:cs typeface="Courier New"/>
              </a:rPr>
              <a:t>mergeArrayElements</a:t>
            </a:r>
            <a:r>
              <a:rPr lang="en-US" sz="1050" spc="10" dirty="0">
                <a:latin typeface="Courier New"/>
                <a:cs typeface="Courier New"/>
              </a:rPr>
              <a:t>(int </a:t>
            </a:r>
            <a:r>
              <a:rPr lang="en-US" sz="1050" spc="10" dirty="0" err="1">
                <a:latin typeface="Courier New"/>
                <a:cs typeface="Courier New"/>
              </a:rPr>
              <a:t>indexStart</a:t>
            </a:r>
            <a:r>
              <a:rPr lang="en-US" sz="1050" spc="10" dirty="0">
                <a:latin typeface="Courier New"/>
                <a:cs typeface="Courier New"/>
              </a:rPr>
              <a:t>, int </a:t>
            </a:r>
            <a:r>
              <a:rPr lang="en-US" sz="1050" spc="10" dirty="0" err="1">
                <a:latin typeface="Courier New"/>
                <a:cs typeface="Courier New"/>
              </a:rPr>
              <a:t>indexMiddle</a:t>
            </a:r>
            <a:r>
              <a:rPr lang="en-US" sz="1050" spc="10" dirty="0">
                <a:latin typeface="Courier New"/>
                <a:cs typeface="Courier New"/>
              </a:rPr>
              <a:t>, int </a:t>
            </a:r>
            <a:r>
              <a:rPr lang="en-US" sz="1050" spc="10" dirty="0" err="1">
                <a:latin typeface="Courier New"/>
                <a:cs typeface="Courier New"/>
              </a:rPr>
              <a:t>indexEnd</a:t>
            </a:r>
            <a:r>
              <a:rPr lang="en-US" sz="1050" spc="10" dirty="0">
                <a:latin typeface="Courier New"/>
                <a:cs typeface="Courier New"/>
              </a:rPr>
              <a:t>){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    </a:t>
            </a:r>
            <a:r>
              <a:rPr lang="en-US" sz="1050" spc="10" dirty="0" err="1">
                <a:latin typeface="Courier New"/>
                <a:cs typeface="Courier New"/>
              </a:rPr>
              <a:t>ArrayList</a:t>
            </a:r>
            <a:r>
              <a:rPr lang="en-US" sz="1050" spc="10" dirty="0">
                <a:latin typeface="Courier New"/>
                <a:cs typeface="Courier New"/>
              </a:rPr>
              <a:t>&lt;Integer&gt; </a:t>
            </a:r>
            <a:r>
              <a:rPr lang="en-US" sz="1050" spc="10" dirty="0" err="1">
                <a:latin typeface="Courier New"/>
                <a:cs typeface="Courier New"/>
              </a:rPr>
              <a:t>tempArray</a:t>
            </a:r>
            <a:r>
              <a:rPr lang="en-US" sz="1050" spc="10" dirty="0">
                <a:latin typeface="Courier New"/>
                <a:cs typeface="Courier New"/>
              </a:rPr>
              <a:t> = new </a:t>
            </a:r>
            <a:r>
              <a:rPr lang="en-US" sz="1050" spc="10" dirty="0" err="1">
                <a:latin typeface="Courier New"/>
                <a:cs typeface="Courier New"/>
              </a:rPr>
              <a:t>ArrayList</a:t>
            </a:r>
            <a:r>
              <a:rPr lang="en-US" sz="1050" spc="10" dirty="0">
                <a:latin typeface="Courier New"/>
                <a:cs typeface="Courier New"/>
              </a:rPr>
              <a:t>&lt;&gt;();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    int </a:t>
            </a:r>
            <a:r>
              <a:rPr lang="en-US" sz="1050" spc="10" dirty="0" err="1">
                <a:latin typeface="Courier New"/>
                <a:cs typeface="Courier New"/>
              </a:rPr>
              <a:t>getLeftIndex</a:t>
            </a:r>
            <a:r>
              <a:rPr lang="en-US" sz="1050" spc="10" dirty="0">
                <a:latin typeface="Courier New"/>
                <a:cs typeface="Courier New"/>
              </a:rPr>
              <a:t> = </a:t>
            </a:r>
            <a:r>
              <a:rPr lang="en-US" sz="1050" spc="10" dirty="0" err="1">
                <a:latin typeface="Courier New"/>
                <a:cs typeface="Courier New"/>
              </a:rPr>
              <a:t>indexStart</a:t>
            </a:r>
            <a:r>
              <a:rPr lang="en-US" sz="1050" spc="10" dirty="0">
                <a:latin typeface="Courier New"/>
                <a:cs typeface="Courier New"/>
              </a:rPr>
              <a:t>, </a:t>
            </a:r>
            <a:r>
              <a:rPr lang="en-US" sz="1050" spc="10" dirty="0" err="1">
                <a:latin typeface="Courier New"/>
                <a:cs typeface="Courier New"/>
              </a:rPr>
              <a:t>getRightIndex</a:t>
            </a:r>
            <a:r>
              <a:rPr lang="en-US" sz="1050" spc="10" dirty="0">
                <a:latin typeface="Courier New"/>
                <a:cs typeface="Courier New"/>
              </a:rPr>
              <a:t> = </a:t>
            </a:r>
            <a:r>
              <a:rPr lang="en-US" sz="1050" spc="10" dirty="0" err="1">
                <a:latin typeface="Courier New"/>
                <a:cs typeface="Courier New"/>
              </a:rPr>
              <a:t>indexMiddle</a:t>
            </a:r>
            <a:r>
              <a:rPr lang="en-US" sz="1050" spc="10" dirty="0">
                <a:latin typeface="Courier New"/>
                <a:cs typeface="Courier New"/>
              </a:rPr>
              <a:t> + 1;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    while (</a:t>
            </a:r>
            <a:r>
              <a:rPr lang="en-US" sz="1050" spc="10" dirty="0" err="1">
                <a:latin typeface="Courier New"/>
                <a:cs typeface="Courier New"/>
              </a:rPr>
              <a:t>getLeftIndex</a:t>
            </a:r>
            <a:r>
              <a:rPr lang="en-US" sz="1050" spc="10" dirty="0">
                <a:latin typeface="Courier New"/>
                <a:cs typeface="Courier New"/>
              </a:rPr>
              <a:t> &lt;= </a:t>
            </a:r>
            <a:r>
              <a:rPr lang="en-US" sz="1050" spc="10" dirty="0" err="1">
                <a:latin typeface="Courier New"/>
                <a:cs typeface="Courier New"/>
              </a:rPr>
              <a:t>indexMiddle</a:t>
            </a:r>
            <a:r>
              <a:rPr lang="en-US" sz="1050" spc="10" dirty="0">
                <a:latin typeface="Courier New"/>
                <a:cs typeface="Courier New"/>
              </a:rPr>
              <a:t> &amp;&amp; </a:t>
            </a:r>
            <a:r>
              <a:rPr lang="en-US" sz="1050" spc="10" dirty="0" err="1">
                <a:latin typeface="Courier New"/>
                <a:cs typeface="Courier New"/>
              </a:rPr>
              <a:t>getRightIndex</a:t>
            </a:r>
            <a:r>
              <a:rPr lang="en-US" sz="1050" spc="10" dirty="0">
                <a:latin typeface="Courier New"/>
                <a:cs typeface="Courier New"/>
              </a:rPr>
              <a:t> &lt;= </a:t>
            </a:r>
            <a:r>
              <a:rPr lang="en-US" sz="1050" spc="10" dirty="0" err="1">
                <a:latin typeface="Courier New"/>
                <a:cs typeface="Courier New"/>
              </a:rPr>
              <a:t>indexEnd</a:t>
            </a:r>
            <a:r>
              <a:rPr lang="en-US" sz="1050" spc="10" dirty="0">
                <a:latin typeface="Courier New"/>
                <a:cs typeface="Courier New"/>
              </a:rPr>
              <a:t>){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        if (</a:t>
            </a:r>
            <a:r>
              <a:rPr lang="en-US" sz="1050" spc="10" dirty="0" err="1">
                <a:latin typeface="Courier New"/>
                <a:cs typeface="Courier New"/>
              </a:rPr>
              <a:t>arrayToSort.get</a:t>
            </a:r>
            <a:r>
              <a:rPr lang="en-US" sz="1050" spc="10" dirty="0">
                <a:latin typeface="Courier New"/>
                <a:cs typeface="Courier New"/>
              </a:rPr>
              <a:t>(</a:t>
            </a:r>
            <a:r>
              <a:rPr lang="en-US" sz="1050" spc="10" dirty="0" err="1">
                <a:latin typeface="Courier New"/>
                <a:cs typeface="Courier New"/>
              </a:rPr>
              <a:t>getLeftIndex</a:t>
            </a:r>
            <a:r>
              <a:rPr lang="en-US" sz="1050" spc="10" dirty="0">
                <a:latin typeface="Courier New"/>
                <a:cs typeface="Courier New"/>
              </a:rPr>
              <a:t>).</a:t>
            </a:r>
            <a:r>
              <a:rPr lang="en-US" sz="1050" spc="10" dirty="0" err="1">
                <a:latin typeface="Courier New"/>
                <a:cs typeface="Courier New"/>
              </a:rPr>
              <a:t>compareTo</a:t>
            </a:r>
            <a:r>
              <a:rPr lang="en-US" sz="1050" spc="10" dirty="0">
                <a:latin typeface="Courier New"/>
                <a:cs typeface="Courier New"/>
              </a:rPr>
              <a:t>((</a:t>
            </a:r>
            <a:r>
              <a:rPr lang="en-US" sz="1050" spc="10" dirty="0" err="1">
                <a:latin typeface="Courier New"/>
                <a:cs typeface="Courier New"/>
              </a:rPr>
              <a:t>arrayToSort.get</a:t>
            </a:r>
            <a:r>
              <a:rPr lang="en-US" sz="1050" spc="10" dirty="0">
                <a:latin typeface="Courier New"/>
                <a:cs typeface="Courier New"/>
              </a:rPr>
              <a:t>(</a:t>
            </a:r>
            <a:r>
              <a:rPr lang="en-US" sz="1050" spc="10" dirty="0" err="1">
                <a:latin typeface="Courier New"/>
                <a:cs typeface="Courier New"/>
              </a:rPr>
              <a:t>getRightIndex</a:t>
            </a:r>
            <a:r>
              <a:rPr lang="en-US" sz="1050" spc="10" dirty="0">
                <a:latin typeface="Courier New"/>
                <a:cs typeface="Courier New"/>
              </a:rPr>
              <a:t>))) &lt;= 0){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            </a:t>
            </a:r>
            <a:r>
              <a:rPr lang="en-US" sz="1050" spc="10" dirty="0" err="1">
                <a:latin typeface="Courier New"/>
                <a:cs typeface="Courier New"/>
              </a:rPr>
              <a:t>tempArray.add</a:t>
            </a:r>
            <a:r>
              <a:rPr lang="en-US" sz="1050" spc="10" dirty="0">
                <a:latin typeface="Courier New"/>
                <a:cs typeface="Courier New"/>
              </a:rPr>
              <a:t>(</a:t>
            </a:r>
            <a:r>
              <a:rPr lang="en-US" sz="1050" spc="10" dirty="0" err="1">
                <a:latin typeface="Courier New"/>
                <a:cs typeface="Courier New"/>
              </a:rPr>
              <a:t>arrayToSort.get</a:t>
            </a:r>
            <a:r>
              <a:rPr lang="en-US" sz="1050" spc="10" dirty="0">
                <a:latin typeface="Courier New"/>
                <a:cs typeface="Courier New"/>
              </a:rPr>
              <a:t>(</a:t>
            </a:r>
            <a:r>
              <a:rPr lang="en-US" sz="1050" spc="10" dirty="0" err="1">
                <a:latin typeface="Courier New"/>
                <a:cs typeface="Courier New"/>
              </a:rPr>
              <a:t>getLeftIndex</a:t>
            </a:r>
            <a:r>
              <a:rPr lang="en-US" sz="1050" spc="10" dirty="0">
                <a:latin typeface="Courier New"/>
                <a:cs typeface="Courier New"/>
              </a:rPr>
              <a:t>));  </a:t>
            </a:r>
            <a:r>
              <a:rPr lang="en-US" sz="1050" spc="10" dirty="0" err="1">
                <a:latin typeface="Courier New"/>
                <a:cs typeface="Courier New"/>
              </a:rPr>
              <a:t>getLeftIndex</a:t>
            </a:r>
            <a:r>
              <a:rPr lang="en-US" sz="1050" spc="10" dirty="0">
                <a:latin typeface="Courier New"/>
                <a:cs typeface="Courier New"/>
              </a:rPr>
              <a:t>++;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        } 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        else { </a:t>
            </a:r>
            <a:r>
              <a:rPr lang="en-US" sz="1050" spc="10" dirty="0" err="1">
                <a:latin typeface="Courier New"/>
                <a:cs typeface="Courier New"/>
              </a:rPr>
              <a:t>tempArray.add</a:t>
            </a:r>
            <a:r>
              <a:rPr lang="en-US" sz="1050" spc="10" dirty="0">
                <a:latin typeface="Courier New"/>
                <a:cs typeface="Courier New"/>
              </a:rPr>
              <a:t>(</a:t>
            </a:r>
            <a:r>
              <a:rPr lang="en-US" sz="1050" spc="10" dirty="0" err="1">
                <a:latin typeface="Courier New"/>
                <a:cs typeface="Courier New"/>
              </a:rPr>
              <a:t>arrayToSort.get</a:t>
            </a:r>
            <a:r>
              <a:rPr lang="en-US" sz="1050" spc="10" dirty="0">
                <a:latin typeface="Courier New"/>
                <a:cs typeface="Courier New"/>
              </a:rPr>
              <a:t>(</a:t>
            </a:r>
            <a:r>
              <a:rPr lang="en-US" sz="1050" spc="10" dirty="0" err="1">
                <a:latin typeface="Courier New"/>
                <a:cs typeface="Courier New"/>
              </a:rPr>
              <a:t>getRightIndex</a:t>
            </a:r>
            <a:r>
              <a:rPr lang="en-US" sz="1050" spc="10" dirty="0">
                <a:latin typeface="Courier New"/>
                <a:cs typeface="Courier New"/>
              </a:rPr>
              <a:t>));  </a:t>
            </a:r>
            <a:r>
              <a:rPr lang="en-US" sz="1050" spc="10" dirty="0" err="1">
                <a:latin typeface="Courier New"/>
                <a:cs typeface="Courier New"/>
              </a:rPr>
              <a:t>getRightIndex</a:t>
            </a:r>
            <a:r>
              <a:rPr lang="en-US" sz="1050" spc="10" dirty="0">
                <a:latin typeface="Courier New"/>
                <a:cs typeface="Courier New"/>
              </a:rPr>
              <a:t>++; }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    }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    while (</a:t>
            </a:r>
            <a:r>
              <a:rPr lang="en-US" sz="1050" spc="10" dirty="0" err="1">
                <a:latin typeface="Courier New"/>
                <a:cs typeface="Courier New"/>
              </a:rPr>
              <a:t>getLeftIndex</a:t>
            </a:r>
            <a:r>
              <a:rPr lang="en-US" sz="1050" spc="10" dirty="0">
                <a:latin typeface="Courier New"/>
                <a:cs typeface="Courier New"/>
              </a:rPr>
              <a:t> &lt;= </a:t>
            </a:r>
            <a:r>
              <a:rPr lang="en-US" sz="1050" spc="10" dirty="0" err="1">
                <a:latin typeface="Courier New"/>
                <a:cs typeface="Courier New"/>
              </a:rPr>
              <a:t>indexMiddle</a:t>
            </a:r>
            <a:r>
              <a:rPr lang="en-US" sz="1050" spc="10" dirty="0">
                <a:latin typeface="Courier New"/>
                <a:cs typeface="Courier New"/>
              </a:rPr>
              <a:t>){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        </a:t>
            </a:r>
            <a:r>
              <a:rPr lang="en-US" sz="1050" spc="10" dirty="0" err="1">
                <a:latin typeface="Courier New"/>
                <a:cs typeface="Courier New"/>
              </a:rPr>
              <a:t>tempArray.add</a:t>
            </a:r>
            <a:r>
              <a:rPr lang="en-US" sz="1050" spc="10" dirty="0">
                <a:latin typeface="Courier New"/>
                <a:cs typeface="Courier New"/>
              </a:rPr>
              <a:t>(</a:t>
            </a:r>
            <a:r>
              <a:rPr lang="en-US" sz="1050" spc="10" dirty="0" err="1">
                <a:latin typeface="Courier New"/>
                <a:cs typeface="Courier New"/>
              </a:rPr>
              <a:t>arrayToSort.get</a:t>
            </a:r>
            <a:r>
              <a:rPr lang="en-US" sz="1050" spc="10" dirty="0">
                <a:latin typeface="Courier New"/>
                <a:cs typeface="Courier New"/>
              </a:rPr>
              <a:t>(</a:t>
            </a:r>
            <a:r>
              <a:rPr lang="en-US" sz="1050" spc="10" dirty="0" err="1">
                <a:latin typeface="Courier New"/>
                <a:cs typeface="Courier New"/>
              </a:rPr>
              <a:t>getLeftIndex</a:t>
            </a:r>
            <a:r>
              <a:rPr lang="en-US" sz="1050" spc="10" dirty="0">
                <a:latin typeface="Courier New"/>
                <a:cs typeface="Courier New"/>
              </a:rPr>
              <a:t>)); </a:t>
            </a:r>
            <a:r>
              <a:rPr lang="en-US" sz="1050" spc="10" dirty="0" err="1">
                <a:latin typeface="Courier New"/>
                <a:cs typeface="Courier New"/>
              </a:rPr>
              <a:t>getLeftIndex</a:t>
            </a:r>
            <a:r>
              <a:rPr lang="en-US" sz="1050" spc="10" dirty="0">
                <a:latin typeface="Courier New"/>
                <a:cs typeface="Courier New"/>
              </a:rPr>
              <a:t>++;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    }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    while (</a:t>
            </a:r>
            <a:r>
              <a:rPr lang="en-US" sz="1050" spc="10" dirty="0" err="1">
                <a:latin typeface="Courier New"/>
                <a:cs typeface="Courier New"/>
              </a:rPr>
              <a:t>getRightIndex</a:t>
            </a:r>
            <a:r>
              <a:rPr lang="en-US" sz="1050" spc="10" dirty="0">
                <a:latin typeface="Courier New"/>
                <a:cs typeface="Courier New"/>
              </a:rPr>
              <a:t> &lt;= </a:t>
            </a:r>
            <a:r>
              <a:rPr lang="en-US" sz="1050" spc="10" dirty="0" err="1">
                <a:latin typeface="Courier New"/>
                <a:cs typeface="Courier New"/>
              </a:rPr>
              <a:t>indexEnd</a:t>
            </a:r>
            <a:r>
              <a:rPr lang="en-US" sz="1050" spc="10" dirty="0">
                <a:latin typeface="Courier New"/>
                <a:cs typeface="Courier New"/>
              </a:rPr>
              <a:t>){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        </a:t>
            </a:r>
            <a:r>
              <a:rPr lang="en-US" sz="1050" spc="10" dirty="0" err="1">
                <a:latin typeface="Courier New"/>
                <a:cs typeface="Courier New"/>
              </a:rPr>
              <a:t>tempArray.add</a:t>
            </a:r>
            <a:r>
              <a:rPr lang="en-US" sz="1050" spc="10" dirty="0">
                <a:latin typeface="Courier New"/>
                <a:cs typeface="Courier New"/>
              </a:rPr>
              <a:t>(</a:t>
            </a:r>
            <a:r>
              <a:rPr lang="en-US" sz="1050" spc="10" dirty="0" err="1">
                <a:latin typeface="Courier New"/>
                <a:cs typeface="Courier New"/>
              </a:rPr>
              <a:t>arrayToSort.get</a:t>
            </a:r>
            <a:r>
              <a:rPr lang="en-US" sz="1050" spc="10" dirty="0">
                <a:latin typeface="Courier New"/>
                <a:cs typeface="Courier New"/>
              </a:rPr>
              <a:t>(</a:t>
            </a:r>
            <a:r>
              <a:rPr lang="en-US" sz="1050" spc="10" dirty="0" err="1">
                <a:latin typeface="Courier New"/>
                <a:cs typeface="Courier New"/>
              </a:rPr>
              <a:t>getRightIndex</a:t>
            </a:r>
            <a:r>
              <a:rPr lang="en-US" sz="1050" spc="10" dirty="0">
                <a:latin typeface="Courier New"/>
                <a:cs typeface="Courier New"/>
              </a:rPr>
              <a:t>)); </a:t>
            </a:r>
            <a:r>
              <a:rPr lang="en-US" sz="1050" spc="10" dirty="0" err="1">
                <a:latin typeface="Courier New"/>
                <a:cs typeface="Courier New"/>
              </a:rPr>
              <a:t>getRightIndex</a:t>
            </a:r>
            <a:r>
              <a:rPr lang="en-US" sz="1050" spc="10" dirty="0">
                <a:latin typeface="Courier New"/>
                <a:cs typeface="Courier New"/>
              </a:rPr>
              <a:t>++;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    }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    for (int </a:t>
            </a:r>
            <a:r>
              <a:rPr lang="en-US" sz="1050" spc="10" dirty="0" err="1">
                <a:latin typeface="Courier New"/>
                <a:cs typeface="Courier New"/>
              </a:rPr>
              <a:t>i</a:t>
            </a:r>
            <a:r>
              <a:rPr lang="en-US" sz="1050" spc="10" dirty="0">
                <a:latin typeface="Courier New"/>
                <a:cs typeface="Courier New"/>
              </a:rPr>
              <a:t> = 0; </a:t>
            </a:r>
            <a:r>
              <a:rPr lang="en-US" sz="1050" spc="10" dirty="0" err="1">
                <a:latin typeface="Courier New"/>
                <a:cs typeface="Courier New"/>
              </a:rPr>
              <a:t>i</a:t>
            </a:r>
            <a:r>
              <a:rPr lang="en-US" sz="1050" spc="10" dirty="0">
                <a:latin typeface="Courier New"/>
                <a:cs typeface="Courier New"/>
              </a:rPr>
              <a:t> &lt; </a:t>
            </a:r>
            <a:r>
              <a:rPr lang="en-US" sz="1050" spc="10" dirty="0" err="1">
                <a:latin typeface="Courier New"/>
                <a:cs typeface="Courier New"/>
              </a:rPr>
              <a:t>tempArray.size</a:t>
            </a:r>
            <a:r>
              <a:rPr lang="en-US" sz="1050" spc="10" dirty="0">
                <a:latin typeface="Courier New"/>
                <a:cs typeface="Courier New"/>
              </a:rPr>
              <a:t>(); </a:t>
            </a:r>
            <a:r>
              <a:rPr lang="en-US" sz="1050" spc="10" dirty="0" err="1">
                <a:latin typeface="Courier New"/>
                <a:cs typeface="Courier New"/>
              </a:rPr>
              <a:t>indexStart</a:t>
            </a:r>
            <a:r>
              <a:rPr lang="en-US" sz="1050" spc="10" dirty="0">
                <a:latin typeface="Courier New"/>
                <a:cs typeface="Courier New"/>
              </a:rPr>
              <a:t>++)  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        </a:t>
            </a:r>
            <a:r>
              <a:rPr lang="en-US" sz="1050" spc="10" dirty="0" err="1">
                <a:latin typeface="Courier New"/>
                <a:cs typeface="Courier New"/>
              </a:rPr>
              <a:t>arrayToSort.set</a:t>
            </a:r>
            <a:r>
              <a:rPr lang="en-US" sz="1050" spc="10" dirty="0">
                <a:latin typeface="Courier New"/>
                <a:cs typeface="Courier New"/>
              </a:rPr>
              <a:t>(</a:t>
            </a:r>
            <a:r>
              <a:rPr lang="en-US" sz="1050" spc="10" dirty="0" err="1">
                <a:latin typeface="Courier New"/>
                <a:cs typeface="Courier New"/>
              </a:rPr>
              <a:t>indexStart</a:t>
            </a:r>
            <a:r>
              <a:rPr lang="en-US" sz="1050" spc="10" dirty="0">
                <a:latin typeface="Courier New"/>
                <a:cs typeface="Courier New"/>
              </a:rPr>
              <a:t>, </a:t>
            </a:r>
            <a:r>
              <a:rPr lang="en-US" sz="1050" spc="10" dirty="0" err="1">
                <a:latin typeface="Courier New"/>
                <a:cs typeface="Courier New"/>
              </a:rPr>
              <a:t>tempArray.get</a:t>
            </a:r>
            <a:r>
              <a:rPr lang="en-US" sz="1050" spc="10" dirty="0">
                <a:latin typeface="Courier New"/>
                <a:cs typeface="Courier New"/>
              </a:rPr>
              <a:t>(</a:t>
            </a:r>
            <a:r>
              <a:rPr lang="en-US" sz="1050" spc="10" dirty="0" err="1">
                <a:latin typeface="Courier New"/>
                <a:cs typeface="Courier New"/>
              </a:rPr>
              <a:t>i</a:t>
            </a:r>
            <a:r>
              <a:rPr lang="en-US" sz="1050" spc="10" dirty="0">
                <a:latin typeface="Courier New"/>
                <a:cs typeface="Courier New"/>
              </a:rPr>
              <a:t>++));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}   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}</a:t>
            </a:r>
            <a:endParaRPr lang="en-US" sz="105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01732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501589"/>
            <a:ext cx="6701876" cy="51039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b="1" dirty="0">
                <a:solidFill>
                  <a:srgbClr val="00B0F0"/>
                </a:solidFill>
                <a:latin typeface="Verdana"/>
                <a:cs typeface="Verdana"/>
              </a:rPr>
              <a:t>Quick Sort Implementation</a:t>
            </a:r>
            <a:endParaRPr sz="3200" dirty="0">
              <a:solidFill>
                <a:srgbClr val="00B0F0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4" y="1330208"/>
            <a:ext cx="85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solidFill>
                  <a:srgbClr val="695D46"/>
                </a:solidFill>
                <a:latin typeface="Noto Sans Display"/>
                <a:cs typeface="Noto Sans Display"/>
              </a:rPr>
              <a:t>.</a:t>
            </a:r>
            <a:endParaRPr sz="1800">
              <a:latin typeface="Noto Sans Display"/>
              <a:cs typeface="Noto Sans Display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2DF2A4CB-9069-451B-88AA-71AA0FFC5BEE}"/>
              </a:ext>
            </a:extLst>
          </p:cNvPr>
          <p:cNvSpPr txBox="1"/>
          <p:nvPr/>
        </p:nvSpPr>
        <p:spPr>
          <a:xfrm>
            <a:off x="457200" y="1139964"/>
            <a:ext cx="8610600" cy="3793986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class </a:t>
            </a:r>
            <a:r>
              <a:rPr lang="en-US" sz="1050" spc="10" dirty="0" err="1">
                <a:latin typeface="Courier New"/>
                <a:cs typeface="Courier New"/>
              </a:rPr>
              <a:t>ListSortq</a:t>
            </a:r>
            <a:r>
              <a:rPr lang="en-US" sz="1050" spc="10" dirty="0">
                <a:latin typeface="Courier New"/>
                <a:cs typeface="Courier New"/>
              </a:rPr>
              <a:t>&lt;T extends Comparable&gt; extends </a:t>
            </a:r>
            <a:r>
              <a:rPr lang="en-US" sz="1050" spc="10" dirty="0" err="1">
                <a:latin typeface="Courier New"/>
                <a:cs typeface="Courier New"/>
              </a:rPr>
              <a:t>RecursiveAction</a:t>
            </a:r>
            <a:r>
              <a:rPr lang="en-US" sz="1050" spc="10" dirty="0">
                <a:latin typeface="Courier New"/>
                <a:cs typeface="Courier New"/>
              </a:rPr>
              <a:t> {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private List&lt;T&gt; data; private int left, right;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public </a:t>
            </a:r>
            <a:r>
              <a:rPr lang="en-US" sz="1050" spc="10" dirty="0" err="1">
                <a:latin typeface="Courier New"/>
                <a:cs typeface="Courier New"/>
              </a:rPr>
              <a:t>ListSortq</a:t>
            </a:r>
            <a:r>
              <a:rPr lang="en-US" sz="1050" spc="10" dirty="0">
                <a:latin typeface="Courier New"/>
                <a:cs typeface="Courier New"/>
              </a:rPr>
              <a:t>(List&lt;T&gt; data){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    </a:t>
            </a:r>
            <a:r>
              <a:rPr lang="en-US" sz="1050" spc="10" dirty="0" err="1">
                <a:latin typeface="Courier New"/>
                <a:cs typeface="Courier New"/>
              </a:rPr>
              <a:t>this.data</a:t>
            </a:r>
            <a:r>
              <a:rPr lang="en-US" sz="1050" spc="10" dirty="0">
                <a:latin typeface="Courier New"/>
                <a:cs typeface="Courier New"/>
              </a:rPr>
              <a:t> = data; </a:t>
            </a:r>
            <a:r>
              <a:rPr lang="en-US" sz="1050" spc="10" dirty="0" err="1">
                <a:latin typeface="Courier New"/>
                <a:cs typeface="Courier New"/>
              </a:rPr>
              <a:t>this.left</a:t>
            </a:r>
            <a:r>
              <a:rPr lang="en-US" sz="1050" spc="10" dirty="0">
                <a:latin typeface="Courier New"/>
                <a:cs typeface="Courier New"/>
              </a:rPr>
              <a:t> = 0; </a:t>
            </a:r>
            <a:r>
              <a:rPr lang="en-US" sz="1050" spc="10" dirty="0" err="1">
                <a:latin typeface="Courier New"/>
                <a:cs typeface="Courier New"/>
              </a:rPr>
              <a:t>this.right</a:t>
            </a:r>
            <a:r>
              <a:rPr lang="en-US" sz="1050" spc="10" dirty="0">
                <a:latin typeface="Courier New"/>
                <a:cs typeface="Courier New"/>
              </a:rPr>
              <a:t> = </a:t>
            </a:r>
            <a:r>
              <a:rPr lang="en-US" sz="1050" spc="10" dirty="0" err="1">
                <a:latin typeface="Courier New"/>
                <a:cs typeface="Courier New"/>
              </a:rPr>
              <a:t>data.size</a:t>
            </a:r>
            <a:r>
              <a:rPr lang="en-US" sz="1050" spc="10" dirty="0">
                <a:latin typeface="Courier New"/>
                <a:cs typeface="Courier New"/>
              </a:rPr>
              <a:t>() - 1;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}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public </a:t>
            </a:r>
            <a:r>
              <a:rPr lang="en-US" sz="1050" spc="10" dirty="0" err="1">
                <a:latin typeface="Courier New"/>
                <a:cs typeface="Courier New"/>
              </a:rPr>
              <a:t>ListSortq</a:t>
            </a:r>
            <a:r>
              <a:rPr lang="en-US" sz="1050" spc="10" dirty="0">
                <a:latin typeface="Courier New"/>
                <a:cs typeface="Courier New"/>
              </a:rPr>
              <a:t>(List&lt;T&gt; data, int left, int right){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    </a:t>
            </a:r>
            <a:r>
              <a:rPr lang="en-US" sz="1050" spc="10" dirty="0" err="1">
                <a:latin typeface="Courier New"/>
                <a:cs typeface="Courier New"/>
              </a:rPr>
              <a:t>this.data</a:t>
            </a:r>
            <a:r>
              <a:rPr lang="en-US" sz="1050" spc="10" dirty="0">
                <a:latin typeface="Courier New"/>
                <a:cs typeface="Courier New"/>
              </a:rPr>
              <a:t> = data; </a:t>
            </a:r>
            <a:r>
              <a:rPr lang="en-US" sz="1050" spc="10" dirty="0" err="1">
                <a:latin typeface="Courier New"/>
                <a:cs typeface="Courier New"/>
              </a:rPr>
              <a:t>this.left</a:t>
            </a:r>
            <a:r>
              <a:rPr lang="en-US" sz="1050" spc="10" dirty="0">
                <a:latin typeface="Courier New"/>
                <a:cs typeface="Courier New"/>
              </a:rPr>
              <a:t> = left; </a:t>
            </a:r>
            <a:r>
              <a:rPr lang="en-US" sz="1050" spc="10" dirty="0" err="1">
                <a:latin typeface="Courier New"/>
                <a:cs typeface="Courier New"/>
              </a:rPr>
              <a:t>this.right</a:t>
            </a:r>
            <a:r>
              <a:rPr lang="en-US" sz="1050" spc="10" dirty="0">
                <a:latin typeface="Courier New"/>
                <a:cs typeface="Courier New"/>
              </a:rPr>
              <a:t> = right;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}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@Override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protected void compute(){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    if (left &lt; right){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        int </a:t>
            </a:r>
            <a:r>
              <a:rPr lang="en-US" sz="1050" spc="10" dirty="0" err="1">
                <a:latin typeface="Courier New"/>
                <a:cs typeface="Courier New"/>
              </a:rPr>
              <a:t>pivotIndex</a:t>
            </a:r>
            <a:r>
              <a:rPr lang="en-US" sz="1050" spc="10" dirty="0">
                <a:latin typeface="Courier New"/>
                <a:cs typeface="Courier New"/>
              </a:rPr>
              <a:t> = left + ((right - left)/2);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        </a:t>
            </a:r>
            <a:r>
              <a:rPr lang="en-US" sz="1050" spc="10" dirty="0" err="1">
                <a:latin typeface="Courier New"/>
                <a:cs typeface="Courier New"/>
              </a:rPr>
              <a:t>pivotIndex</a:t>
            </a:r>
            <a:r>
              <a:rPr lang="en-US" sz="1050" spc="10" dirty="0">
                <a:latin typeface="Courier New"/>
                <a:cs typeface="Courier New"/>
              </a:rPr>
              <a:t> = partition(</a:t>
            </a:r>
            <a:r>
              <a:rPr lang="en-US" sz="1050" spc="10" dirty="0" err="1">
                <a:latin typeface="Courier New"/>
                <a:cs typeface="Courier New"/>
              </a:rPr>
              <a:t>pivotIndex</a:t>
            </a:r>
            <a:r>
              <a:rPr lang="en-US" sz="1050" spc="10" dirty="0">
                <a:latin typeface="Courier New"/>
                <a:cs typeface="Courier New"/>
              </a:rPr>
              <a:t>);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        </a:t>
            </a:r>
            <a:r>
              <a:rPr lang="en-US" sz="1050" spc="10" dirty="0" err="1">
                <a:latin typeface="Courier New"/>
                <a:cs typeface="Courier New"/>
              </a:rPr>
              <a:t>invokeAll</a:t>
            </a:r>
            <a:r>
              <a:rPr lang="en-US" sz="1050" spc="10" dirty="0">
                <a:latin typeface="Courier New"/>
                <a:cs typeface="Courier New"/>
              </a:rPr>
              <a:t>(new </a:t>
            </a:r>
            <a:r>
              <a:rPr lang="en-US" sz="1050" spc="10" dirty="0" err="1">
                <a:latin typeface="Courier New"/>
                <a:cs typeface="Courier New"/>
              </a:rPr>
              <a:t>ListSortq</a:t>
            </a:r>
            <a:r>
              <a:rPr lang="en-US" sz="1050" spc="10" dirty="0">
                <a:latin typeface="Courier New"/>
                <a:cs typeface="Courier New"/>
              </a:rPr>
              <a:t>(data, left, pivotIndex-1), new </a:t>
            </a:r>
            <a:r>
              <a:rPr lang="en-US" sz="1050" spc="10" dirty="0" err="1">
                <a:latin typeface="Courier New"/>
                <a:cs typeface="Courier New"/>
              </a:rPr>
              <a:t>ListSortq</a:t>
            </a:r>
            <a:r>
              <a:rPr lang="en-US" sz="1050" spc="10" dirty="0">
                <a:latin typeface="Courier New"/>
                <a:cs typeface="Courier New"/>
              </a:rPr>
              <a:t>(data, pivotIndex+1, right));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    }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159008"/>
            <a:ext cx="6701876" cy="89255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b="1" dirty="0">
                <a:solidFill>
                  <a:srgbClr val="00B0F0"/>
                </a:solidFill>
                <a:latin typeface="Verdana"/>
                <a:cs typeface="Verdana"/>
              </a:rPr>
              <a:t>Quick Sort Implementation</a:t>
            </a:r>
            <a:r>
              <a:rPr lang="en-US" sz="3200" b="1" dirty="0">
                <a:solidFill>
                  <a:srgbClr val="00B0F0"/>
                </a:solidFill>
                <a:latin typeface="Verdana"/>
                <a:cs typeface="Verdana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fr-FR" sz="24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Partition Function</a:t>
            </a:r>
            <a:endParaRPr sz="2400" dirty="0">
              <a:solidFill>
                <a:srgbClr val="00B0F0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4" y="1330208"/>
            <a:ext cx="85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solidFill>
                  <a:srgbClr val="695D46"/>
                </a:solidFill>
                <a:latin typeface="Noto Sans Display"/>
                <a:cs typeface="Noto Sans Display"/>
              </a:rPr>
              <a:t>.</a:t>
            </a:r>
            <a:endParaRPr sz="1800">
              <a:latin typeface="Noto Sans Display"/>
              <a:cs typeface="Noto Sans Display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2DF2A4CB-9069-451B-88AA-71AA0FFC5BEE}"/>
              </a:ext>
            </a:extLst>
          </p:cNvPr>
          <p:cNvSpPr txBox="1"/>
          <p:nvPr/>
        </p:nvSpPr>
        <p:spPr>
          <a:xfrm>
            <a:off x="457200" y="1092309"/>
            <a:ext cx="8610600" cy="3994041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private int partition(int </a:t>
            </a:r>
            <a:r>
              <a:rPr lang="en-US" sz="1050" spc="10" dirty="0" err="1">
                <a:latin typeface="Courier New"/>
                <a:cs typeface="Courier New"/>
              </a:rPr>
              <a:t>pivotIndex</a:t>
            </a:r>
            <a:r>
              <a:rPr lang="en-US" sz="1050" spc="10" dirty="0">
                <a:latin typeface="Courier New"/>
                <a:cs typeface="Courier New"/>
              </a:rPr>
              <a:t>){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    T </a:t>
            </a:r>
            <a:r>
              <a:rPr lang="en-US" sz="1050" spc="10" dirty="0" err="1">
                <a:latin typeface="Courier New"/>
                <a:cs typeface="Courier New"/>
              </a:rPr>
              <a:t>pivotValue</a:t>
            </a:r>
            <a:r>
              <a:rPr lang="en-US" sz="1050" spc="10" dirty="0">
                <a:latin typeface="Courier New"/>
                <a:cs typeface="Courier New"/>
              </a:rPr>
              <a:t> = </a:t>
            </a:r>
            <a:r>
              <a:rPr lang="en-US" sz="1050" spc="10" dirty="0" err="1">
                <a:latin typeface="Courier New"/>
                <a:cs typeface="Courier New"/>
              </a:rPr>
              <a:t>data.get</a:t>
            </a:r>
            <a:r>
              <a:rPr lang="en-US" sz="1050" spc="10" dirty="0">
                <a:latin typeface="Courier New"/>
                <a:cs typeface="Courier New"/>
              </a:rPr>
              <a:t>(</a:t>
            </a:r>
            <a:r>
              <a:rPr lang="en-US" sz="1050" spc="10" dirty="0" err="1">
                <a:latin typeface="Courier New"/>
                <a:cs typeface="Courier New"/>
              </a:rPr>
              <a:t>pivotIndex</a:t>
            </a:r>
            <a:r>
              <a:rPr lang="en-US" sz="1050" spc="10" dirty="0">
                <a:latin typeface="Courier New"/>
                <a:cs typeface="Courier New"/>
              </a:rPr>
              <a:t>);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    swap(</a:t>
            </a:r>
            <a:r>
              <a:rPr lang="en-US" sz="1050" spc="10" dirty="0" err="1">
                <a:latin typeface="Courier New"/>
                <a:cs typeface="Courier New"/>
              </a:rPr>
              <a:t>pivotIndex</a:t>
            </a:r>
            <a:r>
              <a:rPr lang="en-US" sz="1050" spc="10" dirty="0">
                <a:latin typeface="Courier New"/>
                <a:cs typeface="Courier New"/>
              </a:rPr>
              <a:t>, right);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    int </a:t>
            </a:r>
            <a:r>
              <a:rPr lang="en-US" sz="1050" spc="10" dirty="0" err="1">
                <a:latin typeface="Courier New"/>
                <a:cs typeface="Courier New"/>
              </a:rPr>
              <a:t>storeIndex</a:t>
            </a:r>
            <a:r>
              <a:rPr lang="en-US" sz="1050" spc="10" dirty="0">
                <a:latin typeface="Courier New"/>
                <a:cs typeface="Courier New"/>
              </a:rPr>
              <a:t> = left;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    for (int </a:t>
            </a:r>
            <a:r>
              <a:rPr lang="en-US" sz="1050" spc="10" dirty="0" err="1">
                <a:latin typeface="Courier New"/>
                <a:cs typeface="Courier New"/>
              </a:rPr>
              <a:t>i</a:t>
            </a:r>
            <a:r>
              <a:rPr lang="en-US" sz="1050" spc="10" dirty="0">
                <a:latin typeface="Courier New"/>
                <a:cs typeface="Courier New"/>
              </a:rPr>
              <a:t>=left; </a:t>
            </a:r>
            <a:r>
              <a:rPr lang="en-US" sz="1050" spc="10" dirty="0" err="1">
                <a:latin typeface="Courier New"/>
                <a:cs typeface="Courier New"/>
              </a:rPr>
              <a:t>i</a:t>
            </a:r>
            <a:r>
              <a:rPr lang="en-US" sz="1050" spc="10" dirty="0">
                <a:latin typeface="Courier New"/>
                <a:cs typeface="Courier New"/>
              </a:rPr>
              <a:t>&lt;right; </a:t>
            </a:r>
            <a:r>
              <a:rPr lang="en-US" sz="1050" spc="10" dirty="0" err="1">
                <a:latin typeface="Courier New"/>
                <a:cs typeface="Courier New"/>
              </a:rPr>
              <a:t>i</a:t>
            </a:r>
            <a:r>
              <a:rPr lang="en-US" sz="1050" spc="10" dirty="0">
                <a:latin typeface="Courier New"/>
                <a:cs typeface="Courier New"/>
              </a:rPr>
              <a:t>++){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        if (</a:t>
            </a:r>
            <a:r>
              <a:rPr lang="en-US" sz="1050" spc="10" dirty="0" err="1">
                <a:latin typeface="Courier New"/>
                <a:cs typeface="Courier New"/>
              </a:rPr>
              <a:t>data.get</a:t>
            </a:r>
            <a:r>
              <a:rPr lang="en-US" sz="1050" spc="10" dirty="0">
                <a:latin typeface="Courier New"/>
                <a:cs typeface="Courier New"/>
              </a:rPr>
              <a:t>(</a:t>
            </a:r>
            <a:r>
              <a:rPr lang="en-US" sz="1050" spc="10" dirty="0" err="1">
                <a:latin typeface="Courier New"/>
                <a:cs typeface="Courier New"/>
              </a:rPr>
              <a:t>i</a:t>
            </a:r>
            <a:r>
              <a:rPr lang="en-US" sz="1050" spc="10" dirty="0">
                <a:latin typeface="Courier New"/>
                <a:cs typeface="Courier New"/>
              </a:rPr>
              <a:t>).</a:t>
            </a:r>
            <a:r>
              <a:rPr lang="en-US" sz="1050" spc="10" dirty="0" err="1">
                <a:latin typeface="Courier New"/>
                <a:cs typeface="Courier New"/>
              </a:rPr>
              <a:t>compareTo</a:t>
            </a:r>
            <a:r>
              <a:rPr lang="en-US" sz="1050" spc="10" dirty="0">
                <a:latin typeface="Courier New"/>
                <a:cs typeface="Courier New"/>
              </a:rPr>
              <a:t>(</a:t>
            </a:r>
            <a:r>
              <a:rPr lang="en-US" sz="1050" spc="10" dirty="0" err="1">
                <a:latin typeface="Courier New"/>
                <a:cs typeface="Courier New"/>
              </a:rPr>
              <a:t>pivotValue</a:t>
            </a:r>
            <a:r>
              <a:rPr lang="en-US" sz="1050" spc="10" dirty="0">
                <a:latin typeface="Courier New"/>
                <a:cs typeface="Courier New"/>
              </a:rPr>
              <a:t>) &lt; 0){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            swap(</a:t>
            </a:r>
            <a:r>
              <a:rPr lang="en-US" sz="1050" spc="10" dirty="0" err="1">
                <a:latin typeface="Courier New"/>
                <a:cs typeface="Courier New"/>
              </a:rPr>
              <a:t>i</a:t>
            </a:r>
            <a:r>
              <a:rPr lang="en-US" sz="1050" spc="10" dirty="0">
                <a:latin typeface="Courier New"/>
                <a:cs typeface="Courier New"/>
              </a:rPr>
              <a:t>, </a:t>
            </a:r>
            <a:r>
              <a:rPr lang="en-US" sz="1050" spc="10" dirty="0" err="1">
                <a:latin typeface="Courier New"/>
                <a:cs typeface="Courier New"/>
              </a:rPr>
              <a:t>storeIndex</a:t>
            </a:r>
            <a:r>
              <a:rPr lang="en-US" sz="1050" spc="10" dirty="0">
                <a:latin typeface="Courier New"/>
                <a:cs typeface="Courier New"/>
              </a:rPr>
              <a:t>); </a:t>
            </a:r>
            <a:r>
              <a:rPr lang="en-US" sz="1050" spc="10" dirty="0" err="1">
                <a:latin typeface="Courier New"/>
                <a:cs typeface="Courier New"/>
              </a:rPr>
              <a:t>storeIndex</a:t>
            </a:r>
            <a:r>
              <a:rPr lang="en-US" sz="1050" spc="10" dirty="0">
                <a:latin typeface="Courier New"/>
                <a:cs typeface="Courier New"/>
              </a:rPr>
              <a:t>++;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        }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    }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    swap(</a:t>
            </a:r>
            <a:r>
              <a:rPr lang="en-US" sz="1050" spc="10" dirty="0" err="1">
                <a:latin typeface="Courier New"/>
                <a:cs typeface="Courier New"/>
              </a:rPr>
              <a:t>storeIndex</a:t>
            </a:r>
            <a:r>
              <a:rPr lang="en-US" sz="1050" spc="10" dirty="0">
                <a:latin typeface="Courier New"/>
                <a:cs typeface="Courier New"/>
              </a:rPr>
              <a:t>, right);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    return </a:t>
            </a:r>
            <a:r>
              <a:rPr lang="en-US" sz="1050" spc="10" dirty="0" err="1">
                <a:latin typeface="Courier New"/>
                <a:cs typeface="Courier New"/>
              </a:rPr>
              <a:t>storeIndex</a:t>
            </a:r>
            <a:r>
              <a:rPr lang="en-US" sz="1050" spc="10" dirty="0">
                <a:latin typeface="Courier New"/>
                <a:cs typeface="Courier New"/>
              </a:rPr>
              <a:t>;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}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private void swap(int </a:t>
            </a:r>
            <a:r>
              <a:rPr lang="en-US" sz="1050" spc="10" dirty="0" err="1">
                <a:latin typeface="Courier New"/>
                <a:cs typeface="Courier New"/>
              </a:rPr>
              <a:t>i</a:t>
            </a:r>
            <a:r>
              <a:rPr lang="en-US" sz="1050" spc="10" dirty="0">
                <a:latin typeface="Courier New"/>
                <a:cs typeface="Courier New"/>
              </a:rPr>
              <a:t>, int j){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    if (</a:t>
            </a:r>
            <a:r>
              <a:rPr lang="en-US" sz="1050" spc="10" dirty="0" err="1">
                <a:latin typeface="Courier New"/>
                <a:cs typeface="Courier New"/>
              </a:rPr>
              <a:t>i</a:t>
            </a:r>
            <a:r>
              <a:rPr lang="en-US" sz="1050" spc="10" dirty="0">
                <a:latin typeface="Courier New"/>
                <a:cs typeface="Courier New"/>
              </a:rPr>
              <a:t> != j){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        T </a:t>
            </a:r>
            <a:r>
              <a:rPr lang="en-US" sz="1050" spc="10" dirty="0" err="1">
                <a:latin typeface="Courier New"/>
                <a:cs typeface="Courier New"/>
              </a:rPr>
              <a:t>iValue</a:t>
            </a:r>
            <a:r>
              <a:rPr lang="en-US" sz="1050" spc="10" dirty="0">
                <a:latin typeface="Courier New"/>
                <a:cs typeface="Courier New"/>
              </a:rPr>
              <a:t> = </a:t>
            </a:r>
            <a:r>
              <a:rPr lang="en-US" sz="1050" spc="10" dirty="0" err="1">
                <a:latin typeface="Courier New"/>
                <a:cs typeface="Courier New"/>
              </a:rPr>
              <a:t>data.get</a:t>
            </a:r>
            <a:r>
              <a:rPr lang="en-US" sz="1050" spc="10" dirty="0">
                <a:latin typeface="Courier New"/>
                <a:cs typeface="Courier New"/>
              </a:rPr>
              <a:t>(</a:t>
            </a:r>
            <a:r>
              <a:rPr lang="en-US" sz="1050" spc="10" dirty="0" err="1">
                <a:latin typeface="Courier New"/>
                <a:cs typeface="Courier New"/>
              </a:rPr>
              <a:t>i</a:t>
            </a:r>
            <a:r>
              <a:rPr lang="en-US" sz="1050" spc="10" dirty="0">
                <a:latin typeface="Courier New"/>
                <a:cs typeface="Courier New"/>
              </a:rPr>
              <a:t>);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        </a:t>
            </a:r>
            <a:r>
              <a:rPr lang="en-US" sz="1050" spc="10" dirty="0" err="1">
                <a:latin typeface="Courier New"/>
                <a:cs typeface="Courier New"/>
              </a:rPr>
              <a:t>data.set</a:t>
            </a:r>
            <a:r>
              <a:rPr lang="en-US" sz="1050" spc="10" dirty="0">
                <a:latin typeface="Courier New"/>
                <a:cs typeface="Courier New"/>
              </a:rPr>
              <a:t>(</a:t>
            </a:r>
            <a:r>
              <a:rPr lang="en-US" sz="1050" spc="10" dirty="0" err="1">
                <a:latin typeface="Courier New"/>
                <a:cs typeface="Courier New"/>
              </a:rPr>
              <a:t>i</a:t>
            </a:r>
            <a:r>
              <a:rPr lang="en-US" sz="1050" spc="10" dirty="0">
                <a:latin typeface="Courier New"/>
                <a:cs typeface="Courier New"/>
              </a:rPr>
              <a:t>, </a:t>
            </a:r>
            <a:r>
              <a:rPr lang="en-US" sz="1050" spc="10" dirty="0" err="1">
                <a:latin typeface="Courier New"/>
                <a:cs typeface="Courier New"/>
              </a:rPr>
              <a:t>data.get</a:t>
            </a:r>
            <a:r>
              <a:rPr lang="en-US" sz="1050" spc="10" dirty="0">
                <a:latin typeface="Courier New"/>
                <a:cs typeface="Courier New"/>
              </a:rPr>
              <a:t>(j));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        </a:t>
            </a:r>
            <a:r>
              <a:rPr lang="en-US" sz="1050" spc="10" dirty="0" err="1">
                <a:latin typeface="Courier New"/>
                <a:cs typeface="Courier New"/>
              </a:rPr>
              <a:t>data.set</a:t>
            </a:r>
            <a:r>
              <a:rPr lang="en-US" sz="1050" spc="10" dirty="0">
                <a:latin typeface="Courier New"/>
                <a:cs typeface="Courier New"/>
              </a:rPr>
              <a:t>(j, </a:t>
            </a:r>
            <a:r>
              <a:rPr lang="en-US" sz="1050" spc="10" dirty="0" err="1">
                <a:latin typeface="Courier New"/>
                <a:cs typeface="Courier New"/>
              </a:rPr>
              <a:t>iValue</a:t>
            </a:r>
            <a:r>
              <a:rPr lang="en-US" sz="1050" spc="10" dirty="0">
                <a:latin typeface="Courier New"/>
                <a:cs typeface="Courier New"/>
              </a:rPr>
              <a:t>);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    }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    }   </a:t>
            </a:r>
          </a:p>
          <a:p>
            <a:pPr marL="38735">
              <a:lnSpc>
                <a:spcPct val="100000"/>
              </a:lnSpc>
              <a:spcBef>
                <a:spcPts val="325"/>
              </a:spcBef>
            </a:pPr>
            <a:r>
              <a:rPr lang="en-US" sz="1050" spc="1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3003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C961DA-ED47-42C5-A181-8F1A7D17D4D7}"/>
              </a:ext>
            </a:extLst>
          </p:cNvPr>
          <p:cNvSpPr txBox="1"/>
          <p:nvPr/>
        </p:nvSpPr>
        <p:spPr>
          <a:xfrm>
            <a:off x="228600" y="98419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spc="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Testing using Junit</a:t>
            </a:r>
            <a:endParaRPr lang="en-IN" sz="32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30DC92-E089-44C5-880B-99B0E0743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44" y="1123950"/>
            <a:ext cx="4203239" cy="38449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EA7CED-6736-4D53-8A57-DD45B5BF8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850" y="1147628"/>
            <a:ext cx="4338006" cy="3821253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4A85DD-0D37-449B-A940-2F020E979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7485" y="742950"/>
            <a:ext cx="3297254" cy="432197"/>
          </a:xfrm>
        </p:spPr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MergeSort</a:t>
            </a:r>
            <a:r>
              <a:rPr lang="en-US" dirty="0"/>
              <a:t> Code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5F15818-D986-4F1D-92D0-B8202E140D16}"/>
              </a:ext>
            </a:extLst>
          </p:cNvPr>
          <p:cNvSpPr txBox="1">
            <a:spLocks/>
          </p:cNvSpPr>
          <p:nvPr/>
        </p:nvSpPr>
        <p:spPr>
          <a:xfrm>
            <a:off x="5160946" y="742950"/>
            <a:ext cx="3297254" cy="432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5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68580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35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02870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37160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171450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05740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240030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274320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For </a:t>
            </a:r>
            <a:r>
              <a:rPr lang="en-US" dirty="0" err="1"/>
              <a:t>QuickSort</a:t>
            </a:r>
            <a:r>
              <a:rPr lang="en-US" dirty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4280162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B1178C-F717-6B60-7D4B-CC4D8222C362}"/>
              </a:ext>
            </a:extLst>
          </p:cNvPr>
          <p:cNvSpPr txBox="1"/>
          <p:nvPr/>
        </p:nvSpPr>
        <p:spPr>
          <a:xfrm>
            <a:off x="404584" y="265654"/>
            <a:ext cx="73678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spc="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Research </a:t>
            </a:r>
            <a:r>
              <a:rPr lang="en-IN" sz="32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 Observations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08B9B-D5EF-4DCC-904F-EDE3DAC15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047750"/>
            <a:ext cx="7924800" cy="436514"/>
          </a:xfrm>
        </p:spPr>
        <p:txBody>
          <a:bodyPr>
            <a:normAutofit/>
          </a:bodyPr>
          <a:lstStyle/>
          <a:p>
            <a:r>
              <a:rPr lang="en-US" dirty="0"/>
              <a:t>Execution Time of Multi-Threaded Merge Sorting and Single-Threaded Merge Sorting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ABDDE3-76F6-4277-9B4E-2B3CDB10C0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7"/>
          <a:stretch/>
        </p:blipFill>
        <p:spPr>
          <a:xfrm>
            <a:off x="990600" y="1437349"/>
            <a:ext cx="7029658" cy="344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59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B1178C-F717-6B60-7D4B-CC4D8222C362}"/>
              </a:ext>
            </a:extLst>
          </p:cNvPr>
          <p:cNvSpPr txBox="1"/>
          <p:nvPr/>
        </p:nvSpPr>
        <p:spPr>
          <a:xfrm>
            <a:off x="404584" y="265654"/>
            <a:ext cx="73678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spc="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Research </a:t>
            </a:r>
            <a:r>
              <a:rPr lang="en-IN" sz="32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 Observations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08B9B-D5EF-4DCC-904F-EDE3DAC15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047750"/>
            <a:ext cx="7924800" cy="436514"/>
          </a:xfrm>
        </p:spPr>
        <p:txBody>
          <a:bodyPr>
            <a:normAutofit/>
          </a:bodyPr>
          <a:lstStyle/>
          <a:p>
            <a:r>
              <a:rPr lang="en-US" dirty="0"/>
              <a:t>Execution Time of Multi-Threaded Quick Sorting and Single-Threaded Quick Sorting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2022D8-9987-47CE-90EF-C618FF953B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96"/>
          <a:stretch/>
        </p:blipFill>
        <p:spPr>
          <a:xfrm>
            <a:off x="721647" y="1484264"/>
            <a:ext cx="7203153" cy="325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3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501589"/>
            <a:ext cx="4873076" cy="51039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b="1" dirty="0">
                <a:solidFill>
                  <a:srgbClr val="00B0F0"/>
                </a:solidFill>
                <a:latin typeface="Verdana"/>
                <a:cs typeface="Verdana"/>
              </a:rPr>
              <a:t>Problem Statement</a:t>
            </a:r>
            <a:endParaRPr sz="3200" dirty="0">
              <a:solidFill>
                <a:srgbClr val="00B0F0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1923" y="1123950"/>
            <a:ext cx="7627620" cy="38808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lang="en-US" spc="30" dirty="0">
                <a:latin typeface="Noto Sans Display"/>
                <a:cs typeface="Noto Sans Display"/>
              </a:rPr>
              <a:t>Write a multithreaded sorting program that works as follows: A list of integers is divided into two smaller lists of equal size. Two separate threads (which we will term sorting threads) sort each </a:t>
            </a:r>
            <a:r>
              <a:rPr lang="en-US" spc="30" dirty="0" err="1">
                <a:latin typeface="Noto Sans Display"/>
                <a:cs typeface="Noto Sans Display"/>
              </a:rPr>
              <a:t>sublist</a:t>
            </a:r>
            <a:r>
              <a:rPr lang="en-US" spc="30" dirty="0">
                <a:latin typeface="Noto Sans Display"/>
                <a:cs typeface="Noto Sans Display"/>
              </a:rPr>
              <a:t> using a sorting algorithm of your choice. The two </a:t>
            </a:r>
            <a:r>
              <a:rPr lang="en-US" spc="30" dirty="0" err="1">
                <a:latin typeface="Noto Sans Display"/>
                <a:cs typeface="Noto Sans Display"/>
              </a:rPr>
              <a:t>sublists</a:t>
            </a:r>
            <a:r>
              <a:rPr lang="en-US" spc="30" dirty="0">
                <a:latin typeface="Noto Sans Display"/>
                <a:cs typeface="Noto Sans Display"/>
              </a:rPr>
              <a:t> are then merged by a third thread—a merging thread—which merges the two </a:t>
            </a:r>
            <a:r>
              <a:rPr lang="en-US" spc="30" dirty="0" err="1">
                <a:latin typeface="Noto Sans Display"/>
                <a:cs typeface="Noto Sans Display"/>
              </a:rPr>
              <a:t>sublists</a:t>
            </a:r>
            <a:r>
              <a:rPr lang="en-US" spc="30" dirty="0">
                <a:latin typeface="Noto Sans Display"/>
                <a:cs typeface="Noto Sans Display"/>
              </a:rPr>
              <a:t> into a single sorted list. </a:t>
            </a:r>
          </a:p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endParaRPr lang="en-US" spc="30" dirty="0">
              <a:latin typeface="Noto Sans Display"/>
              <a:cs typeface="Noto Sans Display"/>
            </a:endParaRPr>
          </a:p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lang="en-US" spc="30" dirty="0">
                <a:latin typeface="Noto Sans Display"/>
                <a:cs typeface="Noto Sans Display"/>
              </a:rPr>
              <a:t>Implement the preceding project (Multithreaded Sorting Application) using Java’s fork-join parallelism API. This project will be developed in two different versions. Each version will implement a different divide-and-conquer sorting</a:t>
            </a:r>
          </a:p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lang="en-US" spc="30" dirty="0">
                <a:latin typeface="Noto Sans Display"/>
                <a:cs typeface="Noto Sans Display"/>
              </a:rPr>
              <a:t>Algorithms: </a:t>
            </a:r>
          </a:p>
          <a:p>
            <a:pPr marL="298450" marR="5080" indent="-285750" algn="just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30" dirty="0">
                <a:latin typeface="Noto Sans Display"/>
                <a:cs typeface="Noto Sans Display"/>
              </a:rPr>
              <a:t>Quick sort </a:t>
            </a:r>
          </a:p>
          <a:p>
            <a:pPr marL="298450" marR="5080" indent="-285750" algn="just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30" dirty="0">
                <a:latin typeface="Noto Sans Display"/>
                <a:cs typeface="Noto Sans Display"/>
              </a:rPr>
              <a:t>Merge sort</a:t>
            </a:r>
            <a:endParaRPr sz="1800" dirty="0">
              <a:latin typeface="Noto Sans Display"/>
              <a:cs typeface="Noto Sans Displ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B1178C-F717-6B60-7D4B-CC4D8222C362}"/>
              </a:ext>
            </a:extLst>
          </p:cNvPr>
          <p:cNvSpPr txBox="1"/>
          <p:nvPr/>
        </p:nvSpPr>
        <p:spPr>
          <a:xfrm>
            <a:off x="404584" y="265654"/>
            <a:ext cx="73678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spc="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Research </a:t>
            </a:r>
            <a:r>
              <a:rPr lang="en-IN" sz="32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 Observations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08B9B-D5EF-4DCC-904F-EDE3DAC15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047750"/>
            <a:ext cx="7924800" cy="436514"/>
          </a:xfrm>
        </p:spPr>
        <p:txBody>
          <a:bodyPr>
            <a:normAutofit/>
          </a:bodyPr>
          <a:lstStyle/>
          <a:p>
            <a:r>
              <a:rPr lang="en-US" dirty="0"/>
              <a:t>Execution Time of Multi-Threaded Merge Sorting and Multi-Threaded Quick Sorting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AEC532-F0DE-4577-A18F-77D8249188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9"/>
          <a:stretch/>
        </p:blipFill>
        <p:spPr>
          <a:xfrm>
            <a:off x="685800" y="1504950"/>
            <a:ext cx="7299539" cy="327177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0565" y="1024959"/>
            <a:ext cx="8242869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40" dirty="0">
                <a:latin typeface="Noto Sans Display"/>
                <a:cs typeface="Noto Sans Display"/>
              </a:rPr>
              <a:t>Multi-Threaded Merge Sorting vs Multi-Threaded Quick Sorting vs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40" dirty="0">
                <a:latin typeface="Noto Sans Display"/>
                <a:cs typeface="Noto Sans Display"/>
              </a:rPr>
              <a:t>Single-Threaded Merge Sorting vs Single-Threaded Quick Sorting</a:t>
            </a:r>
            <a:endParaRPr sz="1800" dirty="0">
              <a:latin typeface="Noto Sans Display"/>
              <a:cs typeface="Noto Sans Display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0E16FF-B700-4C78-1861-26309E5A858D}"/>
              </a:ext>
            </a:extLst>
          </p:cNvPr>
          <p:cNvSpPr txBox="1"/>
          <p:nvPr/>
        </p:nvSpPr>
        <p:spPr>
          <a:xfrm>
            <a:off x="533400" y="285750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spc="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Observations</a:t>
            </a:r>
            <a:endParaRPr lang="en-IN" sz="32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0AB2904-500C-4510-BC66-51A29F68E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787341"/>
              </p:ext>
            </p:extLst>
          </p:nvPr>
        </p:nvGraphicFramePr>
        <p:xfrm>
          <a:off x="355292" y="1759041"/>
          <a:ext cx="2830187" cy="28701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7778">
                  <a:extLst>
                    <a:ext uri="{9D8B030D-6E8A-4147-A177-3AD203B41FA5}">
                      <a16:colId xmlns:a16="http://schemas.microsoft.com/office/drawing/2014/main" val="887459551"/>
                    </a:ext>
                  </a:extLst>
                </a:gridCol>
                <a:gridCol w="1146277">
                  <a:extLst>
                    <a:ext uri="{9D8B030D-6E8A-4147-A177-3AD203B41FA5}">
                      <a16:colId xmlns:a16="http://schemas.microsoft.com/office/drawing/2014/main" val="4107159463"/>
                    </a:ext>
                  </a:extLst>
                </a:gridCol>
                <a:gridCol w="1136132">
                  <a:extLst>
                    <a:ext uri="{9D8B030D-6E8A-4147-A177-3AD203B41FA5}">
                      <a16:colId xmlns:a16="http://schemas.microsoft.com/office/drawing/2014/main" val="670598915"/>
                    </a:ext>
                  </a:extLst>
                </a:gridCol>
              </a:tblGrid>
              <a:tr h="4346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SIZE of Array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Multi-Threaded Merge Sort (ms)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Multi-Threaded Quick Sort (</a:t>
                      </a:r>
                      <a:r>
                        <a:rPr lang="en-US" sz="1100" u="none" strike="noStrike" dirty="0" err="1">
                          <a:effectLst/>
                        </a:rPr>
                        <a:t>ms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extLst>
                  <a:ext uri="{0D108BD9-81ED-4DB2-BD59-A6C34878D82A}">
                    <a16:rowId xmlns:a16="http://schemas.microsoft.com/office/drawing/2014/main" val="2977453540"/>
                  </a:ext>
                </a:extLst>
              </a:tr>
              <a:tr h="153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114.8298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47.3909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extLst>
                  <a:ext uri="{0D108BD9-81ED-4DB2-BD59-A6C34878D82A}">
                    <a16:rowId xmlns:a16="http://schemas.microsoft.com/office/drawing/2014/main" val="850283640"/>
                  </a:ext>
                </a:extLst>
              </a:tr>
              <a:tr h="153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34.5953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24.6066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extLst>
                  <a:ext uri="{0D108BD9-81ED-4DB2-BD59-A6C34878D82A}">
                    <a16:rowId xmlns:a16="http://schemas.microsoft.com/office/drawing/2014/main" val="120640203"/>
                  </a:ext>
                </a:extLst>
              </a:tr>
              <a:tr h="153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220000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48.9163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75.7825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extLst>
                  <a:ext uri="{0D108BD9-81ED-4DB2-BD59-A6C34878D82A}">
                    <a16:rowId xmlns:a16="http://schemas.microsoft.com/office/drawing/2014/main" val="613957733"/>
                  </a:ext>
                </a:extLst>
              </a:tr>
              <a:tr h="153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240000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108.4639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72.1381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extLst>
                  <a:ext uri="{0D108BD9-81ED-4DB2-BD59-A6C34878D82A}">
                    <a16:rowId xmlns:a16="http://schemas.microsoft.com/office/drawing/2014/main" val="2581833950"/>
                  </a:ext>
                </a:extLst>
              </a:tr>
              <a:tr h="153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260000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55.0154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84.9622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extLst>
                  <a:ext uri="{0D108BD9-81ED-4DB2-BD59-A6C34878D82A}">
                    <a16:rowId xmlns:a16="http://schemas.microsoft.com/office/drawing/2014/main" val="3104945876"/>
                  </a:ext>
                </a:extLst>
              </a:tr>
              <a:tr h="153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280000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98.6903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101.44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extLst>
                  <a:ext uri="{0D108BD9-81ED-4DB2-BD59-A6C34878D82A}">
                    <a16:rowId xmlns:a16="http://schemas.microsoft.com/office/drawing/2014/main" val="2301988615"/>
                  </a:ext>
                </a:extLst>
              </a:tr>
              <a:tr h="153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360000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155.9307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148.5941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extLst>
                  <a:ext uri="{0D108BD9-81ED-4DB2-BD59-A6C34878D82A}">
                    <a16:rowId xmlns:a16="http://schemas.microsoft.com/office/drawing/2014/main" val="855683453"/>
                  </a:ext>
                </a:extLst>
              </a:tr>
              <a:tr h="153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380000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90.6427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182.4472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extLst>
                  <a:ext uri="{0D108BD9-81ED-4DB2-BD59-A6C34878D82A}">
                    <a16:rowId xmlns:a16="http://schemas.microsoft.com/office/drawing/2014/main" val="2944601934"/>
                  </a:ext>
                </a:extLst>
              </a:tr>
              <a:tr h="153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580000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315.03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386.6689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extLst>
                  <a:ext uri="{0D108BD9-81ED-4DB2-BD59-A6C34878D82A}">
                    <a16:rowId xmlns:a16="http://schemas.microsoft.com/office/drawing/2014/main" val="3642106653"/>
                  </a:ext>
                </a:extLst>
              </a:tr>
              <a:tr h="153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193.7055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460.4006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extLst>
                  <a:ext uri="{0D108BD9-81ED-4DB2-BD59-A6C34878D82A}">
                    <a16:rowId xmlns:a16="http://schemas.microsoft.com/office/drawing/2014/main" val="2630580268"/>
                  </a:ext>
                </a:extLst>
              </a:tr>
              <a:tr h="153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660000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461.2971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520.8313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extLst>
                  <a:ext uri="{0D108BD9-81ED-4DB2-BD59-A6C34878D82A}">
                    <a16:rowId xmlns:a16="http://schemas.microsoft.com/office/drawing/2014/main" val="780213193"/>
                  </a:ext>
                </a:extLst>
              </a:tr>
              <a:tr h="153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760000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255.2862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690.1221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extLst>
                  <a:ext uri="{0D108BD9-81ED-4DB2-BD59-A6C34878D82A}">
                    <a16:rowId xmlns:a16="http://schemas.microsoft.com/office/drawing/2014/main" val="1309678665"/>
                  </a:ext>
                </a:extLst>
              </a:tr>
              <a:tr h="153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780000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320.8397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803.5147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extLst>
                  <a:ext uri="{0D108BD9-81ED-4DB2-BD59-A6C34878D82A}">
                    <a16:rowId xmlns:a16="http://schemas.microsoft.com/office/drawing/2014/main" val="2053284285"/>
                  </a:ext>
                </a:extLst>
              </a:tr>
              <a:tr h="153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439.736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850.1991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extLst>
                  <a:ext uri="{0D108BD9-81ED-4DB2-BD59-A6C34878D82A}">
                    <a16:rowId xmlns:a16="http://schemas.microsoft.com/office/drawing/2014/main" val="344120169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161984-DCB9-4E99-AA8E-5F1CD88E7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604056"/>
              </p:ext>
            </p:extLst>
          </p:nvPr>
        </p:nvGraphicFramePr>
        <p:xfrm>
          <a:off x="3276600" y="1759041"/>
          <a:ext cx="2801614" cy="28701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2248">
                  <a:extLst>
                    <a:ext uri="{9D8B030D-6E8A-4147-A177-3AD203B41FA5}">
                      <a16:colId xmlns:a16="http://schemas.microsoft.com/office/drawing/2014/main" val="2739887164"/>
                    </a:ext>
                  </a:extLst>
                </a:gridCol>
                <a:gridCol w="1134704">
                  <a:extLst>
                    <a:ext uri="{9D8B030D-6E8A-4147-A177-3AD203B41FA5}">
                      <a16:colId xmlns:a16="http://schemas.microsoft.com/office/drawing/2014/main" val="1139371419"/>
                    </a:ext>
                  </a:extLst>
                </a:gridCol>
                <a:gridCol w="1124662">
                  <a:extLst>
                    <a:ext uri="{9D8B030D-6E8A-4147-A177-3AD203B41FA5}">
                      <a16:colId xmlns:a16="http://schemas.microsoft.com/office/drawing/2014/main" val="3608995794"/>
                    </a:ext>
                  </a:extLst>
                </a:gridCol>
              </a:tblGrid>
              <a:tr h="5516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SIZE of Array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Multi-Threaded Merge Sort (</a:t>
                      </a:r>
                      <a:r>
                        <a:rPr lang="en-US" sz="1100" u="none" strike="noStrike" dirty="0" err="1">
                          <a:effectLst/>
                        </a:rPr>
                        <a:t>ms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Single-Threaded Merge Sort (ms)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extLst>
                  <a:ext uri="{0D108BD9-81ED-4DB2-BD59-A6C34878D82A}">
                    <a16:rowId xmlns:a16="http://schemas.microsoft.com/office/drawing/2014/main" val="3448046444"/>
                  </a:ext>
                </a:extLst>
              </a:tr>
              <a:tr h="1783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114.8298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40.5487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extLst>
                  <a:ext uri="{0D108BD9-81ED-4DB2-BD59-A6C34878D82A}">
                    <a16:rowId xmlns:a16="http://schemas.microsoft.com/office/drawing/2014/main" val="86336445"/>
                  </a:ext>
                </a:extLst>
              </a:tr>
              <a:tr h="1783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34.5953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32.2591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extLst>
                  <a:ext uri="{0D108BD9-81ED-4DB2-BD59-A6C34878D82A}">
                    <a16:rowId xmlns:a16="http://schemas.microsoft.com/office/drawing/2014/main" val="2469604947"/>
                  </a:ext>
                </a:extLst>
              </a:tr>
              <a:tr h="1783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140000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78.0043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95.3417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extLst>
                  <a:ext uri="{0D108BD9-81ED-4DB2-BD59-A6C34878D82A}">
                    <a16:rowId xmlns:a16="http://schemas.microsoft.com/office/drawing/2014/main" val="3036236196"/>
                  </a:ext>
                </a:extLst>
              </a:tr>
              <a:tr h="1783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160000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32.6125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111.4422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extLst>
                  <a:ext uri="{0D108BD9-81ED-4DB2-BD59-A6C34878D82A}">
                    <a16:rowId xmlns:a16="http://schemas.microsoft.com/office/drawing/2014/main" val="116812540"/>
                  </a:ext>
                </a:extLst>
              </a:tr>
              <a:tr h="1783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180000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47.4848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105.9981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extLst>
                  <a:ext uri="{0D108BD9-81ED-4DB2-BD59-A6C34878D82A}">
                    <a16:rowId xmlns:a16="http://schemas.microsoft.com/office/drawing/2014/main" val="3391628255"/>
                  </a:ext>
                </a:extLst>
              </a:tr>
              <a:tr h="1783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68.1043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153.088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extLst>
                  <a:ext uri="{0D108BD9-81ED-4DB2-BD59-A6C34878D82A}">
                    <a16:rowId xmlns:a16="http://schemas.microsoft.com/office/drawing/2014/main" val="1390502556"/>
                  </a:ext>
                </a:extLst>
              </a:tr>
              <a:tr h="1783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340000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174.1319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320.7811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extLst>
                  <a:ext uri="{0D108BD9-81ED-4DB2-BD59-A6C34878D82A}">
                    <a16:rowId xmlns:a16="http://schemas.microsoft.com/office/drawing/2014/main" val="966668675"/>
                  </a:ext>
                </a:extLst>
              </a:tr>
              <a:tr h="1783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380000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90.6427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318.3772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extLst>
                  <a:ext uri="{0D108BD9-81ED-4DB2-BD59-A6C34878D82A}">
                    <a16:rowId xmlns:a16="http://schemas.microsoft.com/office/drawing/2014/main" val="667218172"/>
                  </a:ext>
                </a:extLst>
              </a:tr>
              <a:tr h="1783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135.4561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335.8717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extLst>
                  <a:ext uri="{0D108BD9-81ED-4DB2-BD59-A6C34878D82A}">
                    <a16:rowId xmlns:a16="http://schemas.microsoft.com/office/drawing/2014/main" val="3060299322"/>
                  </a:ext>
                </a:extLst>
              </a:tr>
              <a:tr h="1783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620000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177.569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568.2505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extLst>
                  <a:ext uri="{0D108BD9-81ED-4DB2-BD59-A6C34878D82A}">
                    <a16:rowId xmlns:a16="http://schemas.microsoft.com/office/drawing/2014/main" val="679777395"/>
                  </a:ext>
                </a:extLst>
              </a:tr>
              <a:tr h="1783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660000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461.2971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634.7613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extLst>
                  <a:ext uri="{0D108BD9-81ED-4DB2-BD59-A6C34878D82A}">
                    <a16:rowId xmlns:a16="http://schemas.microsoft.com/office/drawing/2014/main" val="2599391907"/>
                  </a:ext>
                </a:extLst>
              </a:tr>
              <a:tr h="1783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740000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242.4484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559.3338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extLst>
                  <a:ext uri="{0D108BD9-81ED-4DB2-BD59-A6C34878D82A}">
                    <a16:rowId xmlns:a16="http://schemas.microsoft.com/office/drawing/2014/main" val="1737106297"/>
                  </a:ext>
                </a:extLst>
              </a:tr>
              <a:tr h="1783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439.736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565.9278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8" marR="6318" marT="6318" marB="0" anchor="ctr"/>
                </a:tc>
                <a:extLst>
                  <a:ext uri="{0D108BD9-81ED-4DB2-BD59-A6C34878D82A}">
                    <a16:rowId xmlns:a16="http://schemas.microsoft.com/office/drawing/2014/main" val="60811669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61674F1-901F-4165-8C19-8BACDAE5F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308765"/>
              </p:ext>
            </p:extLst>
          </p:nvPr>
        </p:nvGraphicFramePr>
        <p:xfrm>
          <a:off x="6186478" y="1759040"/>
          <a:ext cx="2602230" cy="28701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3657">
                  <a:extLst>
                    <a:ext uri="{9D8B030D-6E8A-4147-A177-3AD203B41FA5}">
                      <a16:colId xmlns:a16="http://schemas.microsoft.com/office/drawing/2014/main" val="2923970958"/>
                    </a:ext>
                  </a:extLst>
                </a:gridCol>
                <a:gridCol w="1053950">
                  <a:extLst>
                    <a:ext uri="{9D8B030D-6E8A-4147-A177-3AD203B41FA5}">
                      <a16:colId xmlns:a16="http://schemas.microsoft.com/office/drawing/2014/main" val="1152424407"/>
                    </a:ext>
                  </a:extLst>
                </a:gridCol>
                <a:gridCol w="1044623">
                  <a:extLst>
                    <a:ext uri="{9D8B030D-6E8A-4147-A177-3AD203B41FA5}">
                      <a16:colId xmlns:a16="http://schemas.microsoft.com/office/drawing/2014/main" val="2155375703"/>
                    </a:ext>
                  </a:extLst>
                </a:gridCol>
              </a:tblGrid>
              <a:tr h="5274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SIZE of Array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Multi-Threaded Quick Sort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Single-Threaded Quick Sort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22469118"/>
                  </a:ext>
                </a:extLst>
              </a:tr>
              <a:tr h="1802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47.3909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70.478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39598738"/>
                  </a:ext>
                </a:extLst>
              </a:tr>
              <a:tr h="1802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25.4362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97.62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73568814"/>
                  </a:ext>
                </a:extLst>
              </a:tr>
              <a:tr h="1802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120000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22.2705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127.206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92939405"/>
                  </a:ext>
                </a:extLst>
              </a:tr>
              <a:tr h="1802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55.0626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261.164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79184486"/>
                  </a:ext>
                </a:extLst>
              </a:tr>
              <a:tr h="1802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220000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75.7825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289.655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77665145"/>
                  </a:ext>
                </a:extLst>
              </a:tr>
              <a:tr h="1802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110.3722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454.665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06600625"/>
                  </a:ext>
                </a:extLst>
              </a:tr>
              <a:tr h="1802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214.1448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681.1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53014653"/>
                  </a:ext>
                </a:extLst>
              </a:tr>
              <a:tr h="1802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311.572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1054.492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64709465"/>
                  </a:ext>
                </a:extLst>
              </a:tr>
              <a:tr h="1802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460.4006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1345.69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48031063"/>
                  </a:ext>
                </a:extLst>
              </a:tr>
              <a:tr h="1802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620000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453.6739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1490.719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93075683"/>
                  </a:ext>
                </a:extLst>
              </a:tr>
              <a:tr h="1802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680000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576.2991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1883.996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82479360"/>
                  </a:ext>
                </a:extLst>
              </a:tr>
              <a:tr h="1802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601.3056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1934.513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6863066"/>
                  </a:ext>
                </a:extLst>
              </a:tr>
              <a:tr h="1802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850.1991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2339.664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560367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50D44-8210-493A-84D6-0C09FABFF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596" y="285750"/>
            <a:ext cx="6619244" cy="1485900"/>
          </a:xfrm>
        </p:spPr>
        <p:txBody>
          <a:bodyPr/>
          <a:lstStyle/>
          <a:p>
            <a:r>
              <a:rPr lang="en-IN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Conclusion</a:t>
            </a:r>
            <a:br>
              <a:rPr lang="en-IN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BD85C-3BC8-4E3C-B3A8-E74E48477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8596" y="1276350"/>
            <a:ext cx="7426808" cy="2914650"/>
          </a:xfrm>
        </p:spPr>
        <p:txBody>
          <a:bodyPr/>
          <a:lstStyle/>
          <a:p>
            <a:r>
              <a:rPr lang="en-US" dirty="0"/>
              <a:t>In this Project, we learned the practical implementation of </a:t>
            </a:r>
            <a:r>
              <a:rPr lang="en-US" dirty="0" err="1"/>
              <a:t>ForkJoinPool</a:t>
            </a:r>
            <a:r>
              <a:rPr lang="en-US" dirty="0"/>
              <a:t> &amp; </a:t>
            </a:r>
            <a:r>
              <a:rPr lang="en-US" dirty="0" err="1"/>
              <a:t>RecursiveAction</a:t>
            </a:r>
            <a:r>
              <a:rPr lang="en-US" dirty="0"/>
              <a:t> classes, and also how and where to implement it in real-time issues.</a:t>
            </a:r>
          </a:p>
          <a:p>
            <a:r>
              <a:rPr lang="en-US" dirty="0"/>
              <a:t>We discovered and compared the execution time taken by </a:t>
            </a:r>
            <a:r>
              <a:rPr lang="en-US" dirty="0" err="1"/>
              <a:t>MergeSort</a:t>
            </a:r>
            <a:r>
              <a:rPr lang="en-US" dirty="0"/>
              <a:t> Algorithm and </a:t>
            </a:r>
            <a:r>
              <a:rPr lang="en-US" dirty="0" err="1"/>
              <a:t>QuickSort</a:t>
            </a:r>
            <a:r>
              <a:rPr lang="en-US" dirty="0"/>
              <a:t> Algorithm to produce results for the problem statement.</a:t>
            </a:r>
          </a:p>
          <a:p>
            <a:r>
              <a:rPr lang="en-US" dirty="0"/>
              <a:t>The execution time was discovered by performing the tests till 800000 as the size of the list of the algorithms in single-threaded environment as well as multi-threaded environment.</a:t>
            </a:r>
          </a:p>
          <a:p>
            <a:r>
              <a:rPr lang="en-US" dirty="0"/>
              <a:t>Finally, we found the multi-threaded merge-sort algorithm to be most efficient in execution time </a:t>
            </a:r>
            <a:r>
              <a:rPr lang="en-US" dirty="0" err="1"/>
              <a:t>comparision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4614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50D44-8210-493A-84D6-0C09FABFF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596" y="476250"/>
            <a:ext cx="6619244" cy="1485900"/>
          </a:xfrm>
        </p:spPr>
        <p:txBody>
          <a:bodyPr/>
          <a:lstStyle/>
          <a:p>
            <a:r>
              <a:rPr lang="en-IN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References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BD85C-3BC8-4E3C-B3A8-E74E48477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8596" y="1276350"/>
            <a:ext cx="6619244" cy="1085850"/>
          </a:xfrm>
        </p:spPr>
        <p:txBody>
          <a:bodyPr/>
          <a:lstStyle/>
          <a:p>
            <a:r>
              <a:rPr lang="en-US" dirty="0"/>
              <a:t>Operating System Concepts (Tenth Edition), </a:t>
            </a:r>
          </a:p>
          <a:p>
            <a:r>
              <a:rPr lang="en-US" i="1" dirty="0">
                <a:solidFill>
                  <a:schemeClr val="accent3"/>
                </a:solidFill>
              </a:rPr>
              <a:t>By Abraham </a:t>
            </a:r>
            <a:r>
              <a:rPr lang="en-US" i="1" dirty="0" err="1">
                <a:solidFill>
                  <a:schemeClr val="accent3"/>
                </a:solidFill>
              </a:rPr>
              <a:t>Silberschatz</a:t>
            </a:r>
            <a:r>
              <a:rPr lang="en-US" i="1" dirty="0">
                <a:solidFill>
                  <a:schemeClr val="accent3"/>
                </a:solidFill>
              </a:rPr>
              <a:t>, Peter Baer Galvin &amp; Greg Gagne</a:t>
            </a:r>
          </a:p>
        </p:txBody>
      </p:sp>
    </p:spTree>
    <p:extLst>
      <p:ext uri="{BB962C8B-B14F-4D97-AF65-F5344CB8AC3E}">
        <p14:creationId xmlns:p14="http://schemas.microsoft.com/office/powerpoint/2010/main" val="3992488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50D44-8210-493A-84D6-0C09FABFF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0" y="1809750"/>
            <a:ext cx="3048000" cy="1485900"/>
          </a:xfrm>
        </p:spPr>
        <p:txBody>
          <a:bodyPr/>
          <a:lstStyle/>
          <a:p>
            <a:r>
              <a:rPr lang="en-IN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326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75248" y="1289060"/>
            <a:ext cx="8103870" cy="286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5" dirty="0">
                <a:latin typeface="Noto Sans Display"/>
                <a:cs typeface="Noto Sans Display"/>
              </a:rPr>
              <a:t>Sorting </a:t>
            </a:r>
            <a:r>
              <a:rPr sz="1800" spc="20" dirty="0">
                <a:latin typeface="Noto Sans Display"/>
                <a:cs typeface="Noto Sans Display"/>
              </a:rPr>
              <a:t>algorithms </a:t>
            </a:r>
            <a:r>
              <a:rPr sz="1800" spc="35" dirty="0">
                <a:latin typeface="Noto Sans Display"/>
                <a:cs typeface="Noto Sans Display"/>
              </a:rPr>
              <a:t>are </a:t>
            </a:r>
            <a:r>
              <a:rPr sz="1800" spc="45" dirty="0">
                <a:latin typeface="Noto Sans Display"/>
                <a:cs typeface="Noto Sans Display"/>
              </a:rPr>
              <a:t>used </a:t>
            </a:r>
            <a:r>
              <a:rPr lang="en-IN" sz="1800" spc="15" dirty="0">
                <a:latin typeface="Noto Sans Display"/>
                <a:cs typeface="Noto Sans Display"/>
              </a:rPr>
              <a:t>to put items in </a:t>
            </a:r>
            <a:r>
              <a:rPr sz="1800" spc="40" dirty="0">
                <a:latin typeface="Noto Sans Display"/>
                <a:cs typeface="Noto Sans Display"/>
              </a:rPr>
              <a:t>order</a:t>
            </a:r>
            <a:r>
              <a:rPr lang="en-IN" spc="40" dirty="0">
                <a:latin typeface="Noto Sans Display"/>
                <a:cs typeface="Noto Sans Display"/>
              </a:rPr>
              <a:t>.</a:t>
            </a:r>
            <a:endParaRPr sz="1800" dirty="0">
              <a:latin typeface="Noto Sans Display"/>
              <a:cs typeface="Noto Sans Display"/>
            </a:endParaRPr>
          </a:p>
          <a:p>
            <a:pPr marL="379095" marR="411480" indent="-367030">
              <a:lnSpc>
                <a:spcPct val="1149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35" dirty="0">
                <a:latin typeface="Noto Sans Display"/>
                <a:cs typeface="Noto Sans Display"/>
              </a:rPr>
              <a:t>Quick Sort </a:t>
            </a:r>
            <a:r>
              <a:rPr sz="1800" spc="45" dirty="0">
                <a:latin typeface="Noto Sans Display"/>
                <a:cs typeface="Noto Sans Display"/>
              </a:rPr>
              <a:t>and </a:t>
            </a:r>
            <a:r>
              <a:rPr sz="1800" spc="25" dirty="0">
                <a:latin typeface="Noto Sans Display"/>
                <a:cs typeface="Noto Sans Display"/>
              </a:rPr>
              <a:t>Merge </a:t>
            </a:r>
            <a:r>
              <a:rPr sz="1800" spc="35" dirty="0">
                <a:latin typeface="Noto Sans Display"/>
                <a:cs typeface="Noto Sans Display"/>
              </a:rPr>
              <a:t>Sort </a:t>
            </a:r>
            <a:r>
              <a:rPr sz="1800" spc="20" dirty="0">
                <a:latin typeface="Noto Sans Display"/>
                <a:cs typeface="Noto Sans Display"/>
              </a:rPr>
              <a:t>algorithms</a:t>
            </a:r>
            <a:r>
              <a:rPr lang="en-IN" sz="1800" spc="20" dirty="0">
                <a:latin typeface="Noto Sans Display"/>
                <a:cs typeface="Noto Sans Display"/>
              </a:rPr>
              <a:t> </a:t>
            </a:r>
            <a:r>
              <a:rPr sz="1800" spc="45" dirty="0">
                <a:latin typeface="Noto Sans Display"/>
                <a:cs typeface="Noto Sans Display"/>
              </a:rPr>
              <a:t>use</a:t>
            </a:r>
            <a:r>
              <a:rPr sz="1800" spc="35" dirty="0">
                <a:latin typeface="Noto Sans Display"/>
                <a:cs typeface="Noto Sans Display"/>
              </a:rPr>
              <a:t> </a:t>
            </a:r>
            <a:r>
              <a:rPr sz="1800" spc="30" dirty="0">
                <a:latin typeface="Noto Sans Display"/>
                <a:cs typeface="Noto Sans Display"/>
              </a:rPr>
              <a:t>divide </a:t>
            </a:r>
            <a:r>
              <a:rPr sz="1800" spc="45" dirty="0">
                <a:latin typeface="Noto Sans Display"/>
                <a:cs typeface="Noto Sans Display"/>
              </a:rPr>
              <a:t>and  </a:t>
            </a:r>
            <a:r>
              <a:rPr sz="1800" spc="50" dirty="0">
                <a:latin typeface="Noto Sans Display"/>
                <a:cs typeface="Noto Sans Display"/>
              </a:rPr>
              <a:t>conquer </a:t>
            </a:r>
            <a:r>
              <a:rPr sz="1800" spc="40" dirty="0">
                <a:latin typeface="Noto Sans Display"/>
                <a:cs typeface="Noto Sans Display"/>
              </a:rPr>
              <a:t>technique </a:t>
            </a:r>
            <a:r>
              <a:rPr sz="1800" spc="35" dirty="0">
                <a:latin typeface="Noto Sans Display"/>
                <a:cs typeface="Noto Sans Display"/>
              </a:rPr>
              <a:t>to </a:t>
            </a:r>
            <a:r>
              <a:rPr sz="1800" spc="30" dirty="0">
                <a:latin typeface="Noto Sans Display"/>
                <a:cs typeface="Noto Sans Display"/>
              </a:rPr>
              <a:t>sort</a:t>
            </a:r>
            <a:r>
              <a:rPr sz="1800" spc="-30" dirty="0">
                <a:latin typeface="Noto Sans Display"/>
                <a:cs typeface="Noto Sans Display"/>
              </a:rPr>
              <a:t> </a:t>
            </a:r>
            <a:r>
              <a:rPr sz="1800" spc="40" dirty="0">
                <a:latin typeface="Noto Sans Display"/>
                <a:cs typeface="Noto Sans Display"/>
              </a:rPr>
              <a:t>elements</a:t>
            </a:r>
            <a:r>
              <a:rPr lang="en-IN" sz="1800" spc="40" dirty="0">
                <a:latin typeface="Noto Sans Display"/>
                <a:cs typeface="Noto Sans Display"/>
              </a:rPr>
              <a:t>.</a:t>
            </a:r>
            <a:endParaRPr sz="1800" dirty="0">
              <a:latin typeface="Noto Sans Display"/>
              <a:cs typeface="Noto Sans Display"/>
            </a:endParaRPr>
          </a:p>
          <a:p>
            <a:pPr marL="379095" marR="878840" indent="-367030">
              <a:lnSpc>
                <a:spcPct val="1149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IN" sz="1800" spc="30" dirty="0">
                <a:latin typeface="Noto Sans Display"/>
                <a:cs typeface="Noto Sans Display"/>
              </a:rPr>
              <a:t>Parallelism is achieved by using </a:t>
            </a:r>
            <a:r>
              <a:rPr sz="1800" spc="30" dirty="0">
                <a:latin typeface="Noto Sans Display"/>
                <a:cs typeface="Noto Sans Display"/>
              </a:rPr>
              <a:t>multiple </a:t>
            </a:r>
            <a:r>
              <a:rPr sz="1800" spc="35" dirty="0">
                <a:latin typeface="Noto Sans Display"/>
                <a:cs typeface="Noto Sans Display"/>
              </a:rPr>
              <a:t>threads</a:t>
            </a:r>
            <a:r>
              <a:rPr sz="1800" spc="45" dirty="0">
                <a:latin typeface="Noto Sans Display"/>
                <a:cs typeface="Noto Sans Display"/>
              </a:rPr>
              <a:t> </a:t>
            </a:r>
            <a:r>
              <a:rPr sz="1800" spc="35" dirty="0">
                <a:latin typeface="Noto Sans Display"/>
                <a:cs typeface="Noto Sans Display"/>
              </a:rPr>
              <a:t>to </a:t>
            </a:r>
            <a:r>
              <a:rPr sz="1800" spc="30" dirty="0">
                <a:latin typeface="Noto Sans Display"/>
                <a:cs typeface="Noto Sans Display"/>
              </a:rPr>
              <a:t>sort </a:t>
            </a:r>
            <a:r>
              <a:rPr sz="1800" spc="40" dirty="0">
                <a:latin typeface="Noto Sans Display"/>
                <a:cs typeface="Noto Sans Display"/>
              </a:rPr>
              <a:t>the </a:t>
            </a:r>
            <a:r>
              <a:rPr sz="1800" spc="35" dirty="0">
                <a:latin typeface="Noto Sans Display"/>
                <a:cs typeface="Noto Sans Display"/>
              </a:rPr>
              <a:t>divided </a:t>
            </a:r>
            <a:r>
              <a:rPr sz="1800" spc="20" dirty="0">
                <a:latin typeface="Noto Sans Display"/>
                <a:cs typeface="Noto Sans Display"/>
              </a:rPr>
              <a:t>lists </a:t>
            </a:r>
            <a:r>
              <a:rPr sz="1800" spc="45" dirty="0">
                <a:latin typeface="Noto Sans Display"/>
                <a:cs typeface="Noto Sans Display"/>
              </a:rPr>
              <a:t>and </a:t>
            </a:r>
            <a:r>
              <a:rPr sz="1800" spc="35" dirty="0">
                <a:latin typeface="Noto Sans Display"/>
                <a:cs typeface="Noto Sans Display"/>
              </a:rPr>
              <a:t>the </a:t>
            </a:r>
            <a:r>
              <a:rPr sz="1800" spc="15" dirty="0">
                <a:latin typeface="Noto Sans Display"/>
                <a:cs typeface="Noto Sans Display"/>
              </a:rPr>
              <a:t>list </a:t>
            </a:r>
            <a:r>
              <a:rPr sz="1800" spc="25" dirty="0">
                <a:latin typeface="Noto Sans Display"/>
                <a:cs typeface="Noto Sans Display"/>
              </a:rPr>
              <a:t>is </a:t>
            </a:r>
            <a:r>
              <a:rPr sz="1800" spc="40" dirty="0">
                <a:latin typeface="Noto Sans Display"/>
                <a:cs typeface="Noto Sans Display"/>
              </a:rPr>
              <a:t>sorted</a:t>
            </a:r>
            <a:r>
              <a:rPr sz="1800" spc="-25" dirty="0">
                <a:latin typeface="Noto Sans Display"/>
                <a:cs typeface="Noto Sans Display"/>
              </a:rPr>
              <a:t> </a:t>
            </a:r>
            <a:r>
              <a:rPr sz="1800" spc="30" dirty="0">
                <a:latin typeface="Noto Sans Display"/>
                <a:cs typeface="Noto Sans Display"/>
              </a:rPr>
              <a:t>faster</a:t>
            </a:r>
            <a:r>
              <a:rPr lang="en-IN" sz="1800" spc="30" dirty="0">
                <a:latin typeface="Noto Sans Display"/>
                <a:cs typeface="Noto Sans Display"/>
              </a:rPr>
              <a:t>.</a:t>
            </a:r>
            <a:endParaRPr sz="1800" dirty="0">
              <a:latin typeface="Noto Sans Display"/>
              <a:cs typeface="Noto Sans Display"/>
            </a:endParaRPr>
          </a:p>
          <a:p>
            <a:pPr marL="379095" marR="165100" indent="-367030">
              <a:lnSpc>
                <a:spcPct val="1149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IN" sz="1800" spc="-15" dirty="0">
                <a:latin typeface="Noto Sans Display"/>
                <a:cs typeface="Noto Sans Display"/>
              </a:rPr>
              <a:t>This </a:t>
            </a:r>
            <a:r>
              <a:rPr sz="1800" spc="30" dirty="0">
                <a:latin typeface="Noto Sans Display"/>
                <a:cs typeface="Noto Sans Display"/>
              </a:rPr>
              <a:t>project, </a:t>
            </a:r>
            <a:r>
              <a:rPr lang="en-IN" sz="1800" spc="30" dirty="0">
                <a:latin typeface="Noto Sans Display"/>
                <a:cs typeface="Noto Sans Display"/>
              </a:rPr>
              <a:t>involves </a:t>
            </a:r>
            <a:r>
              <a:rPr sz="1800" spc="35" dirty="0">
                <a:latin typeface="Noto Sans Display"/>
                <a:cs typeface="Noto Sans Display"/>
              </a:rPr>
              <a:t>the</a:t>
            </a:r>
            <a:r>
              <a:rPr lang="en-IN" sz="1800" spc="35" dirty="0">
                <a:latin typeface="Noto Sans Display"/>
                <a:cs typeface="Noto Sans Display"/>
              </a:rPr>
              <a:t> usage of</a:t>
            </a:r>
            <a:r>
              <a:rPr sz="1800" spc="35" dirty="0">
                <a:latin typeface="Noto Sans Display"/>
                <a:cs typeface="Noto Sans Display"/>
              </a:rPr>
              <a:t> </a:t>
            </a:r>
            <a:r>
              <a:rPr sz="1800" spc="25" dirty="0">
                <a:latin typeface="Noto Sans Display"/>
                <a:cs typeface="Noto Sans Display"/>
              </a:rPr>
              <a:t>fork-join </a:t>
            </a:r>
            <a:r>
              <a:rPr sz="1800" spc="30" dirty="0">
                <a:latin typeface="Noto Sans Display"/>
                <a:cs typeface="Noto Sans Display"/>
              </a:rPr>
              <a:t>Parallelism </a:t>
            </a:r>
            <a:r>
              <a:rPr sz="1800" spc="5" dirty="0">
                <a:latin typeface="Noto Sans Display"/>
                <a:cs typeface="Noto Sans Display"/>
              </a:rPr>
              <a:t>API</a:t>
            </a:r>
            <a:r>
              <a:rPr sz="1800" spc="45" dirty="0">
                <a:latin typeface="Noto Sans Display"/>
                <a:cs typeface="Noto Sans Display"/>
              </a:rPr>
              <a:t> </a:t>
            </a:r>
            <a:r>
              <a:rPr sz="1800" spc="35" dirty="0">
                <a:latin typeface="Noto Sans Display"/>
                <a:cs typeface="Noto Sans Display"/>
              </a:rPr>
              <a:t>to </a:t>
            </a:r>
            <a:r>
              <a:rPr sz="1800" spc="40" dirty="0">
                <a:latin typeface="Noto Sans Display"/>
                <a:cs typeface="Noto Sans Display"/>
              </a:rPr>
              <a:t>implement  </a:t>
            </a:r>
            <a:r>
              <a:rPr sz="1800" spc="25" dirty="0">
                <a:latin typeface="Noto Sans Display"/>
                <a:cs typeface="Noto Sans Display"/>
              </a:rPr>
              <a:t>multi-threading </a:t>
            </a:r>
            <a:r>
              <a:rPr sz="1800" spc="35" dirty="0">
                <a:latin typeface="Noto Sans Display"/>
                <a:cs typeface="Noto Sans Display"/>
              </a:rPr>
              <a:t>to </a:t>
            </a:r>
            <a:r>
              <a:rPr sz="1800" spc="30" dirty="0">
                <a:latin typeface="Noto Sans Display"/>
                <a:cs typeface="Noto Sans Display"/>
              </a:rPr>
              <a:t>sort </a:t>
            </a:r>
            <a:r>
              <a:rPr sz="1800" spc="35" dirty="0">
                <a:latin typeface="Noto Sans Display"/>
                <a:cs typeface="Noto Sans Display"/>
              </a:rPr>
              <a:t>the</a:t>
            </a:r>
            <a:r>
              <a:rPr sz="1800" dirty="0">
                <a:latin typeface="Noto Sans Display"/>
                <a:cs typeface="Noto Sans Display"/>
              </a:rPr>
              <a:t> </a:t>
            </a:r>
            <a:r>
              <a:rPr sz="1800" spc="20" dirty="0">
                <a:latin typeface="Noto Sans Display"/>
                <a:cs typeface="Noto Sans Display"/>
              </a:rPr>
              <a:t>lists</a:t>
            </a:r>
            <a:r>
              <a:rPr lang="en-IN" sz="1800" spc="20" dirty="0">
                <a:latin typeface="Noto Sans Display"/>
                <a:cs typeface="Noto Sans Display"/>
              </a:rPr>
              <a:t>.</a:t>
            </a:r>
            <a:endParaRPr sz="1800" dirty="0">
              <a:latin typeface="Noto Sans Display"/>
              <a:cs typeface="Noto Sans Display"/>
            </a:endParaRPr>
          </a:p>
          <a:p>
            <a:pPr marL="379095" marR="42545" indent="-367030">
              <a:lnSpc>
                <a:spcPct val="1149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5" dirty="0">
                <a:latin typeface="Noto Sans Display"/>
                <a:cs typeface="Noto Sans Display"/>
              </a:rPr>
              <a:t>Al</a:t>
            </a:r>
            <a:r>
              <a:rPr lang="en-IN" sz="1800" spc="15" dirty="0">
                <a:latin typeface="Noto Sans Display"/>
                <a:cs typeface="Noto Sans Display"/>
              </a:rPr>
              <a:t>so</a:t>
            </a:r>
            <a:r>
              <a:rPr sz="1800" spc="20" dirty="0">
                <a:latin typeface="Noto Sans Display"/>
                <a:cs typeface="Noto Sans Display"/>
              </a:rPr>
              <a:t>, </a:t>
            </a:r>
            <a:r>
              <a:rPr sz="1800" spc="25" dirty="0">
                <a:latin typeface="Noto Sans Display"/>
                <a:cs typeface="Noto Sans Display"/>
              </a:rPr>
              <a:t>Java’s </a:t>
            </a:r>
            <a:r>
              <a:rPr sz="1800" spc="45" dirty="0">
                <a:latin typeface="Noto Sans Display"/>
                <a:cs typeface="Noto Sans Display"/>
              </a:rPr>
              <a:t>Comparable </a:t>
            </a:r>
            <a:r>
              <a:rPr sz="1800" spc="30" dirty="0">
                <a:latin typeface="Noto Sans Display"/>
                <a:cs typeface="Noto Sans Display"/>
              </a:rPr>
              <a:t>interface </a:t>
            </a:r>
            <a:r>
              <a:rPr sz="1800" spc="25" dirty="0">
                <a:latin typeface="Noto Sans Display"/>
                <a:cs typeface="Noto Sans Display"/>
              </a:rPr>
              <a:t>is </a:t>
            </a:r>
            <a:r>
              <a:rPr lang="en-IN" sz="1800" spc="45" dirty="0">
                <a:latin typeface="Noto Sans Display"/>
                <a:cs typeface="Noto Sans Display"/>
              </a:rPr>
              <a:t>incorporated</a:t>
            </a:r>
            <a:r>
              <a:rPr lang="en-IN" spc="45" dirty="0">
                <a:latin typeface="Noto Sans Display"/>
                <a:cs typeface="Noto Sans Display"/>
              </a:rPr>
              <a:t> that</a:t>
            </a:r>
            <a:r>
              <a:rPr sz="1800" spc="35" dirty="0">
                <a:latin typeface="Noto Sans Display"/>
                <a:cs typeface="Noto Sans Display"/>
              </a:rPr>
              <a:t> </a:t>
            </a:r>
            <a:r>
              <a:rPr sz="1800" spc="50" dirty="0">
                <a:latin typeface="Noto Sans Display"/>
                <a:cs typeface="Noto Sans Display"/>
              </a:rPr>
              <a:t>compares </a:t>
            </a:r>
            <a:r>
              <a:rPr sz="1800" spc="35" dirty="0">
                <a:latin typeface="Noto Sans Display"/>
                <a:cs typeface="Noto Sans Display"/>
              </a:rPr>
              <a:t>two objects </a:t>
            </a:r>
            <a:r>
              <a:rPr sz="1800" spc="45" dirty="0">
                <a:latin typeface="Noto Sans Display"/>
                <a:cs typeface="Noto Sans Display"/>
              </a:rPr>
              <a:t>and </a:t>
            </a:r>
            <a:r>
              <a:rPr sz="1800" spc="35" dirty="0">
                <a:latin typeface="Noto Sans Display"/>
                <a:cs typeface="Noto Sans Display"/>
              </a:rPr>
              <a:t>returns value</a:t>
            </a:r>
            <a:r>
              <a:rPr sz="1800" spc="-30" dirty="0">
                <a:latin typeface="Noto Sans Display"/>
                <a:cs typeface="Noto Sans Display"/>
              </a:rPr>
              <a:t> </a:t>
            </a:r>
            <a:r>
              <a:rPr sz="1800" spc="20" dirty="0">
                <a:latin typeface="Noto Sans Display"/>
                <a:cs typeface="Noto Sans Display"/>
              </a:rPr>
              <a:t>accordingly</a:t>
            </a:r>
            <a:r>
              <a:rPr lang="en-IN" sz="1800" spc="20" dirty="0">
                <a:latin typeface="Noto Sans Display"/>
                <a:cs typeface="Noto Sans Display"/>
              </a:rPr>
              <a:t>.</a:t>
            </a:r>
            <a:endParaRPr sz="1800" dirty="0">
              <a:latin typeface="Noto Sans Display"/>
              <a:cs typeface="Noto Sans Display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034D81-9B1C-8E1E-0D8F-7944AF6F7878}"/>
              </a:ext>
            </a:extLst>
          </p:cNvPr>
          <p:cNvSpPr txBox="1"/>
          <p:nvPr/>
        </p:nvSpPr>
        <p:spPr>
          <a:xfrm>
            <a:off x="685800" y="304414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spc="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  <a:endParaRPr lang="en-IN" sz="32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89996" y="1200150"/>
            <a:ext cx="7858125" cy="16027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2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IN" sz="1800" spc="35" dirty="0">
                <a:latin typeface="Noto Sans Display"/>
                <a:cs typeface="Noto Sans Display"/>
              </a:rPr>
              <a:t>U</a:t>
            </a:r>
            <a:r>
              <a:rPr sz="1800" spc="45" dirty="0">
                <a:latin typeface="Noto Sans Display"/>
                <a:cs typeface="Noto Sans Display"/>
              </a:rPr>
              <a:t>sed </a:t>
            </a:r>
            <a:r>
              <a:rPr sz="1800" spc="25" dirty="0">
                <a:latin typeface="Noto Sans Display"/>
                <a:cs typeface="Noto Sans Display"/>
              </a:rPr>
              <a:t>in Merge </a:t>
            </a:r>
            <a:r>
              <a:rPr sz="1800" spc="35" dirty="0">
                <a:latin typeface="Noto Sans Display"/>
                <a:cs typeface="Noto Sans Display"/>
              </a:rPr>
              <a:t>Sort </a:t>
            </a:r>
            <a:r>
              <a:rPr sz="1800" spc="45" dirty="0">
                <a:latin typeface="Noto Sans Display"/>
                <a:cs typeface="Noto Sans Display"/>
              </a:rPr>
              <a:t>and</a:t>
            </a:r>
            <a:r>
              <a:rPr sz="1800" spc="-50" dirty="0">
                <a:latin typeface="Noto Sans Display"/>
                <a:cs typeface="Noto Sans Display"/>
              </a:rPr>
              <a:t> </a:t>
            </a:r>
            <a:r>
              <a:rPr sz="1800" spc="35" dirty="0">
                <a:latin typeface="Noto Sans Display"/>
                <a:cs typeface="Noto Sans Display"/>
              </a:rPr>
              <a:t>Quicksort</a:t>
            </a:r>
            <a:endParaRPr sz="1800" dirty="0">
              <a:latin typeface="Noto Sans Display"/>
              <a:cs typeface="Noto Sans Display"/>
            </a:endParaRPr>
          </a:p>
          <a:p>
            <a:pPr marL="379095" marR="124460" indent="-367030">
              <a:lnSpc>
                <a:spcPct val="1149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IN" spc="35" dirty="0">
                <a:latin typeface="Noto Sans Display"/>
                <a:cs typeface="Noto Sans Display"/>
              </a:rPr>
              <a:t>T</a:t>
            </a:r>
            <a:r>
              <a:rPr sz="1800" spc="35" dirty="0">
                <a:latin typeface="Noto Sans Display"/>
                <a:cs typeface="Noto Sans Display"/>
              </a:rPr>
              <a:t>he </a:t>
            </a:r>
            <a:r>
              <a:rPr sz="1800" spc="45" dirty="0">
                <a:latin typeface="Noto Sans Display"/>
                <a:cs typeface="Noto Sans Display"/>
              </a:rPr>
              <a:t>problem </a:t>
            </a:r>
            <a:r>
              <a:rPr sz="1800" spc="25" dirty="0">
                <a:latin typeface="Noto Sans Display"/>
                <a:cs typeface="Noto Sans Display"/>
              </a:rPr>
              <a:t>is </a:t>
            </a:r>
            <a:r>
              <a:rPr sz="1800" spc="35" dirty="0">
                <a:latin typeface="Noto Sans Display"/>
                <a:cs typeface="Noto Sans Display"/>
              </a:rPr>
              <a:t>divided </a:t>
            </a:r>
            <a:r>
              <a:rPr sz="1800" spc="30" dirty="0">
                <a:latin typeface="Noto Sans Display"/>
                <a:cs typeface="Noto Sans Display"/>
              </a:rPr>
              <a:t>into smaller  </a:t>
            </a:r>
            <a:r>
              <a:rPr sz="1800" spc="45" dirty="0">
                <a:latin typeface="Noto Sans Display"/>
                <a:cs typeface="Noto Sans Display"/>
              </a:rPr>
              <a:t>subproblems </a:t>
            </a:r>
            <a:r>
              <a:rPr sz="1800" spc="30" dirty="0">
                <a:latin typeface="Noto Sans Display"/>
                <a:cs typeface="Noto Sans Display"/>
              </a:rPr>
              <a:t>that </a:t>
            </a:r>
            <a:r>
              <a:rPr sz="1800" spc="35" dirty="0">
                <a:latin typeface="Noto Sans Display"/>
                <a:cs typeface="Noto Sans Display"/>
              </a:rPr>
              <a:t>are </a:t>
            </a:r>
            <a:r>
              <a:rPr sz="1800" spc="25" dirty="0">
                <a:latin typeface="Noto Sans Display"/>
                <a:cs typeface="Noto Sans Display"/>
              </a:rPr>
              <a:t>similar </a:t>
            </a:r>
            <a:r>
              <a:rPr sz="1800" spc="35" dirty="0">
                <a:latin typeface="Noto Sans Display"/>
                <a:cs typeface="Noto Sans Display"/>
              </a:rPr>
              <a:t>to</a:t>
            </a:r>
            <a:r>
              <a:rPr lang="en-IN" sz="1800" spc="35" dirty="0">
                <a:latin typeface="Noto Sans Display"/>
                <a:cs typeface="Noto Sans Display"/>
              </a:rPr>
              <a:t> the</a:t>
            </a:r>
            <a:r>
              <a:rPr sz="1800" spc="35" dirty="0">
                <a:latin typeface="Noto Sans Display"/>
                <a:cs typeface="Noto Sans Display"/>
              </a:rPr>
              <a:t> </a:t>
            </a:r>
            <a:r>
              <a:rPr sz="1800" spc="15" dirty="0">
                <a:latin typeface="Noto Sans Display"/>
                <a:cs typeface="Noto Sans Display"/>
              </a:rPr>
              <a:t>original</a:t>
            </a:r>
            <a:r>
              <a:rPr sz="1800" spc="-30" dirty="0">
                <a:latin typeface="Noto Sans Display"/>
                <a:cs typeface="Noto Sans Display"/>
              </a:rPr>
              <a:t> </a:t>
            </a:r>
            <a:r>
              <a:rPr sz="1800" spc="45" dirty="0">
                <a:latin typeface="Noto Sans Display"/>
                <a:cs typeface="Noto Sans Display"/>
              </a:rPr>
              <a:t>problem</a:t>
            </a:r>
            <a:r>
              <a:rPr lang="en-IN" sz="1800" spc="45" dirty="0">
                <a:latin typeface="Noto Sans Display"/>
                <a:cs typeface="Noto Sans Display"/>
              </a:rPr>
              <a:t>.</a:t>
            </a:r>
            <a:endParaRPr sz="1800" dirty="0">
              <a:latin typeface="Noto Sans Display"/>
              <a:cs typeface="Noto Sans Display"/>
            </a:endParaRPr>
          </a:p>
          <a:p>
            <a:pPr marL="379095" marR="5080" indent="-367030">
              <a:lnSpc>
                <a:spcPct val="1149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45" dirty="0">
                <a:latin typeface="Noto Sans Display"/>
                <a:cs typeface="Noto Sans Display"/>
              </a:rPr>
              <a:t>The </a:t>
            </a:r>
            <a:r>
              <a:rPr sz="1800" spc="35" dirty="0">
                <a:latin typeface="Noto Sans Display"/>
                <a:cs typeface="Noto Sans Display"/>
              </a:rPr>
              <a:t>smaller </a:t>
            </a:r>
            <a:r>
              <a:rPr sz="1800" spc="45" dirty="0">
                <a:latin typeface="Noto Sans Display"/>
                <a:cs typeface="Noto Sans Display"/>
              </a:rPr>
              <a:t>problems </a:t>
            </a:r>
            <a:r>
              <a:rPr sz="1800" spc="35" dirty="0">
                <a:latin typeface="Noto Sans Display"/>
                <a:cs typeface="Noto Sans Display"/>
              </a:rPr>
              <a:t>are solved</a:t>
            </a:r>
            <a:r>
              <a:rPr lang="en-IN" sz="1800" spc="35" dirty="0">
                <a:latin typeface="Noto Sans Display"/>
                <a:cs typeface="Noto Sans Display"/>
              </a:rPr>
              <a:t> using </a:t>
            </a:r>
            <a:r>
              <a:rPr sz="1800" spc="30" dirty="0">
                <a:latin typeface="Noto Sans Display"/>
                <a:cs typeface="Noto Sans Display"/>
              </a:rPr>
              <a:t>recursion </a:t>
            </a:r>
            <a:r>
              <a:rPr sz="1800" spc="45" dirty="0">
                <a:latin typeface="Noto Sans Display"/>
                <a:cs typeface="Noto Sans Display"/>
              </a:rPr>
              <a:t>and </a:t>
            </a:r>
            <a:r>
              <a:rPr sz="1800" spc="40" dirty="0">
                <a:latin typeface="Noto Sans Display"/>
                <a:cs typeface="Noto Sans Display"/>
              </a:rPr>
              <a:t>then </a:t>
            </a:r>
            <a:r>
              <a:rPr lang="en-IN" sz="1800" spc="30" dirty="0">
                <a:latin typeface="Noto Sans Display"/>
                <a:cs typeface="Noto Sans Display"/>
              </a:rPr>
              <a:t>the smaller parts are combined</a:t>
            </a:r>
            <a:r>
              <a:rPr sz="1800" spc="30" dirty="0">
                <a:latin typeface="Noto Sans Display"/>
                <a:cs typeface="Noto Sans Display"/>
              </a:rPr>
              <a:t> </a:t>
            </a:r>
            <a:r>
              <a:rPr sz="1800" spc="35" dirty="0">
                <a:latin typeface="Noto Sans Display"/>
                <a:cs typeface="Noto Sans Display"/>
              </a:rPr>
              <a:t>to </a:t>
            </a:r>
            <a:r>
              <a:rPr sz="1800" spc="-5" dirty="0">
                <a:latin typeface="Noto Sans Display"/>
                <a:cs typeface="Noto Sans Display"/>
              </a:rPr>
              <a:t>get  </a:t>
            </a:r>
            <a:r>
              <a:rPr sz="1800" spc="35" dirty="0">
                <a:latin typeface="Noto Sans Display"/>
                <a:cs typeface="Noto Sans Display"/>
              </a:rPr>
              <a:t>the </a:t>
            </a:r>
            <a:r>
              <a:rPr sz="1800" spc="30" dirty="0">
                <a:latin typeface="Noto Sans Display"/>
                <a:cs typeface="Noto Sans Display"/>
              </a:rPr>
              <a:t>ﬁnal</a:t>
            </a:r>
            <a:r>
              <a:rPr sz="1800" spc="5" dirty="0">
                <a:latin typeface="Noto Sans Display"/>
                <a:cs typeface="Noto Sans Display"/>
              </a:rPr>
              <a:t> </a:t>
            </a:r>
            <a:r>
              <a:rPr sz="1800" spc="30" dirty="0">
                <a:latin typeface="Noto Sans Display"/>
                <a:cs typeface="Noto Sans Display"/>
              </a:rPr>
              <a:t>solution</a:t>
            </a:r>
            <a:endParaRPr sz="1800" dirty="0">
              <a:latin typeface="Noto Sans Display"/>
              <a:cs typeface="Noto Sans Display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391264-C5EC-675D-ED26-572907C0E8F3}"/>
              </a:ext>
            </a:extLst>
          </p:cNvPr>
          <p:cNvSpPr txBox="1"/>
          <p:nvPr/>
        </p:nvSpPr>
        <p:spPr>
          <a:xfrm>
            <a:off x="609600" y="347107"/>
            <a:ext cx="7467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spc="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Divide and Conquer Technique</a:t>
            </a:r>
            <a:endParaRPr lang="en-IN" sz="32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AA645B-4375-4895-9568-2642CBC53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315" y="2537460"/>
            <a:ext cx="3277046" cy="22724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75248" y="1289060"/>
            <a:ext cx="8143240" cy="2483757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2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30" dirty="0">
                <a:latin typeface="Noto Sans Display"/>
                <a:cs typeface="Noto Sans Display"/>
              </a:rPr>
              <a:t>Multiple </a:t>
            </a:r>
            <a:r>
              <a:rPr sz="1800" spc="35" dirty="0">
                <a:latin typeface="Noto Sans Display"/>
                <a:cs typeface="Noto Sans Display"/>
              </a:rPr>
              <a:t>threads are </a:t>
            </a:r>
            <a:r>
              <a:rPr sz="1800" spc="40" dirty="0">
                <a:latin typeface="Noto Sans Display"/>
                <a:cs typeface="Noto Sans Display"/>
              </a:rPr>
              <a:t>created </a:t>
            </a:r>
            <a:r>
              <a:rPr sz="1800" spc="30" dirty="0">
                <a:latin typeface="Noto Sans Display"/>
                <a:cs typeface="Noto Sans Display"/>
              </a:rPr>
              <a:t>within </a:t>
            </a:r>
            <a:r>
              <a:rPr sz="1800" spc="40" dirty="0">
                <a:latin typeface="Noto Sans Display"/>
                <a:cs typeface="Noto Sans Display"/>
              </a:rPr>
              <a:t>a</a:t>
            </a:r>
            <a:r>
              <a:rPr sz="1800" spc="-35" dirty="0">
                <a:latin typeface="Noto Sans Display"/>
                <a:cs typeface="Noto Sans Display"/>
              </a:rPr>
              <a:t> </a:t>
            </a:r>
            <a:r>
              <a:rPr sz="1800" spc="40" dirty="0">
                <a:latin typeface="Noto Sans Display"/>
                <a:cs typeface="Noto Sans Display"/>
              </a:rPr>
              <a:t>process</a:t>
            </a:r>
            <a:r>
              <a:rPr lang="en-IN" sz="1800" spc="40" dirty="0">
                <a:latin typeface="Noto Sans Display"/>
                <a:cs typeface="Noto Sans Display"/>
              </a:rPr>
              <a:t>.</a:t>
            </a:r>
            <a:endParaRPr sz="1800" dirty="0">
              <a:latin typeface="Noto Sans Display"/>
              <a:cs typeface="Noto Sans Display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20" dirty="0">
                <a:latin typeface="Noto Sans Display"/>
                <a:cs typeface="Noto Sans Display"/>
              </a:rPr>
              <a:t>All </a:t>
            </a:r>
            <a:r>
              <a:rPr sz="1800" spc="35" dirty="0">
                <a:latin typeface="Noto Sans Display"/>
                <a:cs typeface="Noto Sans Display"/>
              </a:rPr>
              <a:t>threads are </a:t>
            </a:r>
            <a:r>
              <a:rPr sz="1800" spc="40" dirty="0">
                <a:latin typeface="Noto Sans Display"/>
                <a:cs typeface="Noto Sans Display"/>
              </a:rPr>
              <a:t>executed </a:t>
            </a:r>
            <a:r>
              <a:rPr sz="1800" spc="35" dirty="0">
                <a:latin typeface="Noto Sans Display"/>
                <a:cs typeface="Noto Sans Display"/>
              </a:rPr>
              <a:t>independently </a:t>
            </a:r>
            <a:r>
              <a:rPr sz="1800" spc="40" dirty="0">
                <a:latin typeface="Noto Sans Display"/>
                <a:cs typeface="Noto Sans Display"/>
              </a:rPr>
              <a:t>but</a:t>
            </a:r>
            <a:r>
              <a:rPr sz="1800" spc="-20" dirty="0">
                <a:latin typeface="Noto Sans Display"/>
                <a:cs typeface="Noto Sans Display"/>
              </a:rPr>
              <a:t> </a:t>
            </a:r>
            <a:r>
              <a:rPr sz="1800" spc="40" dirty="0">
                <a:latin typeface="Noto Sans Display"/>
                <a:cs typeface="Noto Sans Display"/>
              </a:rPr>
              <a:t>concurrently</a:t>
            </a:r>
            <a:r>
              <a:rPr lang="en-IN" sz="1800" spc="40" dirty="0">
                <a:latin typeface="Noto Sans Display"/>
                <a:cs typeface="Noto Sans Display"/>
              </a:rPr>
              <a:t>.</a:t>
            </a:r>
            <a:endParaRPr sz="1800" dirty="0">
              <a:latin typeface="Noto Sans Display"/>
              <a:cs typeface="Noto Sans Display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45" dirty="0">
                <a:latin typeface="Noto Sans Display"/>
                <a:cs typeface="Noto Sans Display"/>
              </a:rPr>
              <a:t>The </a:t>
            </a:r>
            <a:r>
              <a:rPr sz="1800" spc="40" dirty="0">
                <a:latin typeface="Noto Sans Display"/>
                <a:cs typeface="Noto Sans Display"/>
              </a:rPr>
              <a:t>resources </a:t>
            </a:r>
            <a:r>
              <a:rPr sz="1800" spc="35" dirty="0">
                <a:latin typeface="Noto Sans Display"/>
                <a:cs typeface="Noto Sans Display"/>
              </a:rPr>
              <a:t>of the </a:t>
            </a:r>
            <a:r>
              <a:rPr sz="1800" spc="40" dirty="0">
                <a:latin typeface="Noto Sans Display"/>
                <a:cs typeface="Noto Sans Display"/>
              </a:rPr>
              <a:t>process </a:t>
            </a:r>
            <a:r>
              <a:rPr sz="1800" spc="35" dirty="0">
                <a:latin typeface="Noto Sans Display"/>
                <a:cs typeface="Noto Sans Display"/>
              </a:rPr>
              <a:t>are </a:t>
            </a:r>
            <a:r>
              <a:rPr sz="1800" spc="40" dirty="0">
                <a:latin typeface="Noto Sans Display"/>
                <a:cs typeface="Noto Sans Display"/>
              </a:rPr>
              <a:t>shared </a:t>
            </a:r>
            <a:r>
              <a:rPr sz="1800" spc="45" dirty="0">
                <a:latin typeface="Noto Sans Display"/>
                <a:cs typeface="Noto Sans Display"/>
              </a:rPr>
              <a:t>between </a:t>
            </a:r>
            <a:r>
              <a:rPr sz="1800" spc="35" dirty="0">
                <a:latin typeface="Noto Sans Display"/>
                <a:cs typeface="Noto Sans Display"/>
              </a:rPr>
              <a:t>the</a:t>
            </a:r>
            <a:r>
              <a:rPr sz="1800" spc="-105" dirty="0">
                <a:latin typeface="Noto Sans Display"/>
                <a:cs typeface="Noto Sans Display"/>
              </a:rPr>
              <a:t> </a:t>
            </a:r>
            <a:r>
              <a:rPr sz="1800" spc="35" dirty="0">
                <a:latin typeface="Noto Sans Display"/>
                <a:cs typeface="Noto Sans Display"/>
              </a:rPr>
              <a:t>threads</a:t>
            </a:r>
            <a:r>
              <a:rPr lang="en-IN" sz="1800" spc="35" dirty="0">
                <a:latin typeface="Noto Sans Display"/>
                <a:cs typeface="Noto Sans Display"/>
              </a:rPr>
              <a:t>.</a:t>
            </a:r>
            <a:endParaRPr sz="1800" dirty="0">
              <a:latin typeface="Noto Sans Display"/>
              <a:cs typeface="Noto Sans Display"/>
            </a:endParaRPr>
          </a:p>
          <a:p>
            <a:pPr marL="379095" marR="5080" indent="-367030">
              <a:lnSpc>
                <a:spcPct val="1149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35" dirty="0">
                <a:latin typeface="Noto Sans Display"/>
                <a:cs typeface="Noto Sans Display"/>
              </a:rPr>
              <a:t>If </a:t>
            </a:r>
            <a:r>
              <a:rPr sz="1800" spc="40" dirty="0">
                <a:latin typeface="Noto Sans Display"/>
                <a:cs typeface="Noto Sans Display"/>
              </a:rPr>
              <a:t>hardware </a:t>
            </a:r>
            <a:r>
              <a:rPr sz="1800" spc="25" dirty="0">
                <a:latin typeface="Noto Sans Display"/>
                <a:cs typeface="Noto Sans Display"/>
              </a:rPr>
              <a:t>allows, </a:t>
            </a:r>
            <a:r>
              <a:rPr sz="1800" spc="20" dirty="0">
                <a:latin typeface="Noto Sans Display"/>
                <a:cs typeface="Noto Sans Display"/>
              </a:rPr>
              <a:t>all </a:t>
            </a:r>
            <a:r>
              <a:rPr sz="1800" spc="35" dirty="0">
                <a:latin typeface="Noto Sans Display"/>
                <a:cs typeface="Noto Sans Display"/>
              </a:rPr>
              <a:t>threads </a:t>
            </a:r>
            <a:r>
              <a:rPr sz="1800" spc="45" dirty="0">
                <a:latin typeface="Noto Sans Display"/>
                <a:cs typeface="Noto Sans Display"/>
              </a:rPr>
              <a:t>can </a:t>
            </a:r>
            <a:r>
              <a:rPr sz="1800" spc="40" dirty="0">
                <a:latin typeface="Noto Sans Display"/>
                <a:cs typeface="Noto Sans Display"/>
              </a:rPr>
              <a:t>run </a:t>
            </a:r>
            <a:r>
              <a:rPr sz="1800" spc="20" dirty="0">
                <a:latin typeface="Noto Sans Display"/>
                <a:cs typeface="Noto Sans Display"/>
              </a:rPr>
              <a:t>fully </a:t>
            </a:r>
            <a:r>
              <a:rPr sz="1800" spc="25" dirty="0">
                <a:latin typeface="Noto Sans Display"/>
                <a:cs typeface="Noto Sans Display"/>
              </a:rPr>
              <a:t>parallel</a:t>
            </a:r>
            <a:r>
              <a:rPr lang="en-IN" spc="25" dirty="0" err="1">
                <a:latin typeface="Noto Sans Display"/>
                <a:cs typeface="Noto Sans Display"/>
              </a:rPr>
              <a:t>ly</a:t>
            </a:r>
            <a:r>
              <a:rPr sz="1800" spc="25" dirty="0">
                <a:latin typeface="Noto Sans Display"/>
                <a:cs typeface="Noto Sans Display"/>
              </a:rPr>
              <a:t> </a:t>
            </a:r>
            <a:r>
              <a:rPr sz="1800" spc="10" dirty="0">
                <a:latin typeface="Noto Sans Display"/>
                <a:cs typeface="Noto Sans Display"/>
              </a:rPr>
              <a:t>if </a:t>
            </a:r>
            <a:r>
              <a:rPr sz="1800" spc="35" dirty="0">
                <a:latin typeface="Noto Sans Display"/>
                <a:cs typeface="Noto Sans Display"/>
              </a:rPr>
              <a:t>they are </a:t>
            </a:r>
            <a:r>
              <a:rPr sz="1800" spc="30" dirty="0">
                <a:latin typeface="Noto Sans Display"/>
                <a:cs typeface="Noto Sans Display"/>
              </a:rPr>
              <a:t>distributed  </a:t>
            </a:r>
            <a:r>
              <a:rPr sz="1800" spc="35" dirty="0">
                <a:latin typeface="Noto Sans Display"/>
                <a:cs typeface="Noto Sans Display"/>
              </a:rPr>
              <a:t>to </a:t>
            </a:r>
            <a:r>
              <a:rPr sz="1800" spc="30" dirty="0">
                <a:latin typeface="Noto Sans Display"/>
                <a:cs typeface="Noto Sans Display"/>
              </a:rPr>
              <a:t>their </a:t>
            </a:r>
            <a:r>
              <a:rPr sz="1800" spc="50" dirty="0">
                <a:latin typeface="Noto Sans Display"/>
                <a:cs typeface="Noto Sans Display"/>
              </a:rPr>
              <a:t>own </a:t>
            </a:r>
            <a:r>
              <a:rPr sz="1800" spc="60" dirty="0">
                <a:latin typeface="Noto Sans Display"/>
                <a:cs typeface="Noto Sans Display"/>
              </a:rPr>
              <a:t>CPU</a:t>
            </a:r>
            <a:r>
              <a:rPr sz="1800" spc="-25" dirty="0">
                <a:latin typeface="Noto Sans Display"/>
                <a:cs typeface="Noto Sans Display"/>
              </a:rPr>
              <a:t> </a:t>
            </a:r>
            <a:r>
              <a:rPr sz="1800" spc="40" dirty="0">
                <a:latin typeface="Noto Sans Display"/>
                <a:cs typeface="Noto Sans Display"/>
              </a:rPr>
              <a:t>cores.</a:t>
            </a:r>
            <a:endParaRPr sz="1800" dirty="0">
              <a:latin typeface="Noto Sans Display"/>
              <a:cs typeface="Noto Sans Display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40" dirty="0">
                <a:latin typeface="Noto Sans Display"/>
                <a:cs typeface="Noto Sans Display"/>
              </a:rPr>
              <a:t>Example: </a:t>
            </a:r>
            <a:r>
              <a:rPr sz="1800" spc="60" dirty="0">
                <a:latin typeface="Noto Sans Display"/>
                <a:cs typeface="Noto Sans Display"/>
              </a:rPr>
              <a:t>Web</a:t>
            </a:r>
            <a:r>
              <a:rPr sz="1800" dirty="0">
                <a:latin typeface="Noto Sans Display"/>
                <a:cs typeface="Noto Sans Display"/>
              </a:rPr>
              <a:t> </a:t>
            </a:r>
            <a:r>
              <a:rPr sz="1800" spc="40" dirty="0">
                <a:latin typeface="Noto Sans Display"/>
                <a:cs typeface="Noto Sans Display"/>
              </a:rPr>
              <a:t>Browser</a:t>
            </a:r>
            <a:endParaRPr sz="1800" dirty="0">
              <a:latin typeface="Noto Sans Display"/>
              <a:cs typeface="Noto Sans Display"/>
            </a:endParaRPr>
          </a:p>
          <a:p>
            <a:pPr marL="836294" lvl="1" indent="-336550">
              <a:lnSpc>
                <a:spcPct val="100000"/>
              </a:lnSpc>
              <a:spcBef>
                <a:spcPts val="34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600" spc="25" dirty="0">
                <a:latin typeface="Noto Sans Display"/>
                <a:cs typeface="Noto Sans Display"/>
              </a:rPr>
              <a:t>Multiple threads </a:t>
            </a:r>
            <a:r>
              <a:rPr sz="1600" spc="10" dirty="0">
                <a:latin typeface="Noto Sans Display"/>
                <a:cs typeface="Noto Sans Display"/>
              </a:rPr>
              <a:t>doing </a:t>
            </a:r>
            <a:r>
              <a:rPr sz="1600" spc="25" dirty="0">
                <a:latin typeface="Noto Sans Display"/>
                <a:cs typeface="Noto Sans Display"/>
              </a:rPr>
              <a:t>diﬀerent</a:t>
            </a:r>
            <a:r>
              <a:rPr sz="1600" spc="-5" dirty="0">
                <a:latin typeface="Noto Sans Display"/>
                <a:cs typeface="Noto Sans Display"/>
              </a:rPr>
              <a:t> </a:t>
            </a:r>
            <a:r>
              <a:rPr sz="1600" spc="20" dirty="0">
                <a:latin typeface="Noto Sans Display"/>
                <a:cs typeface="Noto Sans Display"/>
              </a:rPr>
              <a:t>tasks</a:t>
            </a:r>
            <a:endParaRPr sz="1600" dirty="0">
              <a:latin typeface="Noto Sans Display"/>
              <a:cs typeface="Noto Sans Display"/>
            </a:endParaRPr>
          </a:p>
          <a:p>
            <a:pPr marL="836294" lvl="1" indent="-336550">
              <a:lnSpc>
                <a:spcPct val="100000"/>
              </a:lnSpc>
              <a:spcBef>
                <a:spcPts val="25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600" spc="15" dirty="0">
                <a:latin typeface="Noto Sans Display"/>
                <a:cs typeface="Noto Sans Display"/>
              </a:rPr>
              <a:t>Loading </a:t>
            </a:r>
            <a:r>
              <a:rPr sz="1600" spc="30" dirty="0">
                <a:latin typeface="Noto Sans Display"/>
                <a:cs typeface="Noto Sans Display"/>
              </a:rPr>
              <a:t>content, </a:t>
            </a:r>
            <a:r>
              <a:rPr sz="1600" spc="10" dirty="0">
                <a:latin typeface="Noto Sans Display"/>
                <a:cs typeface="Noto Sans Display"/>
              </a:rPr>
              <a:t>playing </a:t>
            </a:r>
            <a:r>
              <a:rPr sz="1600" spc="20" dirty="0">
                <a:latin typeface="Noto Sans Display"/>
                <a:cs typeface="Noto Sans Display"/>
              </a:rPr>
              <a:t>video,</a:t>
            </a:r>
            <a:r>
              <a:rPr sz="1600" spc="5" dirty="0">
                <a:latin typeface="Noto Sans Display"/>
                <a:cs typeface="Noto Sans Display"/>
              </a:rPr>
              <a:t> </a:t>
            </a:r>
            <a:r>
              <a:rPr sz="1600" spc="20" dirty="0">
                <a:latin typeface="Noto Sans Display"/>
                <a:cs typeface="Noto Sans Display"/>
              </a:rPr>
              <a:t>etc.</a:t>
            </a:r>
            <a:endParaRPr sz="1600" dirty="0">
              <a:latin typeface="Noto Sans Display"/>
              <a:cs typeface="Noto Sans Display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183FF-0A87-51FC-71E2-DDF280C06689}"/>
              </a:ext>
            </a:extLst>
          </p:cNvPr>
          <p:cNvSpPr txBox="1"/>
          <p:nvPr/>
        </p:nvSpPr>
        <p:spPr>
          <a:xfrm>
            <a:off x="533400" y="438150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spc="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Multi-Threading</a:t>
            </a:r>
            <a:endParaRPr lang="en-IN" sz="32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85676" y="1320744"/>
            <a:ext cx="8167370" cy="1938288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68935" indent="-356870">
              <a:lnSpc>
                <a:spcPts val="1939"/>
              </a:lnSpc>
              <a:spcBef>
                <a:spcPts val="115"/>
              </a:spcBef>
              <a:buFont typeface="Arial"/>
              <a:buChar char="●"/>
              <a:tabLst>
                <a:tab pos="368300" algn="l"/>
                <a:tab pos="369570" algn="l"/>
              </a:tabLst>
            </a:pPr>
            <a:r>
              <a:rPr sz="1650" spc="30" dirty="0">
                <a:latin typeface="Noto Sans Display"/>
                <a:cs typeface="Noto Sans Display"/>
              </a:rPr>
              <a:t>Java </a:t>
            </a:r>
            <a:r>
              <a:rPr sz="1650" spc="50" dirty="0">
                <a:latin typeface="Noto Sans Display"/>
                <a:cs typeface="Noto Sans Display"/>
              </a:rPr>
              <a:t>Comparable </a:t>
            </a:r>
            <a:r>
              <a:rPr sz="1650" spc="35" dirty="0">
                <a:latin typeface="Noto Sans Display"/>
                <a:cs typeface="Noto Sans Display"/>
              </a:rPr>
              <a:t>interface </a:t>
            </a:r>
            <a:r>
              <a:rPr sz="1650" spc="25" dirty="0">
                <a:latin typeface="Noto Sans Display"/>
                <a:cs typeface="Noto Sans Display"/>
              </a:rPr>
              <a:t>is </a:t>
            </a:r>
            <a:r>
              <a:rPr sz="1650" spc="50" dirty="0">
                <a:latin typeface="Noto Sans Display"/>
                <a:cs typeface="Noto Sans Display"/>
              </a:rPr>
              <a:t>used </a:t>
            </a:r>
            <a:r>
              <a:rPr sz="1650" spc="40" dirty="0">
                <a:latin typeface="Noto Sans Display"/>
                <a:cs typeface="Noto Sans Display"/>
              </a:rPr>
              <a:t>to </a:t>
            </a:r>
            <a:r>
              <a:rPr sz="1650" spc="45" dirty="0">
                <a:latin typeface="Noto Sans Display"/>
                <a:cs typeface="Noto Sans Display"/>
              </a:rPr>
              <a:t>order </a:t>
            </a:r>
            <a:r>
              <a:rPr sz="1650" spc="40" dirty="0">
                <a:latin typeface="Noto Sans Display"/>
                <a:cs typeface="Noto Sans Display"/>
              </a:rPr>
              <a:t>the objects </a:t>
            </a:r>
            <a:r>
              <a:rPr sz="1650" spc="35" dirty="0">
                <a:latin typeface="Noto Sans Display"/>
                <a:cs typeface="Noto Sans Display"/>
              </a:rPr>
              <a:t>of </a:t>
            </a:r>
            <a:r>
              <a:rPr sz="1650" spc="40" dirty="0">
                <a:latin typeface="Noto Sans Display"/>
                <a:cs typeface="Noto Sans Display"/>
              </a:rPr>
              <a:t>the </a:t>
            </a:r>
            <a:r>
              <a:rPr sz="1650" spc="45" dirty="0">
                <a:latin typeface="Noto Sans Display"/>
                <a:cs typeface="Noto Sans Display"/>
              </a:rPr>
              <a:t>user-deﬁned</a:t>
            </a:r>
            <a:r>
              <a:rPr sz="1650" spc="-110" dirty="0">
                <a:latin typeface="Noto Sans Display"/>
                <a:cs typeface="Noto Sans Display"/>
              </a:rPr>
              <a:t> </a:t>
            </a:r>
            <a:r>
              <a:rPr sz="1650" spc="40" dirty="0">
                <a:latin typeface="Noto Sans Display"/>
                <a:cs typeface="Noto Sans Display"/>
              </a:rPr>
              <a:t>class</a:t>
            </a:r>
            <a:endParaRPr sz="1650" dirty="0">
              <a:latin typeface="Noto Sans Display"/>
              <a:cs typeface="Noto Sans Display"/>
            </a:endParaRPr>
          </a:p>
          <a:p>
            <a:pPr marL="368935" indent="-356870">
              <a:lnSpc>
                <a:spcPts val="1900"/>
              </a:lnSpc>
              <a:buFont typeface="Arial"/>
              <a:buChar char="●"/>
              <a:tabLst>
                <a:tab pos="368300" algn="l"/>
                <a:tab pos="369570" algn="l"/>
              </a:tabLst>
            </a:pPr>
            <a:r>
              <a:rPr lang="en-IN" sz="1650" spc="35" dirty="0">
                <a:latin typeface="Noto Sans Display"/>
                <a:cs typeface="Noto Sans Display"/>
              </a:rPr>
              <a:t>O</a:t>
            </a:r>
            <a:r>
              <a:rPr sz="1650" spc="35" dirty="0" err="1">
                <a:latin typeface="Noto Sans Display"/>
                <a:cs typeface="Noto Sans Display"/>
              </a:rPr>
              <a:t>nly</a:t>
            </a:r>
            <a:r>
              <a:rPr sz="1650" spc="35" dirty="0">
                <a:latin typeface="Noto Sans Display"/>
                <a:cs typeface="Noto Sans Display"/>
              </a:rPr>
              <a:t> </a:t>
            </a:r>
            <a:r>
              <a:rPr sz="1650" spc="55" dirty="0">
                <a:latin typeface="Noto Sans Display"/>
                <a:cs typeface="Noto Sans Display"/>
              </a:rPr>
              <a:t>one </a:t>
            </a:r>
            <a:r>
              <a:rPr sz="1650" spc="50" dirty="0">
                <a:latin typeface="Noto Sans Display"/>
                <a:cs typeface="Noto Sans Display"/>
              </a:rPr>
              <a:t>method </a:t>
            </a:r>
            <a:r>
              <a:rPr sz="1650" spc="55" dirty="0">
                <a:latin typeface="Noto Sans Display"/>
                <a:cs typeface="Noto Sans Display"/>
              </a:rPr>
              <a:t>named</a:t>
            </a:r>
            <a:r>
              <a:rPr sz="1650" spc="-5" dirty="0">
                <a:latin typeface="Noto Sans Display"/>
                <a:cs typeface="Noto Sans Display"/>
              </a:rPr>
              <a:t> </a:t>
            </a:r>
            <a:r>
              <a:rPr sz="1650" spc="45" dirty="0">
                <a:latin typeface="Noto Sans Display"/>
                <a:cs typeface="Noto Sans Display"/>
              </a:rPr>
              <a:t>compareTo(Object)</a:t>
            </a:r>
            <a:endParaRPr sz="1650" dirty="0">
              <a:latin typeface="Noto Sans Display"/>
              <a:cs typeface="Noto Sans Display"/>
            </a:endParaRPr>
          </a:p>
          <a:p>
            <a:pPr marL="368935" marR="109855" indent="-356870">
              <a:lnSpc>
                <a:spcPts val="1900"/>
              </a:lnSpc>
              <a:spcBef>
                <a:spcPts val="90"/>
              </a:spcBef>
              <a:buFont typeface="Arial"/>
              <a:buChar char="●"/>
              <a:tabLst>
                <a:tab pos="368300" algn="l"/>
                <a:tab pos="369570" algn="l"/>
              </a:tabLst>
            </a:pPr>
            <a:r>
              <a:rPr sz="1650" spc="40" dirty="0">
                <a:latin typeface="Noto Sans Display"/>
                <a:cs typeface="Noto Sans Display"/>
              </a:rPr>
              <a:t>public </a:t>
            </a:r>
            <a:r>
              <a:rPr sz="1650" spc="25" dirty="0">
                <a:latin typeface="Noto Sans Display"/>
                <a:cs typeface="Noto Sans Display"/>
              </a:rPr>
              <a:t>int </a:t>
            </a:r>
            <a:r>
              <a:rPr sz="1650" spc="50" dirty="0">
                <a:latin typeface="Noto Sans Display"/>
                <a:cs typeface="Noto Sans Display"/>
              </a:rPr>
              <a:t>compareTo(Object </a:t>
            </a:r>
            <a:r>
              <a:rPr sz="1650" spc="30" dirty="0">
                <a:latin typeface="Noto Sans Display"/>
                <a:cs typeface="Noto Sans Display"/>
              </a:rPr>
              <a:t>obj): </a:t>
            </a:r>
            <a:r>
              <a:rPr lang="en-IN" sz="1650" spc="50" dirty="0">
                <a:latin typeface="Noto Sans Display"/>
                <a:cs typeface="Noto Sans Display"/>
              </a:rPr>
              <a:t>U</a:t>
            </a:r>
            <a:r>
              <a:rPr sz="1650" spc="50" dirty="0">
                <a:latin typeface="Noto Sans Display"/>
                <a:cs typeface="Noto Sans Display"/>
              </a:rPr>
              <a:t>sed </a:t>
            </a:r>
            <a:r>
              <a:rPr sz="1650" spc="40" dirty="0">
                <a:latin typeface="Noto Sans Display"/>
                <a:cs typeface="Noto Sans Display"/>
              </a:rPr>
              <a:t>to </a:t>
            </a:r>
            <a:r>
              <a:rPr sz="1650" spc="55" dirty="0">
                <a:latin typeface="Noto Sans Display"/>
                <a:cs typeface="Noto Sans Display"/>
              </a:rPr>
              <a:t>compare </a:t>
            </a:r>
            <a:r>
              <a:rPr sz="1650" spc="40" dirty="0">
                <a:latin typeface="Noto Sans Display"/>
                <a:cs typeface="Noto Sans Display"/>
              </a:rPr>
              <a:t>the </a:t>
            </a:r>
            <a:r>
              <a:rPr sz="1650" spc="45" dirty="0">
                <a:latin typeface="Noto Sans Display"/>
                <a:cs typeface="Noto Sans Display"/>
              </a:rPr>
              <a:t>current </a:t>
            </a:r>
            <a:r>
              <a:rPr sz="1650" spc="40" dirty="0">
                <a:latin typeface="Noto Sans Display"/>
                <a:cs typeface="Noto Sans Display"/>
              </a:rPr>
              <a:t>object</a:t>
            </a:r>
            <a:r>
              <a:rPr sz="1650" spc="-80" dirty="0">
                <a:latin typeface="Noto Sans Display"/>
                <a:cs typeface="Noto Sans Display"/>
              </a:rPr>
              <a:t> </a:t>
            </a:r>
            <a:r>
              <a:rPr sz="1650" spc="35" dirty="0">
                <a:latin typeface="Noto Sans Display"/>
                <a:cs typeface="Noto Sans Display"/>
              </a:rPr>
              <a:t>with  </a:t>
            </a:r>
            <a:r>
              <a:rPr sz="1650" spc="40" dirty="0">
                <a:latin typeface="Noto Sans Display"/>
                <a:cs typeface="Noto Sans Display"/>
              </a:rPr>
              <a:t>the speciﬁed </a:t>
            </a:r>
            <a:r>
              <a:rPr sz="1650" spc="35" dirty="0">
                <a:latin typeface="Noto Sans Display"/>
                <a:cs typeface="Noto Sans Display"/>
              </a:rPr>
              <a:t>object. </a:t>
            </a:r>
            <a:r>
              <a:rPr sz="1650" spc="-25" dirty="0">
                <a:latin typeface="Noto Sans Display"/>
                <a:cs typeface="Noto Sans Display"/>
              </a:rPr>
              <a:t>It</a:t>
            </a:r>
            <a:r>
              <a:rPr sz="1650" spc="-20" dirty="0">
                <a:latin typeface="Noto Sans Display"/>
                <a:cs typeface="Noto Sans Display"/>
              </a:rPr>
              <a:t> </a:t>
            </a:r>
            <a:r>
              <a:rPr sz="1650" spc="35" dirty="0">
                <a:latin typeface="Noto Sans Display"/>
                <a:cs typeface="Noto Sans Display"/>
              </a:rPr>
              <a:t>returns:</a:t>
            </a:r>
            <a:endParaRPr sz="1650" dirty="0">
              <a:latin typeface="Noto Sans Display"/>
              <a:cs typeface="Noto Sans Display"/>
            </a:endParaRPr>
          </a:p>
          <a:p>
            <a:pPr marL="826135" lvl="1" indent="-328930">
              <a:lnSpc>
                <a:spcPct val="150000"/>
              </a:lnSpc>
              <a:buFont typeface="Arial"/>
              <a:buChar char="○"/>
              <a:tabLst>
                <a:tab pos="825500" algn="l"/>
                <a:tab pos="826769" algn="l"/>
              </a:tabLst>
            </a:pPr>
            <a:r>
              <a:rPr sz="1400" spc="15" dirty="0">
                <a:latin typeface="Noto Sans Display"/>
                <a:cs typeface="Noto Sans Display"/>
              </a:rPr>
              <a:t>positive </a:t>
            </a:r>
            <a:r>
              <a:rPr sz="1400" spc="5" dirty="0">
                <a:latin typeface="Noto Sans Display"/>
                <a:cs typeface="Noto Sans Display"/>
              </a:rPr>
              <a:t>integer, if </a:t>
            </a:r>
            <a:r>
              <a:rPr sz="1400" spc="20" dirty="0">
                <a:latin typeface="Noto Sans Display"/>
                <a:cs typeface="Noto Sans Display"/>
              </a:rPr>
              <a:t>the </a:t>
            </a:r>
            <a:r>
              <a:rPr sz="1400" spc="25" dirty="0">
                <a:latin typeface="Noto Sans Display"/>
                <a:cs typeface="Noto Sans Display"/>
              </a:rPr>
              <a:t>current </a:t>
            </a:r>
            <a:r>
              <a:rPr sz="1400" spc="20" dirty="0">
                <a:latin typeface="Noto Sans Display"/>
                <a:cs typeface="Noto Sans Display"/>
              </a:rPr>
              <a:t>object </a:t>
            </a:r>
            <a:r>
              <a:rPr sz="1400" spc="15" dirty="0">
                <a:latin typeface="Noto Sans Display"/>
                <a:cs typeface="Noto Sans Display"/>
              </a:rPr>
              <a:t>is </a:t>
            </a:r>
            <a:r>
              <a:rPr sz="1400" spc="10" dirty="0">
                <a:latin typeface="Noto Sans Display"/>
                <a:cs typeface="Noto Sans Display"/>
              </a:rPr>
              <a:t>greater </a:t>
            </a:r>
            <a:r>
              <a:rPr sz="1400" spc="20" dirty="0">
                <a:latin typeface="Noto Sans Display"/>
                <a:cs typeface="Noto Sans Display"/>
              </a:rPr>
              <a:t>than the </a:t>
            </a:r>
            <a:r>
              <a:rPr sz="1400" spc="25" dirty="0">
                <a:latin typeface="Noto Sans Display"/>
                <a:cs typeface="Noto Sans Display"/>
              </a:rPr>
              <a:t>speciﬁed </a:t>
            </a:r>
            <a:r>
              <a:rPr sz="1400" spc="15" dirty="0">
                <a:latin typeface="Noto Sans Display"/>
                <a:cs typeface="Noto Sans Display"/>
              </a:rPr>
              <a:t>object.</a:t>
            </a:r>
            <a:endParaRPr sz="1400" dirty="0">
              <a:latin typeface="Noto Sans Display"/>
              <a:cs typeface="Noto Sans Display"/>
            </a:endParaRPr>
          </a:p>
          <a:p>
            <a:pPr marL="826135" lvl="1" indent="-328930">
              <a:lnSpc>
                <a:spcPct val="150000"/>
              </a:lnSpc>
              <a:buFont typeface="Arial"/>
              <a:buChar char="○"/>
              <a:tabLst>
                <a:tab pos="825500" algn="l"/>
                <a:tab pos="826769" algn="l"/>
              </a:tabLst>
            </a:pPr>
            <a:r>
              <a:rPr sz="1400" spc="10" dirty="0">
                <a:latin typeface="Noto Sans Display"/>
                <a:cs typeface="Noto Sans Display"/>
              </a:rPr>
              <a:t>negative </a:t>
            </a:r>
            <a:r>
              <a:rPr sz="1400" spc="5" dirty="0">
                <a:latin typeface="Noto Sans Display"/>
                <a:cs typeface="Noto Sans Display"/>
              </a:rPr>
              <a:t>integer, if </a:t>
            </a:r>
            <a:r>
              <a:rPr sz="1400" spc="20" dirty="0">
                <a:latin typeface="Noto Sans Display"/>
                <a:cs typeface="Noto Sans Display"/>
              </a:rPr>
              <a:t>the </a:t>
            </a:r>
            <a:r>
              <a:rPr sz="1400" spc="25" dirty="0">
                <a:latin typeface="Noto Sans Display"/>
                <a:cs typeface="Noto Sans Display"/>
              </a:rPr>
              <a:t>current </a:t>
            </a:r>
            <a:r>
              <a:rPr sz="1400" spc="20" dirty="0">
                <a:latin typeface="Noto Sans Display"/>
                <a:cs typeface="Noto Sans Display"/>
              </a:rPr>
              <a:t>object </a:t>
            </a:r>
            <a:r>
              <a:rPr sz="1400" spc="15" dirty="0">
                <a:latin typeface="Noto Sans Display"/>
                <a:cs typeface="Noto Sans Display"/>
              </a:rPr>
              <a:t>is </a:t>
            </a:r>
            <a:r>
              <a:rPr sz="1400" spc="20" dirty="0">
                <a:latin typeface="Noto Sans Display"/>
                <a:cs typeface="Noto Sans Display"/>
              </a:rPr>
              <a:t>less than the </a:t>
            </a:r>
            <a:r>
              <a:rPr sz="1400" spc="25" dirty="0">
                <a:latin typeface="Noto Sans Display"/>
                <a:cs typeface="Noto Sans Display"/>
              </a:rPr>
              <a:t>speciﬁed</a:t>
            </a:r>
            <a:r>
              <a:rPr sz="1400" spc="15" dirty="0">
                <a:latin typeface="Noto Sans Display"/>
                <a:cs typeface="Noto Sans Display"/>
              </a:rPr>
              <a:t> object.</a:t>
            </a:r>
            <a:endParaRPr sz="1400" dirty="0">
              <a:latin typeface="Noto Sans Display"/>
              <a:cs typeface="Noto Sans Display"/>
            </a:endParaRPr>
          </a:p>
          <a:p>
            <a:pPr marL="826135" lvl="1" indent="-328930">
              <a:lnSpc>
                <a:spcPct val="150000"/>
              </a:lnSpc>
              <a:buFont typeface="Arial"/>
              <a:buChar char="○"/>
              <a:tabLst>
                <a:tab pos="825500" algn="l"/>
                <a:tab pos="826769" algn="l"/>
              </a:tabLst>
            </a:pPr>
            <a:r>
              <a:rPr sz="1400" spc="20" dirty="0">
                <a:latin typeface="Noto Sans Display"/>
                <a:cs typeface="Noto Sans Display"/>
              </a:rPr>
              <a:t>zero, </a:t>
            </a:r>
            <a:r>
              <a:rPr sz="1400" spc="5" dirty="0">
                <a:latin typeface="Noto Sans Display"/>
                <a:cs typeface="Noto Sans Display"/>
              </a:rPr>
              <a:t>if </a:t>
            </a:r>
            <a:r>
              <a:rPr sz="1400" spc="20" dirty="0">
                <a:latin typeface="Noto Sans Display"/>
                <a:cs typeface="Noto Sans Display"/>
              </a:rPr>
              <a:t>the </a:t>
            </a:r>
            <a:r>
              <a:rPr sz="1400" spc="25" dirty="0">
                <a:latin typeface="Noto Sans Display"/>
                <a:cs typeface="Noto Sans Display"/>
              </a:rPr>
              <a:t>current </a:t>
            </a:r>
            <a:r>
              <a:rPr sz="1400" spc="20" dirty="0">
                <a:latin typeface="Noto Sans Display"/>
                <a:cs typeface="Noto Sans Display"/>
              </a:rPr>
              <a:t>object </a:t>
            </a:r>
            <a:r>
              <a:rPr sz="1400" spc="15" dirty="0">
                <a:latin typeface="Noto Sans Display"/>
                <a:cs typeface="Noto Sans Display"/>
              </a:rPr>
              <a:t>is </a:t>
            </a:r>
            <a:r>
              <a:rPr sz="1400" spc="25" dirty="0">
                <a:latin typeface="Noto Sans Display"/>
                <a:cs typeface="Noto Sans Display"/>
              </a:rPr>
              <a:t>equal </a:t>
            </a:r>
            <a:r>
              <a:rPr sz="1400" spc="20" dirty="0">
                <a:latin typeface="Noto Sans Display"/>
                <a:cs typeface="Noto Sans Display"/>
              </a:rPr>
              <a:t>to the </a:t>
            </a:r>
            <a:r>
              <a:rPr sz="1400" spc="25" dirty="0">
                <a:latin typeface="Noto Sans Display"/>
                <a:cs typeface="Noto Sans Display"/>
              </a:rPr>
              <a:t>speciﬁed</a:t>
            </a:r>
            <a:r>
              <a:rPr sz="1400" spc="-20" dirty="0">
                <a:latin typeface="Noto Sans Display"/>
                <a:cs typeface="Noto Sans Display"/>
              </a:rPr>
              <a:t> </a:t>
            </a:r>
            <a:r>
              <a:rPr sz="1400" spc="15" dirty="0">
                <a:latin typeface="Noto Sans Display"/>
                <a:cs typeface="Noto Sans Display"/>
              </a:rPr>
              <a:t>object.</a:t>
            </a:r>
            <a:endParaRPr sz="1400" dirty="0">
              <a:latin typeface="Noto Sans Display"/>
              <a:cs typeface="Noto Sans Display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676" y="4260850"/>
            <a:ext cx="7215505" cy="52070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368935" marR="5080" indent="-356870">
              <a:lnSpc>
                <a:spcPts val="1900"/>
              </a:lnSpc>
              <a:spcBef>
                <a:spcPts val="244"/>
              </a:spcBef>
              <a:buFont typeface="Arial"/>
              <a:buChar char="●"/>
              <a:tabLst>
                <a:tab pos="368300" algn="l"/>
                <a:tab pos="369570" algn="l"/>
              </a:tabLst>
            </a:pPr>
            <a:r>
              <a:rPr sz="1650" spc="70" dirty="0">
                <a:latin typeface="Noto Sans Display"/>
                <a:cs typeface="Noto Sans Display"/>
              </a:rPr>
              <a:t>We </a:t>
            </a:r>
            <a:r>
              <a:rPr sz="1650" spc="50" dirty="0">
                <a:latin typeface="Noto Sans Display"/>
                <a:cs typeface="Noto Sans Display"/>
              </a:rPr>
              <a:t>can </a:t>
            </a:r>
            <a:r>
              <a:rPr sz="1650" spc="35" dirty="0">
                <a:latin typeface="Noto Sans Display"/>
                <a:cs typeface="Noto Sans Display"/>
              </a:rPr>
              <a:t>sort </a:t>
            </a:r>
            <a:r>
              <a:rPr sz="1650" spc="40" dirty="0">
                <a:latin typeface="Noto Sans Display"/>
                <a:cs typeface="Noto Sans Display"/>
              </a:rPr>
              <a:t>the </a:t>
            </a:r>
            <a:r>
              <a:rPr sz="1650" spc="45" dirty="0">
                <a:latin typeface="Noto Sans Display"/>
                <a:cs typeface="Noto Sans Display"/>
              </a:rPr>
              <a:t>elements </a:t>
            </a:r>
            <a:r>
              <a:rPr sz="1650" spc="35" dirty="0">
                <a:latin typeface="Noto Sans Display"/>
                <a:cs typeface="Noto Sans Display"/>
              </a:rPr>
              <a:t>of </a:t>
            </a:r>
            <a:r>
              <a:rPr sz="1650" spc="15" dirty="0">
                <a:latin typeface="Noto Sans Display"/>
                <a:cs typeface="Noto Sans Display"/>
              </a:rPr>
              <a:t>String </a:t>
            </a:r>
            <a:r>
              <a:rPr sz="1650" spc="35" dirty="0">
                <a:latin typeface="Noto Sans Display"/>
                <a:cs typeface="Noto Sans Display"/>
              </a:rPr>
              <a:t>objects, </a:t>
            </a:r>
            <a:r>
              <a:rPr sz="1650" spc="50" dirty="0">
                <a:latin typeface="Noto Sans Display"/>
                <a:cs typeface="Noto Sans Display"/>
              </a:rPr>
              <a:t>Wrapper </a:t>
            </a:r>
            <a:r>
              <a:rPr sz="1650" spc="40" dirty="0">
                <a:latin typeface="Noto Sans Display"/>
                <a:cs typeface="Noto Sans Display"/>
              </a:rPr>
              <a:t>class objects </a:t>
            </a:r>
            <a:r>
              <a:rPr sz="1650" spc="50" dirty="0">
                <a:latin typeface="Noto Sans Display"/>
                <a:cs typeface="Noto Sans Display"/>
              </a:rPr>
              <a:t>and  User-deﬁned</a:t>
            </a:r>
            <a:r>
              <a:rPr sz="1650" spc="20" dirty="0">
                <a:latin typeface="Noto Sans Display"/>
                <a:cs typeface="Noto Sans Display"/>
              </a:rPr>
              <a:t> </a:t>
            </a:r>
            <a:r>
              <a:rPr sz="1650" spc="35" dirty="0">
                <a:latin typeface="Noto Sans Display"/>
                <a:cs typeface="Noto Sans Display"/>
              </a:rPr>
              <a:t>objects.</a:t>
            </a:r>
            <a:endParaRPr sz="1650" dirty="0">
              <a:latin typeface="Noto Sans Display"/>
              <a:cs typeface="Noto Sans Display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A85042-C4DC-B368-F4F8-925DF857EB58}"/>
              </a:ext>
            </a:extLst>
          </p:cNvPr>
          <p:cNvSpPr txBox="1"/>
          <p:nvPr/>
        </p:nvSpPr>
        <p:spPr>
          <a:xfrm>
            <a:off x="609600" y="285750"/>
            <a:ext cx="6019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spc="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Comparable Interface</a:t>
            </a:r>
            <a:endParaRPr lang="en-IN" sz="32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0D9290-F261-4EDF-ABF9-03E41C555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259032"/>
            <a:ext cx="3836336" cy="10148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75248" y="1289060"/>
            <a:ext cx="8135352" cy="25191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787400" indent="-36703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45" dirty="0">
                <a:latin typeface="Noto Sans Display"/>
                <a:cs typeface="Noto Sans Display"/>
              </a:rPr>
              <a:t>The </a:t>
            </a:r>
            <a:r>
              <a:rPr sz="1800" spc="25" dirty="0">
                <a:latin typeface="Noto Sans Display"/>
                <a:cs typeface="Noto Sans Display"/>
              </a:rPr>
              <a:t>fork/join </a:t>
            </a:r>
            <a:r>
              <a:rPr sz="1800" spc="40" dirty="0">
                <a:latin typeface="Noto Sans Display"/>
                <a:cs typeface="Noto Sans Display"/>
              </a:rPr>
              <a:t>framework has two main </a:t>
            </a:r>
            <a:r>
              <a:rPr sz="1800" spc="35" dirty="0">
                <a:latin typeface="Noto Sans Display"/>
                <a:cs typeface="Noto Sans Display"/>
              </a:rPr>
              <a:t>classes</a:t>
            </a:r>
            <a:r>
              <a:rPr lang="en-IN" sz="1800" spc="35" dirty="0">
                <a:latin typeface="Noto Sans Display"/>
                <a:cs typeface="Noto Sans Display"/>
              </a:rPr>
              <a:t>:</a:t>
            </a:r>
            <a:r>
              <a:rPr sz="1800" spc="35" dirty="0">
                <a:latin typeface="Noto Sans Display"/>
                <a:cs typeface="Noto Sans Display"/>
              </a:rPr>
              <a:t> </a:t>
            </a:r>
            <a:endParaRPr lang="en-IN" spc="35" dirty="0">
              <a:latin typeface="Noto Sans Display"/>
              <a:cs typeface="Noto Sans Display"/>
            </a:endParaRPr>
          </a:p>
          <a:p>
            <a:pPr marL="836295" marR="787400" lvl="1" indent="-367030">
              <a:lnSpc>
                <a:spcPct val="114999"/>
              </a:lnSpc>
              <a:spcBef>
                <a:spcPts val="100"/>
              </a:spcBef>
              <a:buFont typeface="Courier New" panose="02070309020205020404" pitchFamily="49" charset="0"/>
              <a:buChar char="o"/>
              <a:tabLst>
                <a:tab pos="379095" algn="l"/>
                <a:tab pos="379730" algn="l"/>
              </a:tabLst>
            </a:pPr>
            <a:r>
              <a:rPr spc="35" dirty="0" err="1">
                <a:latin typeface="Noto Sans Display"/>
                <a:cs typeface="Noto Sans Display"/>
              </a:rPr>
              <a:t>ForkJoinPool</a:t>
            </a:r>
            <a:r>
              <a:rPr spc="45" dirty="0">
                <a:latin typeface="Noto Sans Display"/>
                <a:cs typeface="Noto Sans Display"/>
              </a:rPr>
              <a:t> </a:t>
            </a:r>
            <a:endParaRPr lang="en-IN" spc="45" dirty="0">
              <a:latin typeface="Noto Sans Display"/>
              <a:cs typeface="Noto Sans Display"/>
            </a:endParaRPr>
          </a:p>
          <a:p>
            <a:pPr marL="836295" marR="787400" lvl="1" indent="-367030">
              <a:lnSpc>
                <a:spcPct val="114999"/>
              </a:lnSpc>
              <a:spcBef>
                <a:spcPts val="100"/>
              </a:spcBef>
              <a:buFont typeface="Courier New" panose="02070309020205020404" pitchFamily="49" charset="0"/>
              <a:buChar char="o"/>
              <a:tabLst>
                <a:tab pos="379095" algn="l"/>
                <a:tab pos="379730" algn="l"/>
              </a:tabLst>
            </a:pPr>
            <a:r>
              <a:rPr spc="30" dirty="0" err="1">
                <a:latin typeface="Noto Sans Display"/>
                <a:cs typeface="Noto Sans Display"/>
              </a:rPr>
              <a:t>ForkJoinTask</a:t>
            </a:r>
            <a:endParaRPr dirty="0">
              <a:latin typeface="Noto Sans Display"/>
              <a:cs typeface="Noto Sans Display"/>
            </a:endParaRPr>
          </a:p>
          <a:p>
            <a:pPr marL="379095" indent="-367030">
              <a:lnSpc>
                <a:spcPct val="100000"/>
              </a:lnSpc>
              <a:spcBef>
                <a:spcPts val="32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35" dirty="0" err="1">
                <a:latin typeface="Noto Sans Display"/>
                <a:cs typeface="Noto Sans Display"/>
              </a:rPr>
              <a:t>ForkJoinPool</a:t>
            </a:r>
            <a:r>
              <a:rPr lang="en-IN" spc="35" dirty="0">
                <a:latin typeface="Noto Sans Display"/>
                <a:cs typeface="Noto Sans Display"/>
              </a:rPr>
              <a:t>- </a:t>
            </a:r>
            <a:r>
              <a:rPr sz="1800" spc="35" dirty="0">
                <a:latin typeface="Noto Sans Display"/>
                <a:cs typeface="Noto Sans Display"/>
              </a:rPr>
              <a:t>implementation of the </a:t>
            </a:r>
            <a:r>
              <a:rPr sz="1800" spc="30" dirty="0">
                <a:latin typeface="Noto Sans Display"/>
                <a:cs typeface="Noto Sans Display"/>
              </a:rPr>
              <a:t>interface</a:t>
            </a:r>
            <a:r>
              <a:rPr sz="1800" spc="-25" dirty="0">
                <a:latin typeface="Noto Sans Display"/>
                <a:cs typeface="Noto Sans Display"/>
              </a:rPr>
              <a:t> </a:t>
            </a:r>
            <a:r>
              <a:rPr sz="1800" spc="35" dirty="0">
                <a:latin typeface="Noto Sans Display"/>
                <a:cs typeface="Noto Sans Display"/>
              </a:rPr>
              <a:t>ExecutorService</a:t>
            </a:r>
            <a:endParaRPr sz="1800" dirty="0">
              <a:latin typeface="Noto Sans Display"/>
              <a:cs typeface="Noto Sans Display"/>
            </a:endParaRPr>
          </a:p>
          <a:p>
            <a:pPr marL="379095" marR="5080" indent="-367030">
              <a:lnSpc>
                <a:spcPct val="1149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40" dirty="0">
                <a:latin typeface="Noto Sans Display"/>
                <a:cs typeface="Noto Sans Display"/>
              </a:rPr>
              <a:t>Executors </a:t>
            </a:r>
            <a:r>
              <a:rPr sz="1800" spc="35" dirty="0">
                <a:latin typeface="Noto Sans Display"/>
                <a:cs typeface="Noto Sans Display"/>
              </a:rPr>
              <a:t>provide </a:t>
            </a:r>
            <a:r>
              <a:rPr sz="1800" spc="45" dirty="0">
                <a:latin typeface="Noto Sans Display"/>
                <a:cs typeface="Noto Sans Display"/>
              </a:rPr>
              <a:t>an </a:t>
            </a:r>
            <a:r>
              <a:rPr sz="1800" spc="35" dirty="0">
                <a:latin typeface="Noto Sans Display"/>
                <a:cs typeface="Noto Sans Display"/>
              </a:rPr>
              <a:t>easier </a:t>
            </a:r>
            <a:r>
              <a:rPr sz="1800" spc="40" dirty="0">
                <a:latin typeface="Noto Sans Display"/>
                <a:cs typeface="Noto Sans Display"/>
              </a:rPr>
              <a:t>way </a:t>
            </a:r>
            <a:r>
              <a:rPr sz="1800" spc="35" dirty="0">
                <a:latin typeface="Noto Sans Display"/>
                <a:cs typeface="Noto Sans Display"/>
              </a:rPr>
              <a:t>to </a:t>
            </a:r>
            <a:r>
              <a:rPr sz="1800" spc="30" dirty="0">
                <a:latin typeface="Noto Sans Display"/>
                <a:cs typeface="Noto Sans Display"/>
              </a:rPr>
              <a:t>manage </a:t>
            </a:r>
            <a:r>
              <a:rPr sz="1800" spc="40" dirty="0">
                <a:latin typeface="Noto Sans Display"/>
                <a:cs typeface="Noto Sans Display"/>
              </a:rPr>
              <a:t>concurrent </a:t>
            </a:r>
            <a:r>
              <a:rPr sz="1800" spc="30" dirty="0">
                <a:latin typeface="Noto Sans Display"/>
                <a:cs typeface="Noto Sans Display"/>
              </a:rPr>
              <a:t>tasks </a:t>
            </a:r>
            <a:r>
              <a:rPr sz="1800" spc="35" dirty="0">
                <a:latin typeface="Noto Sans Display"/>
                <a:cs typeface="Noto Sans Display"/>
              </a:rPr>
              <a:t>than </a:t>
            </a:r>
            <a:r>
              <a:rPr sz="1800" spc="30" dirty="0">
                <a:latin typeface="Noto Sans Display"/>
                <a:cs typeface="Noto Sans Display"/>
              </a:rPr>
              <a:t>plain  </a:t>
            </a:r>
            <a:r>
              <a:rPr sz="1800" spc="35" dirty="0">
                <a:latin typeface="Noto Sans Display"/>
                <a:cs typeface="Noto Sans Display"/>
              </a:rPr>
              <a:t>old</a:t>
            </a:r>
            <a:r>
              <a:rPr sz="1800" spc="20" dirty="0">
                <a:latin typeface="Noto Sans Display"/>
                <a:cs typeface="Noto Sans Display"/>
              </a:rPr>
              <a:t> </a:t>
            </a:r>
            <a:r>
              <a:rPr sz="1800" spc="35" dirty="0">
                <a:latin typeface="Noto Sans Display"/>
                <a:cs typeface="Noto Sans Display"/>
              </a:rPr>
              <a:t>threads.</a:t>
            </a:r>
            <a:endParaRPr sz="1800" dirty="0">
              <a:latin typeface="Noto Sans Display"/>
              <a:cs typeface="Noto Sans Display"/>
            </a:endParaRPr>
          </a:p>
          <a:p>
            <a:pPr marL="379095" marR="55244" indent="-367030">
              <a:lnSpc>
                <a:spcPct val="1149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IN" sz="1800" spc="45" dirty="0">
                <a:latin typeface="Noto Sans Display"/>
                <a:cs typeface="Noto Sans Display"/>
              </a:rPr>
              <a:t>We can </a:t>
            </a:r>
            <a:r>
              <a:rPr sz="1800" spc="40" dirty="0">
                <a:latin typeface="Noto Sans Display"/>
                <a:cs typeface="Noto Sans Display"/>
              </a:rPr>
              <a:t>create </a:t>
            </a:r>
            <a:r>
              <a:rPr lang="en-IN" spc="35" dirty="0">
                <a:latin typeface="Noto Sans Display"/>
                <a:cs typeface="Noto Sans Display"/>
              </a:rPr>
              <a:t>our </a:t>
            </a:r>
            <a:r>
              <a:rPr sz="1800" spc="50" dirty="0">
                <a:latin typeface="Noto Sans Display"/>
                <a:cs typeface="Noto Sans Display"/>
              </a:rPr>
              <a:t>own </a:t>
            </a:r>
            <a:r>
              <a:rPr sz="1800" spc="35" dirty="0">
                <a:latin typeface="Noto Sans Display"/>
                <a:cs typeface="Noto Sans Display"/>
              </a:rPr>
              <a:t>ForkJoinPool instance </a:t>
            </a:r>
            <a:r>
              <a:rPr sz="1800" spc="15" dirty="0">
                <a:latin typeface="Noto Sans Display"/>
                <a:cs typeface="Noto Sans Display"/>
              </a:rPr>
              <a:t>using </a:t>
            </a:r>
            <a:r>
              <a:rPr sz="1800" spc="35" dirty="0">
                <a:latin typeface="Noto Sans Display"/>
                <a:cs typeface="Noto Sans Display"/>
              </a:rPr>
              <a:t>the </a:t>
            </a:r>
            <a:r>
              <a:rPr sz="1800" spc="15" dirty="0">
                <a:latin typeface="Noto Sans Display"/>
                <a:cs typeface="Noto Sans Display"/>
              </a:rPr>
              <a:t>following </a:t>
            </a:r>
            <a:r>
              <a:rPr sz="1800" spc="35" dirty="0">
                <a:latin typeface="Noto Sans Display"/>
                <a:cs typeface="Noto Sans Display"/>
              </a:rPr>
              <a:t>constructor:</a:t>
            </a:r>
            <a:endParaRPr sz="1800" dirty="0">
              <a:latin typeface="Noto Sans Display"/>
              <a:cs typeface="Noto Sans Display"/>
            </a:endParaRPr>
          </a:p>
          <a:p>
            <a:pPr marL="836294" lvl="1" indent="-336550">
              <a:lnSpc>
                <a:spcPct val="100000"/>
              </a:lnSpc>
              <a:spcBef>
                <a:spcPts val="34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20" dirty="0">
                <a:latin typeface="Noto Sans Display"/>
                <a:cs typeface="Noto Sans Display"/>
              </a:rPr>
              <a:t>ForkJoinPool()</a:t>
            </a:r>
            <a:endParaRPr sz="1400" dirty="0">
              <a:latin typeface="Noto Sans Display"/>
              <a:cs typeface="Noto Sans Display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D83BA2-D823-8651-2ECA-F014923F27A7}"/>
              </a:ext>
            </a:extLst>
          </p:cNvPr>
          <p:cNvSpPr txBox="1"/>
          <p:nvPr/>
        </p:nvSpPr>
        <p:spPr>
          <a:xfrm>
            <a:off x="475248" y="285750"/>
            <a:ext cx="76019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spc="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Fork Join Pool Parallelism API</a:t>
            </a:r>
            <a:endParaRPr lang="en-IN" sz="32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648200" y="2372585"/>
            <a:ext cx="4254781" cy="24851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0241" y="1504950"/>
            <a:ext cx="7355205" cy="603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5" dirty="0">
                <a:latin typeface="Courier New"/>
                <a:cs typeface="Courier New"/>
              </a:rPr>
              <a:t>ForkJoinPool forkJoinPool </a:t>
            </a:r>
            <a:r>
              <a:rPr sz="1300" b="1" dirty="0">
                <a:latin typeface="Courier New"/>
                <a:cs typeface="Courier New"/>
              </a:rPr>
              <a:t>= </a:t>
            </a:r>
            <a:r>
              <a:rPr sz="1300" b="1" spc="-5" dirty="0">
                <a:latin typeface="Courier New"/>
                <a:cs typeface="Courier New"/>
              </a:rPr>
              <a:t>new</a:t>
            </a:r>
            <a:r>
              <a:rPr sz="1300" b="1" spc="-25" dirty="0">
                <a:latin typeface="Courier New"/>
                <a:cs typeface="Courier New"/>
              </a:rPr>
              <a:t> </a:t>
            </a:r>
            <a:r>
              <a:rPr sz="1300" b="1" spc="-5" dirty="0">
                <a:latin typeface="Courier New"/>
                <a:cs typeface="Courier New"/>
              </a:rPr>
              <a:t>ForkJoinPool();</a:t>
            </a:r>
            <a:endParaRPr sz="1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1300" b="1" spc="-5" dirty="0" err="1">
                <a:latin typeface="Courier New"/>
                <a:cs typeface="Courier New"/>
              </a:rPr>
              <a:t>forkJoinPool.invoke</a:t>
            </a:r>
            <a:r>
              <a:rPr lang="en-US" sz="1300" b="1" spc="-5" dirty="0">
                <a:latin typeface="Courier New"/>
                <a:cs typeface="Courier New"/>
              </a:rPr>
              <a:t>(new </a:t>
            </a:r>
            <a:r>
              <a:rPr lang="en-US" sz="1300" b="1" spc="-5" dirty="0" err="1">
                <a:latin typeface="Courier New"/>
                <a:cs typeface="Courier New"/>
              </a:rPr>
              <a:t>ListSort</a:t>
            </a:r>
            <a:r>
              <a:rPr lang="en-US" sz="1300" b="1" spc="-5" dirty="0">
                <a:latin typeface="Courier New"/>
                <a:cs typeface="Courier New"/>
              </a:rPr>
              <a:t>&lt;Integer&gt;(list, 0, </a:t>
            </a:r>
            <a:r>
              <a:rPr lang="en-US" sz="1300" b="1" spc="-5" dirty="0" err="1">
                <a:latin typeface="Courier New"/>
                <a:cs typeface="Courier New"/>
              </a:rPr>
              <a:t>list.size</a:t>
            </a:r>
            <a:r>
              <a:rPr lang="en-US" sz="1300" b="1" spc="-5" dirty="0">
                <a:latin typeface="Courier New"/>
                <a:cs typeface="Courier New"/>
              </a:rPr>
              <a:t>() - 1));</a:t>
            </a:r>
            <a:endParaRPr sz="13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8170" y="2275840"/>
            <a:ext cx="4478630" cy="5635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2900"/>
              </a:lnSpc>
              <a:spcBef>
                <a:spcPts val="100"/>
              </a:spcBef>
            </a:pPr>
            <a:r>
              <a:rPr sz="1300" b="1" spc="-5" dirty="0">
                <a:latin typeface="Courier New"/>
                <a:cs typeface="Courier New"/>
              </a:rPr>
              <a:t>ForkJoinPool pool </a:t>
            </a:r>
            <a:r>
              <a:rPr sz="1300" b="1" dirty="0">
                <a:latin typeface="Courier New"/>
                <a:cs typeface="Courier New"/>
              </a:rPr>
              <a:t>= </a:t>
            </a:r>
            <a:r>
              <a:rPr sz="1300" b="1" spc="-5" dirty="0">
                <a:latin typeface="Courier New"/>
                <a:cs typeface="Courier New"/>
              </a:rPr>
              <a:t>new ForkJoinPool(); </a:t>
            </a:r>
            <a:r>
              <a:rPr lang="en-US" sz="1300" b="1" spc="-5" dirty="0" err="1">
                <a:latin typeface="Courier New"/>
                <a:cs typeface="Courier New"/>
              </a:rPr>
              <a:t>pool.invoke</a:t>
            </a:r>
            <a:r>
              <a:rPr lang="en-US" sz="1300" b="1" spc="-5" dirty="0">
                <a:latin typeface="Courier New"/>
                <a:cs typeface="Courier New"/>
              </a:rPr>
              <a:t>(new </a:t>
            </a:r>
            <a:r>
              <a:rPr lang="en-US" sz="1300" b="1" spc="-5" dirty="0" err="1">
                <a:latin typeface="Courier New"/>
                <a:cs typeface="Courier New"/>
              </a:rPr>
              <a:t>ListSortq</a:t>
            </a:r>
            <a:r>
              <a:rPr lang="en-US" sz="1300" b="1" spc="-5" dirty="0">
                <a:latin typeface="Courier New"/>
                <a:cs typeface="Courier New"/>
              </a:rPr>
              <a:t>&lt;Integer&gt;(list));</a:t>
            </a:r>
            <a:endParaRPr sz="1300" dirty="0">
              <a:latin typeface="Courier New"/>
              <a:cs typeface="Courier New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9F1E06-85ED-1220-ADC9-CAAEC7E0E8A4}"/>
              </a:ext>
            </a:extLst>
          </p:cNvPr>
          <p:cNvSpPr txBox="1"/>
          <p:nvPr/>
        </p:nvSpPr>
        <p:spPr>
          <a:xfrm>
            <a:off x="304800" y="361950"/>
            <a:ext cx="82109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spc="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Fork Join Pool Parallelism API</a:t>
            </a:r>
            <a:endParaRPr lang="en-IN" sz="32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09476" y="1657350"/>
            <a:ext cx="8810724" cy="2385909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368935" marR="668655" indent="-356870">
              <a:lnSpc>
                <a:spcPts val="1900"/>
              </a:lnSpc>
              <a:spcBef>
                <a:spcPts val="244"/>
              </a:spcBef>
              <a:buFont typeface="Arial"/>
              <a:buChar char="●"/>
              <a:tabLst>
                <a:tab pos="368300" algn="l"/>
                <a:tab pos="369570" algn="l"/>
              </a:tabLst>
            </a:pPr>
            <a:r>
              <a:rPr sz="1650" spc="35" dirty="0">
                <a:latin typeface="Noto Sans Display"/>
                <a:cs typeface="Noto Sans Display"/>
              </a:rPr>
              <a:t>ForkJoinPool </a:t>
            </a:r>
            <a:r>
              <a:rPr sz="1650" spc="40" dirty="0">
                <a:latin typeface="Noto Sans Display"/>
                <a:cs typeface="Noto Sans Display"/>
              </a:rPr>
              <a:t>class invokes </a:t>
            </a:r>
            <a:r>
              <a:rPr sz="1650" spc="45" dirty="0">
                <a:latin typeface="Noto Sans Display"/>
                <a:cs typeface="Noto Sans Display"/>
              </a:rPr>
              <a:t>a </a:t>
            </a:r>
            <a:r>
              <a:rPr sz="1650" spc="35" dirty="0">
                <a:latin typeface="Noto Sans Display"/>
                <a:cs typeface="Noto Sans Display"/>
              </a:rPr>
              <a:t>task of </a:t>
            </a:r>
            <a:r>
              <a:rPr sz="1650" spc="40" dirty="0">
                <a:latin typeface="Noto Sans Display"/>
                <a:cs typeface="Noto Sans Display"/>
              </a:rPr>
              <a:t>type </a:t>
            </a:r>
            <a:r>
              <a:rPr sz="1650" spc="35" dirty="0">
                <a:latin typeface="Noto Sans Display"/>
                <a:cs typeface="Noto Sans Display"/>
              </a:rPr>
              <a:t>ForkJoinTask, </a:t>
            </a:r>
            <a:r>
              <a:rPr sz="1650" spc="40" dirty="0">
                <a:latin typeface="Noto Sans Display"/>
                <a:cs typeface="Noto Sans Display"/>
              </a:rPr>
              <a:t>which </a:t>
            </a:r>
            <a:r>
              <a:rPr sz="1650" spc="50" dirty="0">
                <a:latin typeface="Noto Sans Display"/>
                <a:cs typeface="Noto Sans Display"/>
              </a:rPr>
              <a:t>can </a:t>
            </a:r>
            <a:r>
              <a:rPr sz="1650" spc="55" dirty="0">
                <a:latin typeface="Noto Sans Display"/>
                <a:cs typeface="Noto Sans Display"/>
              </a:rPr>
              <a:t>be  </a:t>
            </a:r>
            <a:r>
              <a:rPr sz="1650" spc="45" dirty="0">
                <a:latin typeface="Noto Sans Display"/>
                <a:cs typeface="Noto Sans Display"/>
              </a:rPr>
              <a:t>implemented by </a:t>
            </a:r>
            <a:r>
              <a:rPr sz="1650" spc="30" dirty="0">
                <a:latin typeface="Noto Sans Display"/>
                <a:cs typeface="Noto Sans Display"/>
              </a:rPr>
              <a:t>extending </a:t>
            </a:r>
            <a:r>
              <a:rPr sz="1650" spc="55" dirty="0">
                <a:latin typeface="Noto Sans Display"/>
                <a:cs typeface="Noto Sans Display"/>
              </a:rPr>
              <a:t>one </a:t>
            </a:r>
            <a:r>
              <a:rPr sz="1650" spc="35" dirty="0">
                <a:latin typeface="Noto Sans Display"/>
                <a:cs typeface="Noto Sans Display"/>
              </a:rPr>
              <a:t>of </a:t>
            </a:r>
            <a:r>
              <a:rPr sz="1650" spc="25" dirty="0">
                <a:latin typeface="Noto Sans Display"/>
                <a:cs typeface="Noto Sans Display"/>
              </a:rPr>
              <a:t>its </a:t>
            </a:r>
            <a:r>
              <a:rPr sz="1650" spc="45" dirty="0">
                <a:latin typeface="Noto Sans Display"/>
                <a:cs typeface="Noto Sans Display"/>
              </a:rPr>
              <a:t>two</a:t>
            </a:r>
            <a:r>
              <a:rPr sz="1650" spc="-65" dirty="0">
                <a:latin typeface="Noto Sans Display"/>
                <a:cs typeface="Noto Sans Display"/>
              </a:rPr>
              <a:t> </a:t>
            </a:r>
            <a:r>
              <a:rPr sz="1650" spc="40" dirty="0">
                <a:latin typeface="Noto Sans Display"/>
                <a:cs typeface="Noto Sans Display"/>
              </a:rPr>
              <a:t>subclasses:</a:t>
            </a:r>
            <a:endParaRPr lang="en-US" sz="1650" spc="40" dirty="0">
              <a:latin typeface="Noto Sans Display"/>
              <a:cs typeface="Noto Sans Display"/>
            </a:endParaRPr>
          </a:p>
          <a:p>
            <a:pPr marL="12065" marR="668655">
              <a:lnSpc>
                <a:spcPts val="1900"/>
              </a:lnSpc>
              <a:spcBef>
                <a:spcPts val="244"/>
              </a:spcBef>
              <a:tabLst>
                <a:tab pos="368300" algn="l"/>
                <a:tab pos="369570" algn="l"/>
              </a:tabLst>
            </a:pPr>
            <a:endParaRPr sz="1650" dirty="0">
              <a:latin typeface="Noto Sans Display"/>
              <a:cs typeface="Noto Sans Display"/>
            </a:endParaRPr>
          </a:p>
          <a:p>
            <a:pPr marL="826135" lvl="1" indent="-328930">
              <a:lnSpc>
                <a:spcPts val="1395"/>
              </a:lnSpc>
              <a:buFont typeface="Arial"/>
              <a:buChar char="○"/>
              <a:tabLst>
                <a:tab pos="825500" algn="l"/>
                <a:tab pos="826769" algn="l"/>
              </a:tabLst>
            </a:pPr>
            <a:r>
              <a:rPr sz="1600" spc="20" dirty="0" err="1">
                <a:latin typeface="Noto Sans Display"/>
                <a:cs typeface="Noto Sans Display"/>
              </a:rPr>
              <a:t>RecursiveAction</a:t>
            </a:r>
            <a:r>
              <a:rPr lang="en-IN" sz="1600" spc="20" dirty="0">
                <a:latin typeface="Noto Sans Display"/>
                <a:cs typeface="Noto Sans Display"/>
              </a:rPr>
              <a:t>: </a:t>
            </a:r>
            <a:r>
              <a:rPr sz="1600" spc="25" dirty="0">
                <a:latin typeface="Noto Sans Display"/>
                <a:cs typeface="Noto Sans Display"/>
              </a:rPr>
              <a:t>represents </a:t>
            </a:r>
            <a:r>
              <a:rPr sz="1600" spc="20" dirty="0">
                <a:latin typeface="Noto Sans Display"/>
                <a:cs typeface="Noto Sans Display"/>
              </a:rPr>
              <a:t>tasks </a:t>
            </a:r>
            <a:r>
              <a:rPr sz="1600" spc="15" dirty="0">
                <a:latin typeface="Noto Sans Display"/>
                <a:cs typeface="Noto Sans Display"/>
              </a:rPr>
              <a:t>that </a:t>
            </a:r>
            <a:r>
              <a:rPr sz="1600" spc="35" dirty="0">
                <a:latin typeface="Noto Sans Display"/>
                <a:cs typeface="Noto Sans Display"/>
              </a:rPr>
              <a:t>do </a:t>
            </a:r>
            <a:r>
              <a:rPr sz="1600" spc="25" dirty="0">
                <a:latin typeface="Noto Sans Display"/>
                <a:cs typeface="Noto Sans Display"/>
              </a:rPr>
              <a:t>not </a:t>
            </a:r>
            <a:r>
              <a:rPr sz="1600" spc="15" dirty="0">
                <a:latin typeface="Noto Sans Display"/>
                <a:cs typeface="Noto Sans Display"/>
              </a:rPr>
              <a:t>yield </a:t>
            </a:r>
            <a:r>
              <a:rPr sz="1600" spc="25" dirty="0">
                <a:latin typeface="Noto Sans Display"/>
                <a:cs typeface="Noto Sans Display"/>
              </a:rPr>
              <a:t>a </a:t>
            </a:r>
            <a:r>
              <a:rPr sz="1600" spc="20" dirty="0">
                <a:latin typeface="Noto Sans Display"/>
                <a:cs typeface="Noto Sans Display"/>
              </a:rPr>
              <a:t>return </a:t>
            </a:r>
            <a:r>
              <a:rPr sz="1600" spc="15" dirty="0">
                <a:latin typeface="Noto Sans Display"/>
                <a:cs typeface="Noto Sans Display"/>
              </a:rPr>
              <a:t>value, </a:t>
            </a:r>
            <a:r>
              <a:rPr sz="1600" spc="10" dirty="0">
                <a:latin typeface="Noto Sans Display"/>
                <a:cs typeface="Noto Sans Display"/>
              </a:rPr>
              <a:t>like </a:t>
            </a:r>
            <a:r>
              <a:rPr sz="1600" spc="25" dirty="0">
                <a:latin typeface="Noto Sans Display"/>
                <a:cs typeface="Noto Sans Display"/>
              </a:rPr>
              <a:t>a</a:t>
            </a:r>
            <a:r>
              <a:rPr sz="1600" spc="-15" dirty="0">
                <a:latin typeface="Noto Sans Display"/>
                <a:cs typeface="Noto Sans Display"/>
              </a:rPr>
              <a:t> </a:t>
            </a:r>
            <a:r>
              <a:rPr sz="1600" spc="20" dirty="0">
                <a:latin typeface="Noto Sans Display"/>
                <a:cs typeface="Noto Sans Display"/>
              </a:rPr>
              <a:t>Runnable.</a:t>
            </a:r>
            <a:endParaRPr lang="en-US" sz="1600" spc="20" dirty="0">
              <a:latin typeface="Noto Sans Display"/>
              <a:cs typeface="Noto Sans Display"/>
            </a:endParaRPr>
          </a:p>
          <a:p>
            <a:pPr marL="497205" lvl="1">
              <a:lnSpc>
                <a:spcPts val="1395"/>
              </a:lnSpc>
              <a:tabLst>
                <a:tab pos="825500" algn="l"/>
                <a:tab pos="826769" algn="l"/>
              </a:tabLst>
            </a:pPr>
            <a:endParaRPr sz="1600" dirty="0">
              <a:latin typeface="Noto Sans Display"/>
              <a:cs typeface="Noto Sans Display"/>
            </a:endParaRPr>
          </a:p>
          <a:p>
            <a:pPr marL="826135" lvl="1" indent="-328930">
              <a:lnSpc>
                <a:spcPts val="1470"/>
              </a:lnSpc>
              <a:buFont typeface="Arial"/>
              <a:buChar char="○"/>
              <a:tabLst>
                <a:tab pos="825500" algn="l"/>
                <a:tab pos="826769" algn="l"/>
              </a:tabLst>
            </a:pPr>
            <a:r>
              <a:rPr sz="1600" spc="20" dirty="0" err="1">
                <a:latin typeface="Noto Sans Display"/>
                <a:cs typeface="Noto Sans Display"/>
              </a:rPr>
              <a:t>RecursiveTask</a:t>
            </a:r>
            <a:r>
              <a:rPr lang="en-IN" sz="1600" spc="20" dirty="0">
                <a:latin typeface="Noto Sans Display"/>
                <a:cs typeface="Noto Sans Display"/>
              </a:rPr>
              <a:t>: </a:t>
            </a:r>
            <a:r>
              <a:rPr sz="1600" spc="25" dirty="0">
                <a:latin typeface="Noto Sans Display"/>
                <a:cs typeface="Noto Sans Display"/>
              </a:rPr>
              <a:t>represents </a:t>
            </a:r>
            <a:r>
              <a:rPr sz="1600" spc="20" dirty="0">
                <a:latin typeface="Noto Sans Display"/>
                <a:cs typeface="Noto Sans Display"/>
              </a:rPr>
              <a:t>tasks </a:t>
            </a:r>
            <a:r>
              <a:rPr sz="1600" spc="15" dirty="0">
                <a:latin typeface="Noto Sans Display"/>
                <a:cs typeface="Noto Sans Display"/>
              </a:rPr>
              <a:t>that yield </a:t>
            </a:r>
            <a:r>
              <a:rPr sz="1600" spc="20" dirty="0">
                <a:latin typeface="Noto Sans Display"/>
                <a:cs typeface="Noto Sans Display"/>
              </a:rPr>
              <a:t>return </a:t>
            </a:r>
            <a:r>
              <a:rPr sz="1600" spc="15" dirty="0">
                <a:latin typeface="Noto Sans Display"/>
                <a:cs typeface="Noto Sans Display"/>
              </a:rPr>
              <a:t>values, </a:t>
            </a:r>
            <a:r>
              <a:rPr sz="1600" spc="10" dirty="0">
                <a:latin typeface="Noto Sans Display"/>
                <a:cs typeface="Noto Sans Display"/>
              </a:rPr>
              <a:t>like </a:t>
            </a:r>
            <a:r>
              <a:rPr sz="1600" spc="25" dirty="0">
                <a:latin typeface="Noto Sans Display"/>
                <a:cs typeface="Noto Sans Display"/>
              </a:rPr>
              <a:t>a</a:t>
            </a:r>
            <a:r>
              <a:rPr sz="1600" spc="-10" dirty="0">
                <a:latin typeface="Noto Sans Display"/>
                <a:cs typeface="Noto Sans Display"/>
              </a:rPr>
              <a:t> </a:t>
            </a:r>
            <a:r>
              <a:rPr sz="1600" spc="20" dirty="0">
                <a:latin typeface="Noto Sans Display"/>
                <a:cs typeface="Noto Sans Display"/>
              </a:rPr>
              <a:t>Callable</a:t>
            </a:r>
            <a:endParaRPr lang="en-US" sz="1600" spc="20" dirty="0">
              <a:latin typeface="Noto Sans Display"/>
              <a:cs typeface="Noto Sans Display"/>
            </a:endParaRPr>
          </a:p>
          <a:p>
            <a:pPr marL="497205" lvl="1">
              <a:lnSpc>
                <a:spcPts val="1470"/>
              </a:lnSpc>
              <a:tabLst>
                <a:tab pos="825500" algn="l"/>
                <a:tab pos="826769" algn="l"/>
              </a:tabLst>
            </a:pPr>
            <a:endParaRPr lang="en-US" sz="1300" spc="20" dirty="0">
              <a:latin typeface="Noto Sans Display"/>
              <a:cs typeface="Noto Sans Display"/>
            </a:endParaRPr>
          </a:p>
          <a:p>
            <a:pPr marL="497205" lvl="1">
              <a:lnSpc>
                <a:spcPts val="1470"/>
              </a:lnSpc>
              <a:tabLst>
                <a:tab pos="825500" algn="l"/>
                <a:tab pos="826769" algn="l"/>
              </a:tabLst>
            </a:pPr>
            <a:endParaRPr sz="1300" dirty="0">
              <a:latin typeface="Noto Sans Display"/>
              <a:cs typeface="Noto Sans Display"/>
            </a:endParaRPr>
          </a:p>
          <a:p>
            <a:pPr marL="368935" marR="5080" indent="-356870">
              <a:lnSpc>
                <a:spcPts val="1900"/>
              </a:lnSpc>
              <a:spcBef>
                <a:spcPts val="80"/>
              </a:spcBef>
              <a:buFont typeface="Arial"/>
              <a:buChar char="●"/>
              <a:tabLst>
                <a:tab pos="368300" algn="l"/>
                <a:tab pos="369570" algn="l"/>
              </a:tabLst>
            </a:pPr>
            <a:r>
              <a:rPr sz="1650" spc="50" dirty="0">
                <a:latin typeface="Noto Sans Display"/>
                <a:cs typeface="Noto Sans Display"/>
              </a:rPr>
              <a:t>These </a:t>
            </a:r>
            <a:r>
              <a:rPr sz="1650" spc="40" dirty="0">
                <a:latin typeface="Noto Sans Display"/>
                <a:cs typeface="Noto Sans Display"/>
              </a:rPr>
              <a:t>classes contain the </a:t>
            </a:r>
            <a:r>
              <a:rPr sz="1650" spc="45" dirty="0">
                <a:latin typeface="Noto Sans Display"/>
                <a:cs typeface="Noto Sans Display"/>
              </a:rPr>
              <a:t>compute() method, </a:t>
            </a:r>
            <a:r>
              <a:rPr sz="1650" spc="40" dirty="0">
                <a:latin typeface="Noto Sans Display"/>
                <a:cs typeface="Noto Sans Display"/>
              </a:rPr>
              <a:t>which </a:t>
            </a:r>
            <a:r>
              <a:rPr sz="1650" spc="20" dirty="0">
                <a:latin typeface="Noto Sans Display"/>
                <a:cs typeface="Noto Sans Display"/>
              </a:rPr>
              <a:t>will </a:t>
            </a:r>
            <a:r>
              <a:rPr sz="1650" spc="55" dirty="0">
                <a:latin typeface="Noto Sans Display"/>
                <a:cs typeface="Noto Sans Display"/>
              </a:rPr>
              <a:t>be </a:t>
            </a:r>
            <a:r>
              <a:rPr sz="1650" spc="40" dirty="0">
                <a:latin typeface="Noto Sans Display"/>
                <a:cs typeface="Noto Sans Display"/>
              </a:rPr>
              <a:t>responsible </a:t>
            </a:r>
            <a:r>
              <a:rPr sz="1650" spc="30" dirty="0">
                <a:latin typeface="Noto Sans Display"/>
                <a:cs typeface="Noto Sans Display"/>
              </a:rPr>
              <a:t>for  </a:t>
            </a:r>
            <a:r>
              <a:rPr sz="1650" spc="20" dirty="0">
                <a:latin typeface="Noto Sans Display"/>
                <a:cs typeface="Noto Sans Display"/>
              </a:rPr>
              <a:t>solving </a:t>
            </a:r>
            <a:r>
              <a:rPr sz="1650" spc="40" dirty="0">
                <a:latin typeface="Noto Sans Display"/>
                <a:cs typeface="Noto Sans Display"/>
              </a:rPr>
              <a:t>the </a:t>
            </a:r>
            <a:r>
              <a:rPr sz="1650" spc="50" dirty="0">
                <a:latin typeface="Noto Sans Display"/>
                <a:cs typeface="Noto Sans Display"/>
              </a:rPr>
              <a:t>problem </a:t>
            </a:r>
            <a:r>
              <a:rPr sz="1650" spc="30" dirty="0">
                <a:latin typeface="Noto Sans Display"/>
                <a:cs typeface="Noto Sans Display"/>
              </a:rPr>
              <a:t>directly </a:t>
            </a:r>
            <a:r>
              <a:rPr sz="1650" spc="45" dirty="0">
                <a:latin typeface="Noto Sans Display"/>
                <a:cs typeface="Noto Sans Display"/>
              </a:rPr>
              <a:t>or by </a:t>
            </a:r>
            <a:r>
              <a:rPr sz="1650" spc="30" dirty="0">
                <a:latin typeface="Noto Sans Display"/>
                <a:cs typeface="Noto Sans Display"/>
              </a:rPr>
              <a:t>executing </a:t>
            </a:r>
            <a:r>
              <a:rPr sz="1650" spc="40" dirty="0">
                <a:latin typeface="Noto Sans Display"/>
                <a:cs typeface="Noto Sans Display"/>
              </a:rPr>
              <a:t>the </a:t>
            </a:r>
            <a:r>
              <a:rPr sz="1650" spc="35" dirty="0">
                <a:latin typeface="Noto Sans Display"/>
                <a:cs typeface="Noto Sans Display"/>
              </a:rPr>
              <a:t>task </a:t>
            </a:r>
            <a:r>
              <a:rPr sz="1650" spc="30" dirty="0">
                <a:latin typeface="Noto Sans Display"/>
                <a:cs typeface="Noto Sans Display"/>
              </a:rPr>
              <a:t>in</a:t>
            </a:r>
            <a:r>
              <a:rPr sz="1650" spc="-95" dirty="0">
                <a:latin typeface="Noto Sans Display"/>
                <a:cs typeface="Noto Sans Display"/>
              </a:rPr>
              <a:t> </a:t>
            </a:r>
            <a:r>
              <a:rPr sz="1650" spc="30" dirty="0">
                <a:latin typeface="Noto Sans Display"/>
                <a:cs typeface="Noto Sans Display"/>
              </a:rPr>
              <a:t>parallel.</a:t>
            </a:r>
            <a:endParaRPr sz="1650" dirty="0">
              <a:latin typeface="Noto Sans Display"/>
              <a:cs typeface="Noto Sans Display"/>
            </a:endParaRPr>
          </a:p>
          <a:p>
            <a:pPr marL="38735">
              <a:lnSpc>
                <a:spcPct val="100000"/>
              </a:lnSpc>
            </a:pPr>
            <a:endParaRPr sz="1050" dirty="0">
              <a:latin typeface="Courier New"/>
              <a:cs typeface="Courier New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E007EF-F529-5794-F7A4-7EF19E89900E}"/>
              </a:ext>
            </a:extLst>
          </p:cNvPr>
          <p:cNvSpPr txBox="1"/>
          <p:nvPr/>
        </p:nvSpPr>
        <p:spPr>
          <a:xfrm>
            <a:off x="485676" y="342285"/>
            <a:ext cx="81726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spc="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Fork Join Pool Parallelism API</a:t>
            </a:r>
            <a:endParaRPr lang="en-IN" sz="32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483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496</TotalTime>
  <Words>1826</Words>
  <Application>Microsoft Office PowerPoint</Application>
  <PresentationFormat>On-screen Show (16:9)</PresentationFormat>
  <Paragraphs>320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Century Gothic</vt:lpstr>
      <vt:lpstr>Courier New</vt:lpstr>
      <vt:lpstr>Noto Sans Display</vt:lpstr>
      <vt:lpstr>Verdana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180C Final Project</dc:title>
  <dc:creator>Checkout</dc:creator>
  <cp:lastModifiedBy>Checkout</cp:lastModifiedBy>
  <cp:revision>44</cp:revision>
  <dcterms:created xsi:type="dcterms:W3CDTF">2022-11-28T04:23:20Z</dcterms:created>
  <dcterms:modified xsi:type="dcterms:W3CDTF">2022-11-28T20:48:17Z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2022-11-28T00:00:00Z</vt:filetime>
  </property>
</Properties>
</file>