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PT Sans Narrow" panose="020B060402020202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f601ac83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f601ac83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f601ac835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f601ac8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f601ac835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f601ac83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f601ac835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f601ac83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f601ac835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f601ac83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f601ac83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f601ac8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f601ac83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f601ac83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f601ac83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f601ac83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f601ac83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f601ac83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f601ac83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f601ac83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f601ac83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f601ac83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f601ac835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f601ac83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f601ac835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f601ac83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Computer Graphics Project</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Celestial Exploratory(Solar System)</a:t>
            </a:r>
            <a:endParaRPr sz="2200"/>
          </a:p>
        </p:txBody>
      </p:sp>
      <p:sp>
        <p:nvSpPr>
          <p:cNvPr id="68" name="Google Shape;68;p13"/>
          <p:cNvSpPr txBox="1"/>
          <p:nvPr/>
        </p:nvSpPr>
        <p:spPr>
          <a:xfrm>
            <a:off x="5598300" y="4292375"/>
            <a:ext cx="35457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Mouse Interface</a:t>
            </a:r>
            <a:endParaRPr/>
          </a:p>
        </p:txBody>
      </p:sp>
      <p:sp>
        <p:nvSpPr>
          <p:cNvPr id="122" name="Google Shape;122;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30200" algn="l" rtl="0">
              <a:spcBef>
                <a:spcPts val="1600"/>
              </a:spcBef>
              <a:spcAft>
                <a:spcPts val="0"/>
              </a:spcAft>
              <a:buSzPts val="1600"/>
              <a:buChar char="●"/>
            </a:pPr>
            <a:r>
              <a:rPr lang="en" sz="1600" b="1"/>
              <a:t>Left Button:</a:t>
            </a:r>
            <a:r>
              <a:rPr lang="en" sz="1600"/>
              <a:t> Rotates and revolves the planets and Comet in anticlockwise direction.</a:t>
            </a:r>
            <a:endParaRPr sz="1600"/>
          </a:p>
          <a:p>
            <a:pPr marL="457200" lvl="0" indent="-330200" algn="l" rtl="0">
              <a:spcBef>
                <a:spcPts val="0"/>
              </a:spcBef>
              <a:spcAft>
                <a:spcPts val="0"/>
              </a:spcAft>
              <a:buSzPts val="1600"/>
              <a:buChar char="●"/>
            </a:pPr>
            <a:r>
              <a:rPr lang="en" sz="1600" b="1"/>
              <a:t>Right Button: </a:t>
            </a:r>
            <a:r>
              <a:rPr lang="en" sz="1600"/>
              <a:t>Rotates and revolves the planets and Comet in clockwise direction.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SnapShots</a:t>
            </a:r>
            <a:endParaRPr/>
          </a:p>
        </p:txBody>
      </p:sp>
      <p:sp>
        <p:nvSpPr>
          <p:cNvPr id="128" name="Google Shape;128;p23"/>
          <p:cNvSpPr txBox="1">
            <a:spLocks noGrp="1"/>
          </p:cNvSpPr>
          <p:nvPr>
            <p:ph type="body" idx="1"/>
          </p:nvPr>
        </p:nvSpPr>
        <p:spPr>
          <a:xfrm>
            <a:off x="142000" y="1253275"/>
            <a:ext cx="8520600" cy="3302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b="1"/>
              <a:t>SnapShot1:  </a:t>
            </a:r>
            <a:r>
              <a:rPr lang="en" sz="1500"/>
              <a:t>In this snapshot ,sun is placed at the center and its eight planets are placed in the sun’s orbit.These eight planets are shown to be rotating and revolving around the sun. The planets and sun are placed in the background of bright twinkling stars.</a:t>
            </a:r>
            <a:endParaRPr sz="1500"/>
          </a:p>
          <a:p>
            <a:pPr marL="457200" lvl="0" indent="0" algn="l" rtl="0">
              <a:spcBef>
                <a:spcPts val="1600"/>
              </a:spcBef>
              <a:spcAft>
                <a:spcPts val="0"/>
              </a:spcAft>
              <a:buNone/>
            </a:pPr>
            <a:endParaRPr sz="1500"/>
          </a:p>
          <a:p>
            <a:pPr marL="457200" lvl="0" indent="-323850" algn="l" rtl="0">
              <a:spcBef>
                <a:spcPts val="1600"/>
              </a:spcBef>
              <a:spcAft>
                <a:spcPts val="0"/>
              </a:spcAft>
              <a:buSzPts val="1500"/>
              <a:buChar char="●"/>
            </a:pPr>
            <a:r>
              <a:rPr lang="en" sz="1500" b="1"/>
              <a:t>SnapShot2:  </a:t>
            </a:r>
            <a:r>
              <a:rPr lang="en" sz="1500"/>
              <a:t>In this snapshot, we can see sun at the center and all eight planets revolving around the sun and are placed in the background of bright twinkling stars with the comet in a constant motion.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068575" y="261100"/>
            <a:ext cx="6876300" cy="4464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053800" y="163200"/>
            <a:ext cx="7036400" cy="4582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866800"/>
            <a:ext cx="8520600" cy="17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200"/>
              <a:t>Thank You</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OpenGL</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p>
          <a:p>
            <a:pPr marL="457200" lvl="0" indent="-342900" algn="l" rtl="0">
              <a:spcBef>
                <a:spcPts val="1600"/>
              </a:spcBef>
              <a:spcAft>
                <a:spcPts val="0"/>
              </a:spcAft>
              <a:buSzPts val="1800"/>
              <a:buChar char="●"/>
            </a:pPr>
            <a:r>
              <a:rPr lang="en"/>
              <a:t>OpenGL (Open Graphics Library) is a standard specification defining a cross language cross platform API for writing applications that produce 2D and 3D computer graphics. </a:t>
            </a:r>
            <a:endParaRPr/>
          </a:p>
          <a:p>
            <a:pPr marL="457200" lvl="0" indent="-342900" algn="l" rtl="0">
              <a:spcBef>
                <a:spcPts val="0"/>
              </a:spcBef>
              <a:spcAft>
                <a:spcPts val="0"/>
              </a:spcAft>
              <a:buSzPts val="1800"/>
              <a:buChar char="●"/>
            </a:pPr>
            <a:r>
              <a:rPr lang="en"/>
              <a:t>The interface consists of over 250 different function calls which can be used to draw complex 3D scenes from simple primitives.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Goal</a:t>
            </a:r>
            <a:endParaRPr/>
          </a:p>
        </p:txBody>
      </p:sp>
      <p:sp>
        <p:nvSpPr>
          <p:cNvPr id="80" name="Google Shape;80;p15"/>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The aim of this project is to show the shadow implementation using OPENGL which include Movement, Light properties , and also transformation operations like translation, rotation,scaling etc on objects. The package must also have a user friendly interface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Project is developed in ECLIPSE. It has been implemented on UBUNTU platform. </a:t>
            </a:r>
            <a:endParaRPr/>
          </a:p>
          <a:p>
            <a:pPr marL="457200" lvl="0" indent="-342900" algn="l" rtl="0">
              <a:spcBef>
                <a:spcPts val="0"/>
              </a:spcBef>
              <a:spcAft>
                <a:spcPts val="0"/>
              </a:spcAft>
              <a:buSzPts val="1800"/>
              <a:buChar char="●"/>
            </a:pPr>
            <a:r>
              <a:rPr lang="en"/>
              <a:t>The 3-D graphics package designed here provides an interface for the users for handling the display and manipulation of Celestial Exploratory. </a:t>
            </a:r>
            <a:endParaRPr/>
          </a:p>
          <a:p>
            <a:pPr marL="457200" lvl="0" indent="-342900" algn="l" rtl="0">
              <a:spcBef>
                <a:spcPts val="0"/>
              </a:spcBef>
              <a:spcAft>
                <a:spcPts val="0"/>
              </a:spcAft>
              <a:buSzPts val="1800"/>
              <a:buChar char="●"/>
            </a:pPr>
            <a:r>
              <a:rPr lang="en"/>
              <a:t>The Keyboard is the main input device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Requirement Specification</a:t>
            </a:r>
            <a:endParaRPr/>
          </a:p>
        </p:txBody>
      </p:sp>
      <p:sp>
        <p:nvSpPr>
          <p:cNvPr id="92" name="Google Shape;92;p17"/>
          <p:cNvSpPr txBox="1">
            <a:spLocks noGrp="1"/>
          </p:cNvSpPr>
          <p:nvPr>
            <p:ph type="body" idx="1"/>
          </p:nvPr>
        </p:nvSpPr>
        <p:spPr>
          <a:xfrm>
            <a:off x="3879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HARDWARE REQUIREMENTS:</a:t>
            </a:r>
            <a:endParaRPr sz="1600" b="1"/>
          </a:p>
          <a:p>
            <a:pPr marL="457200" lvl="0" indent="-330200" algn="l" rtl="0">
              <a:spcBef>
                <a:spcPts val="1600"/>
              </a:spcBef>
              <a:spcAft>
                <a:spcPts val="0"/>
              </a:spcAft>
              <a:buSzPts val="1600"/>
              <a:buChar char="●"/>
            </a:pPr>
            <a:r>
              <a:rPr lang="en" sz="1600"/>
              <a:t>4GB of RAM, 2GB MB recommended.</a:t>
            </a:r>
            <a:endParaRPr sz="1600"/>
          </a:p>
          <a:p>
            <a:pPr marL="457200" lvl="0" indent="-330200" algn="l" rtl="0">
              <a:spcBef>
                <a:spcPts val="0"/>
              </a:spcBef>
              <a:spcAft>
                <a:spcPts val="0"/>
              </a:spcAft>
              <a:buSzPts val="1600"/>
              <a:buChar char="●"/>
            </a:pPr>
            <a:r>
              <a:rPr lang="en" sz="1600"/>
              <a:t>110 MB of hard disk space required, 40 MB additional hard disk space required for installation (150 MB total).</a:t>
            </a:r>
            <a:endParaRPr sz="1600"/>
          </a:p>
          <a:p>
            <a:pPr marL="0" lvl="0" indent="0" algn="l" rtl="0">
              <a:spcBef>
                <a:spcPts val="1600"/>
              </a:spcBef>
              <a:spcAft>
                <a:spcPts val="0"/>
              </a:spcAft>
              <a:buNone/>
            </a:pPr>
            <a:r>
              <a:rPr lang="en" sz="1600" b="1"/>
              <a:t>SOFTWARE REQUIREMENTS:</a:t>
            </a:r>
            <a:endParaRPr sz="1600" b="1"/>
          </a:p>
          <a:p>
            <a:pPr marL="457200" lvl="0" indent="-330200" algn="l" rtl="0">
              <a:spcBef>
                <a:spcPts val="1600"/>
              </a:spcBef>
              <a:spcAft>
                <a:spcPts val="0"/>
              </a:spcAft>
              <a:buSzPts val="1600"/>
              <a:buChar char="●"/>
            </a:pPr>
            <a:r>
              <a:rPr lang="en" sz="1600" b="1"/>
              <a:t>Development Platform: </a:t>
            </a:r>
            <a:r>
              <a:rPr lang="en" sz="1600"/>
              <a:t>LINUX (UBUNTU 20.04)</a:t>
            </a:r>
            <a:endParaRPr sz="1600"/>
          </a:p>
          <a:p>
            <a:pPr marL="457200" lvl="0" indent="-330200" algn="l" rtl="0">
              <a:spcBef>
                <a:spcPts val="0"/>
              </a:spcBef>
              <a:spcAft>
                <a:spcPts val="0"/>
              </a:spcAft>
              <a:buSzPts val="1600"/>
              <a:buChar char="●"/>
            </a:pPr>
            <a:r>
              <a:rPr lang="en" sz="1600" b="1"/>
              <a:t>Language : </a:t>
            </a:r>
            <a:r>
              <a:rPr lang="en" sz="1600"/>
              <a:t>C/C++</a:t>
            </a:r>
            <a:endParaRPr sz="1600"/>
          </a:p>
          <a:p>
            <a:pPr marL="457200" lvl="0" indent="-330200" algn="l" rtl="0">
              <a:spcBef>
                <a:spcPts val="0"/>
              </a:spcBef>
              <a:spcAft>
                <a:spcPts val="0"/>
              </a:spcAft>
              <a:buSzPts val="1600"/>
              <a:buChar char="●"/>
            </a:pPr>
            <a:r>
              <a:rPr lang="en" sz="1600" b="1"/>
              <a:t>Tool : </a:t>
            </a:r>
            <a:r>
              <a:rPr lang="en" sz="1600"/>
              <a:t>Eclipse</a:t>
            </a:r>
            <a:endParaRPr sz="1600"/>
          </a:p>
          <a:p>
            <a:pPr marL="457200" lvl="0" indent="-330200" algn="l" rtl="0">
              <a:spcBef>
                <a:spcPts val="0"/>
              </a:spcBef>
              <a:spcAft>
                <a:spcPts val="0"/>
              </a:spcAft>
              <a:buSzPts val="1600"/>
              <a:buChar char="●"/>
            </a:pPr>
            <a:r>
              <a:rPr lang="en" sz="1600" b="1"/>
              <a:t>Library : </a:t>
            </a:r>
            <a:r>
              <a:rPr lang="en" sz="1600"/>
              <a:t>OpenGL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65275"/>
            <a:ext cx="8520600" cy="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a:p>
            <a:pPr marL="0" lvl="0" indent="0" algn="l" rtl="0">
              <a:spcBef>
                <a:spcPts val="0"/>
              </a:spcBef>
              <a:spcAft>
                <a:spcPts val="0"/>
              </a:spcAft>
              <a:buNone/>
            </a:pPr>
            <a:endParaRPr/>
          </a:p>
        </p:txBody>
      </p:sp>
      <p:sp>
        <p:nvSpPr>
          <p:cNvPr id="98" name="Google Shape;98;p18"/>
          <p:cNvSpPr txBox="1">
            <a:spLocks noGrp="1"/>
          </p:cNvSpPr>
          <p:nvPr>
            <p:ph type="body" idx="1"/>
          </p:nvPr>
        </p:nvSpPr>
        <p:spPr>
          <a:xfrm>
            <a:off x="311700" y="796325"/>
            <a:ext cx="8520600" cy="3988800"/>
          </a:xfrm>
          <a:prstGeom prst="rect">
            <a:avLst/>
          </a:prstGeom>
        </p:spPr>
        <p:txBody>
          <a:bodyPr spcFirstLastPara="1" wrap="square" lIns="0" tIns="0" rIns="0" bIns="0" anchor="t" anchorCtr="0">
            <a:spAutoFit/>
          </a:bodyPr>
          <a:lstStyle/>
          <a:p>
            <a:pPr marL="457200" lvl="0" indent="-330200" algn="l" rtl="0">
              <a:spcBef>
                <a:spcPts val="0"/>
              </a:spcBef>
              <a:spcAft>
                <a:spcPts val="0"/>
              </a:spcAft>
              <a:buSzPts val="1600"/>
              <a:buChar char="●"/>
            </a:pPr>
            <a:r>
              <a:rPr lang="en" sz="1600"/>
              <a:t>We have incorporated several inbuilt OpenGL function in this project. </a:t>
            </a:r>
            <a:endParaRPr sz="1600"/>
          </a:p>
          <a:p>
            <a:pPr marL="457200" lvl="0" indent="-330200" algn="l" rtl="0">
              <a:spcBef>
                <a:spcPts val="0"/>
              </a:spcBef>
              <a:spcAft>
                <a:spcPts val="0"/>
              </a:spcAft>
              <a:buSzPts val="1600"/>
              <a:buChar char="●"/>
            </a:pPr>
            <a:r>
              <a:rPr lang="en" sz="1600"/>
              <a:t>The following code snippet enables the easy rendering of solid sphere with different colors and makes them to rotate and translate.</a:t>
            </a:r>
            <a:endParaRPr sz="1600"/>
          </a:p>
          <a:p>
            <a:pPr marL="457200" lvl="0" indent="0" algn="l" rtl="0">
              <a:spcBef>
                <a:spcPts val="1600"/>
              </a:spcBef>
              <a:spcAft>
                <a:spcPts val="0"/>
              </a:spcAft>
              <a:buNone/>
            </a:pPr>
            <a:r>
              <a:rPr lang="en" sz="1400">
                <a:solidFill>
                  <a:srgbClr val="000000"/>
                </a:solidFill>
                <a:highlight>
                  <a:srgbClr val="FFFFFF"/>
                </a:highlight>
              </a:rPr>
              <a:t>{</a:t>
            </a:r>
            <a:endParaRPr sz="1400">
              <a:solidFill>
                <a:srgbClr val="000000"/>
              </a:solidFill>
              <a:highlight>
                <a:srgbClr val="FFFFFF"/>
              </a:highlight>
            </a:endParaRPr>
          </a:p>
          <a:p>
            <a:pPr marL="457200" lvl="0" indent="0" algn="l" rtl="0">
              <a:spcBef>
                <a:spcPts val="1600"/>
              </a:spcBef>
              <a:spcAft>
                <a:spcPts val="0"/>
              </a:spcAft>
              <a:buNone/>
            </a:pPr>
            <a:r>
              <a:rPr lang="en" sz="1400">
                <a:solidFill>
                  <a:srgbClr val="000000"/>
                </a:solidFill>
                <a:highlight>
                  <a:srgbClr val="FFFFFF"/>
                </a:highlight>
              </a:rPr>
              <a:t>glRotatef(s. . .);</a:t>
            </a:r>
            <a:endParaRPr sz="1400">
              <a:solidFill>
                <a:srgbClr val="000000"/>
              </a:solidFill>
              <a:highlight>
                <a:srgbClr val="FFFFFF"/>
              </a:highlight>
            </a:endParaRPr>
          </a:p>
          <a:p>
            <a:pPr marL="457200" lvl="0" indent="0" algn="l" rtl="0">
              <a:spcBef>
                <a:spcPts val="1600"/>
              </a:spcBef>
              <a:spcAft>
                <a:spcPts val="0"/>
              </a:spcAft>
              <a:buNone/>
            </a:pPr>
            <a:r>
              <a:rPr lang="en" sz="1400">
                <a:solidFill>
                  <a:srgbClr val="000000"/>
                </a:solidFill>
                <a:highlight>
                  <a:srgbClr val="FFFFFF"/>
                </a:highlight>
              </a:rPr>
              <a:t>glTranslatef(. . .);</a:t>
            </a:r>
            <a:endParaRPr sz="1400">
              <a:solidFill>
                <a:srgbClr val="000000"/>
              </a:solidFill>
              <a:highlight>
                <a:srgbClr val="FFFFFF"/>
              </a:highlight>
            </a:endParaRPr>
          </a:p>
          <a:p>
            <a:pPr marL="457200" lvl="0" indent="0" algn="l" rtl="0">
              <a:spcBef>
                <a:spcPts val="1600"/>
              </a:spcBef>
              <a:spcAft>
                <a:spcPts val="0"/>
              </a:spcAft>
              <a:buNone/>
            </a:pPr>
            <a:r>
              <a:rPr lang="en" sz="1400">
                <a:solidFill>
                  <a:srgbClr val="000000"/>
                </a:solidFill>
                <a:highlight>
                  <a:srgbClr val="FFFFFF"/>
                </a:highlight>
              </a:rPr>
              <a:t>glRotatef(. . .);</a:t>
            </a:r>
            <a:endParaRPr sz="1400">
              <a:solidFill>
                <a:srgbClr val="000000"/>
              </a:solidFill>
              <a:highlight>
                <a:srgbClr val="FFFFFF"/>
              </a:highlight>
            </a:endParaRPr>
          </a:p>
          <a:p>
            <a:pPr marL="457200" lvl="0" indent="0" algn="l" rtl="0">
              <a:spcBef>
                <a:spcPts val="1600"/>
              </a:spcBef>
              <a:spcAft>
                <a:spcPts val="0"/>
              </a:spcAft>
              <a:buNone/>
            </a:pPr>
            <a:r>
              <a:rPr lang="en" sz="1400">
                <a:solidFill>
                  <a:srgbClr val="000000"/>
                </a:solidFill>
                <a:highlight>
                  <a:srgbClr val="FFFFFF"/>
                </a:highlight>
              </a:rPr>
              <a:t>glColor3f(. . .);</a:t>
            </a:r>
            <a:endParaRPr sz="1400">
              <a:solidFill>
                <a:srgbClr val="000000"/>
              </a:solidFill>
              <a:highlight>
                <a:srgbClr val="FFFFFF"/>
              </a:highlight>
            </a:endParaRPr>
          </a:p>
          <a:p>
            <a:pPr marL="457200" lvl="0" indent="0" algn="l" rtl="0">
              <a:spcBef>
                <a:spcPts val="1600"/>
              </a:spcBef>
              <a:spcAft>
                <a:spcPts val="0"/>
              </a:spcAft>
              <a:buNone/>
            </a:pPr>
            <a:r>
              <a:rPr lang="en" sz="1400">
                <a:solidFill>
                  <a:srgbClr val="000000"/>
                </a:solidFill>
                <a:highlight>
                  <a:srgbClr val="FFFFFF"/>
                </a:highlight>
              </a:rPr>
              <a:t>glutSolidSphere(. . .)</a:t>
            </a:r>
            <a:endParaRPr sz="1400">
              <a:solidFill>
                <a:srgbClr val="000000"/>
              </a:solidFill>
              <a:highlight>
                <a:srgbClr val="FFFFFF"/>
              </a:highlight>
            </a:endParaRPr>
          </a:p>
          <a:p>
            <a:pPr marL="457200" lvl="0" indent="0" algn="l" rtl="0">
              <a:spcBef>
                <a:spcPts val="1600"/>
              </a:spcBef>
              <a:spcAft>
                <a:spcPts val="1600"/>
              </a:spcAft>
              <a:buNone/>
            </a:pPr>
            <a:r>
              <a:rPr lang="en" sz="1400">
                <a:solidFill>
                  <a:srgbClr val="000000"/>
                </a:solidFill>
                <a:highlight>
                  <a:srgbClr val="FFFFFF"/>
                </a:highlight>
              </a:rPr>
              <a:t>}</a:t>
            </a:r>
            <a:endParaRPr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Design(2)</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Header Files Used are:</a:t>
            </a:r>
            <a:endParaRPr b="1"/>
          </a:p>
          <a:p>
            <a:pPr marL="457200" lvl="0" indent="-330200" algn="l" rtl="0">
              <a:spcBef>
                <a:spcPts val="1600"/>
              </a:spcBef>
              <a:spcAft>
                <a:spcPts val="0"/>
              </a:spcAft>
              <a:buSzPts val="1600"/>
              <a:buChar char="●"/>
            </a:pPr>
            <a:r>
              <a:rPr lang="en" sz="1600" b="1"/>
              <a:t>#include&lt;stdlib.h&gt;:  </a:t>
            </a:r>
            <a:r>
              <a:rPr lang="en" sz="1600"/>
              <a:t>This is C library function for standard input and output.</a:t>
            </a:r>
            <a:endParaRPr sz="1600"/>
          </a:p>
          <a:p>
            <a:pPr marL="457200" lvl="0" indent="-330200" algn="l" rtl="0">
              <a:spcBef>
                <a:spcPts val="1600"/>
              </a:spcBef>
              <a:spcAft>
                <a:spcPts val="0"/>
              </a:spcAft>
              <a:buSzPts val="1600"/>
              <a:buChar char="●"/>
            </a:pPr>
            <a:r>
              <a:rPr lang="en" sz="1600" b="1"/>
              <a:t>#include&lt;GL/glut.h&gt;</a:t>
            </a:r>
            <a:r>
              <a:rPr lang="en" sz="1600"/>
              <a:t>: This header is included to read the glut.h, gl.h and glu.h </a:t>
            </a:r>
            <a:endParaRPr sz="1600"/>
          </a:p>
          <a:p>
            <a:pPr marL="457200" lvl="0" indent="-330200" algn="l" rtl="0">
              <a:spcBef>
                <a:spcPts val="1600"/>
              </a:spcBef>
              <a:spcAft>
                <a:spcPts val="1600"/>
              </a:spcAft>
              <a:buSzPts val="1600"/>
              <a:buChar char="●"/>
            </a:pPr>
            <a:r>
              <a:rPr lang="en" sz="1600" b="1"/>
              <a:t>#include&lt;math.h&gt;</a:t>
            </a:r>
            <a:r>
              <a:rPr lang="en" sz="1600"/>
              <a:t>:  This is a C library function for performing certain mathematical operations.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Design(3)</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 the Init() we have made use of the following functions:</a:t>
            </a:r>
            <a:endParaRPr b="1"/>
          </a:p>
          <a:p>
            <a:pPr marL="457200" lvl="0" indent="-330200" algn="l" rtl="0">
              <a:spcBef>
                <a:spcPts val="1600"/>
              </a:spcBef>
              <a:spcAft>
                <a:spcPts val="0"/>
              </a:spcAft>
              <a:buSzPts val="1600"/>
              <a:buChar char="●"/>
            </a:pPr>
            <a:r>
              <a:rPr lang="en" sz="1600"/>
              <a:t>glClearColor(. . . ):</a:t>
            </a:r>
            <a:endParaRPr sz="1600"/>
          </a:p>
          <a:p>
            <a:pPr marL="457200" lvl="0" indent="-330200" algn="l" rtl="0">
              <a:spcBef>
                <a:spcPts val="0"/>
              </a:spcBef>
              <a:spcAft>
                <a:spcPts val="0"/>
              </a:spcAft>
              <a:buSzPts val="1600"/>
              <a:buChar char="●"/>
            </a:pPr>
            <a:r>
              <a:rPr lang="en" sz="1600"/>
              <a:t>glshadeModel(. . .):</a:t>
            </a:r>
            <a:endParaRPr sz="1600"/>
          </a:p>
          <a:p>
            <a:pPr marL="457200" lvl="0" indent="-330200" algn="l" rtl="0">
              <a:spcBef>
                <a:spcPts val="0"/>
              </a:spcBef>
              <a:spcAft>
                <a:spcPts val="0"/>
              </a:spcAft>
              <a:buSzPts val="1600"/>
              <a:buChar char="●"/>
            </a:pPr>
            <a:r>
              <a:rPr lang="en" sz="1600"/>
              <a:t>glEnable(. . .):</a:t>
            </a:r>
            <a:endParaRPr sz="1600"/>
          </a:p>
          <a:p>
            <a:pPr marL="457200" lvl="0" indent="-330200" algn="l" rtl="0">
              <a:spcBef>
                <a:spcPts val="0"/>
              </a:spcBef>
              <a:spcAft>
                <a:spcPts val="0"/>
              </a:spcAft>
              <a:buSzPts val="1600"/>
              <a:buChar char="●"/>
            </a:pPr>
            <a:r>
              <a:rPr lang="en" sz="1600"/>
              <a:t>glMaterial(. . .):</a:t>
            </a:r>
            <a:endParaRPr sz="1600"/>
          </a:p>
          <a:p>
            <a:pPr marL="457200" lvl="0" indent="-330200" algn="l" rtl="0">
              <a:spcBef>
                <a:spcPts val="0"/>
              </a:spcBef>
              <a:spcAft>
                <a:spcPts val="0"/>
              </a:spcAft>
              <a:buSzPts val="1600"/>
              <a:buChar char="●"/>
            </a:pPr>
            <a:r>
              <a:rPr lang="en" sz="1600"/>
              <a:t>glLight(. . .):</a:t>
            </a:r>
            <a:endParaRPr sz="1600"/>
          </a:p>
          <a:p>
            <a:pPr marL="457200" lvl="0" indent="-330200" algn="l" rtl="0">
              <a:spcBef>
                <a:spcPts val="0"/>
              </a:spcBef>
              <a:spcAft>
                <a:spcPts val="0"/>
              </a:spcAft>
              <a:buSzPts val="1600"/>
              <a:buChar char="●"/>
            </a:pPr>
            <a:r>
              <a:rPr lang="en" sz="1600"/>
              <a:t>myinit();</a:t>
            </a:r>
            <a:endParaRPr sz="1600"/>
          </a:p>
          <a:p>
            <a:pPr marL="457200" lvl="0" indent="-330200" algn="l" rtl="0">
              <a:spcBef>
                <a:spcPts val="0"/>
              </a:spcBef>
              <a:spcAft>
                <a:spcPts val="0"/>
              </a:spcAft>
              <a:buSzPts val="1600"/>
              <a:buChar char="●"/>
            </a:pPr>
            <a:r>
              <a:rPr lang="en" sz="1600"/>
              <a:t>glutMainLoop();</a:t>
            </a:r>
            <a:endParaRPr sz="1600"/>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30800"/>
            <a:ext cx="8520600" cy="4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Interface</a:t>
            </a:r>
            <a:endParaRPr/>
          </a:p>
        </p:txBody>
      </p:sp>
      <p:sp>
        <p:nvSpPr>
          <p:cNvPr id="116" name="Google Shape;116;p21"/>
          <p:cNvSpPr txBox="1">
            <a:spLocks noGrp="1"/>
          </p:cNvSpPr>
          <p:nvPr>
            <p:ph type="body" idx="1"/>
          </p:nvPr>
        </p:nvSpPr>
        <p:spPr>
          <a:xfrm>
            <a:off x="311700" y="1214075"/>
            <a:ext cx="8520600" cy="34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Keyboard Based Interface</a:t>
            </a:r>
            <a:endParaRPr sz="1000"/>
          </a:p>
          <a:p>
            <a:pPr marL="457200" lvl="0" indent="-330200" algn="l" rtl="0">
              <a:spcBef>
                <a:spcPts val="1600"/>
              </a:spcBef>
              <a:spcAft>
                <a:spcPts val="0"/>
              </a:spcAft>
              <a:buSzPts val="1600"/>
              <a:buChar char="●"/>
            </a:pPr>
            <a:r>
              <a:rPr lang="en" sz="1600"/>
              <a:t>The keys </a:t>
            </a:r>
            <a:r>
              <a:rPr lang="en" sz="1600" b="1"/>
              <a:t>m, v, e, r, j, s, u, n</a:t>
            </a:r>
            <a:r>
              <a:rPr lang="en" sz="1600"/>
              <a:t> are used to rotate the planets.</a:t>
            </a:r>
            <a:endParaRPr sz="1600"/>
          </a:p>
          <a:p>
            <a:pPr marL="457200" lvl="0" indent="-330200" algn="l" rtl="0">
              <a:spcBef>
                <a:spcPts val="0"/>
              </a:spcBef>
              <a:spcAft>
                <a:spcPts val="0"/>
              </a:spcAft>
              <a:buSzPts val="1600"/>
              <a:buChar char="●"/>
            </a:pPr>
            <a:r>
              <a:rPr lang="en" sz="1600"/>
              <a:t>The keys </a:t>
            </a:r>
            <a:r>
              <a:rPr lang="en" sz="1600" b="1"/>
              <a:t>M, V, E, R, J, S, U, N</a:t>
            </a:r>
            <a:r>
              <a:rPr lang="en" sz="1600"/>
              <a:t> are used to revolve the planets around the Sun.</a:t>
            </a:r>
            <a:endParaRPr sz="1600"/>
          </a:p>
          <a:p>
            <a:pPr marL="457200" lvl="0" indent="-330200" algn="l" rtl="0">
              <a:spcBef>
                <a:spcPts val="0"/>
              </a:spcBef>
              <a:spcAft>
                <a:spcPts val="0"/>
              </a:spcAft>
              <a:buSzPts val="1600"/>
              <a:buChar char="●"/>
            </a:pPr>
            <a:r>
              <a:rPr lang="en" sz="1600"/>
              <a:t>The key </a:t>
            </a:r>
            <a:r>
              <a:rPr lang="en" sz="1600" b="1"/>
              <a:t>z</a:t>
            </a:r>
            <a:r>
              <a:rPr lang="en" sz="1600"/>
              <a:t> rotates the sun, B gives both the rotation and revolution of the planets around the rotating Sun with a Comet revolution and Stars twinkle.</a:t>
            </a:r>
            <a:endParaRPr sz="1600"/>
          </a:p>
          <a:p>
            <a:pPr marL="457200" lvl="0" indent="-330200" algn="l" rtl="0">
              <a:spcBef>
                <a:spcPts val="0"/>
              </a:spcBef>
              <a:spcAft>
                <a:spcPts val="0"/>
              </a:spcAft>
              <a:buSzPts val="1600"/>
              <a:buChar char="●"/>
            </a:pPr>
            <a:r>
              <a:rPr lang="en" sz="1600"/>
              <a:t>Pressing the key </a:t>
            </a:r>
            <a:r>
              <a:rPr lang="en" sz="1600" b="1"/>
              <a:t>A</a:t>
            </a:r>
            <a:r>
              <a:rPr lang="en" sz="1600"/>
              <a:t> revolves all the planets and comet and the key </a:t>
            </a:r>
            <a:r>
              <a:rPr lang="en" sz="1600" b="1"/>
              <a:t>a</a:t>
            </a:r>
            <a:r>
              <a:rPr lang="en" sz="1600"/>
              <a:t> rotates all the planets around the rotating Sun with Stars twinkling in the background.</a:t>
            </a:r>
            <a:endParaRPr sz="1600"/>
          </a:p>
          <a:p>
            <a:pPr marL="457200" lvl="0" indent="-330200" algn="l" rtl="0">
              <a:spcBef>
                <a:spcPts val="0"/>
              </a:spcBef>
              <a:spcAft>
                <a:spcPts val="0"/>
              </a:spcAft>
              <a:buSzPts val="1600"/>
              <a:buChar char="●"/>
            </a:pPr>
            <a:r>
              <a:rPr lang="en" sz="1600"/>
              <a:t>The key </a:t>
            </a:r>
            <a:r>
              <a:rPr lang="en" sz="1600" b="1"/>
              <a:t>b</a:t>
            </a:r>
            <a:r>
              <a:rPr lang="en" sz="1600"/>
              <a:t> is used to make the stars twinkle and </a:t>
            </a:r>
            <a:r>
              <a:rPr lang="en" sz="1600" b="1"/>
              <a:t>c </a:t>
            </a:r>
            <a:r>
              <a:rPr lang="en" sz="1600"/>
              <a:t>for the revolution of the Comet.</a:t>
            </a:r>
            <a:endParaRPr sz="160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On-screen Show (16:9)</PresentationFormat>
  <Paragraphs>62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PT Sans Narrow</vt:lpstr>
      <vt:lpstr>Open Sans</vt:lpstr>
      <vt:lpstr>Tropic</vt:lpstr>
      <vt:lpstr>Computer Graphics Project</vt:lpstr>
      <vt:lpstr>OpenGL</vt:lpstr>
      <vt:lpstr>Project Goal</vt:lpstr>
      <vt:lpstr>Scope</vt:lpstr>
      <vt:lpstr>Requirement Specification</vt:lpstr>
      <vt:lpstr>Design </vt:lpstr>
      <vt:lpstr>Design(2)</vt:lpstr>
      <vt:lpstr>Design(3)</vt:lpstr>
      <vt:lpstr>User Interface</vt:lpstr>
      <vt:lpstr>Mouse Interface</vt:lpstr>
      <vt:lpstr>SnapShots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Project</dc:title>
  <cp:lastModifiedBy>Gaurav Gupta</cp:lastModifiedBy>
  <cp:revision>1</cp:revision>
  <dcterms:modified xsi:type="dcterms:W3CDTF">2023-04-02T17:28:22Z</dcterms:modified>
</cp:coreProperties>
</file>