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0"/>
  </p:notesMasterIdLst>
  <p:sldIdLst>
    <p:sldId id="256" r:id="rId2"/>
    <p:sldId id="257" r:id="rId3"/>
    <p:sldId id="258" r:id="rId4"/>
    <p:sldId id="259" r:id="rId5"/>
    <p:sldId id="260" r:id="rId6"/>
    <p:sldId id="261" r:id="rId7"/>
    <p:sldId id="269" r:id="rId8"/>
    <p:sldId id="270" r:id="rId9"/>
    <p:sldId id="272" r:id="rId10"/>
    <p:sldId id="273" r:id="rId11"/>
    <p:sldId id="274" r:id="rId12"/>
    <p:sldId id="276" r:id="rId13"/>
    <p:sldId id="277" r:id="rId14"/>
    <p:sldId id="278" r:id="rId15"/>
    <p:sldId id="279" r:id="rId16"/>
    <p:sldId id="280" r:id="rId17"/>
    <p:sldId id="281" r:id="rId18"/>
    <p:sldId id="282" r:id="rId19"/>
    <p:sldId id="283" r:id="rId20"/>
    <p:sldId id="285" r:id="rId21"/>
    <p:sldId id="287" r:id="rId22"/>
    <p:sldId id="288" r:id="rId23"/>
    <p:sldId id="289" r:id="rId24"/>
    <p:sldId id="290" r:id="rId25"/>
    <p:sldId id="291" r:id="rId26"/>
    <p:sldId id="267" r:id="rId27"/>
    <p:sldId id="266"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82" d="100"/>
          <a:sy n="82" d="100"/>
        </p:scale>
        <p:origin x="71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432B20-C990-44B5-B49A-7F86C67ACB37}" type="doc">
      <dgm:prSet loTypeId="urn:microsoft.com/office/officeart/2005/8/layout/process3" loCatId="process" qsTypeId="urn:microsoft.com/office/officeart/2005/8/quickstyle/simple1" qsCatId="simple" csTypeId="urn:microsoft.com/office/officeart/2005/8/colors/accent6_4" csCatId="accent6" phldr="1"/>
      <dgm:spPr/>
      <dgm:t>
        <a:bodyPr/>
        <a:lstStyle/>
        <a:p>
          <a:endParaRPr lang="en-IN"/>
        </a:p>
      </dgm:t>
    </dgm:pt>
    <dgm:pt modelId="{2AA869F1-A18B-468A-8DF2-461F4892C428}">
      <dgm:prSet phldrT="[Text]" custT="1"/>
      <dgm:spPr/>
      <dgm:t>
        <a:bodyPr/>
        <a:lstStyle/>
        <a:p>
          <a:r>
            <a:rPr lang="en-IN" sz="1600" dirty="0"/>
            <a:t>Sample size 100 distribution</a:t>
          </a:r>
        </a:p>
      </dgm:t>
    </dgm:pt>
    <dgm:pt modelId="{15476F49-FF94-4538-8EBA-AC4D04B9FDA5}" type="parTrans" cxnId="{E2C23E0E-01CC-4C9F-BB91-ACF5E939DF5A}">
      <dgm:prSet/>
      <dgm:spPr/>
      <dgm:t>
        <a:bodyPr/>
        <a:lstStyle/>
        <a:p>
          <a:endParaRPr lang="en-IN"/>
        </a:p>
      </dgm:t>
    </dgm:pt>
    <dgm:pt modelId="{EC29D9BC-87CC-48E4-B99D-A10B767ED4DD}" type="sibTrans" cxnId="{E2C23E0E-01CC-4C9F-BB91-ACF5E939DF5A}">
      <dgm:prSet/>
      <dgm:spPr/>
      <dgm:t>
        <a:bodyPr/>
        <a:lstStyle/>
        <a:p>
          <a:endParaRPr lang="en-IN"/>
        </a:p>
      </dgm:t>
    </dgm:pt>
    <dgm:pt modelId="{BFE52E2A-C59D-410E-8C97-E9364323F771}">
      <dgm:prSet phldrT="[Text]" phldr="1"/>
      <dgm:spPr/>
      <dgm:t>
        <a:bodyPr/>
        <a:lstStyle/>
        <a:p>
          <a:endParaRPr lang="en-IN" dirty="0"/>
        </a:p>
      </dgm:t>
    </dgm:pt>
    <dgm:pt modelId="{04C98296-1262-4197-AE06-BD96CC5302B0}" type="parTrans" cxnId="{49383E9F-7C6A-46ED-9C98-569EB12A3430}">
      <dgm:prSet/>
      <dgm:spPr/>
      <dgm:t>
        <a:bodyPr/>
        <a:lstStyle/>
        <a:p>
          <a:endParaRPr lang="en-IN"/>
        </a:p>
      </dgm:t>
    </dgm:pt>
    <dgm:pt modelId="{2031D232-599B-4303-9180-AC4B9DB9B6FE}" type="sibTrans" cxnId="{49383E9F-7C6A-46ED-9C98-569EB12A3430}">
      <dgm:prSet/>
      <dgm:spPr/>
      <dgm:t>
        <a:bodyPr/>
        <a:lstStyle/>
        <a:p>
          <a:endParaRPr lang="en-IN"/>
        </a:p>
      </dgm:t>
    </dgm:pt>
    <dgm:pt modelId="{16DCD916-BE50-4CFF-A6FA-8B6E4DF0D45D}">
      <dgm:prSet phldrT="[Text]" custT="1"/>
      <dgm:spPr/>
      <dgm:t>
        <a:bodyPr/>
        <a:lstStyle/>
        <a:p>
          <a:r>
            <a:rPr lang="en-IN" sz="1600" dirty="0"/>
            <a:t>Sample size 1500 distribution</a:t>
          </a:r>
        </a:p>
      </dgm:t>
    </dgm:pt>
    <dgm:pt modelId="{1FD1BA54-E398-4904-899E-5404D1BA0248}" type="parTrans" cxnId="{AE9C2F76-8703-4D93-8929-C771814ED47F}">
      <dgm:prSet/>
      <dgm:spPr/>
      <dgm:t>
        <a:bodyPr/>
        <a:lstStyle/>
        <a:p>
          <a:endParaRPr lang="en-IN"/>
        </a:p>
      </dgm:t>
    </dgm:pt>
    <dgm:pt modelId="{656AC501-8188-445E-86CB-5678E52E6E91}" type="sibTrans" cxnId="{AE9C2F76-8703-4D93-8929-C771814ED47F}">
      <dgm:prSet/>
      <dgm:spPr/>
      <dgm:t>
        <a:bodyPr/>
        <a:lstStyle/>
        <a:p>
          <a:endParaRPr lang="en-IN"/>
        </a:p>
      </dgm:t>
    </dgm:pt>
    <dgm:pt modelId="{57992AB4-AD13-4676-B7E8-E4448990026E}">
      <dgm:prSet phldrT="[Text]" phldr="1"/>
      <dgm:spPr/>
      <dgm:t>
        <a:bodyPr/>
        <a:lstStyle/>
        <a:p>
          <a:endParaRPr lang="en-IN" dirty="0"/>
        </a:p>
      </dgm:t>
    </dgm:pt>
    <dgm:pt modelId="{AFAB262D-F8BC-4577-868F-FE8A95617FB8}" type="parTrans" cxnId="{0F430635-16A9-4EFE-862F-8B754C8B8ACC}">
      <dgm:prSet/>
      <dgm:spPr/>
      <dgm:t>
        <a:bodyPr/>
        <a:lstStyle/>
        <a:p>
          <a:endParaRPr lang="en-IN"/>
        </a:p>
      </dgm:t>
    </dgm:pt>
    <dgm:pt modelId="{9A432E43-3488-4A2A-B07B-A54CC35A10D2}" type="sibTrans" cxnId="{0F430635-16A9-4EFE-862F-8B754C8B8ACC}">
      <dgm:prSet/>
      <dgm:spPr/>
      <dgm:t>
        <a:bodyPr/>
        <a:lstStyle/>
        <a:p>
          <a:endParaRPr lang="en-IN"/>
        </a:p>
      </dgm:t>
    </dgm:pt>
    <dgm:pt modelId="{CF811243-D9A7-4A69-B2AD-7466F7E1855D}">
      <dgm:prSet phldrT="[Text]" custT="1"/>
      <dgm:spPr/>
      <dgm:t>
        <a:bodyPr/>
        <a:lstStyle/>
        <a:p>
          <a:r>
            <a:rPr lang="en-IN" sz="1600" dirty="0"/>
            <a:t>Sample size 2000 distribution</a:t>
          </a:r>
        </a:p>
      </dgm:t>
    </dgm:pt>
    <dgm:pt modelId="{334602F2-56A2-4160-AC18-A3396F939D5B}" type="parTrans" cxnId="{1FDFA28F-542F-42ED-853F-520F8E09762A}">
      <dgm:prSet/>
      <dgm:spPr/>
      <dgm:t>
        <a:bodyPr/>
        <a:lstStyle/>
        <a:p>
          <a:endParaRPr lang="en-IN"/>
        </a:p>
      </dgm:t>
    </dgm:pt>
    <dgm:pt modelId="{DC83945E-E700-4293-9F91-B9B01D963503}" type="sibTrans" cxnId="{1FDFA28F-542F-42ED-853F-520F8E09762A}">
      <dgm:prSet/>
      <dgm:spPr/>
      <dgm:t>
        <a:bodyPr/>
        <a:lstStyle/>
        <a:p>
          <a:endParaRPr lang="en-IN"/>
        </a:p>
      </dgm:t>
    </dgm:pt>
    <dgm:pt modelId="{1C791AC6-C272-4631-9F9F-920ACC6F3F72}">
      <dgm:prSet phldrT="[Text]" phldr="1"/>
      <dgm:spPr/>
      <dgm:t>
        <a:bodyPr/>
        <a:lstStyle/>
        <a:p>
          <a:endParaRPr lang="en-IN"/>
        </a:p>
      </dgm:t>
    </dgm:pt>
    <dgm:pt modelId="{E0435666-46E1-40A5-AB60-E44B872A26F6}" type="parTrans" cxnId="{C191A929-7011-4BB3-B3AD-ABBE9BE158E8}">
      <dgm:prSet/>
      <dgm:spPr/>
      <dgm:t>
        <a:bodyPr/>
        <a:lstStyle/>
        <a:p>
          <a:endParaRPr lang="en-IN"/>
        </a:p>
      </dgm:t>
    </dgm:pt>
    <dgm:pt modelId="{F6F111AB-E0A5-4EFF-BBDD-41B14ECB62E3}" type="sibTrans" cxnId="{C191A929-7011-4BB3-B3AD-ABBE9BE158E8}">
      <dgm:prSet/>
      <dgm:spPr/>
      <dgm:t>
        <a:bodyPr/>
        <a:lstStyle/>
        <a:p>
          <a:endParaRPr lang="en-IN"/>
        </a:p>
      </dgm:t>
    </dgm:pt>
    <dgm:pt modelId="{F15A2EF7-249A-4478-891C-A9CC73E25880}" type="pres">
      <dgm:prSet presAssocID="{84432B20-C990-44B5-B49A-7F86C67ACB37}" presName="linearFlow" presStyleCnt="0">
        <dgm:presLayoutVars>
          <dgm:dir/>
          <dgm:animLvl val="lvl"/>
          <dgm:resizeHandles val="exact"/>
        </dgm:presLayoutVars>
      </dgm:prSet>
      <dgm:spPr/>
    </dgm:pt>
    <dgm:pt modelId="{E56B9D1B-8BA4-4622-BAD8-FE92E00B9923}" type="pres">
      <dgm:prSet presAssocID="{2AA869F1-A18B-468A-8DF2-461F4892C428}" presName="composite" presStyleCnt="0"/>
      <dgm:spPr/>
    </dgm:pt>
    <dgm:pt modelId="{B3160C5A-C6EC-4990-8A75-ABF40AB21339}" type="pres">
      <dgm:prSet presAssocID="{2AA869F1-A18B-468A-8DF2-461F4892C428}" presName="parTx" presStyleLbl="node1" presStyleIdx="0" presStyleCnt="3">
        <dgm:presLayoutVars>
          <dgm:chMax val="0"/>
          <dgm:chPref val="0"/>
          <dgm:bulletEnabled val="1"/>
        </dgm:presLayoutVars>
      </dgm:prSet>
      <dgm:spPr/>
    </dgm:pt>
    <dgm:pt modelId="{63C25204-D7D2-4255-8051-06BCAD6897C6}" type="pres">
      <dgm:prSet presAssocID="{2AA869F1-A18B-468A-8DF2-461F4892C428}" presName="parSh" presStyleLbl="node1" presStyleIdx="0" presStyleCnt="3"/>
      <dgm:spPr/>
    </dgm:pt>
    <dgm:pt modelId="{180E20DE-10F4-4095-952C-4768739569AE}" type="pres">
      <dgm:prSet presAssocID="{2AA869F1-A18B-468A-8DF2-461F4892C428}" presName="desTx" presStyleLbl="fgAcc1" presStyleIdx="0" presStyleCnt="3">
        <dgm:presLayoutVars>
          <dgm:bulletEnabled val="1"/>
        </dgm:presLayoutVars>
      </dgm:prSet>
      <dgm:spPr/>
    </dgm:pt>
    <dgm:pt modelId="{93BAEB14-B02D-4CD2-9B5A-9D9514CEC962}" type="pres">
      <dgm:prSet presAssocID="{EC29D9BC-87CC-48E4-B99D-A10B767ED4DD}" presName="sibTrans" presStyleLbl="sibTrans2D1" presStyleIdx="0" presStyleCnt="2"/>
      <dgm:spPr/>
    </dgm:pt>
    <dgm:pt modelId="{5A86478F-F451-4D09-8835-49EEFB195BE7}" type="pres">
      <dgm:prSet presAssocID="{EC29D9BC-87CC-48E4-B99D-A10B767ED4DD}" presName="connTx" presStyleLbl="sibTrans2D1" presStyleIdx="0" presStyleCnt="2"/>
      <dgm:spPr/>
    </dgm:pt>
    <dgm:pt modelId="{27FA4267-A883-4518-87DF-36B7301E99DF}" type="pres">
      <dgm:prSet presAssocID="{16DCD916-BE50-4CFF-A6FA-8B6E4DF0D45D}" presName="composite" presStyleCnt="0"/>
      <dgm:spPr/>
    </dgm:pt>
    <dgm:pt modelId="{65828B46-D48A-48AC-88EC-C259B659F5A5}" type="pres">
      <dgm:prSet presAssocID="{16DCD916-BE50-4CFF-A6FA-8B6E4DF0D45D}" presName="parTx" presStyleLbl="node1" presStyleIdx="0" presStyleCnt="3">
        <dgm:presLayoutVars>
          <dgm:chMax val="0"/>
          <dgm:chPref val="0"/>
          <dgm:bulletEnabled val="1"/>
        </dgm:presLayoutVars>
      </dgm:prSet>
      <dgm:spPr/>
    </dgm:pt>
    <dgm:pt modelId="{92364EF3-3646-4B9F-B1AA-40E7A1D49E0C}" type="pres">
      <dgm:prSet presAssocID="{16DCD916-BE50-4CFF-A6FA-8B6E4DF0D45D}" presName="parSh" presStyleLbl="node1" presStyleIdx="1" presStyleCnt="3"/>
      <dgm:spPr/>
    </dgm:pt>
    <dgm:pt modelId="{48949BF4-48C1-46FB-9537-4D6EB99997D9}" type="pres">
      <dgm:prSet presAssocID="{16DCD916-BE50-4CFF-A6FA-8B6E4DF0D45D}" presName="desTx" presStyleLbl="fgAcc1" presStyleIdx="1" presStyleCnt="3">
        <dgm:presLayoutVars>
          <dgm:bulletEnabled val="1"/>
        </dgm:presLayoutVars>
      </dgm:prSet>
      <dgm:spPr/>
    </dgm:pt>
    <dgm:pt modelId="{F4BCCD06-5DF3-4277-BB03-CDB86F3B5FBF}" type="pres">
      <dgm:prSet presAssocID="{656AC501-8188-445E-86CB-5678E52E6E91}" presName="sibTrans" presStyleLbl="sibTrans2D1" presStyleIdx="1" presStyleCnt="2"/>
      <dgm:spPr/>
    </dgm:pt>
    <dgm:pt modelId="{8D002F56-4535-4C55-A5E5-5CE968D0303D}" type="pres">
      <dgm:prSet presAssocID="{656AC501-8188-445E-86CB-5678E52E6E91}" presName="connTx" presStyleLbl="sibTrans2D1" presStyleIdx="1" presStyleCnt="2"/>
      <dgm:spPr/>
    </dgm:pt>
    <dgm:pt modelId="{A64F878F-2482-4A72-AFC0-84C97ECB7723}" type="pres">
      <dgm:prSet presAssocID="{CF811243-D9A7-4A69-B2AD-7466F7E1855D}" presName="composite" presStyleCnt="0"/>
      <dgm:spPr/>
    </dgm:pt>
    <dgm:pt modelId="{4A03556B-AA25-4166-A437-32CE219D8D21}" type="pres">
      <dgm:prSet presAssocID="{CF811243-D9A7-4A69-B2AD-7466F7E1855D}" presName="parTx" presStyleLbl="node1" presStyleIdx="1" presStyleCnt="3">
        <dgm:presLayoutVars>
          <dgm:chMax val="0"/>
          <dgm:chPref val="0"/>
          <dgm:bulletEnabled val="1"/>
        </dgm:presLayoutVars>
      </dgm:prSet>
      <dgm:spPr/>
    </dgm:pt>
    <dgm:pt modelId="{C8E2268C-BD0D-49AA-8CDD-3E041E0C7F24}" type="pres">
      <dgm:prSet presAssocID="{CF811243-D9A7-4A69-B2AD-7466F7E1855D}" presName="parSh" presStyleLbl="node1" presStyleIdx="2" presStyleCnt="3"/>
      <dgm:spPr/>
    </dgm:pt>
    <dgm:pt modelId="{9971C0D8-E179-47A8-81EC-608DCD9D09F1}" type="pres">
      <dgm:prSet presAssocID="{CF811243-D9A7-4A69-B2AD-7466F7E1855D}" presName="desTx" presStyleLbl="fgAcc1" presStyleIdx="2" presStyleCnt="3">
        <dgm:presLayoutVars>
          <dgm:bulletEnabled val="1"/>
        </dgm:presLayoutVars>
      </dgm:prSet>
      <dgm:spPr/>
    </dgm:pt>
  </dgm:ptLst>
  <dgm:cxnLst>
    <dgm:cxn modelId="{A3740302-8FF5-4108-A491-AC93D4F5D5D0}" type="presOf" srcId="{84432B20-C990-44B5-B49A-7F86C67ACB37}" destId="{F15A2EF7-249A-4478-891C-A9CC73E25880}" srcOrd="0" destOrd="0" presId="urn:microsoft.com/office/officeart/2005/8/layout/process3"/>
    <dgm:cxn modelId="{E2C23E0E-01CC-4C9F-BB91-ACF5E939DF5A}" srcId="{84432B20-C990-44B5-B49A-7F86C67ACB37}" destId="{2AA869F1-A18B-468A-8DF2-461F4892C428}" srcOrd="0" destOrd="0" parTransId="{15476F49-FF94-4538-8EBA-AC4D04B9FDA5}" sibTransId="{EC29D9BC-87CC-48E4-B99D-A10B767ED4DD}"/>
    <dgm:cxn modelId="{35F7040F-92B7-496B-AF5D-07541FAED0F0}" type="presOf" srcId="{1C791AC6-C272-4631-9F9F-920ACC6F3F72}" destId="{9971C0D8-E179-47A8-81EC-608DCD9D09F1}" srcOrd="0" destOrd="0" presId="urn:microsoft.com/office/officeart/2005/8/layout/process3"/>
    <dgm:cxn modelId="{C191A929-7011-4BB3-B3AD-ABBE9BE158E8}" srcId="{CF811243-D9A7-4A69-B2AD-7466F7E1855D}" destId="{1C791AC6-C272-4631-9F9F-920ACC6F3F72}" srcOrd="0" destOrd="0" parTransId="{E0435666-46E1-40A5-AB60-E44B872A26F6}" sibTransId="{F6F111AB-E0A5-4EFF-BBDD-41B14ECB62E3}"/>
    <dgm:cxn modelId="{0F430635-16A9-4EFE-862F-8B754C8B8ACC}" srcId="{16DCD916-BE50-4CFF-A6FA-8B6E4DF0D45D}" destId="{57992AB4-AD13-4676-B7E8-E4448990026E}" srcOrd="0" destOrd="0" parTransId="{AFAB262D-F8BC-4577-868F-FE8A95617FB8}" sibTransId="{9A432E43-3488-4A2A-B07B-A54CC35A10D2}"/>
    <dgm:cxn modelId="{0654414F-ABFF-4641-8915-6781B9289F03}" type="presOf" srcId="{2AA869F1-A18B-468A-8DF2-461F4892C428}" destId="{63C25204-D7D2-4255-8051-06BCAD6897C6}" srcOrd="1" destOrd="0" presId="urn:microsoft.com/office/officeart/2005/8/layout/process3"/>
    <dgm:cxn modelId="{12623272-EC15-4E04-AB77-866701DD1A2B}" type="presOf" srcId="{CF811243-D9A7-4A69-B2AD-7466F7E1855D}" destId="{4A03556B-AA25-4166-A437-32CE219D8D21}" srcOrd="0" destOrd="0" presId="urn:microsoft.com/office/officeart/2005/8/layout/process3"/>
    <dgm:cxn modelId="{AE9C2F76-8703-4D93-8929-C771814ED47F}" srcId="{84432B20-C990-44B5-B49A-7F86C67ACB37}" destId="{16DCD916-BE50-4CFF-A6FA-8B6E4DF0D45D}" srcOrd="1" destOrd="0" parTransId="{1FD1BA54-E398-4904-899E-5404D1BA0248}" sibTransId="{656AC501-8188-445E-86CB-5678E52E6E91}"/>
    <dgm:cxn modelId="{6E368578-0ACB-4B55-8A48-A9ABB36CC775}" type="presOf" srcId="{656AC501-8188-445E-86CB-5678E52E6E91}" destId="{F4BCCD06-5DF3-4277-BB03-CDB86F3B5FBF}" srcOrd="0" destOrd="0" presId="urn:microsoft.com/office/officeart/2005/8/layout/process3"/>
    <dgm:cxn modelId="{BBC55683-4F5F-43BC-B0D3-E801B705FCBF}" type="presOf" srcId="{57992AB4-AD13-4676-B7E8-E4448990026E}" destId="{48949BF4-48C1-46FB-9537-4D6EB99997D9}" srcOrd="0" destOrd="0" presId="urn:microsoft.com/office/officeart/2005/8/layout/process3"/>
    <dgm:cxn modelId="{B59FD08E-60B2-48FC-8014-9371B3BAA218}" type="presOf" srcId="{2AA869F1-A18B-468A-8DF2-461F4892C428}" destId="{B3160C5A-C6EC-4990-8A75-ABF40AB21339}" srcOrd="0" destOrd="0" presId="urn:microsoft.com/office/officeart/2005/8/layout/process3"/>
    <dgm:cxn modelId="{1FDFA28F-542F-42ED-853F-520F8E09762A}" srcId="{84432B20-C990-44B5-B49A-7F86C67ACB37}" destId="{CF811243-D9A7-4A69-B2AD-7466F7E1855D}" srcOrd="2" destOrd="0" parTransId="{334602F2-56A2-4160-AC18-A3396F939D5B}" sibTransId="{DC83945E-E700-4293-9F91-B9B01D963503}"/>
    <dgm:cxn modelId="{49383E9F-7C6A-46ED-9C98-569EB12A3430}" srcId="{2AA869F1-A18B-468A-8DF2-461F4892C428}" destId="{BFE52E2A-C59D-410E-8C97-E9364323F771}" srcOrd="0" destOrd="0" parTransId="{04C98296-1262-4197-AE06-BD96CC5302B0}" sibTransId="{2031D232-599B-4303-9180-AC4B9DB9B6FE}"/>
    <dgm:cxn modelId="{9C07B6A9-E860-496C-8DC0-CD5431E32609}" type="presOf" srcId="{EC29D9BC-87CC-48E4-B99D-A10B767ED4DD}" destId="{93BAEB14-B02D-4CD2-9B5A-9D9514CEC962}" srcOrd="0" destOrd="0" presId="urn:microsoft.com/office/officeart/2005/8/layout/process3"/>
    <dgm:cxn modelId="{0A4D3BBE-ED99-403B-99DD-9696AD184DF5}" type="presOf" srcId="{BFE52E2A-C59D-410E-8C97-E9364323F771}" destId="{180E20DE-10F4-4095-952C-4768739569AE}" srcOrd="0" destOrd="0" presId="urn:microsoft.com/office/officeart/2005/8/layout/process3"/>
    <dgm:cxn modelId="{74458CC4-3FD3-4AAB-ABBD-2894A97AA6B3}" type="presOf" srcId="{656AC501-8188-445E-86CB-5678E52E6E91}" destId="{8D002F56-4535-4C55-A5E5-5CE968D0303D}" srcOrd="1" destOrd="0" presId="urn:microsoft.com/office/officeart/2005/8/layout/process3"/>
    <dgm:cxn modelId="{BF76DFD5-182C-4A86-972E-3D0847F76E6B}" type="presOf" srcId="{EC29D9BC-87CC-48E4-B99D-A10B767ED4DD}" destId="{5A86478F-F451-4D09-8835-49EEFB195BE7}" srcOrd="1" destOrd="0" presId="urn:microsoft.com/office/officeart/2005/8/layout/process3"/>
    <dgm:cxn modelId="{EF9849EA-9505-41A6-AAAE-8EDE6CF3D36A}" type="presOf" srcId="{16DCD916-BE50-4CFF-A6FA-8B6E4DF0D45D}" destId="{92364EF3-3646-4B9F-B1AA-40E7A1D49E0C}" srcOrd="1" destOrd="0" presId="urn:microsoft.com/office/officeart/2005/8/layout/process3"/>
    <dgm:cxn modelId="{762BCBF3-A0FC-4546-B1A8-067214505CAF}" type="presOf" srcId="{CF811243-D9A7-4A69-B2AD-7466F7E1855D}" destId="{C8E2268C-BD0D-49AA-8CDD-3E041E0C7F24}" srcOrd="1" destOrd="0" presId="urn:microsoft.com/office/officeart/2005/8/layout/process3"/>
    <dgm:cxn modelId="{0DCAF3FE-2434-4BDB-8045-F36E0C8DA3B8}" type="presOf" srcId="{16DCD916-BE50-4CFF-A6FA-8B6E4DF0D45D}" destId="{65828B46-D48A-48AC-88EC-C259B659F5A5}" srcOrd="0" destOrd="0" presId="urn:microsoft.com/office/officeart/2005/8/layout/process3"/>
    <dgm:cxn modelId="{046351B1-1985-4179-B6C5-987CCCBEF065}" type="presParOf" srcId="{F15A2EF7-249A-4478-891C-A9CC73E25880}" destId="{E56B9D1B-8BA4-4622-BAD8-FE92E00B9923}" srcOrd="0" destOrd="0" presId="urn:microsoft.com/office/officeart/2005/8/layout/process3"/>
    <dgm:cxn modelId="{511F1701-14E3-48CD-8C30-5DD1E5846D94}" type="presParOf" srcId="{E56B9D1B-8BA4-4622-BAD8-FE92E00B9923}" destId="{B3160C5A-C6EC-4990-8A75-ABF40AB21339}" srcOrd="0" destOrd="0" presId="urn:microsoft.com/office/officeart/2005/8/layout/process3"/>
    <dgm:cxn modelId="{58BBE0C5-7AC5-4BB0-8417-463AE6B6F9C9}" type="presParOf" srcId="{E56B9D1B-8BA4-4622-BAD8-FE92E00B9923}" destId="{63C25204-D7D2-4255-8051-06BCAD6897C6}" srcOrd="1" destOrd="0" presId="urn:microsoft.com/office/officeart/2005/8/layout/process3"/>
    <dgm:cxn modelId="{70110C2E-E722-4C98-8ECA-0E4ADFE85D68}" type="presParOf" srcId="{E56B9D1B-8BA4-4622-BAD8-FE92E00B9923}" destId="{180E20DE-10F4-4095-952C-4768739569AE}" srcOrd="2" destOrd="0" presId="urn:microsoft.com/office/officeart/2005/8/layout/process3"/>
    <dgm:cxn modelId="{5622D4C0-A8D9-4883-9898-3F07E5692714}" type="presParOf" srcId="{F15A2EF7-249A-4478-891C-A9CC73E25880}" destId="{93BAEB14-B02D-4CD2-9B5A-9D9514CEC962}" srcOrd="1" destOrd="0" presId="urn:microsoft.com/office/officeart/2005/8/layout/process3"/>
    <dgm:cxn modelId="{4D8F923B-0735-4070-9432-C803E1603FA8}" type="presParOf" srcId="{93BAEB14-B02D-4CD2-9B5A-9D9514CEC962}" destId="{5A86478F-F451-4D09-8835-49EEFB195BE7}" srcOrd="0" destOrd="0" presId="urn:microsoft.com/office/officeart/2005/8/layout/process3"/>
    <dgm:cxn modelId="{F48396F7-D724-41C7-BE20-D4EE1696DC42}" type="presParOf" srcId="{F15A2EF7-249A-4478-891C-A9CC73E25880}" destId="{27FA4267-A883-4518-87DF-36B7301E99DF}" srcOrd="2" destOrd="0" presId="urn:microsoft.com/office/officeart/2005/8/layout/process3"/>
    <dgm:cxn modelId="{CE0B5562-75BF-4E16-AEC5-B2911ADF61C4}" type="presParOf" srcId="{27FA4267-A883-4518-87DF-36B7301E99DF}" destId="{65828B46-D48A-48AC-88EC-C259B659F5A5}" srcOrd="0" destOrd="0" presId="urn:microsoft.com/office/officeart/2005/8/layout/process3"/>
    <dgm:cxn modelId="{82440C8A-8290-49AC-BE20-C8FD52E7D301}" type="presParOf" srcId="{27FA4267-A883-4518-87DF-36B7301E99DF}" destId="{92364EF3-3646-4B9F-B1AA-40E7A1D49E0C}" srcOrd="1" destOrd="0" presId="urn:microsoft.com/office/officeart/2005/8/layout/process3"/>
    <dgm:cxn modelId="{869DC3C5-4D52-433C-9D60-1FA18F1153A4}" type="presParOf" srcId="{27FA4267-A883-4518-87DF-36B7301E99DF}" destId="{48949BF4-48C1-46FB-9537-4D6EB99997D9}" srcOrd="2" destOrd="0" presId="urn:microsoft.com/office/officeart/2005/8/layout/process3"/>
    <dgm:cxn modelId="{F841235B-93A5-4C7E-B59B-351D08321E22}" type="presParOf" srcId="{F15A2EF7-249A-4478-891C-A9CC73E25880}" destId="{F4BCCD06-5DF3-4277-BB03-CDB86F3B5FBF}" srcOrd="3" destOrd="0" presId="urn:microsoft.com/office/officeart/2005/8/layout/process3"/>
    <dgm:cxn modelId="{7237ED3F-3358-42A8-B0B4-FD3339A16578}" type="presParOf" srcId="{F4BCCD06-5DF3-4277-BB03-CDB86F3B5FBF}" destId="{8D002F56-4535-4C55-A5E5-5CE968D0303D}" srcOrd="0" destOrd="0" presId="urn:microsoft.com/office/officeart/2005/8/layout/process3"/>
    <dgm:cxn modelId="{29768066-25D5-4A11-9840-274AC2BD2560}" type="presParOf" srcId="{F15A2EF7-249A-4478-891C-A9CC73E25880}" destId="{A64F878F-2482-4A72-AFC0-84C97ECB7723}" srcOrd="4" destOrd="0" presId="urn:microsoft.com/office/officeart/2005/8/layout/process3"/>
    <dgm:cxn modelId="{88253D74-750B-476F-8016-71233602268D}" type="presParOf" srcId="{A64F878F-2482-4A72-AFC0-84C97ECB7723}" destId="{4A03556B-AA25-4166-A437-32CE219D8D21}" srcOrd="0" destOrd="0" presId="urn:microsoft.com/office/officeart/2005/8/layout/process3"/>
    <dgm:cxn modelId="{0CEB68E4-17F6-477E-8A57-51F000CA4D6C}" type="presParOf" srcId="{A64F878F-2482-4A72-AFC0-84C97ECB7723}" destId="{C8E2268C-BD0D-49AA-8CDD-3E041E0C7F24}" srcOrd="1" destOrd="0" presId="urn:microsoft.com/office/officeart/2005/8/layout/process3"/>
    <dgm:cxn modelId="{E4017E9C-3110-4BBD-8388-1FC920B58B04}" type="presParOf" srcId="{A64F878F-2482-4A72-AFC0-84C97ECB7723}" destId="{9971C0D8-E179-47A8-81EC-608DCD9D09F1}"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25204-D7D2-4255-8051-06BCAD6897C6}">
      <dsp:nvSpPr>
        <dsp:cNvPr id="0" name=""/>
        <dsp:cNvSpPr/>
      </dsp:nvSpPr>
      <dsp:spPr>
        <a:xfrm>
          <a:off x="5038" y="127937"/>
          <a:ext cx="2291146" cy="1857600"/>
        </a:xfrm>
        <a:prstGeom prst="roundRect">
          <a:avLst>
            <a:gd name="adj" fmla="val 10000"/>
          </a:avLst>
        </a:prstGeom>
        <a:solidFill>
          <a:schemeClr val="accent6">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Sample size 100 distribution</a:t>
          </a:r>
        </a:p>
      </dsp:txBody>
      <dsp:txXfrm>
        <a:off x="5038" y="127937"/>
        <a:ext cx="2291146" cy="916458"/>
      </dsp:txXfrm>
    </dsp:sp>
    <dsp:sp modelId="{180E20DE-10F4-4095-952C-4768739569AE}">
      <dsp:nvSpPr>
        <dsp:cNvPr id="0" name=""/>
        <dsp:cNvSpPr/>
      </dsp:nvSpPr>
      <dsp:spPr>
        <a:xfrm>
          <a:off x="474309" y="1044395"/>
          <a:ext cx="2291146" cy="24768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en-IN" sz="4300" kern="1200" dirty="0"/>
        </a:p>
      </dsp:txBody>
      <dsp:txXfrm>
        <a:off x="541414" y="1111500"/>
        <a:ext cx="2156936" cy="2342590"/>
      </dsp:txXfrm>
    </dsp:sp>
    <dsp:sp modelId="{93BAEB14-B02D-4CD2-9B5A-9D9514CEC962}">
      <dsp:nvSpPr>
        <dsp:cNvPr id="0" name=""/>
        <dsp:cNvSpPr/>
      </dsp:nvSpPr>
      <dsp:spPr>
        <a:xfrm>
          <a:off x="2643515" y="300951"/>
          <a:ext cx="736338" cy="570429"/>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2643515" y="415037"/>
        <a:ext cx="565209" cy="342257"/>
      </dsp:txXfrm>
    </dsp:sp>
    <dsp:sp modelId="{92364EF3-3646-4B9F-B1AA-40E7A1D49E0C}">
      <dsp:nvSpPr>
        <dsp:cNvPr id="0" name=""/>
        <dsp:cNvSpPr/>
      </dsp:nvSpPr>
      <dsp:spPr>
        <a:xfrm>
          <a:off x="3685503" y="127937"/>
          <a:ext cx="2291146" cy="1857600"/>
        </a:xfrm>
        <a:prstGeom prst="roundRect">
          <a:avLst>
            <a:gd name="adj" fmla="val 10000"/>
          </a:avLst>
        </a:prstGeom>
        <a:solidFill>
          <a:schemeClr val="accent6">
            <a:shade val="50000"/>
            <a:hueOff val="245616"/>
            <a:satOff val="-10737"/>
            <a:lumOff val="29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Sample size 1500 distribution</a:t>
          </a:r>
        </a:p>
      </dsp:txBody>
      <dsp:txXfrm>
        <a:off x="3685503" y="127937"/>
        <a:ext cx="2291146" cy="916458"/>
      </dsp:txXfrm>
    </dsp:sp>
    <dsp:sp modelId="{48949BF4-48C1-46FB-9537-4D6EB99997D9}">
      <dsp:nvSpPr>
        <dsp:cNvPr id="0" name=""/>
        <dsp:cNvSpPr/>
      </dsp:nvSpPr>
      <dsp:spPr>
        <a:xfrm>
          <a:off x="4154774" y="1044395"/>
          <a:ext cx="2291146" cy="24768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245616"/>
              <a:satOff val="-10737"/>
              <a:lumOff val="29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en-IN" sz="4300" kern="1200" dirty="0"/>
        </a:p>
      </dsp:txBody>
      <dsp:txXfrm>
        <a:off x="4221879" y="1111500"/>
        <a:ext cx="2156936" cy="2342590"/>
      </dsp:txXfrm>
    </dsp:sp>
    <dsp:sp modelId="{F4BCCD06-5DF3-4277-BB03-CDB86F3B5FBF}">
      <dsp:nvSpPr>
        <dsp:cNvPr id="0" name=""/>
        <dsp:cNvSpPr/>
      </dsp:nvSpPr>
      <dsp:spPr>
        <a:xfrm>
          <a:off x="6323979" y="300951"/>
          <a:ext cx="736338" cy="570429"/>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IN" sz="2400" kern="1200"/>
        </a:p>
      </dsp:txBody>
      <dsp:txXfrm>
        <a:off x="6323979" y="415037"/>
        <a:ext cx="565209" cy="342257"/>
      </dsp:txXfrm>
    </dsp:sp>
    <dsp:sp modelId="{C8E2268C-BD0D-49AA-8CDD-3E041E0C7F24}">
      <dsp:nvSpPr>
        <dsp:cNvPr id="0" name=""/>
        <dsp:cNvSpPr/>
      </dsp:nvSpPr>
      <dsp:spPr>
        <a:xfrm>
          <a:off x="7365968" y="127937"/>
          <a:ext cx="2291146" cy="1857600"/>
        </a:xfrm>
        <a:prstGeom prst="roundRect">
          <a:avLst>
            <a:gd name="adj" fmla="val 10000"/>
          </a:avLst>
        </a:prstGeom>
        <a:solidFill>
          <a:schemeClr val="accent6">
            <a:shade val="50000"/>
            <a:hueOff val="245616"/>
            <a:satOff val="-10737"/>
            <a:lumOff val="29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Sample size 2000 distribution</a:t>
          </a:r>
        </a:p>
      </dsp:txBody>
      <dsp:txXfrm>
        <a:off x="7365968" y="127937"/>
        <a:ext cx="2291146" cy="916458"/>
      </dsp:txXfrm>
    </dsp:sp>
    <dsp:sp modelId="{9971C0D8-E179-47A8-81EC-608DCD9D09F1}">
      <dsp:nvSpPr>
        <dsp:cNvPr id="0" name=""/>
        <dsp:cNvSpPr/>
      </dsp:nvSpPr>
      <dsp:spPr>
        <a:xfrm>
          <a:off x="7835239" y="1044395"/>
          <a:ext cx="2291146" cy="2476800"/>
        </a:xfrm>
        <a:prstGeom prst="roundRect">
          <a:avLst>
            <a:gd name="adj" fmla="val 10000"/>
          </a:avLst>
        </a:prstGeom>
        <a:solidFill>
          <a:schemeClr val="lt1">
            <a:alpha val="90000"/>
            <a:hueOff val="0"/>
            <a:satOff val="0"/>
            <a:lumOff val="0"/>
            <a:alphaOff val="0"/>
          </a:schemeClr>
        </a:solidFill>
        <a:ln w="25400" cap="flat" cmpd="sng" algn="ctr">
          <a:solidFill>
            <a:schemeClr val="accent6">
              <a:shade val="50000"/>
              <a:hueOff val="245616"/>
              <a:satOff val="-10737"/>
              <a:lumOff val="2930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5816" tIns="305816" rIns="305816" bIns="305816" numCol="1" spcCol="1270" anchor="t" anchorCtr="0">
          <a:noAutofit/>
        </a:bodyPr>
        <a:lstStyle/>
        <a:p>
          <a:pPr marL="285750" lvl="1" indent="-285750" algn="l" defTabSz="1911350">
            <a:lnSpc>
              <a:spcPct val="90000"/>
            </a:lnSpc>
            <a:spcBef>
              <a:spcPct val="0"/>
            </a:spcBef>
            <a:spcAft>
              <a:spcPct val="15000"/>
            </a:spcAft>
            <a:buChar char="•"/>
          </a:pPr>
          <a:endParaRPr lang="en-IN" sz="4300" kern="1200"/>
        </a:p>
      </dsp:txBody>
      <dsp:txXfrm>
        <a:off x="7902344" y="1111500"/>
        <a:ext cx="2156936" cy="23425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F779D-1679-4661-A6C2-9E91656F5595}" type="datetimeFigureOut">
              <a:rPr lang="en-IN" smtClean="0"/>
              <a:t>17-06-2025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C556B-4972-4225-AD56-EBDA26D9EF6C}" type="slidenum">
              <a:rPr lang="en-IN" smtClean="0"/>
              <a:t>‹#›</a:t>
            </a:fld>
            <a:endParaRPr lang="en-IN"/>
          </a:p>
        </p:txBody>
      </p:sp>
    </p:spTree>
    <p:extLst>
      <p:ext uri="{BB962C8B-B14F-4D97-AF65-F5344CB8AC3E}">
        <p14:creationId xmlns:p14="http://schemas.microsoft.com/office/powerpoint/2010/main" val="4294728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0C556B-4972-4225-AD56-EBDA26D9EF6C}" type="slidenum">
              <a:rPr lang="en-IN" smtClean="0"/>
              <a:t>3</a:t>
            </a:fld>
            <a:endParaRPr lang="en-IN" dirty="0"/>
          </a:p>
        </p:txBody>
      </p:sp>
    </p:spTree>
    <p:extLst>
      <p:ext uri="{BB962C8B-B14F-4D97-AF65-F5344CB8AC3E}">
        <p14:creationId xmlns:p14="http://schemas.microsoft.com/office/powerpoint/2010/main" val="2841229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8469706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9458F-4F54-4C3F-ADFB-80D5817F232C}"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14085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22980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477253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749931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2008328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169415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1759953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407557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410667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9458F-4F54-4C3F-ADFB-80D5817F232C}" type="datetimeFigureOut">
              <a:rPr lang="en-IN" smtClean="0"/>
              <a:t>17-06-2025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181717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9458F-4F54-4C3F-ADFB-80D5817F232C}"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784986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9458F-4F54-4C3F-ADFB-80D5817F232C}" type="datetimeFigureOut">
              <a:rPr lang="en-IN" smtClean="0"/>
              <a:t>17-06-2025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211053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9458F-4F54-4C3F-ADFB-80D5817F232C}" type="datetimeFigureOut">
              <a:rPr lang="en-IN" smtClean="0"/>
              <a:t>17-06-2025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390321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19458F-4F54-4C3F-ADFB-80D5817F232C}" type="datetimeFigureOut">
              <a:rPr lang="en-IN" smtClean="0"/>
              <a:t>17-06-2025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982441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9458F-4F54-4C3F-ADFB-80D5817F232C}"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24063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9458F-4F54-4C3F-ADFB-80D5817F232C}" type="datetimeFigureOut">
              <a:rPr lang="en-IN" smtClean="0"/>
              <a:t>17-06-2025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7E3F88-6DB4-46B4-B2B7-9553AEFF270B}" type="slidenum">
              <a:rPr lang="en-IN" smtClean="0"/>
              <a:t>‹#›</a:t>
            </a:fld>
            <a:endParaRPr lang="en-IN"/>
          </a:p>
        </p:txBody>
      </p:sp>
    </p:spTree>
    <p:extLst>
      <p:ext uri="{BB962C8B-B14F-4D97-AF65-F5344CB8AC3E}">
        <p14:creationId xmlns:p14="http://schemas.microsoft.com/office/powerpoint/2010/main" val="602406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19458F-4F54-4C3F-ADFB-80D5817F232C}" type="datetimeFigureOut">
              <a:rPr lang="en-IN" smtClean="0"/>
              <a:t>17-06-2025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7E3F88-6DB4-46B4-B2B7-9553AEFF270B}" type="slidenum">
              <a:rPr lang="en-IN" smtClean="0"/>
              <a:t>‹#›</a:t>
            </a:fld>
            <a:endParaRPr lang="en-IN"/>
          </a:p>
        </p:txBody>
      </p:sp>
    </p:spTree>
    <p:extLst>
      <p:ext uri="{BB962C8B-B14F-4D97-AF65-F5344CB8AC3E}">
        <p14:creationId xmlns:p14="http://schemas.microsoft.com/office/powerpoint/2010/main" val="82050595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8BAF-16F1-22DB-D23D-FC4B309D00C2}"/>
              </a:ext>
            </a:extLst>
          </p:cNvPr>
          <p:cNvSpPr>
            <a:spLocks noGrp="1"/>
          </p:cNvSpPr>
          <p:nvPr>
            <p:ph type="ctrTitle"/>
          </p:nvPr>
        </p:nvSpPr>
        <p:spPr>
          <a:xfrm>
            <a:off x="130629" y="233264"/>
            <a:ext cx="11989836" cy="4488025"/>
          </a:xfrm>
        </p:spPr>
        <p:txBody>
          <a:bodyPr anchor="ctr">
            <a:normAutofit/>
          </a:bodyPr>
          <a:lstStyle/>
          <a:p>
            <a:pPr algn="ctr"/>
            <a:r>
              <a:rPr lang="en-US" dirty="0"/>
              <a:t>Capstone Project - </a:t>
            </a:r>
            <a:br>
              <a:rPr lang="en-US" dirty="0"/>
            </a:br>
            <a:r>
              <a:rPr lang="en-US" dirty="0"/>
              <a:t>Football Statistics : UNCOVERING THE NUMBERS THAT RULE THe GAME</a:t>
            </a:r>
            <a:endParaRPr lang="en-IN" dirty="0"/>
          </a:p>
        </p:txBody>
      </p:sp>
      <p:sp>
        <p:nvSpPr>
          <p:cNvPr id="3" name="Subtitle 2">
            <a:extLst>
              <a:ext uri="{FF2B5EF4-FFF2-40B4-BE49-F238E27FC236}">
                <a16:creationId xmlns:a16="http://schemas.microsoft.com/office/drawing/2014/main" id="{925AB998-DB89-F098-989E-8D0AA78AF62C}"/>
              </a:ext>
            </a:extLst>
          </p:cNvPr>
          <p:cNvSpPr>
            <a:spLocks noGrp="1"/>
          </p:cNvSpPr>
          <p:nvPr>
            <p:ph type="subTitle" idx="1"/>
          </p:nvPr>
        </p:nvSpPr>
        <p:spPr>
          <a:xfrm>
            <a:off x="522514" y="4385732"/>
            <a:ext cx="10637611" cy="1405467"/>
          </a:xfrm>
        </p:spPr>
        <p:txBody>
          <a:bodyPr anchor="b">
            <a:noAutofit/>
          </a:bodyPr>
          <a:lstStyle/>
          <a:p>
            <a:endParaRPr lang="en-US" sz="2800" dirty="0"/>
          </a:p>
          <a:p>
            <a:endParaRPr lang="en-IN" sz="2800" dirty="0"/>
          </a:p>
          <a:p>
            <a:pPr algn="ctr"/>
            <a:r>
              <a:rPr lang="en-IN" sz="2800" dirty="0"/>
              <a:t>By : Gaurav Sharma</a:t>
            </a:r>
          </a:p>
        </p:txBody>
      </p:sp>
    </p:spTree>
    <p:extLst>
      <p:ext uri="{BB962C8B-B14F-4D97-AF65-F5344CB8AC3E}">
        <p14:creationId xmlns:p14="http://schemas.microsoft.com/office/powerpoint/2010/main" val="473583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3DDC1-70A1-0D37-0EC6-75127BBD7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CB553E-DBFA-4C79-9419-E4C3F9535124}"/>
              </a:ext>
            </a:extLst>
          </p:cNvPr>
          <p:cNvSpPr>
            <a:spLocks noGrp="1"/>
          </p:cNvSpPr>
          <p:nvPr>
            <p:ph type="title"/>
          </p:nvPr>
        </p:nvSpPr>
        <p:spPr/>
        <p:txBody>
          <a:bodyPr/>
          <a:lstStyle/>
          <a:p>
            <a:pPr algn="ctr"/>
            <a:r>
              <a:rPr lang="en-US" dirty="0"/>
              <a:t>Focus Area 1 =&gt; Performance analysis     (Continued) </a:t>
            </a:r>
            <a:endParaRPr lang="en-IN" dirty="0"/>
          </a:p>
        </p:txBody>
      </p:sp>
      <p:sp>
        <p:nvSpPr>
          <p:cNvPr id="6" name="Content Placeholder 5">
            <a:extLst>
              <a:ext uri="{FF2B5EF4-FFF2-40B4-BE49-F238E27FC236}">
                <a16:creationId xmlns:a16="http://schemas.microsoft.com/office/drawing/2014/main" id="{F65CCB10-1904-2A30-70C6-729A9D5B5DFD}"/>
              </a:ext>
            </a:extLst>
          </p:cNvPr>
          <p:cNvSpPr>
            <a:spLocks noGrp="1"/>
          </p:cNvSpPr>
          <p:nvPr>
            <p:ph idx="1"/>
          </p:nvPr>
        </p:nvSpPr>
        <p:spPr>
          <a:xfrm>
            <a:off x="685801" y="2142067"/>
            <a:ext cx="10131425" cy="4622627"/>
          </a:xfrm>
        </p:spPr>
        <p:txBody>
          <a:bodyPr anchor="t">
            <a:normAutofit fontScale="92500" lnSpcReduction="20000"/>
          </a:bodyPr>
          <a:lstStyle/>
          <a:p>
            <a:r>
              <a:rPr lang="en-IN" dirty="0"/>
              <a:t>Logistic Regression =&gt; Can we predict ‘type’, that is the type of game event from various features?</a:t>
            </a:r>
          </a:p>
          <a:p>
            <a:r>
              <a:rPr lang="en-IN" dirty="0"/>
              <a:t>Independent features =&gt; [</a:t>
            </a:r>
            <a:r>
              <a:rPr lang="en-US" dirty="0"/>
              <a:t>'height_in_cm','foot','minutes_played','competition_type','round','attendance','yellow_cards','red_cards','type_y’</a:t>
            </a:r>
            <a:r>
              <a:rPr lang="en-IN" dirty="0"/>
              <a:t>]</a:t>
            </a:r>
          </a:p>
          <a:p>
            <a:r>
              <a:rPr lang="en-IN" dirty="0"/>
              <a:t>Dependent feature =&gt; [‘</a:t>
            </a:r>
            <a:r>
              <a:rPr lang="en-IN" dirty="0" err="1"/>
              <a:t>type_y.enc</a:t>
            </a:r>
            <a:r>
              <a:rPr lang="en-IN" dirty="0"/>
              <a:t>‘]</a:t>
            </a:r>
          </a:p>
          <a:p>
            <a:r>
              <a:rPr lang="en-IN" dirty="0"/>
              <a:t>Confusion matrix =&gt; True Positives: [ 10   0 188 673] </a:t>
            </a:r>
          </a:p>
          <a:p>
            <a:pPr marL="0" indent="0">
              <a:buNone/>
            </a:pPr>
            <a:r>
              <a:rPr lang="en-IN" dirty="0"/>
              <a:t>                                          False Positives: [ 23   0 157 355] </a:t>
            </a:r>
          </a:p>
          <a:p>
            <a:pPr marL="0" indent="0">
              <a:buNone/>
            </a:pPr>
            <a:r>
              <a:rPr lang="en-IN" dirty="0"/>
              <a:t>                                          False Negatives: [ 64 164 198 109] </a:t>
            </a:r>
          </a:p>
          <a:p>
            <a:pPr marL="0" indent="0">
              <a:buNone/>
            </a:pPr>
            <a:r>
              <a:rPr lang="en-IN" dirty="0"/>
              <a:t>                                          True Negatives: [1309 1242  863  269]</a:t>
            </a:r>
          </a:p>
          <a:p>
            <a:r>
              <a:rPr lang="en-IN" dirty="0"/>
              <a:t>Accuracy score: 0.6194</a:t>
            </a:r>
          </a:p>
          <a:p>
            <a:r>
              <a:rPr lang="en-IN" dirty="0"/>
              <a:t>F1 score: 0.5646 </a:t>
            </a:r>
          </a:p>
          <a:p>
            <a:r>
              <a:rPr lang="en-IN" dirty="0"/>
              <a:t>Recall score: 0.6194</a:t>
            </a:r>
          </a:p>
          <a:p>
            <a:r>
              <a:rPr lang="en-IN" dirty="0"/>
              <a:t>Precision score: 0.5296</a:t>
            </a:r>
          </a:p>
          <a:p>
            <a:r>
              <a:rPr lang="en-IN" dirty="0"/>
              <a:t>Roc score : 0.7030</a:t>
            </a:r>
          </a:p>
          <a:p>
            <a:endParaRPr lang="en-IN" dirty="0"/>
          </a:p>
        </p:txBody>
      </p:sp>
    </p:spTree>
    <p:extLst>
      <p:ext uri="{BB962C8B-B14F-4D97-AF65-F5344CB8AC3E}">
        <p14:creationId xmlns:p14="http://schemas.microsoft.com/office/powerpoint/2010/main" val="1344586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E1A0B-C88C-7C48-F660-671B94FC0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9225B-7FE1-F3DD-33A8-14E3E54022D5}"/>
              </a:ext>
            </a:extLst>
          </p:cNvPr>
          <p:cNvSpPr>
            <a:spLocks noGrp="1"/>
          </p:cNvSpPr>
          <p:nvPr>
            <p:ph type="title"/>
          </p:nvPr>
        </p:nvSpPr>
        <p:spPr/>
        <p:txBody>
          <a:bodyPr/>
          <a:lstStyle/>
          <a:p>
            <a:pPr algn="ctr"/>
            <a:r>
              <a:rPr lang="en-US" dirty="0"/>
              <a:t>Focus Area 1 =&gt; Performance analysis     (Continued) </a:t>
            </a:r>
            <a:endParaRPr lang="en-IN" dirty="0"/>
          </a:p>
        </p:txBody>
      </p:sp>
      <p:sp>
        <p:nvSpPr>
          <p:cNvPr id="6" name="Content Placeholder 5">
            <a:extLst>
              <a:ext uri="{FF2B5EF4-FFF2-40B4-BE49-F238E27FC236}">
                <a16:creationId xmlns:a16="http://schemas.microsoft.com/office/drawing/2014/main" id="{2E464640-4DE0-99B7-5A36-FB946141FE5C}"/>
              </a:ext>
            </a:extLst>
          </p:cNvPr>
          <p:cNvSpPr>
            <a:spLocks noGrp="1"/>
          </p:cNvSpPr>
          <p:nvPr>
            <p:ph idx="1"/>
          </p:nvPr>
        </p:nvSpPr>
        <p:spPr>
          <a:xfrm>
            <a:off x="685801" y="2142067"/>
            <a:ext cx="10131425" cy="4622627"/>
          </a:xfrm>
        </p:spPr>
        <p:txBody>
          <a:bodyPr anchor="t">
            <a:normAutofit/>
          </a:bodyPr>
          <a:lstStyle/>
          <a:p>
            <a:r>
              <a:rPr lang="en-IN" dirty="0"/>
              <a:t>Roc – </a:t>
            </a:r>
            <a:r>
              <a:rPr lang="en-IN" dirty="0" err="1"/>
              <a:t>Auc</a:t>
            </a:r>
            <a:r>
              <a:rPr lang="en-IN" dirty="0"/>
              <a:t> Curve</a:t>
            </a:r>
          </a:p>
          <a:p>
            <a:endParaRPr lang="en-IN" dirty="0"/>
          </a:p>
        </p:txBody>
      </p:sp>
      <p:pic>
        <p:nvPicPr>
          <p:cNvPr id="5122" name="Picture 2" descr="T81rtfVJhMxnQAAAABJRU5ErkJggg== (497×387)">
            <a:extLst>
              <a:ext uri="{FF2B5EF4-FFF2-40B4-BE49-F238E27FC236}">
                <a16:creationId xmlns:a16="http://schemas.microsoft.com/office/drawing/2014/main" id="{09DB72E6-CC25-82AB-6724-63D296FB677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21" t="5828" r="-427" b="8364"/>
          <a:stretch/>
        </p:blipFill>
        <p:spPr bwMode="auto">
          <a:xfrm>
            <a:off x="989044" y="2780523"/>
            <a:ext cx="10646229" cy="3496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76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3D06E-9303-9C56-D24B-7312E955FEAF}"/>
              </a:ext>
            </a:extLst>
          </p:cNvPr>
          <p:cNvSpPr>
            <a:spLocks noGrp="1"/>
          </p:cNvSpPr>
          <p:nvPr>
            <p:ph type="title"/>
          </p:nvPr>
        </p:nvSpPr>
        <p:spPr/>
        <p:txBody>
          <a:bodyPr/>
          <a:lstStyle/>
          <a:p>
            <a:r>
              <a:rPr lang="en-US" dirty="0"/>
              <a:t>Focus Area 2 =&gt; Player profile and market value </a:t>
            </a:r>
            <a:endParaRPr lang="en-IN" dirty="0"/>
          </a:p>
        </p:txBody>
      </p:sp>
      <p:sp>
        <p:nvSpPr>
          <p:cNvPr id="3" name="Text Placeholder 2">
            <a:extLst>
              <a:ext uri="{FF2B5EF4-FFF2-40B4-BE49-F238E27FC236}">
                <a16:creationId xmlns:a16="http://schemas.microsoft.com/office/drawing/2014/main" id="{EB57954A-B2C0-6E69-042B-C3C27E90B31B}"/>
              </a:ext>
            </a:extLst>
          </p:cNvPr>
          <p:cNvSpPr>
            <a:spLocks noGrp="1"/>
          </p:cNvSpPr>
          <p:nvPr>
            <p:ph type="body" idx="1"/>
          </p:nvPr>
        </p:nvSpPr>
        <p:spPr>
          <a:xfrm>
            <a:off x="615820" y="2226734"/>
            <a:ext cx="5066904" cy="576262"/>
          </a:xfrm>
        </p:spPr>
        <p:txBody>
          <a:bodyPr/>
          <a:lstStyle/>
          <a:p>
            <a:r>
              <a:rPr lang="en-IN" dirty="0"/>
              <a:t>Descriptive Analysis</a:t>
            </a:r>
          </a:p>
        </p:txBody>
      </p:sp>
      <p:sp>
        <p:nvSpPr>
          <p:cNvPr id="5" name="Text Placeholder 4">
            <a:extLst>
              <a:ext uri="{FF2B5EF4-FFF2-40B4-BE49-F238E27FC236}">
                <a16:creationId xmlns:a16="http://schemas.microsoft.com/office/drawing/2014/main" id="{F445A4F7-F598-9434-9F66-6A61E82AB9AF}"/>
              </a:ext>
            </a:extLst>
          </p:cNvPr>
          <p:cNvSpPr>
            <a:spLocks noGrp="1"/>
          </p:cNvSpPr>
          <p:nvPr>
            <p:ph type="body" sz="quarter" idx="3"/>
          </p:nvPr>
        </p:nvSpPr>
        <p:spPr>
          <a:xfrm>
            <a:off x="5823483" y="2226734"/>
            <a:ext cx="4995333" cy="576262"/>
          </a:xfrm>
        </p:spPr>
        <p:txBody>
          <a:bodyPr/>
          <a:lstStyle/>
          <a:p>
            <a:r>
              <a:rPr lang="en-IN" dirty="0"/>
              <a:t>Linear Regression</a:t>
            </a:r>
          </a:p>
        </p:txBody>
      </p:sp>
      <p:sp>
        <p:nvSpPr>
          <p:cNvPr id="6" name="Content Placeholder 5">
            <a:extLst>
              <a:ext uri="{FF2B5EF4-FFF2-40B4-BE49-F238E27FC236}">
                <a16:creationId xmlns:a16="http://schemas.microsoft.com/office/drawing/2014/main" id="{7E6321C9-8D51-7536-07A4-52FEE045D7B1}"/>
              </a:ext>
            </a:extLst>
          </p:cNvPr>
          <p:cNvSpPr>
            <a:spLocks noGrp="1"/>
          </p:cNvSpPr>
          <p:nvPr>
            <p:ph sz="quarter" idx="4"/>
          </p:nvPr>
        </p:nvSpPr>
        <p:spPr/>
        <p:txBody>
          <a:bodyPr/>
          <a:lstStyle/>
          <a:p>
            <a:r>
              <a:rPr lang="en-IN" dirty="0"/>
              <a:t>Predicting market value from various features</a:t>
            </a:r>
          </a:p>
          <a:p>
            <a:r>
              <a:rPr lang="en-IN" dirty="0"/>
              <a:t>2 independent features with 1 dependent feature -&gt;</a:t>
            </a:r>
          </a:p>
          <a:p>
            <a:r>
              <a:rPr lang="en-IN" dirty="0"/>
              <a:t>MSE: 0.1429 </a:t>
            </a:r>
          </a:p>
          <a:p>
            <a:r>
              <a:rPr lang="en-IN" dirty="0"/>
              <a:t>MAE: 0.2476 </a:t>
            </a:r>
          </a:p>
          <a:p>
            <a:r>
              <a:rPr lang="en-IN" dirty="0"/>
              <a:t>RMSE: 0.3781 </a:t>
            </a:r>
          </a:p>
          <a:p>
            <a:r>
              <a:rPr lang="en-IN" dirty="0"/>
              <a:t>R-2 score: 0.8563</a:t>
            </a:r>
          </a:p>
        </p:txBody>
      </p:sp>
      <p:sp>
        <p:nvSpPr>
          <p:cNvPr id="7" name="Content Placeholder 6">
            <a:extLst>
              <a:ext uri="{FF2B5EF4-FFF2-40B4-BE49-F238E27FC236}">
                <a16:creationId xmlns:a16="http://schemas.microsoft.com/office/drawing/2014/main" id="{F4127491-4CF8-3CEF-0F97-BA9352461916}"/>
              </a:ext>
            </a:extLst>
          </p:cNvPr>
          <p:cNvSpPr>
            <a:spLocks noGrp="1"/>
          </p:cNvSpPr>
          <p:nvPr>
            <p:ph sz="half" idx="2"/>
          </p:nvPr>
        </p:nvSpPr>
        <p:spPr/>
        <p:txBody>
          <a:bodyPr/>
          <a:lstStyle/>
          <a:p>
            <a:r>
              <a:rPr lang="en-US" dirty="0"/>
              <a:t>How does a player's dominant foot affect their market value in euros?</a:t>
            </a:r>
            <a:endParaRPr lang="en-IN" dirty="0"/>
          </a:p>
        </p:txBody>
      </p:sp>
      <p:pic>
        <p:nvPicPr>
          <p:cNvPr id="1028" name="Picture 4" descr="pGKFpwD0JAAAAAASUVORK5CYII= (395×273)">
            <a:extLst>
              <a:ext uri="{FF2B5EF4-FFF2-40B4-BE49-F238E27FC236}">
                <a16:creationId xmlns:a16="http://schemas.microsoft.com/office/drawing/2014/main" id="{DF7B55E6-A782-44F4-75F5-4CB80388F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50" y="3680927"/>
            <a:ext cx="2705878" cy="2110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a:extLst>
              <a:ext uri="{FF2B5EF4-FFF2-40B4-BE49-F238E27FC236}">
                <a16:creationId xmlns:a16="http://schemas.microsoft.com/office/drawing/2014/main" id="{1530F09B-1066-C2E5-1041-C55618F12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5887" y="3680927"/>
            <a:ext cx="2285199" cy="2110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4942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ABE5-74CB-37E3-D253-C8850AE28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422D2-21E0-F245-8CDA-C03A5F88FF76}"/>
              </a:ext>
            </a:extLst>
          </p:cNvPr>
          <p:cNvSpPr>
            <a:spLocks noGrp="1"/>
          </p:cNvSpPr>
          <p:nvPr>
            <p:ph type="title"/>
          </p:nvPr>
        </p:nvSpPr>
        <p:spPr/>
        <p:txBody>
          <a:bodyPr/>
          <a:lstStyle/>
          <a:p>
            <a:r>
              <a:rPr lang="en-US" dirty="0"/>
              <a:t>Focus Area 2 =&gt; Player profile and market value (Continued)</a:t>
            </a:r>
            <a:endParaRPr lang="en-IN" dirty="0"/>
          </a:p>
        </p:txBody>
      </p:sp>
      <p:sp>
        <p:nvSpPr>
          <p:cNvPr id="3" name="Text Placeholder 2">
            <a:extLst>
              <a:ext uri="{FF2B5EF4-FFF2-40B4-BE49-F238E27FC236}">
                <a16:creationId xmlns:a16="http://schemas.microsoft.com/office/drawing/2014/main" id="{F3DEE62C-CA78-3A43-AEC0-627D8F7F1D15}"/>
              </a:ext>
            </a:extLst>
          </p:cNvPr>
          <p:cNvSpPr>
            <a:spLocks noGrp="1"/>
          </p:cNvSpPr>
          <p:nvPr>
            <p:ph type="body" idx="1"/>
          </p:nvPr>
        </p:nvSpPr>
        <p:spPr>
          <a:xfrm>
            <a:off x="615820" y="2226734"/>
            <a:ext cx="5066904" cy="576262"/>
          </a:xfrm>
        </p:spPr>
        <p:txBody>
          <a:bodyPr/>
          <a:lstStyle/>
          <a:p>
            <a:r>
              <a:rPr lang="en-IN" dirty="0"/>
              <a:t>Linear Regression</a:t>
            </a:r>
          </a:p>
        </p:txBody>
      </p:sp>
      <p:sp>
        <p:nvSpPr>
          <p:cNvPr id="5" name="Text Placeholder 4">
            <a:extLst>
              <a:ext uri="{FF2B5EF4-FFF2-40B4-BE49-F238E27FC236}">
                <a16:creationId xmlns:a16="http://schemas.microsoft.com/office/drawing/2014/main" id="{8EBAD527-6B87-AD52-B506-617B288ED3F7}"/>
              </a:ext>
            </a:extLst>
          </p:cNvPr>
          <p:cNvSpPr>
            <a:spLocks noGrp="1"/>
          </p:cNvSpPr>
          <p:nvPr>
            <p:ph type="body" sz="quarter" idx="3"/>
          </p:nvPr>
        </p:nvSpPr>
        <p:spPr>
          <a:xfrm>
            <a:off x="5823483" y="2226734"/>
            <a:ext cx="4995333" cy="576262"/>
          </a:xfrm>
        </p:spPr>
        <p:txBody>
          <a:bodyPr/>
          <a:lstStyle/>
          <a:p>
            <a:r>
              <a:rPr lang="en-IN" dirty="0"/>
              <a:t>Linear Regression</a:t>
            </a:r>
          </a:p>
        </p:txBody>
      </p:sp>
      <p:sp>
        <p:nvSpPr>
          <p:cNvPr id="6" name="Content Placeholder 5">
            <a:extLst>
              <a:ext uri="{FF2B5EF4-FFF2-40B4-BE49-F238E27FC236}">
                <a16:creationId xmlns:a16="http://schemas.microsoft.com/office/drawing/2014/main" id="{80210F70-FFF0-0EF1-406B-BA0368EBA837}"/>
              </a:ext>
            </a:extLst>
          </p:cNvPr>
          <p:cNvSpPr>
            <a:spLocks noGrp="1"/>
          </p:cNvSpPr>
          <p:nvPr>
            <p:ph sz="quarter" idx="4"/>
          </p:nvPr>
        </p:nvSpPr>
        <p:spPr/>
        <p:txBody>
          <a:bodyPr/>
          <a:lstStyle/>
          <a:p>
            <a:r>
              <a:rPr lang="en-IN" dirty="0"/>
              <a:t>4 independent features with 1 dependent feature -&gt;</a:t>
            </a:r>
          </a:p>
          <a:p>
            <a:r>
              <a:rPr lang="en-IN" dirty="0"/>
              <a:t>MSE: 0.1146</a:t>
            </a:r>
          </a:p>
          <a:p>
            <a:r>
              <a:rPr lang="en-IN" dirty="0"/>
              <a:t>MAE: 0.2240</a:t>
            </a:r>
          </a:p>
          <a:p>
            <a:r>
              <a:rPr lang="en-IN" dirty="0"/>
              <a:t>RMSE: 0.3385</a:t>
            </a:r>
          </a:p>
          <a:p>
            <a:r>
              <a:rPr lang="en-IN" dirty="0"/>
              <a:t>R-2 score: 0.8874</a:t>
            </a:r>
          </a:p>
        </p:txBody>
      </p:sp>
      <p:sp>
        <p:nvSpPr>
          <p:cNvPr id="7" name="Content Placeholder 6">
            <a:extLst>
              <a:ext uri="{FF2B5EF4-FFF2-40B4-BE49-F238E27FC236}">
                <a16:creationId xmlns:a16="http://schemas.microsoft.com/office/drawing/2014/main" id="{91D61A7C-69A1-89EE-75AE-76522FBC35C3}"/>
              </a:ext>
            </a:extLst>
          </p:cNvPr>
          <p:cNvSpPr>
            <a:spLocks noGrp="1"/>
          </p:cNvSpPr>
          <p:nvPr>
            <p:ph sz="half" idx="2"/>
          </p:nvPr>
        </p:nvSpPr>
        <p:spPr/>
        <p:txBody>
          <a:bodyPr/>
          <a:lstStyle/>
          <a:p>
            <a:r>
              <a:rPr lang="en-IN" dirty="0"/>
              <a:t>Model with 3 independent features and 1 dependent variable</a:t>
            </a:r>
          </a:p>
          <a:p>
            <a:r>
              <a:rPr lang="en-IN" dirty="0"/>
              <a:t>MSE: 0.1228 </a:t>
            </a:r>
          </a:p>
          <a:p>
            <a:r>
              <a:rPr lang="en-IN" dirty="0"/>
              <a:t>MAE: 0.2318 </a:t>
            </a:r>
          </a:p>
          <a:p>
            <a:r>
              <a:rPr lang="en-IN" dirty="0"/>
              <a:t>RMSE: 0.3505</a:t>
            </a:r>
          </a:p>
          <a:p>
            <a:r>
              <a:rPr lang="en-IN" dirty="0"/>
              <a:t>R-2 score: 0.8742</a:t>
            </a:r>
          </a:p>
        </p:txBody>
      </p:sp>
      <p:sp>
        <p:nvSpPr>
          <p:cNvPr id="4" name="TextBox 3">
            <a:extLst>
              <a:ext uri="{FF2B5EF4-FFF2-40B4-BE49-F238E27FC236}">
                <a16:creationId xmlns:a16="http://schemas.microsoft.com/office/drawing/2014/main" id="{70A81E8B-2687-F5AA-6DB8-AB5192A65B27}"/>
              </a:ext>
            </a:extLst>
          </p:cNvPr>
          <p:cNvSpPr txBox="1"/>
          <p:nvPr/>
        </p:nvSpPr>
        <p:spPr>
          <a:xfrm>
            <a:off x="354563" y="5505061"/>
            <a:ext cx="11066106" cy="923330"/>
          </a:xfrm>
          <a:prstGeom prst="rect">
            <a:avLst/>
          </a:prstGeom>
          <a:noFill/>
        </p:spPr>
        <p:txBody>
          <a:bodyPr wrap="square" rtlCol="0">
            <a:spAutoFit/>
          </a:bodyPr>
          <a:lstStyle/>
          <a:p>
            <a:r>
              <a:rPr lang="en-US" dirty="0"/>
              <a:t>The model with 4 independent features has the best metrics among all the other models that were tested, and to support it more, the accuracy of this model(0.8795) is very near to the highest accuracy(0.8824) seen in all the models.</a:t>
            </a:r>
            <a:endParaRPr lang="en-IN" dirty="0"/>
          </a:p>
        </p:txBody>
      </p:sp>
    </p:spTree>
    <p:extLst>
      <p:ext uri="{BB962C8B-B14F-4D97-AF65-F5344CB8AC3E}">
        <p14:creationId xmlns:p14="http://schemas.microsoft.com/office/powerpoint/2010/main" val="830933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B1FE4-A537-1086-AE5C-9E6FABCE0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68DEA-681B-7886-4247-1054C9246C40}"/>
              </a:ext>
            </a:extLst>
          </p:cNvPr>
          <p:cNvSpPr>
            <a:spLocks noGrp="1"/>
          </p:cNvSpPr>
          <p:nvPr>
            <p:ph type="title"/>
          </p:nvPr>
        </p:nvSpPr>
        <p:spPr/>
        <p:txBody>
          <a:bodyPr/>
          <a:lstStyle/>
          <a:p>
            <a:r>
              <a:rPr lang="en-US" dirty="0"/>
              <a:t>Focus Area 3 =&gt; Team comparison analysis</a:t>
            </a:r>
            <a:endParaRPr lang="en-IN" dirty="0"/>
          </a:p>
        </p:txBody>
      </p:sp>
      <p:sp>
        <p:nvSpPr>
          <p:cNvPr id="3" name="Text Placeholder 2">
            <a:extLst>
              <a:ext uri="{FF2B5EF4-FFF2-40B4-BE49-F238E27FC236}">
                <a16:creationId xmlns:a16="http://schemas.microsoft.com/office/drawing/2014/main" id="{4C005BCF-D177-6EEE-5B8E-2B5217D7522E}"/>
              </a:ext>
            </a:extLst>
          </p:cNvPr>
          <p:cNvSpPr>
            <a:spLocks noGrp="1"/>
          </p:cNvSpPr>
          <p:nvPr>
            <p:ph type="body" idx="1"/>
          </p:nvPr>
        </p:nvSpPr>
        <p:spPr>
          <a:xfrm>
            <a:off x="629626" y="2003946"/>
            <a:ext cx="5066904" cy="576262"/>
          </a:xfrm>
        </p:spPr>
        <p:txBody>
          <a:bodyPr/>
          <a:lstStyle/>
          <a:p>
            <a:r>
              <a:rPr lang="en-IN" dirty="0"/>
              <a:t>Descriptive Analysis</a:t>
            </a:r>
          </a:p>
        </p:txBody>
      </p:sp>
      <p:sp>
        <p:nvSpPr>
          <p:cNvPr id="5" name="Text Placeholder 4">
            <a:extLst>
              <a:ext uri="{FF2B5EF4-FFF2-40B4-BE49-F238E27FC236}">
                <a16:creationId xmlns:a16="http://schemas.microsoft.com/office/drawing/2014/main" id="{9E445F74-52C9-382A-3298-68201B367D82}"/>
              </a:ext>
            </a:extLst>
          </p:cNvPr>
          <p:cNvSpPr>
            <a:spLocks noGrp="1"/>
          </p:cNvSpPr>
          <p:nvPr>
            <p:ph type="body" sz="quarter" idx="3"/>
          </p:nvPr>
        </p:nvSpPr>
        <p:spPr>
          <a:xfrm>
            <a:off x="5982102" y="2013685"/>
            <a:ext cx="4995333" cy="576262"/>
          </a:xfrm>
        </p:spPr>
        <p:txBody>
          <a:bodyPr/>
          <a:lstStyle/>
          <a:p>
            <a:r>
              <a:rPr lang="en-IN" dirty="0"/>
              <a:t>Hypothesis Testing</a:t>
            </a:r>
          </a:p>
        </p:txBody>
      </p:sp>
      <p:sp>
        <p:nvSpPr>
          <p:cNvPr id="6" name="Content Placeholder 5">
            <a:extLst>
              <a:ext uri="{FF2B5EF4-FFF2-40B4-BE49-F238E27FC236}">
                <a16:creationId xmlns:a16="http://schemas.microsoft.com/office/drawing/2014/main" id="{AEDB0DE1-F7AC-46B5-DCCE-8FD621D02D3A}"/>
              </a:ext>
            </a:extLst>
          </p:cNvPr>
          <p:cNvSpPr>
            <a:spLocks noGrp="1"/>
          </p:cNvSpPr>
          <p:nvPr>
            <p:ph sz="quarter" idx="4"/>
          </p:nvPr>
        </p:nvSpPr>
        <p:spPr>
          <a:xfrm>
            <a:off x="5846010" y="2646266"/>
            <a:ext cx="4995334" cy="3894493"/>
          </a:xfrm>
        </p:spPr>
        <p:txBody>
          <a:bodyPr>
            <a:normAutofit fontScale="85000" lnSpcReduction="20000"/>
          </a:bodyPr>
          <a:lstStyle/>
          <a:p>
            <a:r>
              <a:rPr lang="en-US" b="0" i="0" dirty="0">
                <a:effectLst/>
                <a:latin typeface="system-ui"/>
              </a:rPr>
              <a:t>Can we say that the average attendance, when recorded for 2 competition types -: domestic league vs domestic cup is different?</a:t>
            </a:r>
          </a:p>
          <a:p>
            <a:r>
              <a:rPr lang="en-US" dirty="0"/>
              <a:t>Null Hypothesis =&gt; Attendance has no significant difference when seen for league v/s cup matches</a:t>
            </a:r>
          </a:p>
          <a:p>
            <a:r>
              <a:rPr lang="en-US" dirty="0"/>
              <a:t>Alternate Hypothesis =&gt; Attendance has a significant difference when seen for league v/s cup matches</a:t>
            </a:r>
          </a:p>
          <a:p>
            <a:r>
              <a:rPr lang="fr-FR" dirty="0"/>
              <a:t>T-stats: 0.0263 </a:t>
            </a:r>
          </a:p>
          <a:p>
            <a:r>
              <a:rPr lang="fr-FR" dirty="0"/>
              <a:t>P-value: 0.9789 </a:t>
            </a:r>
          </a:p>
          <a:p>
            <a:r>
              <a:rPr lang="fr-FR" dirty="0"/>
              <a:t>T-</a:t>
            </a:r>
            <a:r>
              <a:rPr lang="fr-FR" dirty="0" err="1"/>
              <a:t>critical</a:t>
            </a:r>
            <a:r>
              <a:rPr lang="fr-FR" dirty="0"/>
              <a:t>: 1.9605</a:t>
            </a:r>
          </a:p>
          <a:p>
            <a:r>
              <a:rPr lang="en-US" dirty="0"/>
              <a:t>P-value(0.97) &gt; alpha(0.05), so we can say that we will not reject the null hypothesis. </a:t>
            </a:r>
          </a:p>
          <a:p>
            <a:r>
              <a:rPr lang="en-US" dirty="0"/>
              <a:t>So, we can say that the attendance will not be impacted significantly, when viewed in terms of domestic league matches and domestic cup matches</a:t>
            </a:r>
            <a:endParaRPr lang="en-IN" dirty="0"/>
          </a:p>
        </p:txBody>
      </p:sp>
      <p:sp>
        <p:nvSpPr>
          <p:cNvPr id="7" name="Content Placeholder 6">
            <a:extLst>
              <a:ext uri="{FF2B5EF4-FFF2-40B4-BE49-F238E27FC236}">
                <a16:creationId xmlns:a16="http://schemas.microsoft.com/office/drawing/2014/main" id="{4C14DBF4-0BB0-614F-648E-88920688E23B}"/>
              </a:ext>
            </a:extLst>
          </p:cNvPr>
          <p:cNvSpPr>
            <a:spLocks noGrp="1"/>
          </p:cNvSpPr>
          <p:nvPr>
            <p:ph sz="half" idx="2"/>
          </p:nvPr>
        </p:nvSpPr>
        <p:spPr>
          <a:xfrm>
            <a:off x="699607" y="2646266"/>
            <a:ext cx="4996923" cy="3894492"/>
          </a:xfrm>
        </p:spPr>
        <p:txBody>
          <a:bodyPr>
            <a:normAutofit fontScale="85000" lnSpcReduction="20000"/>
          </a:bodyPr>
          <a:lstStyle/>
          <a:p>
            <a:r>
              <a:rPr lang="en-US" dirty="0"/>
              <a:t>Which club shows the biggest seasonal improvement in home club performances?</a:t>
            </a:r>
          </a:p>
          <a:p>
            <a:endParaRPr lang="en-IN" dirty="0"/>
          </a:p>
          <a:p>
            <a:endParaRPr lang="en-IN" dirty="0"/>
          </a:p>
          <a:p>
            <a:endParaRPr lang="en-IN" dirty="0"/>
          </a:p>
          <a:p>
            <a:endParaRPr lang="en-IN" dirty="0"/>
          </a:p>
          <a:p>
            <a:endParaRPr lang="en-IN" dirty="0"/>
          </a:p>
          <a:p>
            <a:endParaRPr lang="en-US" dirty="0"/>
          </a:p>
          <a:p>
            <a:r>
              <a:rPr lang="en-US" dirty="0"/>
              <a:t>FC Schalke 04 has been the worst performer across different years, whereas Borussia Dortmund saw their bad season from 2012 to 2013, but after that it showed a gradual increase in the number of goals scored by the club</a:t>
            </a:r>
            <a:endParaRPr lang="en-IN" dirty="0"/>
          </a:p>
        </p:txBody>
      </p:sp>
      <p:pic>
        <p:nvPicPr>
          <p:cNvPr id="2052" name="Picture 4">
            <a:extLst>
              <a:ext uri="{FF2B5EF4-FFF2-40B4-BE49-F238E27FC236}">
                <a16:creationId xmlns:a16="http://schemas.microsoft.com/office/drawing/2014/main" id="{D2A1FC3D-4F64-881A-3723-281DAB8E1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87" y="3151613"/>
            <a:ext cx="4627983" cy="1709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5640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869BF-ABF1-96D9-239C-9923F3E57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05EE5-79E5-371F-82D8-88D50369EBFB}"/>
              </a:ext>
            </a:extLst>
          </p:cNvPr>
          <p:cNvSpPr>
            <a:spLocks noGrp="1"/>
          </p:cNvSpPr>
          <p:nvPr>
            <p:ph type="title"/>
          </p:nvPr>
        </p:nvSpPr>
        <p:spPr/>
        <p:txBody>
          <a:bodyPr/>
          <a:lstStyle/>
          <a:p>
            <a:pPr algn="ctr"/>
            <a:r>
              <a:rPr lang="en-US" dirty="0"/>
              <a:t>Focus Area 4 =&gt; Attendance and stadium analysis</a:t>
            </a:r>
            <a:endParaRPr lang="en-IN" dirty="0"/>
          </a:p>
        </p:txBody>
      </p:sp>
      <p:sp>
        <p:nvSpPr>
          <p:cNvPr id="3" name="Text Placeholder 2">
            <a:extLst>
              <a:ext uri="{FF2B5EF4-FFF2-40B4-BE49-F238E27FC236}">
                <a16:creationId xmlns:a16="http://schemas.microsoft.com/office/drawing/2014/main" id="{B7A7D47F-3F39-9017-B48B-9C017DE76274}"/>
              </a:ext>
            </a:extLst>
          </p:cNvPr>
          <p:cNvSpPr>
            <a:spLocks noGrp="1"/>
          </p:cNvSpPr>
          <p:nvPr>
            <p:ph type="body" idx="1"/>
          </p:nvPr>
        </p:nvSpPr>
        <p:spPr>
          <a:xfrm>
            <a:off x="629626" y="2003946"/>
            <a:ext cx="5066904" cy="576262"/>
          </a:xfrm>
        </p:spPr>
        <p:txBody>
          <a:bodyPr/>
          <a:lstStyle/>
          <a:p>
            <a:r>
              <a:rPr lang="en-IN" dirty="0"/>
              <a:t>Descriptive Analysis</a:t>
            </a:r>
          </a:p>
        </p:txBody>
      </p:sp>
      <p:sp>
        <p:nvSpPr>
          <p:cNvPr id="5" name="Text Placeholder 4">
            <a:extLst>
              <a:ext uri="{FF2B5EF4-FFF2-40B4-BE49-F238E27FC236}">
                <a16:creationId xmlns:a16="http://schemas.microsoft.com/office/drawing/2014/main" id="{315752C7-3EDF-A6A6-9EE1-7663CF02CFAE}"/>
              </a:ext>
            </a:extLst>
          </p:cNvPr>
          <p:cNvSpPr>
            <a:spLocks noGrp="1"/>
          </p:cNvSpPr>
          <p:nvPr>
            <p:ph type="body" sz="quarter" idx="3"/>
          </p:nvPr>
        </p:nvSpPr>
        <p:spPr>
          <a:xfrm>
            <a:off x="6000763" y="2163310"/>
            <a:ext cx="4995333" cy="576262"/>
          </a:xfrm>
        </p:spPr>
        <p:txBody>
          <a:bodyPr/>
          <a:lstStyle/>
          <a:p>
            <a:r>
              <a:rPr lang="en-IN" dirty="0"/>
              <a:t>K Nearest Neighbors Classification</a:t>
            </a:r>
          </a:p>
        </p:txBody>
      </p:sp>
      <p:sp>
        <p:nvSpPr>
          <p:cNvPr id="6" name="Content Placeholder 5">
            <a:extLst>
              <a:ext uri="{FF2B5EF4-FFF2-40B4-BE49-F238E27FC236}">
                <a16:creationId xmlns:a16="http://schemas.microsoft.com/office/drawing/2014/main" id="{853E88EC-230D-AE19-DA38-813B2AE9B43B}"/>
              </a:ext>
            </a:extLst>
          </p:cNvPr>
          <p:cNvSpPr>
            <a:spLocks noGrp="1"/>
          </p:cNvSpPr>
          <p:nvPr>
            <p:ph sz="quarter" idx="4"/>
          </p:nvPr>
        </p:nvSpPr>
        <p:spPr>
          <a:xfrm>
            <a:off x="6080103" y="2739572"/>
            <a:ext cx="4995334" cy="3894493"/>
          </a:xfrm>
        </p:spPr>
        <p:txBody>
          <a:bodyPr>
            <a:normAutofit fontScale="85000" lnSpcReduction="20000"/>
          </a:bodyPr>
          <a:lstStyle/>
          <a:p>
            <a:r>
              <a:rPr lang="en-US" b="0" i="0" dirty="0">
                <a:effectLst/>
                <a:latin typeface="system-ui"/>
              </a:rPr>
              <a:t>We want to judge a player's dominant foot(left or right) based on various input factors</a:t>
            </a:r>
          </a:p>
          <a:p>
            <a:endParaRPr lang="en-US" dirty="0">
              <a:latin typeface="system-ui"/>
            </a:endParaRPr>
          </a:p>
          <a:p>
            <a:endParaRPr lang="en-US" b="0" i="0" dirty="0">
              <a:effectLst/>
              <a:latin typeface="system-ui"/>
            </a:endParaRPr>
          </a:p>
          <a:p>
            <a:endParaRPr lang="en-US" dirty="0">
              <a:latin typeface="system-ui"/>
            </a:endParaRPr>
          </a:p>
          <a:p>
            <a:endParaRPr lang="en-US" b="0" i="0" dirty="0">
              <a:effectLst/>
              <a:latin typeface="system-ui"/>
            </a:endParaRPr>
          </a:p>
          <a:p>
            <a:endParaRPr lang="en-US" dirty="0">
              <a:latin typeface="system-ui"/>
            </a:endParaRPr>
          </a:p>
          <a:p>
            <a:endParaRPr lang="en-US" b="0" i="0" dirty="0">
              <a:effectLst/>
              <a:latin typeface="system-ui"/>
            </a:endParaRPr>
          </a:p>
          <a:p>
            <a:r>
              <a:rPr lang="en-US" b="0" i="0" dirty="0">
                <a:effectLst/>
                <a:latin typeface="system-ui"/>
              </a:rPr>
              <a:t>Accuracy: 0.9780 </a:t>
            </a:r>
          </a:p>
          <a:p>
            <a:r>
              <a:rPr lang="en-US" b="0" i="0" dirty="0">
                <a:effectLst/>
                <a:latin typeface="system-ui"/>
              </a:rPr>
              <a:t>Recall: 0.9780</a:t>
            </a:r>
          </a:p>
          <a:p>
            <a:r>
              <a:rPr lang="en-US" b="0" i="0" dirty="0">
                <a:effectLst/>
                <a:latin typeface="system-ui"/>
              </a:rPr>
              <a:t>F1-score: 0.9780</a:t>
            </a:r>
          </a:p>
          <a:p>
            <a:r>
              <a:rPr lang="en-US" b="0" i="0" dirty="0">
                <a:effectLst/>
                <a:latin typeface="system-ui"/>
              </a:rPr>
              <a:t>Precision: 0.9780</a:t>
            </a:r>
          </a:p>
          <a:p>
            <a:endParaRPr lang="en-IN" dirty="0"/>
          </a:p>
        </p:txBody>
      </p:sp>
      <p:sp>
        <p:nvSpPr>
          <p:cNvPr id="7" name="Content Placeholder 6">
            <a:extLst>
              <a:ext uri="{FF2B5EF4-FFF2-40B4-BE49-F238E27FC236}">
                <a16:creationId xmlns:a16="http://schemas.microsoft.com/office/drawing/2014/main" id="{667F73B5-C216-8F6C-6E34-815EC422787F}"/>
              </a:ext>
            </a:extLst>
          </p:cNvPr>
          <p:cNvSpPr>
            <a:spLocks noGrp="1"/>
          </p:cNvSpPr>
          <p:nvPr>
            <p:ph sz="half" idx="2"/>
          </p:nvPr>
        </p:nvSpPr>
        <p:spPr>
          <a:xfrm>
            <a:off x="699606" y="2739573"/>
            <a:ext cx="4996923" cy="3894492"/>
          </a:xfrm>
        </p:spPr>
        <p:txBody>
          <a:bodyPr>
            <a:normAutofit fontScale="85000" lnSpcReduction="20000"/>
          </a:bodyPr>
          <a:lstStyle/>
          <a:p>
            <a:r>
              <a:rPr lang="en-US" b="0" i="0" dirty="0">
                <a:effectLst/>
                <a:latin typeface="system-ui"/>
              </a:rPr>
              <a:t>Are certain stadiums consistently associated with higher attendance figures?</a:t>
            </a:r>
          </a:p>
          <a:p>
            <a:endParaRPr lang="en-US" dirty="0">
              <a:latin typeface="system-ui"/>
            </a:endParaRPr>
          </a:p>
          <a:p>
            <a:endParaRPr lang="en-US" b="0" i="0" dirty="0">
              <a:effectLst/>
              <a:latin typeface="system-ui"/>
            </a:endParaRPr>
          </a:p>
          <a:p>
            <a:endParaRPr lang="en-US" dirty="0">
              <a:latin typeface="system-ui"/>
            </a:endParaRPr>
          </a:p>
          <a:p>
            <a:endParaRPr lang="en-US" b="0" i="0" dirty="0">
              <a:effectLst/>
              <a:latin typeface="system-ui"/>
            </a:endParaRPr>
          </a:p>
          <a:p>
            <a:endParaRPr lang="en-US" dirty="0">
              <a:latin typeface="system-ui"/>
            </a:endParaRPr>
          </a:p>
          <a:p>
            <a:pPr marL="0" indent="0">
              <a:buNone/>
            </a:pPr>
            <a:endParaRPr lang="en-US" dirty="0">
              <a:latin typeface="system-ui"/>
            </a:endParaRPr>
          </a:p>
          <a:p>
            <a:r>
              <a:rPr lang="en-US" dirty="0">
                <a:latin typeface="system-ui"/>
              </a:rPr>
              <a:t>W</a:t>
            </a:r>
            <a:r>
              <a:rPr lang="en-US" b="0" i="0" dirty="0">
                <a:effectLst/>
                <a:latin typeface="system-ui"/>
              </a:rPr>
              <a:t>e can say that '</a:t>
            </a:r>
            <a:r>
              <a:rPr lang="en-US" b="0" i="0" dirty="0" err="1">
                <a:effectLst/>
                <a:latin typeface="system-ui"/>
              </a:rPr>
              <a:t>Veltins</a:t>
            </a:r>
            <a:r>
              <a:rPr lang="en-US" b="0" i="0" dirty="0">
                <a:effectLst/>
                <a:latin typeface="system-ui"/>
              </a:rPr>
              <a:t>-Arena' and 'SIGNAL IDUNA PARK' had started with a strong attendance numbers back in 2012. They have maintained these strong attendance numbers till 2018. After that, we can see a big fall for these stadiums in terms of attendance. Whereas, we can say that for 'Stadion </a:t>
            </a:r>
            <a:r>
              <a:rPr lang="en-US" b="0" i="0" dirty="0" err="1">
                <a:effectLst/>
                <a:latin typeface="system-ui"/>
              </a:rPr>
              <a:t>im</a:t>
            </a:r>
            <a:r>
              <a:rPr lang="en-US" b="0" i="0" dirty="0">
                <a:effectLst/>
                <a:latin typeface="system-ui"/>
              </a:rPr>
              <a:t> Borussia-Park', it has maintained a steady attendance of around 50000 from 2012 to 2019.</a:t>
            </a:r>
          </a:p>
          <a:p>
            <a:endParaRPr lang="en-IN" dirty="0"/>
          </a:p>
        </p:txBody>
      </p:sp>
      <p:pic>
        <p:nvPicPr>
          <p:cNvPr id="3076" name="Picture 4">
            <a:extLst>
              <a:ext uri="{FF2B5EF4-FFF2-40B4-BE49-F238E27FC236}">
                <a16:creationId xmlns:a16="http://schemas.microsoft.com/office/drawing/2014/main" id="{DC933FC4-5D61-4259-6DF0-8182885141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384" y="3219065"/>
            <a:ext cx="4726145" cy="17634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78" name="Picture 6">
            <a:extLst>
              <a:ext uri="{FF2B5EF4-FFF2-40B4-BE49-F238E27FC236}">
                <a16:creationId xmlns:a16="http://schemas.microsoft.com/office/drawing/2014/main" id="{ED869890-3D42-CC94-F653-69171EBF7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6865" y="3198337"/>
            <a:ext cx="4898572" cy="17842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2959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0B87A-99BA-4B46-F302-5B324359C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CDA97-1B32-4A10-3A6C-6C127171DD89}"/>
              </a:ext>
            </a:extLst>
          </p:cNvPr>
          <p:cNvSpPr>
            <a:spLocks noGrp="1"/>
          </p:cNvSpPr>
          <p:nvPr>
            <p:ph type="title"/>
          </p:nvPr>
        </p:nvSpPr>
        <p:spPr/>
        <p:txBody>
          <a:bodyPr/>
          <a:lstStyle/>
          <a:p>
            <a:pPr algn="ctr"/>
            <a:r>
              <a:rPr lang="en-US" dirty="0"/>
              <a:t>Focus Area 4 =&gt; Attendance and stadium analysis (Continued)</a:t>
            </a:r>
            <a:endParaRPr lang="en-IN" dirty="0"/>
          </a:p>
        </p:txBody>
      </p:sp>
      <p:sp>
        <p:nvSpPr>
          <p:cNvPr id="3" name="Text Placeholder 2">
            <a:extLst>
              <a:ext uri="{FF2B5EF4-FFF2-40B4-BE49-F238E27FC236}">
                <a16:creationId xmlns:a16="http://schemas.microsoft.com/office/drawing/2014/main" id="{CC0CF5A7-D14A-70D3-D0E0-ACDD4CB42053}"/>
              </a:ext>
            </a:extLst>
          </p:cNvPr>
          <p:cNvSpPr>
            <a:spLocks noGrp="1"/>
          </p:cNvSpPr>
          <p:nvPr>
            <p:ph type="body" idx="1"/>
          </p:nvPr>
        </p:nvSpPr>
        <p:spPr>
          <a:xfrm>
            <a:off x="615820" y="1936567"/>
            <a:ext cx="10300996" cy="1196454"/>
          </a:xfrm>
        </p:spPr>
        <p:txBody>
          <a:bodyPr/>
          <a:lstStyle/>
          <a:p>
            <a:pPr algn="ctr"/>
            <a:r>
              <a:rPr lang="en-IN" dirty="0"/>
              <a:t>K Nearest Neighbors Classification</a:t>
            </a:r>
          </a:p>
          <a:p>
            <a:endParaRPr lang="en-IN" sz="1800" dirty="0"/>
          </a:p>
        </p:txBody>
      </p:sp>
      <p:sp>
        <p:nvSpPr>
          <p:cNvPr id="7" name="Content Placeholder 6">
            <a:extLst>
              <a:ext uri="{FF2B5EF4-FFF2-40B4-BE49-F238E27FC236}">
                <a16:creationId xmlns:a16="http://schemas.microsoft.com/office/drawing/2014/main" id="{BA8C9211-5BB6-B4B5-3DBB-00F1ED795588}"/>
              </a:ext>
            </a:extLst>
          </p:cNvPr>
          <p:cNvSpPr>
            <a:spLocks noGrp="1"/>
          </p:cNvSpPr>
          <p:nvPr>
            <p:ph sz="half" idx="2"/>
          </p:nvPr>
        </p:nvSpPr>
        <p:spPr>
          <a:xfrm>
            <a:off x="685801" y="2963508"/>
            <a:ext cx="10790852" cy="3894492"/>
          </a:xfrm>
        </p:spPr>
        <p:txBody>
          <a:bodyPr>
            <a:normAutofit/>
          </a:bodyPr>
          <a:lstStyle/>
          <a:p>
            <a:r>
              <a:rPr lang="en-IN" dirty="0"/>
              <a:t>Roc score of 0.9956</a:t>
            </a:r>
          </a:p>
          <a:p>
            <a:r>
              <a:rPr lang="en-US" dirty="0"/>
              <a:t>ROC score of 0.99 indicates that the model is very effectively identifying the data points to be of what category</a:t>
            </a:r>
          </a:p>
          <a:p>
            <a:r>
              <a:rPr lang="en-US" b="0" i="0" dirty="0">
                <a:effectLst/>
                <a:latin typeface="system-ui"/>
              </a:rPr>
              <a:t>Looking at all the scores, the model has a very good accuracy of 97.8% which is near to excellent. A good recall score suggests that the model is able to identify correct true positives(indicated by recall) and making </a:t>
            </a:r>
            <a:r>
              <a:rPr lang="en-US" b="0" i="0" dirty="0" err="1">
                <a:effectLst/>
                <a:latin typeface="system-ui"/>
              </a:rPr>
              <a:t>accuracte</a:t>
            </a:r>
            <a:r>
              <a:rPr lang="en-US" b="0" i="0" dirty="0">
                <a:effectLst/>
                <a:latin typeface="system-ui"/>
              </a:rPr>
              <a:t> positive predictions(indicated by precision). This shows that the model is not over-fitting nor under-fitting on the classes</a:t>
            </a:r>
          </a:p>
          <a:p>
            <a:r>
              <a:rPr lang="en-US" b="0" i="0" dirty="0">
                <a:effectLst/>
                <a:latin typeface="system-ui"/>
              </a:rPr>
              <a:t>Overall, we can say that this model is very effective in telling whether the player is 'right' footed, 'left' footed, or 'both' footed, by considering various features</a:t>
            </a:r>
          </a:p>
        </p:txBody>
      </p:sp>
    </p:spTree>
    <p:extLst>
      <p:ext uri="{BB962C8B-B14F-4D97-AF65-F5344CB8AC3E}">
        <p14:creationId xmlns:p14="http://schemas.microsoft.com/office/powerpoint/2010/main" val="1695947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F8058-ED72-9527-2A22-75909AB97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7E03-AA14-7EFF-B001-A9D5C7190884}"/>
              </a:ext>
            </a:extLst>
          </p:cNvPr>
          <p:cNvSpPr>
            <a:spLocks noGrp="1"/>
          </p:cNvSpPr>
          <p:nvPr>
            <p:ph type="title"/>
          </p:nvPr>
        </p:nvSpPr>
        <p:spPr>
          <a:xfrm>
            <a:off x="685801" y="214746"/>
            <a:ext cx="10131425" cy="1456267"/>
          </a:xfrm>
        </p:spPr>
        <p:txBody>
          <a:bodyPr>
            <a:normAutofit fontScale="90000"/>
          </a:bodyPr>
          <a:lstStyle/>
          <a:p>
            <a:pPr algn="ctr"/>
            <a:r>
              <a:rPr lang="en-US" dirty="0"/>
              <a:t>Focus Area 5,6,7 =&gt; Referee analysis, SUBSTITUTION PATTERN, EVENT ANALYSIS(DESCRIPTIVE ANALYSIS)</a:t>
            </a:r>
            <a:endParaRPr lang="en-IN" dirty="0"/>
          </a:p>
        </p:txBody>
      </p:sp>
      <p:sp>
        <p:nvSpPr>
          <p:cNvPr id="3" name="Text Placeholder 2">
            <a:extLst>
              <a:ext uri="{FF2B5EF4-FFF2-40B4-BE49-F238E27FC236}">
                <a16:creationId xmlns:a16="http://schemas.microsoft.com/office/drawing/2014/main" id="{704AED66-04BF-2BDA-725D-266203FB658F}"/>
              </a:ext>
            </a:extLst>
          </p:cNvPr>
          <p:cNvSpPr>
            <a:spLocks noGrp="1"/>
          </p:cNvSpPr>
          <p:nvPr>
            <p:ph type="body" idx="1"/>
          </p:nvPr>
        </p:nvSpPr>
        <p:spPr>
          <a:xfrm>
            <a:off x="685801" y="1473586"/>
            <a:ext cx="10300996" cy="1196454"/>
          </a:xfrm>
        </p:spPr>
        <p:txBody>
          <a:bodyPr/>
          <a:lstStyle/>
          <a:p>
            <a:pPr algn="ctr"/>
            <a:r>
              <a:rPr lang="en-IN" dirty="0"/>
              <a:t>DASHBOARD</a:t>
            </a:r>
          </a:p>
          <a:p>
            <a:endParaRPr lang="en-IN" sz="1800" dirty="0"/>
          </a:p>
        </p:txBody>
      </p:sp>
      <p:pic>
        <p:nvPicPr>
          <p:cNvPr id="5" name="Content Placeholder 4">
            <a:extLst>
              <a:ext uri="{FF2B5EF4-FFF2-40B4-BE49-F238E27FC236}">
                <a16:creationId xmlns:a16="http://schemas.microsoft.com/office/drawing/2014/main" id="{14649840-DC90-AB7F-49EF-AD9B0C277F2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0588" y="2230012"/>
            <a:ext cx="11607281" cy="4329408"/>
          </a:xfrm>
        </p:spPr>
      </p:pic>
    </p:spTree>
    <p:extLst>
      <p:ext uri="{BB962C8B-B14F-4D97-AF65-F5344CB8AC3E}">
        <p14:creationId xmlns:p14="http://schemas.microsoft.com/office/powerpoint/2010/main" val="2083585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18A94-B2E2-AA53-BEC3-544212F86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727C4E-608F-AEB5-3D5D-12F7F3D15E07}"/>
              </a:ext>
            </a:extLst>
          </p:cNvPr>
          <p:cNvSpPr>
            <a:spLocks noGrp="1"/>
          </p:cNvSpPr>
          <p:nvPr>
            <p:ph type="title"/>
          </p:nvPr>
        </p:nvSpPr>
        <p:spPr>
          <a:xfrm>
            <a:off x="685801" y="214746"/>
            <a:ext cx="10131425" cy="1456267"/>
          </a:xfrm>
        </p:spPr>
        <p:txBody>
          <a:bodyPr>
            <a:normAutofit fontScale="90000"/>
          </a:bodyPr>
          <a:lstStyle/>
          <a:p>
            <a:pPr algn="ctr"/>
            <a:r>
              <a:rPr lang="en-US" dirty="0"/>
              <a:t>Focus Area 5,6,7 =&gt; Referee analysis, SUBSTITUTION PATTERN, EVENT ANALYSIS(DESCRIPTIVE ANALYSIS)</a:t>
            </a:r>
            <a:endParaRPr lang="en-IN" dirty="0"/>
          </a:p>
        </p:txBody>
      </p:sp>
      <p:sp>
        <p:nvSpPr>
          <p:cNvPr id="3" name="Text Placeholder 2">
            <a:extLst>
              <a:ext uri="{FF2B5EF4-FFF2-40B4-BE49-F238E27FC236}">
                <a16:creationId xmlns:a16="http://schemas.microsoft.com/office/drawing/2014/main" id="{39418F76-06D0-143D-FD79-D2C4EDA756E0}"/>
              </a:ext>
            </a:extLst>
          </p:cNvPr>
          <p:cNvSpPr>
            <a:spLocks noGrp="1"/>
          </p:cNvSpPr>
          <p:nvPr>
            <p:ph type="body" idx="1"/>
          </p:nvPr>
        </p:nvSpPr>
        <p:spPr>
          <a:xfrm>
            <a:off x="685801" y="1473586"/>
            <a:ext cx="10300996" cy="1196454"/>
          </a:xfrm>
        </p:spPr>
        <p:txBody>
          <a:bodyPr/>
          <a:lstStyle/>
          <a:p>
            <a:pPr algn="ctr"/>
            <a:r>
              <a:rPr lang="en-IN" dirty="0"/>
              <a:t>DASHBOARD INTERPRETATIONS</a:t>
            </a:r>
          </a:p>
          <a:p>
            <a:endParaRPr lang="en-IN" sz="1800" dirty="0"/>
          </a:p>
        </p:txBody>
      </p:sp>
      <p:sp>
        <p:nvSpPr>
          <p:cNvPr id="6" name="Content Placeholder 5">
            <a:extLst>
              <a:ext uri="{FF2B5EF4-FFF2-40B4-BE49-F238E27FC236}">
                <a16:creationId xmlns:a16="http://schemas.microsoft.com/office/drawing/2014/main" id="{D3AF8D07-E778-EA8E-24B4-D342EA28D93E}"/>
              </a:ext>
            </a:extLst>
          </p:cNvPr>
          <p:cNvSpPr>
            <a:spLocks noGrp="1"/>
          </p:cNvSpPr>
          <p:nvPr>
            <p:ph sz="half" idx="2"/>
          </p:nvPr>
        </p:nvSpPr>
        <p:spPr>
          <a:xfrm>
            <a:off x="205274" y="2301434"/>
            <a:ext cx="11532637" cy="3773053"/>
          </a:xfrm>
        </p:spPr>
        <p:txBody>
          <a:bodyPr/>
          <a:lstStyle/>
          <a:p>
            <a:r>
              <a:rPr lang="en-US" sz="1800" dirty="0">
                <a:effectLst/>
                <a:latin typeface="Calibri (Body)"/>
              </a:rPr>
              <a:t>Yellow card Analysis =&gt; Felix Zwayer has issued the most yellow cards in his career</a:t>
            </a:r>
          </a:p>
          <a:p>
            <a:r>
              <a:rPr lang="en-US" sz="1800" dirty="0">
                <a:effectLst/>
                <a:latin typeface="Calibri (Body)"/>
              </a:rPr>
              <a:t>Red card Analysis =&gt; As seen from the graph also, and in general, referee's refrain from giving red cards to the players. From the graph we can see that Anthony Taylor and Felix Zwayer has issued the most red cards.</a:t>
            </a:r>
          </a:p>
          <a:p>
            <a:pPr>
              <a:lnSpc>
                <a:spcPct val="150000"/>
              </a:lnSpc>
            </a:pPr>
            <a:r>
              <a:rPr lang="en-US" sz="1800" dirty="0">
                <a:effectLst/>
                <a:latin typeface="Calibri (Body)"/>
              </a:rPr>
              <a:t>On an average, when the matches are won, we can see that the average of players substituted are the highest.</a:t>
            </a:r>
            <a:endParaRPr lang="en-US" dirty="0">
              <a:latin typeface="Calibri (Body)"/>
            </a:endParaRPr>
          </a:p>
          <a:p>
            <a:r>
              <a:rPr lang="en-US" sz="1800" dirty="0">
                <a:effectLst/>
                <a:latin typeface="Calibri (Body)"/>
              </a:rPr>
              <a:t>In general, players who are in attack position had the most substitutions , followed by Midfield players.</a:t>
            </a:r>
          </a:p>
          <a:p>
            <a:r>
              <a:rPr lang="en-US" sz="1800" dirty="0">
                <a:effectLst/>
                <a:latin typeface="Tableau Bold"/>
              </a:rPr>
              <a:t>Overall, we can say that matches in which 'Arsenal Football Club' played had the highest attendance, when considered from 2014 to 2020.</a:t>
            </a:r>
            <a:endParaRPr lang="en-IN" dirty="0">
              <a:latin typeface="Calibri (Body)"/>
            </a:endParaRPr>
          </a:p>
        </p:txBody>
      </p:sp>
    </p:spTree>
    <p:extLst>
      <p:ext uri="{BB962C8B-B14F-4D97-AF65-F5344CB8AC3E}">
        <p14:creationId xmlns:p14="http://schemas.microsoft.com/office/powerpoint/2010/main" val="465340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542F8-9808-B9E4-240A-51F52987F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4CCB9-AE0A-939F-AFFF-BE15CE082F07}"/>
              </a:ext>
            </a:extLst>
          </p:cNvPr>
          <p:cNvSpPr>
            <a:spLocks noGrp="1"/>
          </p:cNvSpPr>
          <p:nvPr>
            <p:ph type="title"/>
          </p:nvPr>
        </p:nvSpPr>
        <p:spPr>
          <a:xfrm>
            <a:off x="685801" y="214746"/>
            <a:ext cx="10131425" cy="1456267"/>
          </a:xfrm>
        </p:spPr>
        <p:txBody>
          <a:bodyPr>
            <a:normAutofit/>
          </a:bodyPr>
          <a:lstStyle/>
          <a:p>
            <a:pPr algn="ctr"/>
            <a:r>
              <a:rPr lang="en-US" dirty="0"/>
              <a:t>Focus Area 7 =&gt; EVENT ANALYSIS(Continued)</a:t>
            </a:r>
            <a:endParaRPr lang="en-IN" dirty="0"/>
          </a:p>
        </p:txBody>
      </p:sp>
      <p:sp>
        <p:nvSpPr>
          <p:cNvPr id="3" name="Text Placeholder 2">
            <a:extLst>
              <a:ext uri="{FF2B5EF4-FFF2-40B4-BE49-F238E27FC236}">
                <a16:creationId xmlns:a16="http://schemas.microsoft.com/office/drawing/2014/main" id="{EEBF25F7-0B08-BB86-8429-EBF9EA0F71EE}"/>
              </a:ext>
            </a:extLst>
          </p:cNvPr>
          <p:cNvSpPr>
            <a:spLocks noGrp="1"/>
          </p:cNvSpPr>
          <p:nvPr>
            <p:ph type="body" idx="1"/>
          </p:nvPr>
        </p:nvSpPr>
        <p:spPr>
          <a:xfrm>
            <a:off x="601015" y="1202998"/>
            <a:ext cx="10300996" cy="1196454"/>
          </a:xfrm>
        </p:spPr>
        <p:txBody>
          <a:bodyPr/>
          <a:lstStyle/>
          <a:p>
            <a:pPr algn="ctr"/>
            <a:r>
              <a:rPr lang="en-IN" dirty="0"/>
              <a:t>HYPOTHESIS TESTING</a:t>
            </a:r>
          </a:p>
          <a:p>
            <a:endParaRPr lang="en-IN" sz="1800" dirty="0"/>
          </a:p>
        </p:txBody>
      </p:sp>
      <p:sp>
        <p:nvSpPr>
          <p:cNvPr id="6" name="Content Placeholder 5">
            <a:extLst>
              <a:ext uri="{FF2B5EF4-FFF2-40B4-BE49-F238E27FC236}">
                <a16:creationId xmlns:a16="http://schemas.microsoft.com/office/drawing/2014/main" id="{8FCC81B2-27B8-65A8-92E9-DCF19B5FD06C}"/>
              </a:ext>
            </a:extLst>
          </p:cNvPr>
          <p:cNvSpPr>
            <a:spLocks noGrp="1"/>
          </p:cNvSpPr>
          <p:nvPr>
            <p:ph sz="half" idx="2"/>
          </p:nvPr>
        </p:nvSpPr>
        <p:spPr>
          <a:xfrm>
            <a:off x="205274" y="2030846"/>
            <a:ext cx="11532637" cy="4827154"/>
          </a:xfrm>
        </p:spPr>
        <p:txBody>
          <a:bodyPr>
            <a:noAutofit/>
          </a:bodyPr>
          <a:lstStyle/>
          <a:p>
            <a:pPr>
              <a:spcBef>
                <a:spcPts val="907"/>
              </a:spcBef>
              <a:spcAft>
                <a:spcPts val="1210"/>
              </a:spcAft>
            </a:pPr>
            <a:r>
              <a:rPr lang="en-US" sz="1600" b="0" i="0" dirty="0">
                <a:effectLst/>
                <a:latin typeface="Calibri (Body)"/>
              </a:rPr>
              <a:t>Null Hypothesis (H0) =&gt; Teams playing in high-attendance matches did not received significantly different referee decisions as compared to low-attendance matches</a:t>
            </a:r>
          </a:p>
          <a:p>
            <a:pPr algn="l">
              <a:spcBef>
                <a:spcPts val="1814"/>
              </a:spcBef>
              <a:spcAft>
                <a:spcPts val="605"/>
              </a:spcAft>
            </a:pPr>
            <a:r>
              <a:rPr lang="en-US" sz="1600" b="0" i="0" dirty="0">
                <a:effectLst/>
                <a:latin typeface="Calibri (Body)"/>
              </a:rPr>
              <a:t>Alternate Hypothesis(H1) =&gt; Teams playing in high-attendance matches received significantly different referee decisions as compared to low-attendance matches</a:t>
            </a:r>
          </a:p>
          <a:p>
            <a:pPr algn="l">
              <a:spcBef>
                <a:spcPts val="1814"/>
              </a:spcBef>
              <a:spcAft>
                <a:spcPts val="605"/>
              </a:spcAft>
            </a:pPr>
            <a:r>
              <a:rPr lang="en-US" sz="1600" dirty="0">
                <a:latin typeface="Calibri (Body)"/>
              </a:rPr>
              <a:t>P-Value =&gt; 0.94, </a:t>
            </a:r>
            <a:r>
              <a:rPr lang="en-US" sz="1600" b="0" i="0" dirty="0">
                <a:effectLst/>
                <a:latin typeface="Calibri (Body)"/>
              </a:rPr>
              <a:t>T-stats value =&gt; 0.07,</a:t>
            </a:r>
            <a:r>
              <a:rPr lang="en-US" sz="1600" dirty="0">
                <a:latin typeface="Calibri (Body)"/>
              </a:rPr>
              <a:t>+T-critical =&gt; 2.80</a:t>
            </a:r>
          </a:p>
          <a:p>
            <a:pPr algn="l">
              <a:spcBef>
                <a:spcPts val="1814"/>
              </a:spcBef>
              <a:spcAft>
                <a:spcPts val="605"/>
              </a:spcAft>
            </a:pPr>
            <a:r>
              <a:rPr lang="en-US" sz="1600" b="0" i="0" dirty="0">
                <a:effectLst/>
                <a:latin typeface="Calibri (Body)"/>
              </a:rPr>
              <a:t>The p-value (0.94) &gt; alpha (0.05), so we will not reject the null hypothesis.</a:t>
            </a:r>
          </a:p>
          <a:p>
            <a:pPr algn="l">
              <a:spcBef>
                <a:spcPts val="2177"/>
              </a:spcBef>
              <a:spcAft>
                <a:spcPts val="726"/>
              </a:spcAft>
            </a:pPr>
            <a:r>
              <a:rPr lang="en-US" sz="1600" b="0" i="0" dirty="0">
                <a:effectLst/>
                <a:latin typeface="Calibri (Body)"/>
              </a:rPr>
              <a:t>T-stats value (0.07) is not greater than +T-critical(2.80), so we will not reject the null hypothesis</a:t>
            </a:r>
          </a:p>
          <a:p>
            <a:pPr algn="l">
              <a:spcBef>
                <a:spcPts val="2177"/>
              </a:spcBef>
              <a:spcAft>
                <a:spcPts val="726"/>
              </a:spcAft>
            </a:pPr>
            <a:r>
              <a:rPr lang="en-US" sz="1600" b="0" i="0" dirty="0">
                <a:effectLst/>
                <a:latin typeface="Calibri (Body)"/>
              </a:rPr>
              <a:t>Business Conclusion =&gt;</a:t>
            </a:r>
          </a:p>
          <a:p>
            <a:pPr algn="l">
              <a:spcBef>
                <a:spcPts val="2177"/>
              </a:spcBef>
              <a:spcAft>
                <a:spcPts val="726"/>
              </a:spcAft>
            </a:pPr>
            <a:r>
              <a:rPr lang="en-US" sz="1600" dirty="0">
                <a:latin typeface="Calibri (Body)"/>
              </a:rPr>
              <a:t>W</a:t>
            </a:r>
            <a:r>
              <a:rPr lang="en-US" sz="1600" b="0" i="0" dirty="0">
                <a:effectLst/>
                <a:latin typeface="Calibri (Body)"/>
              </a:rPr>
              <a:t>e can say that the teams when playing in stadiums with high-attendance did not received a different number of yellow and red cards, as compared to the stadiums with low-attendance</a:t>
            </a:r>
          </a:p>
        </p:txBody>
      </p:sp>
    </p:spTree>
    <p:extLst>
      <p:ext uri="{BB962C8B-B14F-4D97-AF65-F5344CB8AC3E}">
        <p14:creationId xmlns:p14="http://schemas.microsoft.com/office/powerpoint/2010/main" val="2375107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EFC1-86B2-4730-7EA8-4E94ABCCA737}"/>
              </a:ext>
            </a:extLst>
          </p:cNvPr>
          <p:cNvSpPr>
            <a:spLocks noGrp="1"/>
          </p:cNvSpPr>
          <p:nvPr>
            <p:ph type="title"/>
          </p:nvPr>
        </p:nvSpPr>
        <p:spPr/>
        <p:txBody>
          <a:bodyPr/>
          <a:lstStyle/>
          <a:p>
            <a:pPr algn="ctr"/>
            <a:r>
              <a:rPr lang="en-US" dirty="0"/>
              <a:t>Introduction </a:t>
            </a:r>
            <a:endParaRPr lang="en-IN" dirty="0"/>
          </a:p>
        </p:txBody>
      </p:sp>
      <p:sp>
        <p:nvSpPr>
          <p:cNvPr id="3" name="Content Placeholder 2">
            <a:extLst>
              <a:ext uri="{FF2B5EF4-FFF2-40B4-BE49-F238E27FC236}">
                <a16:creationId xmlns:a16="http://schemas.microsoft.com/office/drawing/2014/main" id="{9811AB59-397D-97FE-9DBC-7A1BC186A1A4}"/>
              </a:ext>
            </a:extLst>
          </p:cNvPr>
          <p:cNvSpPr>
            <a:spLocks noGrp="1"/>
          </p:cNvSpPr>
          <p:nvPr>
            <p:ph idx="1"/>
          </p:nvPr>
        </p:nvSpPr>
        <p:spPr>
          <a:xfrm>
            <a:off x="685801" y="2142067"/>
            <a:ext cx="10131425" cy="4557313"/>
          </a:xfrm>
        </p:spPr>
        <p:txBody>
          <a:bodyPr anchor="t">
            <a:normAutofit/>
          </a:bodyPr>
          <a:lstStyle/>
          <a:p>
            <a:pPr>
              <a:lnSpc>
                <a:spcPct val="150000"/>
              </a:lnSpc>
            </a:pPr>
            <a:r>
              <a:rPr lang="en-IN" dirty="0"/>
              <a:t>Football or Soccer is a worldwide played sport that has a huge fan following in every habitable continent.</a:t>
            </a:r>
          </a:p>
          <a:p>
            <a:pPr>
              <a:lnSpc>
                <a:spcPct val="150000"/>
              </a:lnSpc>
            </a:pPr>
            <a:r>
              <a:rPr lang="en-IN" dirty="0"/>
              <a:t>So, it becomes a vital part to perform analysis on different parameters that influence this game. By performing analysis on different aspects of football, we will be able to identify patterns, insights, potential gaps, and many more.</a:t>
            </a:r>
          </a:p>
          <a:p>
            <a:pPr>
              <a:lnSpc>
                <a:spcPct val="150000"/>
              </a:lnSpc>
            </a:pPr>
            <a:r>
              <a:rPr lang="en-IN" dirty="0"/>
              <a:t>Football data analysis consists of the process of collecting data, cleaning and then performing analysis on the data to extract meaningful insights.</a:t>
            </a:r>
          </a:p>
          <a:p>
            <a:pPr>
              <a:lnSpc>
                <a:spcPct val="150000"/>
              </a:lnSpc>
            </a:pPr>
            <a:r>
              <a:rPr lang="en-IN" dirty="0"/>
              <a:t>The insights that we will gather from here will play a pivotal role in determining important decisions to be made in football.</a:t>
            </a:r>
          </a:p>
          <a:p>
            <a:pPr>
              <a:lnSpc>
                <a:spcPct val="150000"/>
              </a:lnSpc>
            </a:pPr>
            <a:endParaRPr lang="en-IN" dirty="0"/>
          </a:p>
        </p:txBody>
      </p:sp>
    </p:spTree>
    <p:extLst>
      <p:ext uri="{BB962C8B-B14F-4D97-AF65-F5344CB8AC3E}">
        <p14:creationId xmlns:p14="http://schemas.microsoft.com/office/powerpoint/2010/main" val="3777222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83A1-9CCF-917D-B7E2-315A6E439B4F}"/>
              </a:ext>
            </a:extLst>
          </p:cNvPr>
          <p:cNvSpPr>
            <a:spLocks noGrp="1"/>
          </p:cNvSpPr>
          <p:nvPr>
            <p:ph type="title"/>
          </p:nvPr>
        </p:nvSpPr>
        <p:spPr/>
        <p:txBody>
          <a:bodyPr/>
          <a:lstStyle/>
          <a:p>
            <a:pPr algn="ctr"/>
            <a:r>
              <a:rPr lang="en-US" dirty="0"/>
              <a:t>Focus Area 9 =&gt; Player attributes and demographics</a:t>
            </a:r>
            <a:endParaRPr lang="en-IN" dirty="0"/>
          </a:p>
        </p:txBody>
      </p:sp>
      <p:sp>
        <p:nvSpPr>
          <p:cNvPr id="3" name="Content Placeholder 2">
            <a:extLst>
              <a:ext uri="{FF2B5EF4-FFF2-40B4-BE49-F238E27FC236}">
                <a16:creationId xmlns:a16="http://schemas.microsoft.com/office/drawing/2014/main" id="{C2629497-9E3F-6F8F-9CDC-D8C5B5DEF3E2}"/>
              </a:ext>
            </a:extLst>
          </p:cNvPr>
          <p:cNvSpPr>
            <a:spLocks noGrp="1"/>
          </p:cNvSpPr>
          <p:nvPr>
            <p:ph sz="half" idx="1"/>
          </p:nvPr>
        </p:nvSpPr>
        <p:spPr>
          <a:xfrm>
            <a:off x="669648" y="1983446"/>
            <a:ext cx="4995334" cy="3649134"/>
          </a:xfrm>
        </p:spPr>
        <p:txBody>
          <a:bodyPr anchor="t">
            <a:normAutofit fontScale="85000" lnSpcReduction="20000"/>
          </a:bodyPr>
          <a:lstStyle/>
          <a:p>
            <a:r>
              <a:rPr lang="en-IN" dirty="0"/>
              <a:t>Descriptive Analysis</a:t>
            </a:r>
          </a:p>
          <a:p>
            <a:r>
              <a:rPr lang="en-US" b="0" i="0" dirty="0">
                <a:effectLst/>
                <a:latin typeface="system-ui"/>
              </a:rPr>
              <a:t>Do Tall height players have more market value, when compared historically and currently, than the short heighted players?</a:t>
            </a:r>
          </a:p>
          <a:p>
            <a:r>
              <a:rPr lang="en-US" dirty="0">
                <a:latin typeface="system-ui"/>
              </a:rPr>
              <a:t>Current trend =&gt; </a:t>
            </a:r>
            <a:endParaRPr lang="en-US" b="0" i="0" dirty="0">
              <a:effectLst/>
              <a:latin typeface="system-ui"/>
            </a:endParaRPr>
          </a:p>
          <a:p>
            <a:pPr marL="0" indent="0">
              <a:buNone/>
            </a:pPr>
            <a:endParaRPr lang="en-US" b="0" i="0" dirty="0">
              <a:effectLst/>
              <a:latin typeface="system-ui"/>
            </a:endParaRPr>
          </a:p>
          <a:p>
            <a:endParaRPr lang="en-IN" dirty="0"/>
          </a:p>
        </p:txBody>
      </p:sp>
      <p:sp>
        <p:nvSpPr>
          <p:cNvPr id="4" name="Content Placeholder 3">
            <a:extLst>
              <a:ext uri="{FF2B5EF4-FFF2-40B4-BE49-F238E27FC236}">
                <a16:creationId xmlns:a16="http://schemas.microsoft.com/office/drawing/2014/main" id="{44E8BD8E-4DA6-2543-0DA9-98CEF8BE0B41}"/>
              </a:ext>
            </a:extLst>
          </p:cNvPr>
          <p:cNvSpPr>
            <a:spLocks noGrp="1"/>
          </p:cNvSpPr>
          <p:nvPr>
            <p:ph sz="half" idx="2"/>
          </p:nvPr>
        </p:nvSpPr>
        <p:spPr>
          <a:xfrm>
            <a:off x="5783773" y="1983446"/>
            <a:ext cx="5346848" cy="4557313"/>
          </a:xfrm>
        </p:spPr>
        <p:txBody>
          <a:bodyPr anchor="t">
            <a:normAutofit fontScale="85000" lnSpcReduction="20000"/>
          </a:bodyPr>
          <a:lstStyle/>
          <a:p>
            <a:r>
              <a:rPr lang="en-IN" dirty="0"/>
              <a:t>Historical trend =&gt;</a:t>
            </a:r>
          </a:p>
          <a:p>
            <a:endParaRPr lang="en-IN" dirty="0"/>
          </a:p>
          <a:p>
            <a:endParaRPr lang="en-IN" dirty="0"/>
          </a:p>
          <a:p>
            <a:endParaRPr lang="en-IN" dirty="0"/>
          </a:p>
          <a:p>
            <a:endParaRPr lang="en-IN" dirty="0"/>
          </a:p>
          <a:p>
            <a:endParaRPr lang="en-IN" dirty="0"/>
          </a:p>
          <a:p>
            <a:pPr marL="0" indent="0">
              <a:buNone/>
            </a:pPr>
            <a:endParaRPr lang="en-IN" dirty="0"/>
          </a:p>
          <a:p>
            <a:pPr>
              <a:spcBef>
                <a:spcPts val="1814"/>
              </a:spcBef>
              <a:spcAft>
                <a:spcPts val="1210"/>
              </a:spcAft>
            </a:pPr>
            <a:r>
              <a:rPr lang="en-US" b="0" i="0" dirty="0">
                <a:effectLst/>
                <a:latin typeface="system-ui"/>
              </a:rPr>
              <a:t>As seen from above analysis, we can clearly see that tall heighted players, when seen historically and currently, are showing a sharp increase in the market value after 2019.</a:t>
            </a:r>
          </a:p>
          <a:p>
            <a:pPr algn="l">
              <a:spcBef>
                <a:spcPts val="1814"/>
              </a:spcBef>
              <a:spcAft>
                <a:spcPts val="605"/>
              </a:spcAft>
            </a:pPr>
            <a:r>
              <a:rPr lang="en-US" b="0" i="0" dirty="0">
                <a:effectLst/>
                <a:latin typeface="system-ui"/>
              </a:rPr>
              <a:t>If we see on average terms, we can see that tall height players are currently highly valued as compared to short heighted players. But, if we see historically, we can say that short heighted players has had a high share of market share as compared to tall players, as seen from the visualizations also.</a:t>
            </a:r>
          </a:p>
          <a:p>
            <a:endParaRPr lang="en-IN" dirty="0"/>
          </a:p>
          <a:p>
            <a:endParaRPr lang="en-IN" dirty="0"/>
          </a:p>
        </p:txBody>
      </p:sp>
      <p:pic>
        <p:nvPicPr>
          <p:cNvPr id="5122" name="Picture 2" descr="AAAAAElFTkSuQmCC (387×273)">
            <a:extLst>
              <a:ext uri="{FF2B5EF4-FFF2-40B4-BE49-F238E27FC236}">
                <a16:creationId xmlns:a16="http://schemas.microsoft.com/office/drawing/2014/main" id="{D0912952-1CF0-9B20-1788-5DCE4D793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439" y="3312374"/>
            <a:ext cx="4800598" cy="23886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126" name="Picture 6" descr="H+R5iYIDn6KGAAAAABJRU5ErkJggg== (387×273)">
            <a:extLst>
              <a:ext uri="{FF2B5EF4-FFF2-40B4-BE49-F238E27FC236}">
                <a16:creationId xmlns:a16="http://schemas.microsoft.com/office/drawing/2014/main" id="{1A1FBE50-2FFC-7820-0D42-7597A54C56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0725" y="2295322"/>
            <a:ext cx="5100736" cy="19407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2654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4085-883A-BAD2-BB51-127534EDBECC}"/>
              </a:ext>
            </a:extLst>
          </p:cNvPr>
          <p:cNvSpPr>
            <a:spLocks noGrp="1"/>
          </p:cNvSpPr>
          <p:nvPr>
            <p:ph type="title"/>
          </p:nvPr>
        </p:nvSpPr>
        <p:spPr/>
        <p:txBody>
          <a:bodyPr>
            <a:normAutofit fontScale="90000"/>
          </a:bodyPr>
          <a:lstStyle/>
          <a:p>
            <a:pPr algn="ctr"/>
            <a:r>
              <a:rPr lang="en-US" dirty="0"/>
              <a:t>Focus Area 9 =&gt; Player attributes and demographics (CONTINUED)</a:t>
            </a:r>
            <a:br>
              <a:rPr lang="en-US" dirty="0"/>
            </a:br>
            <a:r>
              <a:rPr lang="en-US" dirty="0"/>
              <a:t>K MEANS CLUSTERING</a:t>
            </a:r>
            <a:endParaRPr lang="en-IN" dirty="0"/>
          </a:p>
        </p:txBody>
      </p:sp>
      <p:sp>
        <p:nvSpPr>
          <p:cNvPr id="3" name="Content Placeholder 2">
            <a:extLst>
              <a:ext uri="{FF2B5EF4-FFF2-40B4-BE49-F238E27FC236}">
                <a16:creationId xmlns:a16="http://schemas.microsoft.com/office/drawing/2014/main" id="{79837BDD-0328-CDB5-759A-69E6679FEB4C}"/>
              </a:ext>
            </a:extLst>
          </p:cNvPr>
          <p:cNvSpPr>
            <a:spLocks noGrp="1"/>
          </p:cNvSpPr>
          <p:nvPr>
            <p:ph idx="1"/>
          </p:nvPr>
        </p:nvSpPr>
        <p:spPr/>
        <p:txBody>
          <a:bodyPr anchor="t"/>
          <a:lstStyle/>
          <a:p>
            <a:r>
              <a:rPr lang="en-US" b="0" i="0" dirty="0">
                <a:effectLst/>
                <a:latin typeface="system-ui"/>
              </a:rPr>
              <a:t>If we apply K-Means Clustering to player attributes other than just height (e.g., market value, goals, assists), reveal distinct player archetypes that could inform scouting strategies for identifying undervalued talent within specific clusters?</a:t>
            </a:r>
          </a:p>
          <a:p>
            <a:endParaRPr lang="en-IN" dirty="0"/>
          </a:p>
        </p:txBody>
      </p:sp>
      <p:pic>
        <p:nvPicPr>
          <p:cNvPr id="6148" name="Picture 4" descr="iwGAYGFMKgCEGedcrZmdK2mume1wzs30uyYA6GyEVAAIQ8653WY2XtLbZlbunHve75oAoDMxcQoAAAAhhzGpAAAACDmEVAAAAIQcQioAAABCDiEVAAAAIYeQCgAAgJBDSAUAAEDIIaQCAAAg5BBSAQAAEHL+P14WG56sudACAAAAAElFTkSuQmCC (681×371)">
            <a:extLst>
              <a:ext uri="{FF2B5EF4-FFF2-40B4-BE49-F238E27FC236}">
                <a16:creationId xmlns:a16="http://schemas.microsoft.com/office/drawing/2014/main" id="{84C6C9FE-290D-E0F8-890D-15ED9D58C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3939" y="3201665"/>
            <a:ext cx="9193082" cy="25273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37319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E6D2F-1336-A167-B35B-AD7AF5711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B6A41-AB7B-7A6C-BA2C-870FF76EE470}"/>
              </a:ext>
            </a:extLst>
          </p:cNvPr>
          <p:cNvSpPr>
            <a:spLocks noGrp="1"/>
          </p:cNvSpPr>
          <p:nvPr>
            <p:ph type="title"/>
          </p:nvPr>
        </p:nvSpPr>
        <p:spPr/>
        <p:txBody>
          <a:bodyPr>
            <a:normAutofit fontScale="90000"/>
          </a:bodyPr>
          <a:lstStyle/>
          <a:p>
            <a:pPr algn="ctr"/>
            <a:r>
              <a:rPr lang="en-US" dirty="0"/>
              <a:t>Focus Area 9 =&gt; Player attributes and demographics (CONTINUED)</a:t>
            </a:r>
            <a:br>
              <a:rPr lang="en-US" dirty="0"/>
            </a:br>
            <a:r>
              <a:rPr lang="en-US" dirty="0"/>
              <a:t>K MEANS CLUSTERING</a:t>
            </a:r>
            <a:endParaRPr lang="en-IN" dirty="0"/>
          </a:p>
        </p:txBody>
      </p:sp>
      <p:pic>
        <p:nvPicPr>
          <p:cNvPr id="7172" name="Picture 4">
            <a:extLst>
              <a:ext uri="{FF2B5EF4-FFF2-40B4-BE49-F238E27FC236}">
                <a16:creationId xmlns:a16="http://schemas.microsoft.com/office/drawing/2014/main" id="{50622C44-8C3A-D115-2C3F-327C523F94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564" y="2216182"/>
            <a:ext cx="5595165" cy="40322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174" name="Picture 6">
            <a:extLst>
              <a:ext uri="{FF2B5EF4-FFF2-40B4-BE49-F238E27FC236}">
                <a16:creationId xmlns:a16="http://schemas.microsoft.com/office/drawing/2014/main" id="{3D215624-99F5-F90F-3311-22E0AE0138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6812" y="2216182"/>
            <a:ext cx="5595164" cy="40322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113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B6B30-43E0-BC76-1D50-7F51E2A6D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A09FF-AAA8-DDB9-8495-569EE97D461E}"/>
              </a:ext>
            </a:extLst>
          </p:cNvPr>
          <p:cNvSpPr>
            <a:spLocks noGrp="1"/>
          </p:cNvSpPr>
          <p:nvPr>
            <p:ph type="title"/>
          </p:nvPr>
        </p:nvSpPr>
        <p:spPr/>
        <p:txBody>
          <a:bodyPr>
            <a:normAutofit fontScale="90000"/>
          </a:bodyPr>
          <a:lstStyle/>
          <a:p>
            <a:pPr algn="ctr"/>
            <a:r>
              <a:rPr lang="en-US" dirty="0"/>
              <a:t>Focus Area 9 =&gt; Player attributes and demographics (CONTINUED)</a:t>
            </a:r>
            <a:br>
              <a:rPr lang="en-US" dirty="0"/>
            </a:br>
            <a:r>
              <a:rPr lang="en-US" dirty="0"/>
              <a:t>K MEANS CLUSTERING</a:t>
            </a:r>
            <a:endParaRPr lang="en-IN" dirty="0"/>
          </a:p>
        </p:txBody>
      </p:sp>
      <p:sp>
        <p:nvSpPr>
          <p:cNvPr id="4" name="Content Placeholder 3">
            <a:extLst>
              <a:ext uri="{FF2B5EF4-FFF2-40B4-BE49-F238E27FC236}">
                <a16:creationId xmlns:a16="http://schemas.microsoft.com/office/drawing/2014/main" id="{BADAAE0E-0314-EB00-DE0C-D28CDC66A74F}"/>
              </a:ext>
            </a:extLst>
          </p:cNvPr>
          <p:cNvSpPr>
            <a:spLocks noGrp="1"/>
          </p:cNvSpPr>
          <p:nvPr>
            <p:ph idx="1"/>
          </p:nvPr>
        </p:nvSpPr>
        <p:spPr/>
        <p:txBody>
          <a:bodyPr anchor="t"/>
          <a:lstStyle/>
          <a:p>
            <a:r>
              <a:rPr lang="en-IN" dirty="0" err="1"/>
              <a:t>Calinski-HaraBasz</a:t>
            </a:r>
            <a:r>
              <a:rPr lang="en-IN" dirty="0"/>
              <a:t> score =&gt; 944.934</a:t>
            </a:r>
          </a:p>
          <a:p>
            <a:r>
              <a:rPr lang="en-IN" dirty="0"/>
              <a:t>Davies-Bouldin score =&gt; 1.039</a:t>
            </a:r>
          </a:p>
          <a:p>
            <a:r>
              <a:rPr lang="en-IN" dirty="0" err="1"/>
              <a:t>Silhouette_average</a:t>
            </a:r>
            <a:r>
              <a:rPr lang="en-IN" dirty="0"/>
              <a:t> score =&gt; 0.263</a:t>
            </a:r>
          </a:p>
          <a:p>
            <a:r>
              <a:rPr lang="en-US" dirty="0"/>
              <a:t>A Davies-Bouldin score of 1.03 suggests that clusters might be experiencing a little leak of points</a:t>
            </a:r>
          </a:p>
          <a:p>
            <a:r>
              <a:rPr lang="en-US" dirty="0" err="1"/>
              <a:t>Calinski-Harabasz</a:t>
            </a:r>
            <a:r>
              <a:rPr lang="en-US" dirty="0"/>
              <a:t> score of 944.934 suggests that the clusters are well defined and clusters are having well defined separation between other clusters</a:t>
            </a:r>
          </a:p>
          <a:p>
            <a:r>
              <a:rPr lang="en-US" dirty="0"/>
              <a:t> A silhouette average score of 0.263 suggests that the model is able to classify points on a moderate basis and that the quality of clusters can also be put under moderate category. There are chances of some overlaps happening</a:t>
            </a:r>
            <a:endParaRPr lang="en-IN" dirty="0"/>
          </a:p>
        </p:txBody>
      </p:sp>
    </p:spTree>
    <p:extLst>
      <p:ext uri="{BB962C8B-B14F-4D97-AF65-F5344CB8AC3E}">
        <p14:creationId xmlns:p14="http://schemas.microsoft.com/office/powerpoint/2010/main" val="303397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02484-7AA0-54D3-7A06-7A79AA5EE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2B7BD-F379-6629-0850-4270A7D83023}"/>
              </a:ext>
            </a:extLst>
          </p:cNvPr>
          <p:cNvSpPr>
            <a:spLocks noGrp="1"/>
          </p:cNvSpPr>
          <p:nvPr>
            <p:ph type="title"/>
          </p:nvPr>
        </p:nvSpPr>
        <p:spPr>
          <a:xfrm>
            <a:off x="685801" y="466285"/>
            <a:ext cx="10131425" cy="1456267"/>
          </a:xfrm>
        </p:spPr>
        <p:txBody>
          <a:bodyPr>
            <a:normAutofit/>
          </a:bodyPr>
          <a:lstStyle/>
          <a:p>
            <a:pPr algn="ctr"/>
            <a:r>
              <a:rPr lang="en-US" dirty="0"/>
              <a:t>Focus Area 8,10 =&gt; Competition analysis, Contract Management</a:t>
            </a:r>
            <a:endParaRPr lang="en-IN" dirty="0"/>
          </a:p>
        </p:txBody>
      </p:sp>
      <p:sp>
        <p:nvSpPr>
          <p:cNvPr id="4" name="Content Placeholder 3">
            <a:extLst>
              <a:ext uri="{FF2B5EF4-FFF2-40B4-BE49-F238E27FC236}">
                <a16:creationId xmlns:a16="http://schemas.microsoft.com/office/drawing/2014/main" id="{DBCA576A-1E1C-DF99-FFE9-68C71A097FF8}"/>
              </a:ext>
            </a:extLst>
          </p:cNvPr>
          <p:cNvSpPr>
            <a:spLocks noGrp="1"/>
          </p:cNvSpPr>
          <p:nvPr>
            <p:ph idx="1"/>
          </p:nvPr>
        </p:nvSpPr>
        <p:spPr>
          <a:xfrm>
            <a:off x="685800" y="1815496"/>
            <a:ext cx="10131425" cy="3649133"/>
          </a:xfrm>
        </p:spPr>
        <p:txBody>
          <a:bodyPr anchor="t">
            <a:normAutofit/>
          </a:bodyPr>
          <a:lstStyle/>
          <a:p>
            <a:pPr marL="0" indent="0" algn="ctr">
              <a:buNone/>
            </a:pPr>
            <a:r>
              <a:rPr lang="en-IN" sz="2400" dirty="0"/>
              <a:t>DASHBOARD</a:t>
            </a:r>
          </a:p>
          <a:p>
            <a:pPr marL="0" indent="0">
              <a:buNone/>
            </a:pPr>
            <a:endParaRPr lang="en-IN" sz="2000" dirty="0"/>
          </a:p>
        </p:txBody>
      </p:sp>
      <p:pic>
        <p:nvPicPr>
          <p:cNvPr id="5" name="Picture 4">
            <a:extLst>
              <a:ext uri="{FF2B5EF4-FFF2-40B4-BE49-F238E27FC236}">
                <a16:creationId xmlns:a16="http://schemas.microsoft.com/office/drawing/2014/main" id="{AACC4D68-ACBB-ECF2-939C-83FA2CC9E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4" y="2313994"/>
            <a:ext cx="11616612" cy="4292081"/>
          </a:xfrm>
          <a:prstGeom prst="rect">
            <a:avLst/>
          </a:prstGeom>
        </p:spPr>
      </p:pic>
    </p:spTree>
    <p:extLst>
      <p:ext uri="{BB962C8B-B14F-4D97-AF65-F5344CB8AC3E}">
        <p14:creationId xmlns:p14="http://schemas.microsoft.com/office/powerpoint/2010/main" val="4198376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CA5BF-63F9-B920-69D9-637CD9DC3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BE989-A2C0-E0B0-20B9-86694590B990}"/>
              </a:ext>
            </a:extLst>
          </p:cNvPr>
          <p:cNvSpPr>
            <a:spLocks noGrp="1"/>
          </p:cNvSpPr>
          <p:nvPr>
            <p:ph type="title"/>
          </p:nvPr>
        </p:nvSpPr>
        <p:spPr>
          <a:xfrm>
            <a:off x="685801" y="466285"/>
            <a:ext cx="10131425" cy="1456267"/>
          </a:xfrm>
        </p:spPr>
        <p:txBody>
          <a:bodyPr>
            <a:normAutofit/>
          </a:bodyPr>
          <a:lstStyle/>
          <a:p>
            <a:pPr algn="ctr"/>
            <a:r>
              <a:rPr lang="en-US" dirty="0"/>
              <a:t>Focus Area 8,10 =&gt; Competition analysis, Contract Management(CONTINUED)</a:t>
            </a:r>
            <a:endParaRPr lang="en-IN" dirty="0"/>
          </a:p>
        </p:txBody>
      </p:sp>
      <p:sp>
        <p:nvSpPr>
          <p:cNvPr id="4" name="Content Placeholder 3">
            <a:extLst>
              <a:ext uri="{FF2B5EF4-FFF2-40B4-BE49-F238E27FC236}">
                <a16:creationId xmlns:a16="http://schemas.microsoft.com/office/drawing/2014/main" id="{59539FDA-FD8D-2848-59D2-6185F25BB4EB}"/>
              </a:ext>
            </a:extLst>
          </p:cNvPr>
          <p:cNvSpPr>
            <a:spLocks noGrp="1"/>
          </p:cNvSpPr>
          <p:nvPr>
            <p:ph idx="1"/>
          </p:nvPr>
        </p:nvSpPr>
        <p:spPr>
          <a:xfrm>
            <a:off x="928396" y="2076753"/>
            <a:ext cx="10131425" cy="3649133"/>
          </a:xfrm>
        </p:spPr>
        <p:txBody>
          <a:bodyPr anchor="t">
            <a:normAutofit/>
          </a:bodyPr>
          <a:lstStyle/>
          <a:p>
            <a:pPr marL="0" indent="0" algn="ctr">
              <a:buNone/>
            </a:pPr>
            <a:r>
              <a:rPr lang="en-IN" sz="2400" dirty="0"/>
              <a:t>DASHBOARD INTERPRETATIONS</a:t>
            </a:r>
          </a:p>
          <a:p>
            <a:r>
              <a:rPr lang="en-US" sz="1800" dirty="0">
                <a:effectLst/>
                <a:latin typeface="Calibri (Body)"/>
              </a:rPr>
              <a:t>Domestic league seems to have shown the highest number of goals scored over the years.</a:t>
            </a:r>
          </a:p>
          <a:p>
            <a:r>
              <a:rPr lang="en-US" dirty="0">
                <a:latin typeface="Calibri (Body)"/>
              </a:rPr>
              <a:t>Football agent ‘Wassermann’ has shown the highest accumulation of players with the highest market value.</a:t>
            </a:r>
            <a:r>
              <a:rPr lang="en-US" sz="1800" dirty="0">
                <a:effectLst/>
                <a:latin typeface="Calibri (Body)"/>
              </a:rPr>
              <a:t> </a:t>
            </a:r>
            <a:endParaRPr lang="en-IN" sz="2400" dirty="0">
              <a:latin typeface="Calibri (Body)"/>
            </a:endParaRPr>
          </a:p>
          <a:p>
            <a:pPr marL="0" indent="0">
              <a:buNone/>
            </a:pPr>
            <a:endParaRPr lang="en-IN" sz="2000" dirty="0"/>
          </a:p>
        </p:txBody>
      </p:sp>
    </p:spTree>
    <p:extLst>
      <p:ext uri="{BB962C8B-B14F-4D97-AF65-F5344CB8AC3E}">
        <p14:creationId xmlns:p14="http://schemas.microsoft.com/office/powerpoint/2010/main" val="38387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3063-7A06-09E1-7FB0-4C98DB4AA57D}"/>
              </a:ext>
            </a:extLst>
          </p:cNvPr>
          <p:cNvSpPr>
            <a:spLocks noGrp="1"/>
          </p:cNvSpPr>
          <p:nvPr>
            <p:ph type="title"/>
          </p:nvPr>
        </p:nvSpPr>
        <p:spPr>
          <a:xfrm>
            <a:off x="713793" y="329686"/>
            <a:ext cx="10131425" cy="1456267"/>
          </a:xfrm>
        </p:spPr>
        <p:txBody>
          <a:bodyPr/>
          <a:lstStyle/>
          <a:p>
            <a:pPr algn="ctr"/>
            <a:r>
              <a:rPr lang="en-US" dirty="0"/>
              <a:t>Summary</a:t>
            </a:r>
            <a:endParaRPr lang="en-IN" dirty="0"/>
          </a:p>
        </p:txBody>
      </p:sp>
      <p:sp>
        <p:nvSpPr>
          <p:cNvPr id="3" name="Content Placeholder 2">
            <a:extLst>
              <a:ext uri="{FF2B5EF4-FFF2-40B4-BE49-F238E27FC236}">
                <a16:creationId xmlns:a16="http://schemas.microsoft.com/office/drawing/2014/main" id="{3D2FD7F8-D385-722B-760B-038E3D688736}"/>
              </a:ext>
            </a:extLst>
          </p:cNvPr>
          <p:cNvSpPr>
            <a:spLocks noGrp="1"/>
          </p:cNvSpPr>
          <p:nvPr>
            <p:ph idx="1"/>
          </p:nvPr>
        </p:nvSpPr>
        <p:spPr>
          <a:xfrm>
            <a:off x="713793" y="1785953"/>
            <a:ext cx="10131425" cy="4605516"/>
          </a:xfrm>
        </p:spPr>
        <p:txBody>
          <a:bodyPr anchor="t"/>
          <a:lstStyle/>
          <a:p>
            <a:r>
              <a:rPr lang="en-IN" dirty="0"/>
              <a:t>The tall heighted players are more valuable than short heighted players in terms of market value.</a:t>
            </a:r>
          </a:p>
          <a:p>
            <a:r>
              <a:rPr lang="en-IN" dirty="0"/>
              <a:t>Certain stadiums, such as ‘Stadium </a:t>
            </a:r>
            <a:r>
              <a:rPr lang="en-IN" dirty="0" err="1"/>
              <a:t>im</a:t>
            </a:r>
            <a:r>
              <a:rPr lang="en-IN" dirty="0"/>
              <a:t> Borussia - Park ’ has shown steady attendance figures throughout the years, whereas stadiums like ‘</a:t>
            </a:r>
            <a:r>
              <a:rPr lang="en-IN" dirty="0" err="1"/>
              <a:t>Veltins</a:t>
            </a:r>
            <a:r>
              <a:rPr lang="en-IN" dirty="0"/>
              <a:t> - Arena’ has shown sharp decline in attendance numbers after 2019.</a:t>
            </a:r>
          </a:p>
          <a:p>
            <a:r>
              <a:rPr lang="en-IN" dirty="0"/>
              <a:t>Right footed players are more valuable than left footed players in terms of highest market value.</a:t>
            </a:r>
          </a:p>
          <a:p>
            <a:r>
              <a:rPr lang="en-IN" dirty="0"/>
              <a:t>Players in attack category saw the most substitutions happening, following by players playing in midfield.</a:t>
            </a:r>
          </a:p>
          <a:p>
            <a:r>
              <a:rPr lang="en-IN" dirty="0"/>
              <a:t>Matches in which ‘Arsenal Football Club’ played, saw the highest attendance over the years.</a:t>
            </a:r>
          </a:p>
          <a:p>
            <a:r>
              <a:rPr lang="en-IN" dirty="0"/>
              <a:t>The home club which has been performing the worst over the years is ‘FC Schalke’, whereas the best performing home club is ‘Borussia Dortmund’</a:t>
            </a:r>
          </a:p>
          <a:p>
            <a:r>
              <a:rPr lang="en-IN" dirty="0"/>
              <a:t>Football agent ‘Wassermann’ has shown the highest accumulation of market share, seen from the perspective of how many players they have with them.</a:t>
            </a:r>
          </a:p>
          <a:p>
            <a:endParaRPr lang="en-IN" dirty="0"/>
          </a:p>
        </p:txBody>
      </p:sp>
    </p:spTree>
    <p:extLst>
      <p:ext uri="{BB962C8B-B14F-4D97-AF65-F5344CB8AC3E}">
        <p14:creationId xmlns:p14="http://schemas.microsoft.com/office/powerpoint/2010/main" val="280782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9266-D3EF-AC7E-01CA-A328ACB85A54}"/>
              </a:ext>
            </a:extLst>
          </p:cNvPr>
          <p:cNvSpPr>
            <a:spLocks noGrp="1"/>
          </p:cNvSpPr>
          <p:nvPr>
            <p:ph type="title"/>
          </p:nvPr>
        </p:nvSpPr>
        <p:spPr/>
        <p:txBody>
          <a:bodyPr/>
          <a:lstStyle/>
          <a:p>
            <a:pPr algn="ctr"/>
            <a:r>
              <a:rPr lang="en-US" dirty="0"/>
              <a:t>BUSINESS CONCLUSIONS CONSOLIDATION</a:t>
            </a:r>
            <a:endParaRPr lang="en-IN" dirty="0"/>
          </a:p>
        </p:txBody>
      </p:sp>
      <p:sp>
        <p:nvSpPr>
          <p:cNvPr id="3" name="Content Placeholder 2">
            <a:extLst>
              <a:ext uri="{FF2B5EF4-FFF2-40B4-BE49-F238E27FC236}">
                <a16:creationId xmlns:a16="http://schemas.microsoft.com/office/drawing/2014/main" id="{913C01CA-A509-448F-5F1D-2C4F9821A23F}"/>
              </a:ext>
            </a:extLst>
          </p:cNvPr>
          <p:cNvSpPr>
            <a:spLocks noGrp="1"/>
          </p:cNvSpPr>
          <p:nvPr>
            <p:ph idx="1"/>
          </p:nvPr>
        </p:nvSpPr>
        <p:spPr>
          <a:xfrm>
            <a:off x="685801" y="2142067"/>
            <a:ext cx="10131425" cy="4106333"/>
          </a:xfrm>
        </p:spPr>
        <p:txBody>
          <a:bodyPr anchor="t"/>
          <a:lstStyle/>
          <a:p>
            <a:r>
              <a:rPr lang="en-IN" dirty="0"/>
              <a:t>As it is seen in football, referee restrains from giving red cards that much. But still, there are certain referees who are giving a lot of yellow cards, and considerable red cards.</a:t>
            </a:r>
          </a:p>
          <a:p>
            <a:r>
              <a:rPr lang="en-IN" dirty="0"/>
              <a:t> Tall heighted players are having more share in market value as compared to short heighted players.</a:t>
            </a:r>
          </a:p>
          <a:p>
            <a:r>
              <a:rPr lang="en-IN" dirty="0"/>
              <a:t>There is no correlation between giving red and yellow cards, whether more or less, when seen in terms of stadiums with higher and lower attendance.</a:t>
            </a:r>
          </a:p>
          <a:p>
            <a:r>
              <a:rPr lang="en-IN" dirty="0"/>
              <a:t>There is no correlation or we can say the attendance will not be impacted significantly when we are seeing domestic league and domestic cup matches.</a:t>
            </a:r>
          </a:p>
          <a:p>
            <a:r>
              <a:rPr lang="en-IN" dirty="0"/>
              <a:t> The players from the ‘United States’ have a low probability of hitting goals greater than 2 on average.</a:t>
            </a:r>
          </a:p>
          <a:p>
            <a:r>
              <a:rPr lang="en-IN" dirty="0"/>
              <a:t>A linear trend can be seen between the matches categorized as ‘won’ and the number of substitutions when seen for different clubs.</a:t>
            </a:r>
          </a:p>
          <a:p>
            <a:endParaRPr lang="en-IN" dirty="0"/>
          </a:p>
          <a:p>
            <a:endParaRPr lang="en-IN" dirty="0"/>
          </a:p>
          <a:p>
            <a:endParaRPr lang="en-IN" dirty="0"/>
          </a:p>
        </p:txBody>
      </p:sp>
    </p:spTree>
    <p:extLst>
      <p:ext uri="{BB962C8B-B14F-4D97-AF65-F5344CB8AC3E}">
        <p14:creationId xmlns:p14="http://schemas.microsoft.com/office/powerpoint/2010/main" val="3336177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785D-A92F-0645-2C4B-29DCC7F66182}"/>
              </a:ext>
            </a:extLst>
          </p:cNvPr>
          <p:cNvSpPr>
            <a:spLocks noGrp="1"/>
          </p:cNvSpPr>
          <p:nvPr>
            <p:ph type="title"/>
          </p:nvPr>
        </p:nvSpPr>
        <p:spPr>
          <a:xfrm>
            <a:off x="611156" y="1365380"/>
            <a:ext cx="10131425" cy="4475584"/>
          </a:xfrm>
        </p:spPr>
        <p:txBody>
          <a:bodyPr>
            <a:normAutofit/>
          </a:bodyPr>
          <a:lstStyle/>
          <a:p>
            <a:pPr algn="ctr"/>
            <a:r>
              <a:rPr lang="en-US" sz="8000" dirty="0">
                <a:latin typeface="Arial" panose="020B0604020202020204" pitchFamily="34" charset="0"/>
                <a:cs typeface="Arial" panose="020B0604020202020204" pitchFamily="34" charset="0"/>
              </a:rPr>
              <a:t> THANK YOU </a:t>
            </a:r>
            <a:endParaRPr lang="en-IN" sz="8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29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1A369-10B0-8777-E1FA-DD753256BEB6}"/>
              </a:ext>
            </a:extLst>
          </p:cNvPr>
          <p:cNvSpPr>
            <a:spLocks noGrp="1"/>
          </p:cNvSpPr>
          <p:nvPr>
            <p:ph type="title"/>
          </p:nvPr>
        </p:nvSpPr>
        <p:spPr/>
        <p:txBody>
          <a:bodyPr/>
          <a:lstStyle/>
          <a:p>
            <a:pPr algn="ctr"/>
            <a:r>
              <a:rPr lang="en-US" dirty="0"/>
              <a:t>Project Breakup</a:t>
            </a:r>
            <a:endParaRPr lang="en-IN" dirty="0"/>
          </a:p>
        </p:txBody>
      </p:sp>
      <p:sp>
        <p:nvSpPr>
          <p:cNvPr id="3" name="Content Placeholder 2">
            <a:extLst>
              <a:ext uri="{FF2B5EF4-FFF2-40B4-BE49-F238E27FC236}">
                <a16:creationId xmlns:a16="http://schemas.microsoft.com/office/drawing/2014/main" id="{B7FC9E80-CC53-3260-5F99-D2C5C9728F32}"/>
              </a:ext>
            </a:extLst>
          </p:cNvPr>
          <p:cNvSpPr>
            <a:spLocks noGrp="1"/>
          </p:cNvSpPr>
          <p:nvPr>
            <p:ph idx="1"/>
          </p:nvPr>
        </p:nvSpPr>
        <p:spPr>
          <a:xfrm>
            <a:off x="685801" y="2142068"/>
            <a:ext cx="10131425" cy="3232366"/>
          </a:xfrm>
        </p:spPr>
        <p:txBody>
          <a:bodyPr anchor="t"/>
          <a:lstStyle/>
          <a:p>
            <a:pPr>
              <a:lnSpc>
                <a:spcPct val="150000"/>
              </a:lnSpc>
            </a:pPr>
            <a:r>
              <a:rPr lang="en-IN" dirty="0"/>
              <a:t>Data Preprocessing =&gt; This includes preparing data for analysis by merging various data files into a single file, and then performing data cleaning, data analysis on the merged data.</a:t>
            </a:r>
          </a:p>
          <a:p>
            <a:pPr>
              <a:lnSpc>
                <a:spcPct val="150000"/>
              </a:lnSpc>
            </a:pPr>
            <a:r>
              <a:rPr lang="en-IN" dirty="0"/>
              <a:t>Interpretations =&gt; Along with the analysis, we will be writing interpretations, as these interpretations will play a big role in making future decisions.</a:t>
            </a:r>
          </a:p>
          <a:p>
            <a:pPr>
              <a:lnSpc>
                <a:spcPct val="150000"/>
              </a:lnSpc>
            </a:pPr>
            <a:r>
              <a:rPr lang="en-IN" dirty="0"/>
              <a:t>Presentation =&gt; Finally, we will be moving towards the step of creating a presentation, so that we can show our findings clearly and help the stakeholders and audience to make informed data driven decisions.</a:t>
            </a:r>
          </a:p>
        </p:txBody>
      </p:sp>
    </p:spTree>
    <p:extLst>
      <p:ext uri="{BB962C8B-B14F-4D97-AF65-F5344CB8AC3E}">
        <p14:creationId xmlns:p14="http://schemas.microsoft.com/office/powerpoint/2010/main" val="2819575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A98B1-0994-A957-7F68-C92A9CF023B9}"/>
              </a:ext>
            </a:extLst>
          </p:cNvPr>
          <p:cNvSpPr>
            <a:spLocks noGrp="1"/>
          </p:cNvSpPr>
          <p:nvPr>
            <p:ph type="title"/>
          </p:nvPr>
        </p:nvSpPr>
        <p:spPr/>
        <p:txBody>
          <a:bodyPr/>
          <a:lstStyle/>
          <a:p>
            <a:pPr algn="ctr"/>
            <a:r>
              <a:rPr lang="en-US" dirty="0"/>
              <a:t>Focus Areas</a:t>
            </a:r>
            <a:endParaRPr lang="en-IN" dirty="0"/>
          </a:p>
        </p:txBody>
      </p:sp>
      <p:sp>
        <p:nvSpPr>
          <p:cNvPr id="3" name="Content Placeholder 2">
            <a:extLst>
              <a:ext uri="{FF2B5EF4-FFF2-40B4-BE49-F238E27FC236}">
                <a16:creationId xmlns:a16="http://schemas.microsoft.com/office/drawing/2014/main" id="{A0FE77D1-7B70-0E46-8FFE-658EFE041A58}"/>
              </a:ext>
            </a:extLst>
          </p:cNvPr>
          <p:cNvSpPr>
            <a:spLocks noGrp="1"/>
          </p:cNvSpPr>
          <p:nvPr>
            <p:ph idx="1"/>
          </p:nvPr>
        </p:nvSpPr>
        <p:spPr/>
        <p:txBody>
          <a:bodyPr/>
          <a:lstStyle/>
          <a:p>
            <a:endParaRPr lang="en-US" dirty="0"/>
          </a:p>
          <a:p>
            <a:endParaRPr lang="en-IN" dirty="0"/>
          </a:p>
        </p:txBody>
      </p:sp>
      <p:sp>
        <p:nvSpPr>
          <p:cNvPr id="4" name="TextBox 3">
            <a:extLst>
              <a:ext uri="{FF2B5EF4-FFF2-40B4-BE49-F238E27FC236}">
                <a16:creationId xmlns:a16="http://schemas.microsoft.com/office/drawing/2014/main" id="{AE138AB3-B4EA-7872-F80F-88757A3B146A}"/>
              </a:ext>
            </a:extLst>
          </p:cNvPr>
          <p:cNvSpPr txBox="1"/>
          <p:nvPr/>
        </p:nvSpPr>
        <p:spPr>
          <a:xfrm>
            <a:off x="466531" y="2065867"/>
            <a:ext cx="11187404" cy="42043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Performance Analysis</a:t>
            </a:r>
          </a:p>
          <a:p>
            <a:pPr marL="285750" indent="-285750">
              <a:lnSpc>
                <a:spcPct val="150000"/>
              </a:lnSpc>
              <a:buFont typeface="Arial" panose="020B0604020202020204" pitchFamily="34" charset="0"/>
              <a:buChar char="•"/>
            </a:pPr>
            <a:r>
              <a:rPr lang="en-IN" dirty="0"/>
              <a:t>Player profile and Market value</a:t>
            </a:r>
          </a:p>
          <a:p>
            <a:pPr marL="285750" indent="-285750">
              <a:lnSpc>
                <a:spcPct val="150000"/>
              </a:lnSpc>
              <a:buFont typeface="Arial" panose="020B0604020202020204" pitchFamily="34" charset="0"/>
              <a:buChar char="•"/>
            </a:pPr>
            <a:r>
              <a:rPr lang="en-IN" dirty="0"/>
              <a:t>Team comparison</a:t>
            </a:r>
          </a:p>
          <a:p>
            <a:pPr marL="285750" indent="-285750">
              <a:lnSpc>
                <a:spcPct val="150000"/>
              </a:lnSpc>
              <a:buFont typeface="Arial" panose="020B0604020202020204" pitchFamily="34" charset="0"/>
              <a:buChar char="•"/>
            </a:pPr>
            <a:r>
              <a:rPr lang="en-IN" dirty="0"/>
              <a:t>Attendance and Stadium analysis</a:t>
            </a:r>
          </a:p>
          <a:p>
            <a:pPr marL="285750" indent="-285750">
              <a:lnSpc>
                <a:spcPct val="150000"/>
              </a:lnSpc>
              <a:buFont typeface="Arial" panose="020B0604020202020204" pitchFamily="34" charset="0"/>
              <a:buChar char="•"/>
            </a:pPr>
            <a:r>
              <a:rPr lang="en-IN" dirty="0"/>
              <a:t>Referee Analysis</a:t>
            </a:r>
          </a:p>
          <a:p>
            <a:pPr marL="285750" indent="-285750">
              <a:lnSpc>
                <a:spcPct val="150000"/>
              </a:lnSpc>
              <a:buFont typeface="Arial" panose="020B0604020202020204" pitchFamily="34" charset="0"/>
              <a:buChar char="•"/>
            </a:pPr>
            <a:r>
              <a:rPr lang="en-IN" dirty="0"/>
              <a:t>Substitution patterns</a:t>
            </a:r>
          </a:p>
          <a:p>
            <a:pPr marL="285750" indent="-285750">
              <a:lnSpc>
                <a:spcPct val="150000"/>
              </a:lnSpc>
              <a:buFont typeface="Arial" panose="020B0604020202020204" pitchFamily="34" charset="0"/>
              <a:buChar char="•"/>
            </a:pPr>
            <a:r>
              <a:rPr lang="en-IN" dirty="0"/>
              <a:t>Event Analysis</a:t>
            </a:r>
          </a:p>
          <a:p>
            <a:pPr marL="285750" indent="-285750">
              <a:lnSpc>
                <a:spcPct val="150000"/>
              </a:lnSpc>
              <a:buFont typeface="Arial" panose="020B0604020202020204" pitchFamily="34" charset="0"/>
              <a:buChar char="•"/>
            </a:pPr>
            <a:r>
              <a:rPr lang="en-IN" dirty="0"/>
              <a:t>Competition Analysis</a:t>
            </a:r>
          </a:p>
          <a:p>
            <a:pPr marL="285750" indent="-285750">
              <a:lnSpc>
                <a:spcPct val="150000"/>
              </a:lnSpc>
              <a:buFont typeface="Arial" panose="020B0604020202020204" pitchFamily="34" charset="0"/>
              <a:buChar char="•"/>
            </a:pPr>
            <a:r>
              <a:rPr lang="en-IN" dirty="0"/>
              <a:t>Player Attributes and Demographics</a:t>
            </a:r>
          </a:p>
          <a:p>
            <a:pPr marL="285750" indent="-285750">
              <a:lnSpc>
                <a:spcPct val="150000"/>
              </a:lnSpc>
              <a:buFont typeface="Arial" panose="020B0604020202020204" pitchFamily="34" charset="0"/>
              <a:buChar char="•"/>
            </a:pPr>
            <a:r>
              <a:rPr lang="en-IN" dirty="0"/>
              <a:t>Contract Management</a:t>
            </a:r>
          </a:p>
        </p:txBody>
      </p:sp>
    </p:spTree>
    <p:extLst>
      <p:ext uri="{BB962C8B-B14F-4D97-AF65-F5344CB8AC3E}">
        <p14:creationId xmlns:p14="http://schemas.microsoft.com/office/powerpoint/2010/main" val="287335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A962F-2B18-FA5C-9230-C480EC1CCC2D}"/>
              </a:ext>
            </a:extLst>
          </p:cNvPr>
          <p:cNvSpPr>
            <a:spLocks noGrp="1"/>
          </p:cNvSpPr>
          <p:nvPr>
            <p:ph type="title"/>
          </p:nvPr>
        </p:nvSpPr>
        <p:spPr/>
        <p:txBody>
          <a:bodyPr/>
          <a:lstStyle/>
          <a:p>
            <a:pPr algn="ctr"/>
            <a:r>
              <a:rPr lang="en-US" dirty="0"/>
              <a:t>Tools and Techniques</a:t>
            </a:r>
            <a:endParaRPr lang="en-IN" dirty="0"/>
          </a:p>
        </p:txBody>
      </p:sp>
      <p:sp>
        <p:nvSpPr>
          <p:cNvPr id="3" name="Content Placeholder 2">
            <a:extLst>
              <a:ext uri="{FF2B5EF4-FFF2-40B4-BE49-F238E27FC236}">
                <a16:creationId xmlns:a16="http://schemas.microsoft.com/office/drawing/2014/main" id="{A1642A79-3D42-DFA4-A145-0E9D3901D0B2}"/>
              </a:ext>
            </a:extLst>
          </p:cNvPr>
          <p:cNvSpPr>
            <a:spLocks noGrp="1"/>
          </p:cNvSpPr>
          <p:nvPr>
            <p:ph idx="1"/>
          </p:nvPr>
        </p:nvSpPr>
        <p:spPr/>
        <p:txBody>
          <a:bodyPr anchor="t"/>
          <a:lstStyle/>
          <a:p>
            <a:r>
              <a:rPr lang="en-IN" dirty="0"/>
              <a:t>Python</a:t>
            </a:r>
          </a:p>
          <a:p>
            <a:r>
              <a:rPr lang="en-IN" dirty="0"/>
              <a:t>SQL</a:t>
            </a:r>
          </a:p>
          <a:p>
            <a:r>
              <a:rPr lang="en-IN" dirty="0"/>
              <a:t>Tableau</a:t>
            </a:r>
          </a:p>
          <a:p>
            <a:r>
              <a:rPr lang="en-IN" dirty="0"/>
              <a:t>Machine Learning using Python</a:t>
            </a:r>
          </a:p>
        </p:txBody>
      </p:sp>
    </p:spTree>
    <p:extLst>
      <p:ext uri="{BB962C8B-B14F-4D97-AF65-F5344CB8AC3E}">
        <p14:creationId xmlns:p14="http://schemas.microsoft.com/office/powerpoint/2010/main" val="220361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E4BE-294B-8471-E8DD-CF1657205D2C}"/>
              </a:ext>
            </a:extLst>
          </p:cNvPr>
          <p:cNvSpPr>
            <a:spLocks noGrp="1"/>
          </p:cNvSpPr>
          <p:nvPr>
            <p:ph type="title"/>
          </p:nvPr>
        </p:nvSpPr>
        <p:spPr>
          <a:xfrm>
            <a:off x="685799" y="0"/>
            <a:ext cx="10131425" cy="1456267"/>
          </a:xfrm>
        </p:spPr>
        <p:txBody>
          <a:bodyPr>
            <a:normAutofit/>
          </a:bodyPr>
          <a:lstStyle/>
          <a:p>
            <a:pPr algn="ctr"/>
            <a:r>
              <a:rPr lang="en-US" dirty="0"/>
              <a:t>Phase 1: Data Cleaning and Pre-processing</a:t>
            </a:r>
            <a:endParaRPr lang="en-IN" dirty="0"/>
          </a:p>
        </p:txBody>
      </p:sp>
      <p:sp>
        <p:nvSpPr>
          <p:cNvPr id="3" name="Content Placeholder 2">
            <a:extLst>
              <a:ext uri="{FF2B5EF4-FFF2-40B4-BE49-F238E27FC236}">
                <a16:creationId xmlns:a16="http://schemas.microsoft.com/office/drawing/2014/main" id="{0DCF531E-3BC3-EA6A-44EF-CAB3F68475AA}"/>
              </a:ext>
            </a:extLst>
          </p:cNvPr>
          <p:cNvSpPr>
            <a:spLocks noGrp="1"/>
          </p:cNvSpPr>
          <p:nvPr>
            <p:ph idx="1"/>
          </p:nvPr>
        </p:nvSpPr>
        <p:spPr>
          <a:xfrm>
            <a:off x="685801" y="2142067"/>
            <a:ext cx="10131425" cy="4631957"/>
          </a:xfrm>
        </p:spPr>
        <p:txBody>
          <a:bodyPr>
            <a:normAutofit/>
          </a:bodyPr>
          <a:lstStyle/>
          <a:p>
            <a:endParaRPr lang="en-US" dirty="0"/>
          </a:p>
          <a:p>
            <a:endParaRPr lang="en-IN" dirty="0"/>
          </a:p>
          <a:p>
            <a:endParaRPr lang="en-IN" dirty="0"/>
          </a:p>
          <a:p>
            <a:endParaRPr lang="en-IN" dirty="0"/>
          </a:p>
          <a:p>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Note : Connected the python with SQL platform to save the final data set</a:t>
            </a:r>
          </a:p>
        </p:txBody>
      </p:sp>
      <p:sp>
        <p:nvSpPr>
          <p:cNvPr id="4" name="TextBox 3">
            <a:extLst>
              <a:ext uri="{FF2B5EF4-FFF2-40B4-BE49-F238E27FC236}">
                <a16:creationId xmlns:a16="http://schemas.microsoft.com/office/drawing/2014/main" id="{481C880B-204D-9B76-86F6-050FBDECD894}"/>
              </a:ext>
            </a:extLst>
          </p:cNvPr>
          <p:cNvSpPr txBox="1"/>
          <p:nvPr/>
        </p:nvSpPr>
        <p:spPr>
          <a:xfrm>
            <a:off x="685799" y="1045028"/>
            <a:ext cx="10543593" cy="50353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a:t>Data loading =&gt; Loaded the 5 datasets to be merged.</a:t>
            </a:r>
          </a:p>
          <a:p>
            <a:pPr marL="285750" indent="-285750">
              <a:lnSpc>
                <a:spcPct val="150000"/>
              </a:lnSpc>
              <a:buFont typeface="Arial" panose="020B0604020202020204" pitchFamily="34" charset="0"/>
              <a:buChar char="•"/>
            </a:pPr>
            <a:r>
              <a:rPr lang="en-IN" dirty="0"/>
              <a:t>Data Merging =&gt; Merged 5 datasets into 1 dataset.</a:t>
            </a:r>
          </a:p>
          <a:p>
            <a:pPr marL="285750" indent="-285750">
              <a:lnSpc>
                <a:spcPct val="150000"/>
              </a:lnSpc>
              <a:buFont typeface="Arial" panose="020B0604020202020204" pitchFamily="34" charset="0"/>
              <a:buChar char="•"/>
            </a:pPr>
            <a:r>
              <a:rPr lang="en-IN" dirty="0"/>
              <a:t>Handling missing values =&gt; Handled categorical and numerical missing values separately. For categorical, used mode of the column to fill the null values and for numerical columns, filled the null values using either median or mean.</a:t>
            </a:r>
          </a:p>
          <a:p>
            <a:pPr marL="285750" indent="-285750">
              <a:lnSpc>
                <a:spcPct val="150000"/>
              </a:lnSpc>
              <a:buFont typeface="Arial" panose="020B0604020202020204" pitchFamily="34" charset="0"/>
              <a:buChar char="•"/>
            </a:pPr>
            <a:r>
              <a:rPr lang="en-IN" dirty="0"/>
              <a:t>Data Cleaning, Preprocessing =&gt; Following steps are taken for achieving data cleaning and data preprocessing - </a:t>
            </a:r>
          </a:p>
          <a:p>
            <a:pPr marL="285750" indent="-285750">
              <a:lnSpc>
                <a:spcPct val="150000"/>
              </a:lnSpc>
              <a:buFont typeface="Arial" panose="020B0604020202020204" pitchFamily="34" charset="0"/>
              <a:buChar char="•"/>
            </a:pPr>
            <a:r>
              <a:rPr lang="en-IN" dirty="0"/>
              <a:t>Dropping columns with high null value percentage =&gt; We will drop the columns from the data frame which are having high null value percentage.</a:t>
            </a:r>
          </a:p>
          <a:p>
            <a:pPr marL="285750" indent="-285750">
              <a:lnSpc>
                <a:spcPct val="150000"/>
              </a:lnSpc>
              <a:buFont typeface="Arial" panose="020B0604020202020204" pitchFamily="34" charset="0"/>
              <a:buChar char="•"/>
            </a:pPr>
            <a:r>
              <a:rPr lang="en-IN" dirty="0"/>
              <a:t>Redundant columns removal =&gt; Removed columns which were duplicated after the merging process.</a:t>
            </a:r>
          </a:p>
          <a:p>
            <a:pPr marL="285750" indent="-285750">
              <a:lnSpc>
                <a:spcPct val="150000"/>
              </a:lnSpc>
              <a:buFont typeface="Arial" panose="020B0604020202020204" pitchFamily="34" charset="0"/>
              <a:buChar char="•"/>
            </a:pPr>
            <a:r>
              <a:rPr lang="en-IN" dirty="0"/>
              <a:t>Removing Outliers =&gt; Removing outliers using the winsorization process.</a:t>
            </a:r>
          </a:p>
          <a:p>
            <a:pPr marL="285750" indent="-285750">
              <a:lnSpc>
                <a:spcPct val="150000"/>
              </a:lnSpc>
              <a:buFont typeface="Arial" panose="020B0604020202020204" pitchFamily="34" charset="0"/>
              <a:buChar char="•"/>
            </a:pPr>
            <a:r>
              <a:rPr lang="en-IN" dirty="0"/>
              <a:t>Saving the final data set.</a:t>
            </a:r>
          </a:p>
        </p:txBody>
      </p:sp>
    </p:spTree>
    <p:extLst>
      <p:ext uri="{BB962C8B-B14F-4D97-AF65-F5344CB8AC3E}">
        <p14:creationId xmlns:p14="http://schemas.microsoft.com/office/powerpoint/2010/main" val="3924077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636B-BDF5-DD21-1BCB-2FD10B503FC1}"/>
              </a:ext>
            </a:extLst>
          </p:cNvPr>
          <p:cNvSpPr>
            <a:spLocks noGrp="1"/>
          </p:cNvSpPr>
          <p:nvPr>
            <p:ph type="title"/>
          </p:nvPr>
        </p:nvSpPr>
        <p:spPr/>
        <p:txBody>
          <a:bodyPr/>
          <a:lstStyle/>
          <a:p>
            <a:pPr algn="ctr"/>
            <a:r>
              <a:rPr lang="en-US" dirty="0"/>
              <a:t>Focus Area 1 =&gt; Performance analysis </a:t>
            </a:r>
            <a:endParaRPr lang="en-IN" dirty="0"/>
          </a:p>
        </p:txBody>
      </p:sp>
      <p:sp>
        <p:nvSpPr>
          <p:cNvPr id="3" name="Content Placeholder 2">
            <a:extLst>
              <a:ext uri="{FF2B5EF4-FFF2-40B4-BE49-F238E27FC236}">
                <a16:creationId xmlns:a16="http://schemas.microsoft.com/office/drawing/2014/main" id="{7BB14A34-01B0-C3D0-ED5D-6ACD0936E0A4}"/>
              </a:ext>
            </a:extLst>
          </p:cNvPr>
          <p:cNvSpPr>
            <a:spLocks noGrp="1"/>
          </p:cNvSpPr>
          <p:nvPr>
            <p:ph sz="half" idx="1"/>
          </p:nvPr>
        </p:nvSpPr>
        <p:spPr/>
        <p:txBody>
          <a:bodyPr anchor="t">
            <a:normAutofit fontScale="92500" lnSpcReduction="20000"/>
          </a:bodyPr>
          <a:lstStyle/>
          <a:p>
            <a:r>
              <a:rPr lang="en-IN" dirty="0"/>
              <a:t>Probability =&gt; </a:t>
            </a:r>
            <a:r>
              <a:rPr lang="en-US" dirty="0"/>
              <a:t>Probability of getting 'type' as           'Goals', given the player is from 'Germany’</a:t>
            </a:r>
          </a:p>
          <a:p>
            <a:r>
              <a:rPr lang="en-US" dirty="0"/>
              <a:t>A : The 'type' is goal </a:t>
            </a:r>
          </a:p>
          <a:p>
            <a:r>
              <a:rPr lang="en-US" dirty="0"/>
              <a:t>B : The player is from Germany</a:t>
            </a:r>
          </a:p>
          <a:p>
            <a:r>
              <a:rPr lang="en-US" dirty="0"/>
              <a:t>p(A/B) = p(A and B) / p(B)</a:t>
            </a:r>
          </a:p>
          <a:p>
            <a:r>
              <a:rPr lang="en-US" dirty="0"/>
              <a:t>Probability of getting 'type’ as 'Goals', given the player is from 'Germany’ is 0.07.</a:t>
            </a:r>
          </a:p>
          <a:p>
            <a:endParaRPr lang="en-US" dirty="0"/>
          </a:p>
          <a:p>
            <a:endParaRPr lang="en-IN" dirty="0"/>
          </a:p>
        </p:txBody>
      </p:sp>
      <p:sp>
        <p:nvSpPr>
          <p:cNvPr id="4" name="Content Placeholder 3">
            <a:extLst>
              <a:ext uri="{FF2B5EF4-FFF2-40B4-BE49-F238E27FC236}">
                <a16:creationId xmlns:a16="http://schemas.microsoft.com/office/drawing/2014/main" id="{3353CF50-C1E6-B50C-3C5E-5E74B7743A52}"/>
              </a:ext>
            </a:extLst>
          </p:cNvPr>
          <p:cNvSpPr>
            <a:spLocks noGrp="1"/>
          </p:cNvSpPr>
          <p:nvPr>
            <p:ph sz="half" idx="2"/>
          </p:nvPr>
        </p:nvSpPr>
        <p:spPr/>
        <p:txBody>
          <a:bodyPr anchor="t">
            <a:normAutofit fontScale="92500" lnSpcReduction="20000"/>
          </a:bodyPr>
          <a:lstStyle/>
          <a:p>
            <a:r>
              <a:rPr lang="en-US" dirty="0"/>
              <a:t>Probability of '</a:t>
            </a:r>
            <a:r>
              <a:rPr lang="en-US" dirty="0" err="1"/>
              <a:t>sub_position</a:t>
            </a:r>
            <a:r>
              <a:rPr lang="en-US" dirty="0"/>
              <a:t>' being 'Right-Back' given that the player is from 'right' foot playing category</a:t>
            </a:r>
          </a:p>
          <a:p>
            <a:r>
              <a:rPr lang="en-US" dirty="0"/>
              <a:t>A : The sub position is right-back</a:t>
            </a:r>
          </a:p>
          <a:p>
            <a:r>
              <a:rPr lang="en-US" dirty="0"/>
              <a:t>B : Player is 'right' footed</a:t>
            </a:r>
          </a:p>
          <a:p>
            <a:r>
              <a:rPr lang="en-US" dirty="0"/>
              <a:t>p(A/B) = p(A and B) / p(B)</a:t>
            </a:r>
          </a:p>
          <a:p>
            <a:r>
              <a:rPr lang="en-US" dirty="0"/>
              <a:t>p(A and B) =&gt; sub position is right-back and player is right footed</a:t>
            </a:r>
          </a:p>
          <a:p>
            <a:r>
              <a:rPr lang="en-US" dirty="0"/>
              <a:t>p(B) =&gt; player is 'right' footed</a:t>
            </a:r>
          </a:p>
          <a:p>
            <a:r>
              <a:rPr lang="en-US" dirty="0"/>
              <a:t>Probability of '</a:t>
            </a:r>
            <a:r>
              <a:rPr lang="en-US" dirty="0" err="1"/>
              <a:t>sub_position</a:t>
            </a:r>
            <a:r>
              <a:rPr lang="en-US" dirty="0"/>
              <a:t>' being 'Right-Back' given that the player is from 'right' foot playing category is 0.11.</a:t>
            </a:r>
          </a:p>
          <a:p>
            <a:endParaRPr lang="en-IN" dirty="0"/>
          </a:p>
        </p:txBody>
      </p:sp>
    </p:spTree>
    <p:extLst>
      <p:ext uri="{BB962C8B-B14F-4D97-AF65-F5344CB8AC3E}">
        <p14:creationId xmlns:p14="http://schemas.microsoft.com/office/powerpoint/2010/main" val="3983376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8927E-F1D8-BF0C-E722-840C5F289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937A9-7C46-107F-0110-F0AABF08120B}"/>
              </a:ext>
            </a:extLst>
          </p:cNvPr>
          <p:cNvSpPr>
            <a:spLocks noGrp="1"/>
          </p:cNvSpPr>
          <p:nvPr>
            <p:ph type="title"/>
          </p:nvPr>
        </p:nvSpPr>
        <p:spPr/>
        <p:txBody>
          <a:bodyPr/>
          <a:lstStyle/>
          <a:p>
            <a:pPr algn="ctr"/>
            <a:r>
              <a:rPr lang="en-US" dirty="0"/>
              <a:t>Focus Area 1 =&gt; Performance analysis     (Continued) </a:t>
            </a:r>
            <a:endParaRPr lang="en-IN" dirty="0"/>
          </a:p>
        </p:txBody>
      </p:sp>
      <p:sp>
        <p:nvSpPr>
          <p:cNvPr id="3" name="Content Placeholder 2">
            <a:extLst>
              <a:ext uri="{FF2B5EF4-FFF2-40B4-BE49-F238E27FC236}">
                <a16:creationId xmlns:a16="http://schemas.microsoft.com/office/drawing/2014/main" id="{C3950B28-4324-4730-DAE2-A619281C4885}"/>
              </a:ext>
            </a:extLst>
          </p:cNvPr>
          <p:cNvSpPr>
            <a:spLocks noGrp="1"/>
          </p:cNvSpPr>
          <p:nvPr>
            <p:ph sz="half" idx="1"/>
          </p:nvPr>
        </p:nvSpPr>
        <p:spPr>
          <a:xfrm>
            <a:off x="685802" y="2142067"/>
            <a:ext cx="4492688" cy="3649134"/>
          </a:xfrm>
        </p:spPr>
        <p:txBody>
          <a:bodyPr anchor="t">
            <a:normAutofit fontScale="92500" lnSpcReduction="20000"/>
          </a:bodyPr>
          <a:lstStyle/>
          <a:p>
            <a:r>
              <a:rPr lang="en-US" dirty="0"/>
              <a:t>Probability of '</a:t>
            </a:r>
            <a:r>
              <a:rPr lang="en-US" dirty="0" err="1"/>
              <a:t>away_club_goals</a:t>
            </a:r>
            <a:r>
              <a:rPr lang="en-US" dirty="0"/>
              <a:t>' being greater than 2.0 given that the player is from 'United States’</a:t>
            </a:r>
          </a:p>
          <a:p>
            <a:r>
              <a:rPr lang="en-US" dirty="0"/>
              <a:t>A : The </a:t>
            </a:r>
            <a:r>
              <a:rPr lang="en-US" dirty="0" err="1"/>
              <a:t>away_club_goals</a:t>
            </a:r>
            <a:r>
              <a:rPr lang="en-US" dirty="0"/>
              <a:t> are greater than 2.0</a:t>
            </a:r>
          </a:p>
          <a:p>
            <a:r>
              <a:rPr lang="en-US" dirty="0"/>
              <a:t>B : The player is from 'United States’</a:t>
            </a:r>
          </a:p>
          <a:p>
            <a:r>
              <a:rPr lang="en-US" dirty="0"/>
              <a:t>p(A/B) =&gt; p(A and B) / p(B)</a:t>
            </a:r>
          </a:p>
          <a:p>
            <a:r>
              <a:rPr lang="en-US" dirty="0"/>
              <a:t>p(A and B) =&gt; </a:t>
            </a:r>
            <a:r>
              <a:rPr lang="en-US" dirty="0" err="1"/>
              <a:t>away_club_goals</a:t>
            </a:r>
            <a:r>
              <a:rPr lang="en-US" dirty="0"/>
              <a:t> are greater than 2.0 and the player is from 'United States’</a:t>
            </a:r>
          </a:p>
          <a:p>
            <a:r>
              <a:rPr lang="en-US" dirty="0"/>
              <a:t>p(B) =&gt; player is from 'United States’</a:t>
            </a:r>
          </a:p>
          <a:p>
            <a:r>
              <a:rPr lang="en-US" dirty="0"/>
              <a:t>Probability of '</a:t>
            </a:r>
            <a:r>
              <a:rPr lang="en-US" dirty="0" err="1"/>
              <a:t>away_club_goals</a:t>
            </a:r>
            <a:r>
              <a:rPr lang="en-US" dirty="0"/>
              <a:t>' being greater than 2.0 given that the player is from 'United States’ is 0.119</a:t>
            </a:r>
          </a:p>
          <a:p>
            <a:endParaRPr lang="en-IN" dirty="0"/>
          </a:p>
        </p:txBody>
      </p:sp>
      <p:sp>
        <p:nvSpPr>
          <p:cNvPr id="4" name="Content Placeholder 3">
            <a:extLst>
              <a:ext uri="{FF2B5EF4-FFF2-40B4-BE49-F238E27FC236}">
                <a16:creationId xmlns:a16="http://schemas.microsoft.com/office/drawing/2014/main" id="{298D5A42-8B06-767F-F887-4AA66AE08CDA}"/>
              </a:ext>
            </a:extLst>
          </p:cNvPr>
          <p:cNvSpPr>
            <a:spLocks noGrp="1"/>
          </p:cNvSpPr>
          <p:nvPr>
            <p:ph sz="half" idx="2"/>
          </p:nvPr>
        </p:nvSpPr>
        <p:spPr>
          <a:xfrm>
            <a:off x="5383762" y="2142067"/>
            <a:ext cx="5710335" cy="3649133"/>
          </a:xfrm>
        </p:spPr>
        <p:txBody>
          <a:bodyPr anchor="t">
            <a:normAutofit fontScale="92500" lnSpcReduction="20000"/>
          </a:bodyPr>
          <a:lstStyle/>
          <a:p>
            <a:r>
              <a:rPr lang="en-IN" dirty="0"/>
              <a:t>Data Sampling, Normal Distribution and CLT</a:t>
            </a:r>
          </a:p>
          <a:p>
            <a:r>
              <a:rPr lang="en-IN" dirty="0"/>
              <a:t>Checking if ‘</a:t>
            </a:r>
            <a:r>
              <a:rPr lang="en-IN" dirty="0" err="1"/>
              <a:t>away_club_position</a:t>
            </a:r>
            <a:r>
              <a:rPr lang="en-IN" dirty="0"/>
              <a:t>’ follows CLT theorem by using data sampling</a:t>
            </a:r>
          </a:p>
          <a:p>
            <a:r>
              <a:rPr lang="en-IN" dirty="0"/>
              <a:t>Population Distribution =&gt; </a:t>
            </a:r>
          </a:p>
          <a:p>
            <a:endParaRPr lang="en-IN" dirty="0"/>
          </a:p>
        </p:txBody>
      </p:sp>
      <p:pic>
        <p:nvPicPr>
          <p:cNvPr id="2052" name="Picture 4">
            <a:extLst>
              <a:ext uri="{FF2B5EF4-FFF2-40B4-BE49-F238E27FC236}">
                <a16:creationId xmlns:a16="http://schemas.microsoft.com/office/drawing/2014/main" id="{BFF513D1-5344-EF2A-3DC9-8047A1A902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759" b="14531"/>
          <a:stretch/>
        </p:blipFill>
        <p:spPr bwMode="auto">
          <a:xfrm>
            <a:off x="5701004" y="3286126"/>
            <a:ext cx="3564294" cy="1481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35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4454-2FD4-3C00-DAC9-99D692BF1B0F}"/>
              </a:ext>
            </a:extLst>
          </p:cNvPr>
          <p:cNvSpPr>
            <a:spLocks noGrp="1"/>
          </p:cNvSpPr>
          <p:nvPr>
            <p:ph type="title"/>
          </p:nvPr>
        </p:nvSpPr>
        <p:spPr/>
        <p:txBody>
          <a:bodyPr/>
          <a:lstStyle/>
          <a:p>
            <a:pPr algn="ctr"/>
            <a:r>
              <a:rPr lang="en-US" dirty="0"/>
              <a:t>Focus Area 1 =&gt; Performance analysis     (Continued) </a:t>
            </a:r>
            <a:endParaRPr lang="en-IN" dirty="0"/>
          </a:p>
        </p:txBody>
      </p:sp>
      <p:graphicFrame>
        <p:nvGraphicFramePr>
          <p:cNvPr id="4" name="Content Placeholder 3">
            <a:extLst>
              <a:ext uri="{FF2B5EF4-FFF2-40B4-BE49-F238E27FC236}">
                <a16:creationId xmlns:a16="http://schemas.microsoft.com/office/drawing/2014/main" id="{C8725907-F5C9-D7CF-1A72-63A9BD804386}"/>
              </a:ext>
            </a:extLst>
          </p:cNvPr>
          <p:cNvGraphicFramePr>
            <a:graphicFrameLocks noGrp="1"/>
          </p:cNvGraphicFramePr>
          <p:nvPr>
            <p:ph idx="1"/>
            <p:extLst>
              <p:ext uri="{D42A27DB-BD31-4B8C-83A1-F6EECF244321}">
                <p14:modId xmlns:p14="http://schemas.microsoft.com/office/powerpoint/2010/main" val="3519939158"/>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6" name="Picture 4">
            <a:extLst>
              <a:ext uri="{FF2B5EF4-FFF2-40B4-BE49-F238E27FC236}">
                <a16:creationId xmlns:a16="http://schemas.microsoft.com/office/drawing/2014/main" id="{13D84C2F-4036-6280-7BCF-B2340992A23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961" b="12939"/>
          <a:stretch/>
        </p:blipFill>
        <p:spPr bwMode="auto">
          <a:xfrm>
            <a:off x="1240970" y="3438332"/>
            <a:ext cx="2146041" cy="197342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3078" name="Picture 6" descr="djAuR+REKRRERCRMZx+JiEiYQkFERMIUCiIiEqZQEBGRsP8P7BcvgUkrOloAAAAASUVORK5CYII= (389×263)">
            <a:extLst>
              <a:ext uri="{FF2B5EF4-FFF2-40B4-BE49-F238E27FC236}">
                <a16:creationId xmlns:a16="http://schemas.microsoft.com/office/drawing/2014/main" id="{6C869E83-1B09-9B60-264A-09AA291CAC9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387" b="14057"/>
          <a:stretch/>
        </p:blipFill>
        <p:spPr bwMode="auto">
          <a:xfrm>
            <a:off x="4926563" y="3447664"/>
            <a:ext cx="2146041" cy="197342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3080" name="Picture 8" descr="vuyQFMc9TQcAAAAASUVORK5CYII= (389×263)">
            <a:extLst>
              <a:ext uri="{FF2B5EF4-FFF2-40B4-BE49-F238E27FC236}">
                <a16:creationId xmlns:a16="http://schemas.microsoft.com/office/drawing/2014/main" id="{D5B6560E-9EE6-0B73-A98D-5CD5473D131A}"/>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142" b="14336"/>
          <a:stretch/>
        </p:blipFill>
        <p:spPr bwMode="auto">
          <a:xfrm>
            <a:off x="8612156" y="3256385"/>
            <a:ext cx="2146041" cy="234198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485583-73C1-FBE4-B801-DCD8E7A4C57F}"/>
              </a:ext>
            </a:extLst>
          </p:cNvPr>
          <p:cNvSpPr txBox="1"/>
          <p:nvPr/>
        </p:nvSpPr>
        <p:spPr>
          <a:xfrm>
            <a:off x="354564" y="6074229"/>
            <a:ext cx="11019452" cy="584775"/>
          </a:xfrm>
          <a:prstGeom prst="rect">
            <a:avLst/>
          </a:prstGeom>
          <a:noFill/>
        </p:spPr>
        <p:txBody>
          <a:bodyPr wrap="square" rtlCol="0">
            <a:spAutoFit/>
          </a:bodyPr>
          <a:lstStyle/>
          <a:p>
            <a:r>
              <a:rPr lang="en-IN" sz="1600" dirty="0"/>
              <a:t>Sample size of 2000 fulfils all criteria to represent the entire population and follows CLT, as it’s mean and median(9.58,10.0) is very close to the population mean and median(9.55,10.0), and as the size of sample is greater than 30.  </a:t>
            </a:r>
          </a:p>
        </p:txBody>
      </p:sp>
    </p:spTree>
    <p:extLst>
      <p:ext uri="{BB962C8B-B14F-4D97-AF65-F5344CB8AC3E}">
        <p14:creationId xmlns:p14="http://schemas.microsoft.com/office/powerpoint/2010/main" val="1037902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DA6AA3D-797E-414D-A41F-96ABBD52921D}">
  <we:reference id="wa200005566" version="3.0.0.3" store="en-IN"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419</TotalTime>
  <Words>2568</Words>
  <Application>Microsoft Office PowerPoint</Application>
  <PresentationFormat>Widescreen</PresentationFormat>
  <Paragraphs>229</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(Body)</vt:lpstr>
      <vt:lpstr>Calibri Light</vt:lpstr>
      <vt:lpstr>system-ui</vt:lpstr>
      <vt:lpstr>Tableau Bold</vt:lpstr>
      <vt:lpstr>Celestial</vt:lpstr>
      <vt:lpstr>Capstone Project -  Football Statistics : UNCOVERING THE NUMBERS THAT RULE THe GAME</vt:lpstr>
      <vt:lpstr>Introduction </vt:lpstr>
      <vt:lpstr>Project Breakup</vt:lpstr>
      <vt:lpstr>Focus Areas</vt:lpstr>
      <vt:lpstr>Tools and Techniques</vt:lpstr>
      <vt:lpstr>Phase 1: Data Cleaning and Pre-processing</vt:lpstr>
      <vt:lpstr>Focus Area 1 =&gt; Performance analysis </vt:lpstr>
      <vt:lpstr>Focus Area 1 =&gt; Performance analysis     (Continued) </vt:lpstr>
      <vt:lpstr>Focus Area 1 =&gt; Performance analysis     (Continued) </vt:lpstr>
      <vt:lpstr>Focus Area 1 =&gt; Performance analysis     (Continued) </vt:lpstr>
      <vt:lpstr>Focus Area 1 =&gt; Performance analysis     (Continued) </vt:lpstr>
      <vt:lpstr>Focus Area 2 =&gt; Player profile and market value </vt:lpstr>
      <vt:lpstr>Focus Area 2 =&gt; Player profile and market value (Continued)</vt:lpstr>
      <vt:lpstr>Focus Area 3 =&gt; Team comparison analysis</vt:lpstr>
      <vt:lpstr>Focus Area 4 =&gt; Attendance and stadium analysis</vt:lpstr>
      <vt:lpstr>Focus Area 4 =&gt; Attendance and stadium analysis (Continued)</vt:lpstr>
      <vt:lpstr>Focus Area 5,6,7 =&gt; Referee analysis, SUBSTITUTION PATTERN, EVENT ANALYSIS(DESCRIPTIVE ANALYSIS)</vt:lpstr>
      <vt:lpstr>Focus Area 5,6,7 =&gt; Referee analysis, SUBSTITUTION PATTERN, EVENT ANALYSIS(DESCRIPTIVE ANALYSIS)</vt:lpstr>
      <vt:lpstr>Focus Area 7 =&gt; EVENT ANALYSIS(Continued)</vt:lpstr>
      <vt:lpstr>Focus Area 9 =&gt; Player attributes and demographics</vt:lpstr>
      <vt:lpstr>Focus Area 9 =&gt; Player attributes and demographics (CONTINUED) K MEANS CLUSTERING</vt:lpstr>
      <vt:lpstr>Focus Area 9 =&gt; Player attributes and demographics (CONTINUED) K MEANS CLUSTERING</vt:lpstr>
      <vt:lpstr>Focus Area 9 =&gt; Player attributes and demographics (CONTINUED) K MEANS CLUSTERING</vt:lpstr>
      <vt:lpstr>Focus Area 8,10 =&gt; Competition analysis, Contract Management</vt:lpstr>
      <vt:lpstr>Focus Area 8,10 =&gt; Competition analysis, Contract Management(CONTINUED)</vt:lpstr>
      <vt:lpstr>Summary</vt:lpstr>
      <vt:lpstr>BUSINESS CONCLUSIONS CONSOLIDATION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dc:creator>
  <cp:lastModifiedBy>Gaurav Sharma</cp:lastModifiedBy>
  <cp:revision>3</cp:revision>
  <dcterms:created xsi:type="dcterms:W3CDTF">2025-05-09T06:54:27Z</dcterms:created>
  <dcterms:modified xsi:type="dcterms:W3CDTF">2025-06-17T07:40:54Z</dcterms:modified>
</cp:coreProperties>
</file>