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9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405" autoAdjust="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40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009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9322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0448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205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90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panwargaurav813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u="sng" dirty="0"/>
              <a:t>Introduction</a:t>
            </a:r>
            <a:endParaRPr lang="en-US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 Narrow" panose="020B0606020202030204" pitchFamily="34" charset="0"/>
              </a:rPr>
              <a:t>Title: HR Analytics Dashboard in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 Narrow" panose="020B0606020202030204" pitchFamily="34" charset="0"/>
              </a:rPr>
              <a:t>Subtitle: Analyzing Employee Attrition and Key HR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 Narrow" panose="020B0606020202030204" pitchFamily="34" charset="0"/>
              </a:rPr>
              <a:t>Presented by: [Gaurav]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latin typeface="Arial Narrow" panose="020B0606020202030204" pitchFamily="34" charset="0"/>
              </a:rPr>
              <a:t>What is HR Analytics?</a:t>
            </a:r>
            <a:br>
              <a:rPr lang="en-US" sz="4000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HR Analytics helps organizations make data-driven decisions regarding employee management.</a:t>
            </a:r>
            <a:br>
              <a:rPr lang="en-US" sz="4000" dirty="0">
                <a:latin typeface="Arial Narrow" panose="020B0606020202030204" pitchFamily="34" charset="0"/>
              </a:rPr>
            </a:br>
            <a:br>
              <a:rPr lang="en-US" sz="4000" dirty="0">
                <a:latin typeface="Arial Narrow" panose="020B0606020202030204" pitchFamily="34" charset="0"/>
              </a:rPr>
            </a:br>
            <a:r>
              <a:rPr lang="en-US" sz="4000" b="1" dirty="0">
                <a:latin typeface="Arial Narrow" panose="020B0606020202030204" pitchFamily="34" charset="0"/>
              </a:rPr>
              <a:t>Objective of the Project:</a:t>
            </a:r>
            <a:br>
              <a:rPr lang="en-US" sz="4000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Identify attrition trends and key factors affecting employee retention.</a:t>
            </a:r>
            <a:br>
              <a:rPr lang="en-US" sz="4000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Provide insights to improve workforce planning.</a:t>
            </a:r>
            <a:endParaRPr lang="en-US" sz="4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21B683E-E810-7517-0533-B2C0BA3698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875044" y="3075055"/>
            <a:ext cx="6208143" cy="144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0D1D40E-8D87-49B0-962C-83614560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6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Key Insights from Dashboard - Attrition Analysis</a:t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Attrition Rate:</a:t>
            </a:r>
            <a:r>
              <a:rPr lang="en-US" sz="3200" dirty="0">
                <a:latin typeface="Arial Narrow" panose="020B0606020202030204" pitchFamily="34" charset="0"/>
              </a:rPr>
              <a:t> 16.1%</a:t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Attrition by Education:</a:t>
            </a:r>
            <a:r>
              <a:rPr lang="en-US" sz="3200" dirty="0">
                <a:latin typeface="Arial Narrow" panose="020B0606020202030204" pitchFamily="34" charset="0"/>
              </a:rPr>
              <a:t> Higher attrition in technical and marketing roles.</a:t>
            </a:r>
            <a:br>
              <a:rPr lang="en-US" sz="3200" dirty="0">
                <a:latin typeface="Arial Narrow" panose="020B0606020202030204" pitchFamily="34" charset="0"/>
              </a:rPr>
            </a:br>
            <a:r>
              <a:rPr lang="en-US" sz="3200" b="1" dirty="0">
                <a:latin typeface="Arial Narrow" panose="020B0606020202030204" pitchFamily="34" charset="0"/>
              </a:rPr>
              <a:t>Attrition by Age Group:</a:t>
            </a:r>
            <a:r>
              <a:rPr lang="en-US" sz="3200" dirty="0">
                <a:latin typeface="Arial Narrow" panose="020B0606020202030204" pitchFamily="34" charset="0"/>
              </a:rPr>
              <a:t> Younger employees (26-35) have the highest attrition rate.</a:t>
            </a:r>
            <a:endParaRPr lang="en-US" sz="32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13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832513"/>
            <a:ext cx="10360152" cy="5111087"/>
          </a:xfrm>
        </p:spPr>
        <p:txBody>
          <a:bodyPr anchor="ctr"/>
          <a:lstStyle/>
          <a:p>
            <a:r>
              <a:rPr lang="en-US" b="1" dirty="0">
                <a:latin typeface="Arial Narrow" panose="020B0606020202030204" pitchFamily="34" charset="0"/>
              </a:rPr>
              <a:t>Departmental Insights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b="1" dirty="0">
                <a:latin typeface="Arial Narrow" panose="020B0606020202030204" pitchFamily="34" charset="0"/>
              </a:rPr>
              <a:t>Attrition by Department: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HR: 12 employees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Research &amp; Development: 57 employees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Sales: 62 employees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Sales has the highest attrition rate.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98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832513"/>
            <a:ext cx="10360152" cy="5111087"/>
          </a:xfrm>
        </p:spPr>
        <p:txBody>
          <a:bodyPr anchor="ctr"/>
          <a:lstStyle/>
          <a:p>
            <a:r>
              <a:rPr lang="en-US" b="1" dirty="0"/>
              <a:t>Job Role Analysis</a:t>
            </a:r>
            <a:br>
              <a:rPr lang="en-US" dirty="0"/>
            </a:br>
            <a:r>
              <a:rPr lang="en-US" b="1" dirty="0"/>
              <a:t>Top Job Roles with High Attrition:</a:t>
            </a:r>
            <a:br>
              <a:rPr lang="en-US" dirty="0"/>
            </a:br>
            <a:r>
              <a:rPr lang="en-US" dirty="0"/>
              <a:t>Laboratory Technician: 62</a:t>
            </a:r>
            <a:br>
              <a:rPr lang="en-US" dirty="0"/>
            </a:br>
            <a:r>
              <a:rPr lang="en-US" dirty="0"/>
              <a:t>Sales Executive: 57</a:t>
            </a:r>
            <a:br>
              <a:rPr lang="en-US" dirty="0"/>
            </a:br>
            <a:r>
              <a:rPr lang="en-US" dirty="0"/>
              <a:t>Research Scientist: 47</a:t>
            </a:r>
            <a:br>
              <a:rPr lang="en-US" dirty="0"/>
            </a:br>
            <a:endParaRPr lang="en-US" sz="32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6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832513"/>
            <a:ext cx="10360152" cy="5111087"/>
          </a:xfrm>
        </p:spPr>
        <p:txBody>
          <a:bodyPr anchor="ctr"/>
          <a:lstStyle/>
          <a:p>
            <a:r>
              <a:rPr lang="en-US" sz="3600" b="1" dirty="0">
                <a:latin typeface="Arial Narrow" panose="020B0606020202030204" pitchFamily="34" charset="0"/>
              </a:rPr>
              <a:t>Power BI Features Used</a:t>
            </a:r>
            <a:br>
              <a:rPr lang="en-US" sz="3600" dirty="0">
                <a:latin typeface="Arial Narrow" panose="020B0606020202030204" pitchFamily="34" charset="0"/>
              </a:rPr>
            </a:br>
            <a:r>
              <a:rPr lang="en-US" sz="3600" b="1" dirty="0">
                <a:latin typeface="Arial Narrow" panose="020B0606020202030204" pitchFamily="34" charset="0"/>
              </a:rPr>
              <a:t>Visualizations Used:</a:t>
            </a:r>
            <a:br>
              <a:rPr lang="en-US" sz="3600" dirty="0">
                <a:latin typeface="Arial Narrow" panose="020B0606020202030204" pitchFamily="34" charset="0"/>
              </a:rPr>
            </a:br>
            <a:r>
              <a:rPr lang="en-US" sz="3600" dirty="0">
                <a:latin typeface="Arial Narrow" panose="020B0606020202030204" pitchFamily="34" charset="0"/>
              </a:rPr>
              <a:t>Pie charts, bar graphs, and line charts.</a:t>
            </a:r>
            <a:br>
              <a:rPr lang="en-US" sz="3600" dirty="0">
                <a:latin typeface="Arial Narrow" panose="020B0606020202030204" pitchFamily="34" charset="0"/>
              </a:rPr>
            </a:br>
            <a:r>
              <a:rPr lang="en-US" sz="3600" b="1" dirty="0">
                <a:latin typeface="Arial Narrow" panose="020B0606020202030204" pitchFamily="34" charset="0"/>
              </a:rPr>
              <a:t>Filters Applied:</a:t>
            </a:r>
            <a:br>
              <a:rPr lang="en-US" sz="3600" dirty="0">
                <a:latin typeface="Arial Narrow" panose="020B0606020202030204" pitchFamily="34" charset="0"/>
              </a:rPr>
            </a:br>
            <a:r>
              <a:rPr lang="en-US" sz="3600" dirty="0">
                <a:latin typeface="Arial Narrow" panose="020B0606020202030204" pitchFamily="34" charset="0"/>
              </a:rPr>
              <a:t>Gender, department, job roles, years of experience.</a:t>
            </a:r>
            <a:br>
              <a:rPr lang="en-US" sz="3600" dirty="0">
                <a:latin typeface="Arial Narrow" panose="020B0606020202030204" pitchFamily="34" charset="0"/>
              </a:rPr>
            </a:br>
            <a:r>
              <a:rPr lang="en-US" sz="3600" b="1" dirty="0">
                <a:latin typeface="Arial Narrow" panose="020B0606020202030204" pitchFamily="34" charset="0"/>
              </a:rPr>
              <a:t>Challenges &amp; Learnings</a:t>
            </a:r>
            <a:br>
              <a:rPr lang="en-US" sz="3600" dirty="0">
                <a:latin typeface="Arial Narrow" panose="020B0606020202030204" pitchFamily="34" charset="0"/>
              </a:rPr>
            </a:br>
            <a:r>
              <a:rPr lang="en-US" sz="3600" b="1" dirty="0">
                <a:latin typeface="Arial Narrow" panose="020B0606020202030204" pitchFamily="34" charset="0"/>
              </a:rPr>
              <a:t>Challenges Faced:</a:t>
            </a:r>
            <a:br>
              <a:rPr lang="en-US" sz="3600" dirty="0">
                <a:latin typeface="Arial Narrow" panose="020B0606020202030204" pitchFamily="34" charset="0"/>
              </a:rPr>
            </a:br>
            <a:r>
              <a:rPr lang="en-US" sz="3600" dirty="0">
                <a:latin typeface="Arial Narrow" panose="020B0606020202030204" pitchFamily="34" charset="0"/>
              </a:rPr>
              <a:t>Data cleaning and structuring.</a:t>
            </a:r>
            <a:br>
              <a:rPr lang="en-US" sz="3600" dirty="0">
                <a:latin typeface="Arial Narrow" panose="020B0606020202030204" pitchFamily="34" charset="0"/>
              </a:rPr>
            </a:br>
            <a:r>
              <a:rPr lang="en-US" sz="3600" dirty="0">
                <a:latin typeface="Arial Narrow" panose="020B0606020202030204" pitchFamily="34" charset="0"/>
              </a:rPr>
              <a:t>Selecting the right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6055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832513"/>
            <a:ext cx="10360152" cy="5111087"/>
          </a:xfrm>
        </p:spPr>
        <p:txBody>
          <a:bodyPr anchor="ctr"/>
          <a:lstStyle/>
          <a:p>
            <a:r>
              <a:rPr lang="en-US" b="1" dirty="0">
                <a:latin typeface="Arial Narrow" panose="020B0606020202030204" pitchFamily="34" charset="0"/>
              </a:rPr>
              <a:t>Conclusion &amp; Recommendations: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High attrition in Sales and R&amp;D.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Younger employees and lower salary groups are more likely to leave.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b="1" dirty="0">
                <a:latin typeface="Arial Narrow" panose="020B0606020202030204" pitchFamily="34" charset="0"/>
              </a:rPr>
              <a:t>Recommendations: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Improve employee engagement and benefits.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dirty="0">
                <a:latin typeface="Arial Narrow" panose="020B0606020202030204" pitchFamily="34" charset="0"/>
              </a:rPr>
              <a:t>Offer better career progression paths.</a:t>
            </a:r>
          </a:p>
        </p:txBody>
      </p:sp>
    </p:spTree>
    <p:extLst>
      <p:ext uri="{BB962C8B-B14F-4D97-AF65-F5344CB8AC3E}">
        <p14:creationId xmlns:p14="http://schemas.microsoft.com/office/powerpoint/2010/main" val="216609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5" y="914400"/>
            <a:ext cx="4628911" cy="5029200"/>
          </a:xfrm>
        </p:spPr>
        <p:txBody>
          <a:bodyPr anchor="ctr"/>
          <a:lstStyle/>
          <a:p>
            <a:r>
              <a:rPr lang="en-US" dirty="0"/>
              <a:t>Gaurav</a:t>
            </a:r>
          </a:p>
          <a:p>
            <a:r>
              <a:rPr lang="en-US" dirty="0"/>
              <a:t>971107364</a:t>
            </a:r>
          </a:p>
          <a:p>
            <a:r>
              <a:rPr lang="en-US" dirty="0">
                <a:hlinkClick r:id="rId3"/>
              </a:rPr>
              <a:t>panwargaurav813@gmail.com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{CC65C038-C585-4D51-9865-7341923A70C3}tf11964407_win32</Template>
  <TotalTime>39</TotalTime>
  <Words>288</Words>
  <Application>Microsoft Office PowerPoint</Application>
  <PresentationFormat>Widescreen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Nova Light</vt:lpstr>
      <vt:lpstr>Sagona Book</vt:lpstr>
      <vt:lpstr>Custom</vt:lpstr>
      <vt:lpstr>Introduction</vt:lpstr>
      <vt:lpstr>What is HR Analytics? HR Analytics helps organizations make data-driven decisions regarding employee management.  Objective of the Project: Identify attrition trends and key factors affecting employee retention. Provide insights to improve workforce planning.</vt:lpstr>
      <vt:lpstr>PowerPoint Presentation</vt:lpstr>
      <vt:lpstr> Key Insights from Dashboard - Attrition Analysis Attrition Rate: 16.1% Attrition by Education: Higher attrition in technical and marketing roles. Attrition by Age Group: Younger employees (26-35) have the highest attrition rate.</vt:lpstr>
      <vt:lpstr>Departmental Insights Attrition by Department: HR: 12 employees Research &amp; Development: 57 employees Sales: 62 employees Sales has the highest attrition rate.</vt:lpstr>
      <vt:lpstr>Job Role Analysis Top Job Roles with High Attrition: Laboratory Technician: 62 Sales Executive: 57 Research Scientist: 47 </vt:lpstr>
      <vt:lpstr>Power BI Features Used Visualizations Used: Pie charts, bar graphs, and line charts. Filters Applied: Gender, department, job roles, years of experience. Challenges &amp; Learnings Challenges Faced: Data cleaning and structuring. Selecting the right visualizations.</vt:lpstr>
      <vt:lpstr>Conclusion &amp; Recommendations: High attrition in Sales and R&amp;D. Younger employees and lower salary groups are more likely to leave. Recommendations: Improve employee engagement and benefits. Offer better career progression paths.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Panwar</dc:creator>
  <cp:lastModifiedBy>Gaurav Panwar</cp:lastModifiedBy>
  <cp:revision>2</cp:revision>
  <dcterms:created xsi:type="dcterms:W3CDTF">2025-03-03T11:27:02Z</dcterms:created>
  <dcterms:modified xsi:type="dcterms:W3CDTF">2025-03-03T12:06:56Z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