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81" r:id="rId2"/>
    <p:sldId id="282" r:id="rId3"/>
    <p:sldId id="256" r:id="rId4"/>
    <p:sldId id="260" r:id="rId5"/>
    <p:sldId id="261" r:id="rId6"/>
    <p:sldId id="257"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5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171485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C7A1C-AEF5-45EF-A959-ED4AA65CF477}"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2285457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1278104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409110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1542105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2C7A1C-AEF5-45EF-A959-ED4AA65CF477}"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2939041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2C7A1C-AEF5-45EF-A959-ED4AA65CF477}" type="datetimeFigureOut">
              <a:rPr lang="en-US" smtClean="0"/>
              <a:t>3/25/2025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88650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3211949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4179181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234010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2C7A1C-AEF5-45EF-A959-ED4AA65CF477}"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1953704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C7A1C-AEF5-45EF-A959-ED4AA65CF477}"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3423326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2C7A1C-AEF5-45EF-A959-ED4AA65CF477}"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1692898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2C7A1C-AEF5-45EF-A959-ED4AA65CF477}"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202722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2C7A1C-AEF5-45EF-A959-ED4AA65CF477}"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266785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C7A1C-AEF5-45EF-A959-ED4AA65CF477}"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789574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C7A1C-AEF5-45EF-A959-ED4AA65CF477}"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F013D33-11E4-4A70-880D-F41B5C414256}" type="slidenum">
              <a:rPr lang="en-US" smtClean="0"/>
              <a:t>‹#›</a:t>
            </a:fld>
            <a:endParaRPr lang="en-US"/>
          </a:p>
        </p:txBody>
      </p:sp>
    </p:spTree>
    <p:extLst>
      <p:ext uri="{BB962C8B-B14F-4D97-AF65-F5344CB8AC3E}">
        <p14:creationId xmlns:p14="http://schemas.microsoft.com/office/powerpoint/2010/main" val="4256092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82C7A1C-AEF5-45EF-A959-ED4AA65CF477}" type="datetimeFigureOut">
              <a:rPr lang="en-US" smtClean="0"/>
              <a:t>3/25/2025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F013D33-11E4-4A70-880D-F41B5C414256}" type="slidenum">
              <a:rPr lang="en-US" smtClean="0"/>
              <a:t>‹#›</a:t>
            </a:fld>
            <a:endParaRPr lang="en-US"/>
          </a:p>
        </p:txBody>
      </p:sp>
    </p:spTree>
    <p:extLst>
      <p:ext uri="{BB962C8B-B14F-4D97-AF65-F5344CB8AC3E}">
        <p14:creationId xmlns:p14="http://schemas.microsoft.com/office/powerpoint/2010/main" val="178732110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1154955" y="1219199"/>
            <a:ext cx="8825658" cy="3558182"/>
          </a:xfrm>
        </p:spPr>
        <p:txBody>
          <a:bodyPr/>
          <a:lstStyle/>
          <a:p>
            <a:r>
              <a:rPr lang="en-US" b="1" dirty="0"/>
              <a:t>Project Title:</a:t>
            </a:r>
            <a:br>
              <a:rPr lang="en-US" b="1" dirty="0"/>
            </a:br>
            <a:r>
              <a:rPr lang="en-US" b="1" dirty="0"/>
              <a:t>"Sales Insights Using SQL: Data-Driven Business Decisions"</a:t>
            </a:r>
            <a:endParaRPr lang="en-US"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1154955" y="4777381"/>
            <a:ext cx="8825658" cy="861420"/>
          </a:xfrm>
        </p:spPr>
        <p:txBody>
          <a:bodyPr>
            <a:noAutofit/>
          </a:bodyPr>
          <a:lstStyle/>
          <a:p>
            <a:r>
              <a:rPr lang="en-US" sz="2400" dirty="0"/>
              <a:t> </a:t>
            </a:r>
          </a:p>
        </p:txBody>
      </p:sp>
    </p:spTree>
    <p:extLst>
      <p:ext uri="{BB962C8B-B14F-4D97-AF65-F5344CB8AC3E}">
        <p14:creationId xmlns:p14="http://schemas.microsoft.com/office/powerpoint/2010/main" val="280110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5. Display the total no of orders corresponding to each delivery status?</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shot of a computer&#10;&#10;AI-generated content may be incorrect.">
            <a:extLst>
              <a:ext uri="{FF2B5EF4-FFF2-40B4-BE49-F238E27FC236}">
                <a16:creationId xmlns:a16="http://schemas.microsoft.com/office/drawing/2014/main" id="{ED5ACCCF-1B9F-3B5C-3DBC-F33F409F3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6" y="2312894"/>
            <a:ext cx="6066219" cy="178178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02B1E93B-3EBF-28F1-F110-08B6EB66E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248" y="3843527"/>
            <a:ext cx="2877670" cy="1884920"/>
          </a:xfrm>
          <a:prstGeom prst="rect">
            <a:avLst/>
          </a:prstGeom>
        </p:spPr>
      </p:pic>
    </p:spTree>
    <p:extLst>
      <p:ext uri="{BB962C8B-B14F-4D97-AF65-F5344CB8AC3E}">
        <p14:creationId xmlns:p14="http://schemas.microsoft.com/office/powerpoint/2010/main" val="412796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7" y="833718"/>
            <a:ext cx="9226175" cy="1169893"/>
          </a:xfrm>
        </p:spPr>
        <p:txBody>
          <a:bodyPr/>
          <a:lstStyle/>
          <a:p>
            <a:r>
              <a:rPr lang="en-US" sz="3200" b="1" i="1" u="sng" dirty="0"/>
              <a:t>6. How many orders are still not completed for orders purchasing more than 1 item?</a:t>
            </a:r>
            <a:endParaRPr lang="en-US" sz="32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code with text&#10;&#10;AI-generated content may be incorrect.">
            <a:extLst>
              <a:ext uri="{FF2B5EF4-FFF2-40B4-BE49-F238E27FC236}">
                <a16:creationId xmlns:a16="http://schemas.microsoft.com/office/drawing/2014/main" id="{1499712C-C211-AB3E-8BDD-A67A98869F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8" y="2312893"/>
            <a:ext cx="5571565" cy="2070847"/>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5F7FCBAB-C0B6-5F95-8339-B9C75B37DD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9156" y="4047565"/>
            <a:ext cx="3171937" cy="1627094"/>
          </a:xfrm>
          <a:prstGeom prst="rect">
            <a:avLst/>
          </a:prstGeom>
        </p:spPr>
      </p:pic>
    </p:spTree>
    <p:extLst>
      <p:ext uri="{BB962C8B-B14F-4D97-AF65-F5344CB8AC3E}">
        <p14:creationId xmlns:p14="http://schemas.microsoft.com/office/powerpoint/2010/main" val="810441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2400" b="1" i="1" u="sng" dirty="0"/>
              <a:t>7. Find the total number of orders corresponding to each delivery status-- by ignoring the case in the delivery status. The status with highest no of orders should be at the top?</a:t>
            </a:r>
            <a:endParaRPr lang="en-US" sz="24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shot of a computer code&#10;&#10;AI-generated content may be incorrect.">
            <a:extLst>
              <a:ext uri="{FF2B5EF4-FFF2-40B4-BE49-F238E27FC236}">
                <a16:creationId xmlns:a16="http://schemas.microsoft.com/office/drawing/2014/main" id="{8E6008FB-3560-EDB2-D6FA-E4BDFF1F5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9" y="2312894"/>
            <a:ext cx="4979895" cy="2393578"/>
          </a:xfrm>
          <a:prstGeom prst="rect">
            <a:avLst/>
          </a:prstGeom>
        </p:spPr>
      </p:pic>
      <p:pic>
        <p:nvPicPr>
          <p:cNvPr id="8" name="Picture 7" descr="A close-up of a computer screen&#10;&#10;AI-generated content may be incorrect.">
            <a:extLst>
              <a:ext uri="{FF2B5EF4-FFF2-40B4-BE49-F238E27FC236}">
                <a16:creationId xmlns:a16="http://schemas.microsoft.com/office/drawing/2014/main" id="{24019318-8994-A372-9B4A-19030D1E7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8376" y="2312894"/>
            <a:ext cx="4843933" cy="1514686"/>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2E7A6C7-60F1-538F-2568-058E501032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424" y="4236956"/>
            <a:ext cx="2808317" cy="1787325"/>
          </a:xfrm>
          <a:prstGeom prst="rect">
            <a:avLst/>
          </a:prstGeom>
        </p:spPr>
      </p:pic>
    </p:spTree>
    <p:extLst>
      <p:ext uri="{BB962C8B-B14F-4D97-AF65-F5344CB8AC3E}">
        <p14:creationId xmlns:p14="http://schemas.microsoft.com/office/powerpoint/2010/main" val="3738560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8. Write a query to identify the total products purchased by each customer? </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black and white text&#10;&#10;AI-generated content may be incorrect.">
            <a:extLst>
              <a:ext uri="{FF2B5EF4-FFF2-40B4-BE49-F238E27FC236}">
                <a16:creationId xmlns:a16="http://schemas.microsoft.com/office/drawing/2014/main" id="{58066FC3-79E4-4087-011B-BFEA021B4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5" y="2312894"/>
            <a:ext cx="5586081" cy="2057400"/>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BBCEBFFF-37D5-A25B-2364-BACE4D82F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3494" y="4168588"/>
            <a:ext cx="3567530" cy="1855694"/>
          </a:xfrm>
          <a:prstGeom prst="rect">
            <a:avLst/>
          </a:prstGeom>
        </p:spPr>
      </p:pic>
    </p:spTree>
    <p:extLst>
      <p:ext uri="{BB962C8B-B14F-4D97-AF65-F5344CB8AC3E}">
        <p14:creationId xmlns:p14="http://schemas.microsoft.com/office/powerpoint/2010/main" val="1865875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9. Display the total sales and average sales done for each day?</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shot of a computer code&#10;&#10;AI-generated content may be incorrect.">
            <a:extLst>
              <a:ext uri="{FF2B5EF4-FFF2-40B4-BE49-F238E27FC236}">
                <a16:creationId xmlns:a16="http://schemas.microsoft.com/office/drawing/2014/main" id="{DF7D515A-0CF8-7F25-0016-3B6D04FBF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8" y="2312894"/>
            <a:ext cx="5719483" cy="2393578"/>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25C514A1-F879-DEBF-CECD-AEB9F5F864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459" y="3825025"/>
            <a:ext cx="3267635" cy="2199257"/>
          </a:xfrm>
          <a:prstGeom prst="rect">
            <a:avLst/>
          </a:prstGeom>
        </p:spPr>
      </p:pic>
    </p:spTree>
    <p:extLst>
      <p:ext uri="{BB962C8B-B14F-4D97-AF65-F5344CB8AC3E}">
        <p14:creationId xmlns:p14="http://schemas.microsoft.com/office/powerpoint/2010/main" val="183263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2800" b="1" i="1" u="sng" dirty="0"/>
              <a:t>10. Display the customer name, employee name, and total sale amount of all orders, which are either on hold or pending?</a:t>
            </a:r>
            <a:endParaRPr lang="en-US" sz="28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 shot of a computer code&#10;&#10;AI-generated content may be incorrect.">
            <a:extLst>
              <a:ext uri="{FF2B5EF4-FFF2-40B4-BE49-F238E27FC236}">
                <a16:creationId xmlns:a16="http://schemas.microsoft.com/office/drawing/2014/main" id="{5F7DAC58-D6CD-D5DF-1F75-EE8FD8CE3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8" y="2312894"/>
            <a:ext cx="5490883" cy="2595282"/>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49EF529C-692C-CD29-5CF8-EE969C5C4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5882" y="3429000"/>
            <a:ext cx="3923551" cy="1788459"/>
          </a:xfrm>
          <a:prstGeom prst="rect">
            <a:avLst/>
          </a:prstGeom>
        </p:spPr>
      </p:pic>
    </p:spTree>
    <p:extLst>
      <p:ext uri="{BB962C8B-B14F-4D97-AF65-F5344CB8AC3E}">
        <p14:creationId xmlns:p14="http://schemas.microsoft.com/office/powerpoint/2010/main" val="310416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672353"/>
            <a:ext cx="9696822" cy="1479175"/>
          </a:xfrm>
        </p:spPr>
        <p:txBody>
          <a:bodyPr/>
          <a:lstStyle/>
          <a:p>
            <a:r>
              <a:rPr lang="en-US" sz="2800" b="1" i="1" u="sng" dirty="0"/>
              <a:t>11. Fetch all the orders which were neither completed/pending or were handled by the employee Abrar. Display employee name and all details of order?</a:t>
            </a:r>
            <a:endParaRPr lang="en-US" sz="28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code with text&#10;&#10;AI-generated content may be incorrect.">
            <a:extLst>
              <a:ext uri="{FF2B5EF4-FFF2-40B4-BE49-F238E27FC236}">
                <a16:creationId xmlns:a16="http://schemas.microsoft.com/office/drawing/2014/main" id="{6918BFBE-DBFE-8E95-4AA3-7307A69F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6" y="2312894"/>
            <a:ext cx="6778810" cy="166743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06D8EB0B-68D6-BA36-1CA1-31100BBB1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4083" y="4141695"/>
            <a:ext cx="6911788" cy="1882587"/>
          </a:xfrm>
          <a:prstGeom prst="rect">
            <a:avLst/>
          </a:prstGeom>
        </p:spPr>
      </p:pic>
    </p:spTree>
    <p:extLst>
      <p:ext uri="{BB962C8B-B14F-4D97-AF65-F5344CB8AC3E}">
        <p14:creationId xmlns:p14="http://schemas.microsoft.com/office/powerpoint/2010/main" val="2963776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2800" b="1" i="1" u="sng" dirty="0"/>
              <a:t> 12. Fetch the orders which cost more than 2000 but did not include the MacBook Pro. Print the total sale amount as well?</a:t>
            </a:r>
            <a:endParaRPr lang="en-US" sz="28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shot of a computer code&#10;&#10;AI-generated content may be incorrect.">
            <a:extLst>
              <a:ext uri="{FF2B5EF4-FFF2-40B4-BE49-F238E27FC236}">
                <a16:creationId xmlns:a16="http://schemas.microsoft.com/office/drawing/2014/main" id="{80EDE81C-C9E2-6BE0-BC79-06E3112E1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8" y="2312894"/>
            <a:ext cx="5141259" cy="2151530"/>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57A22CD6-B21B-02CF-0459-3F51C7DBE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413" y="4464424"/>
            <a:ext cx="6376898" cy="1559858"/>
          </a:xfrm>
          <a:prstGeom prst="rect">
            <a:avLst/>
          </a:prstGeom>
        </p:spPr>
      </p:pic>
    </p:spTree>
    <p:extLst>
      <p:ext uri="{BB962C8B-B14F-4D97-AF65-F5344CB8AC3E}">
        <p14:creationId xmlns:p14="http://schemas.microsoft.com/office/powerpoint/2010/main" val="34440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13. Identify the customers who have not purchased any product yet?</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lose-up of blue text&#10;&#10;AI-generated content may be incorrect.">
            <a:extLst>
              <a:ext uri="{FF2B5EF4-FFF2-40B4-BE49-F238E27FC236}">
                <a16:creationId xmlns:a16="http://schemas.microsoft.com/office/drawing/2014/main" id="{A2D4D6B1-7E19-DD92-9641-9C351CE27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5" y="2312893"/>
            <a:ext cx="5223435" cy="1438431"/>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5A398F84-3262-8453-36C6-E33CEAC1A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2166" y="2312893"/>
            <a:ext cx="4773706" cy="1438431"/>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AD64CB48-3F18-098A-B89D-716E679857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5822" y="4249539"/>
            <a:ext cx="3989919" cy="1438430"/>
          </a:xfrm>
          <a:prstGeom prst="rect">
            <a:avLst/>
          </a:prstGeom>
        </p:spPr>
      </p:pic>
    </p:spTree>
    <p:extLst>
      <p:ext uri="{BB962C8B-B14F-4D97-AF65-F5344CB8AC3E}">
        <p14:creationId xmlns:p14="http://schemas.microsoft.com/office/powerpoint/2010/main" val="256034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2400" b="1" i="1" u="sng" dirty="0"/>
              <a:t> 14. Write a query to identify the total products purchased by each customer. Return all customers irrespective of whether they have made a purchase or not. Sort the result with the highest no of orders at the top?</a:t>
            </a:r>
            <a:endParaRPr lang="en-US" sz="24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code with black and blue text&#10;&#10;AI-generated content may be incorrect.">
            <a:extLst>
              <a:ext uri="{FF2B5EF4-FFF2-40B4-BE49-F238E27FC236}">
                <a16:creationId xmlns:a16="http://schemas.microsoft.com/office/drawing/2014/main" id="{42AC04CF-0418-AF2F-C5FB-C131144A8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6" y="2312894"/>
            <a:ext cx="6267822" cy="1949824"/>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9C41DD3D-19EF-3141-7AC7-069D56D665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1035" y="4262719"/>
            <a:ext cx="3211199" cy="1586752"/>
          </a:xfrm>
          <a:prstGeom prst="rect">
            <a:avLst/>
          </a:prstGeom>
        </p:spPr>
      </p:pic>
    </p:spTree>
    <p:extLst>
      <p:ext uri="{BB962C8B-B14F-4D97-AF65-F5344CB8AC3E}">
        <p14:creationId xmlns:p14="http://schemas.microsoft.com/office/powerpoint/2010/main" val="92686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1154955" y="1219199"/>
            <a:ext cx="8825658" cy="3558182"/>
          </a:xfrm>
        </p:spPr>
        <p:txBody>
          <a:bodyPr/>
          <a:lstStyle/>
          <a:p>
            <a:r>
              <a:rPr lang="en-US" sz="3600" b="1" i="1" u="sng" dirty="0"/>
              <a:t>Introduction</a:t>
            </a:r>
            <a:r>
              <a:rPr lang="en-US" sz="2400" b="1" dirty="0"/>
              <a:t>:</a:t>
            </a:r>
            <a:br>
              <a:rPr lang="en-US" sz="2400" b="1" dirty="0"/>
            </a:br>
            <a:r>
              <a:rPr lang="en-US" sz="2400" dirty="0"/>
              <a:t>This project focuses on analyzing sales data using SQL queries to extract meaningful insights from a sales database. By utilizing SQL, we aim to uncover key trends in customer purchases, employee performance, and order fulfillment. The insights derived from this analysis can help businesses improve their decision-making, optimize operations, and enhance customer satisfaction.</a:t>
            </a:r>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1154955" y="4777381"/>
            <a:ext cx="8825658" cy="861420"/>
          </a:xfrm>
        </p:spPr>
        <p:txBody>
          <a:bodyPr>
            <a:noAutofit/>
          </a:bodyPr>
          <a:lstStyle/>
          <a:p>
            <a:r>
              <a:rPr lang="en-US" sz="2400" dirty="0"/>
              <a:t> </a:t>
            </a:r>
          </a:p>
          <a:p>
            <a:endParaRPr lang="en-US" sz="2400" dirty="0"/>
          </a:p>
        </p:txBody>
      </p:sp>
    </p:spTree>
    <p:extLst>
      <p:ext uri="{BB962C8B-B14F-4D97-AF65-F5344CB8AC3E}">
        <p14:creationId xmlns:p14="http://schemas.microsoft.com/office/powerpoint/2010/main" val="2165782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643034" cy="1438432"/>
          </a:xfrm>
        </p:spPr>
        <p:txBody>
          <a:bodyPr/>
          <a:lstStyle/>
          <a:p>
            <a:r>
              <a:rPr lang="en-US" sz="2400" b="1" i="1" u="sng" dirty="0"/>
              <a:t> 15. Corresponding to each employee, display the total sales they made of all the completed orders. Display total sales as 0 if an employee made no sales yet?</a:t>
            </a:r>
            <a:endParaRPr lang="en-US" sz="24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 shot of a computer code&#10;&#10;AI-generated content may be incorrect.">
            <a:extLst>
              <a:ext uri="{FF2B5EF4-FFF2-40B4-BE49-F238E27FC236}">
                <a16:creationId xmlns:a16="http://schemas.microsoft.com/office/drawing/2014/main" id="{1D76F587-96D6-15E6-6DE7-CC89C1FED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9" y="2312894"/>
            <a:ext cx="6217024" cy="1842247"/>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F462320F-F419-4D3C-D361-89FAFCC06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4789" y="3837111"/>
            <a:ext cx="2729752" cy="2187171"/>
          </a:xfrm>
          <a:prstGeom prst="rect">
            <a:avLst/>
          </a:prstGeom>
        </p:spPr>
      </p:pic>
    </p:spTree>
    <p:extLst>
      <p:ext uri="{BB962C8B-B14F-4D97-AF65-F5344CB8AC3E}">
        <p14:creationId xmlns:p14="http://schemas.microsoft.com/office/powerpoint/2010/main" val="172137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2400" b="1" i="1" u="sng" dirty="0"/>
              <a:t>16. Re-write the above query to display the total sales made by each employee corresponding to each customer. If an employee has not served a customer yet then display "-" under the customer?</a:t>
            </a:r>
            <a:endParaRPr lang="en-US" sz="24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screen shot of a code&#10;&#10;AI-generated content may be incorrect.">
            <a:extLst>
              <a:ext uri="{FF2B5EF4-FFF2-40B4-BE49-F238E27FC236}">
                <a16:creationId xmlns:a16="http://schemas.microsoft.com/office/drawing/2014/main" id="{E726CBA8-08CD-C2AD-2A0D-0A1109AFD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6" y="2312894"/>
            <a:ext cx="6241880" cy="2783541"/>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A7109430-F581-A110-E2AC-2727519BA6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4628" y="4006577"/>
            <a:ext cx="3911243" cy="2017705"/>
          </a:xfrm>
          <a:prstGeom prst="rect">
            <a:avLst/>
          </a:prstGeom>
        </p:spPr>
      </p:pic>
    </p:spTree>
    <p:extLst>
      <p:ext uri="{BB962C8B-B14F-4D97-AF65-F5344CB8AC3E}">
        <p14:creationId xmlns:p14="http://schemas.microsoft.com/office/powerpoint/2010/main" val="104808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17. Re-write the above query to display only those records where the total sales are above 1000?</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 shot of a computer code&#10;&#10;AI-generated content may be incorrect.">
            <a:extLst>
              <a:ext uri="{FF2B5EF4-FFF2-40B4-BE49-F238E27FC236}">
                <a16:creationId xmlns:a16="http://schemas.microsoft.com/office/drawing/2014/main" id="{C93FA3BE-F3A8-66DD-7773-29B96391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9" y="2312894"/>
            <a:ext cx="5611906" cy="2689412"/>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A80AC956-A657-C01F-8DA0-9398B95A8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6031" y="4249271"/>
            <a:ext cx="4526278" cy="1775011"/>
          </a:xfrm>
          <a:prstGeom prst="rect">
            <a:avLst/>
          </a:prstGeom>
        </p:spPr>
      </p:pic>
    </p:spTree>
    <p:extLst>
      <p:ext uri="{BB962C8B-B14F-4D97-AF65-F5344CB8AC3E}">
        <p14:creationId xmlns:p14="http://schemas.microsoft.com/office/powerpoint/2010/main" val="411388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18. Identify employees who have served more than 2 customers?</a:t>
            </a:r>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screenshot of a computer code&#10;&#10;AI-generated content may be incorrect.">
            <a:extLst>
              <a:ext uri="{FF2B5EF4-FFF2-40B4-BE49-F238E27FC236}">
                <a16:creationId xmlns:a16="http://schemas.microsoft.com/office/drawing/2014/main" id="{B627376E-3015-5AE2-6C6E-D7C4E3040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9" y="2312894"/>
            <a:ext cx="6283913" cy="2017059"/>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A92878E0-0DC3-3ABC-BAEB-883B62220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1421" y="4625789"/>
            <a:ext cx="3952264" cy="1398494"/>
          </a:xfrm>
          <a:prstGeom prst="rect">
            <a:avLst/>
          </a:prstGeom>
        </p:spPr>
      </p:pic>
    </p:spTree>
    <p:extLst>
      <p:ext uri="{BB962C8B-B14F-4D97-AF65-F5344CB8AC3E}">
        <p14:creationId xmlns:p14="http://schemas.microsoft.com/office/powerpoint/2010/main" val="1633416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19. Identify the customers who have purchased more than 5 products?</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code with black text&#10;&#10;AI-generated content may be incorrect.">
            <a:extLst>
              <a:ext uri="{FF2B5EF4-FFF2-40B4-BE49-F238E27FC236}">
                <a16:creationId xmlns:a16="http://schemas.microsoft.com/office/drawing/2014/main" id="{4B8832D4-5010-1C99-010E-D3628A201D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5" y="2312895"/>
            <a:ext cx="5797176" cy="2205318"/>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C566C710-4DEE-0064-825F-EC1B7D939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568" y="4518213"/>
            <a:ext cx="5020228" cy="1506069"/>
          </a:xfrm>
          <a:prstGeom prst="rect">
            <a:avLst/>
          </a:prstGeom>
        </p:spPr>
      </p:pic>
    </p:spTree>
    <p:extLst>
      <p:ext uri="{BB962C8B-B14F-4D97-AF65-F5344CB8AC3E}">
        <p14:creationId xmlns:p14="http://schemas.microsoft.com/office/powerpoint/2010/main" val="159544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20. Identify customers whose average purchase cost exceeds the average sale of all the orders?</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screen shot of a program&#10;&#10;AI-generated content may be incorrect.">
            <a:extLst>
              <a:ext uri="{FF2B5EF4-FFF2-40B4-BE49-F238E27FC236}">
                <a16:creationId xmlns:a16="http://schemas.microsoft.com/office/drawing/2014/main" id="{D22A915A-7171-42B7-3D31-89C0471BF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9" y="2312894"/>
            <a:ext cx="5786718" cy="2393578"/>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3C724644-7BF1-ADD5-0750-C10CC6954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397189"/>
            <a:ext cx="4037109" cy="1627094"/>
          </a:xfrm>
          <a:prstGeom prst="rect">
            <a:avLst/>
          </a:prstGeom>
        </p:spPr>
      </p:pic>
    </p:spTree>
    <p:extLst>
      <p:ext uri="{BB962C8B-B14F-4D97-AF65-F5344CB8AC3E}">
        <p14:creationId xmlns:p14="http://schemas.microsoft.com/office/powerpoint/2010/main" val="1663658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33718" y="551328"/>
            <a:ext cx="10596282" cy="5567083"/>
          </a:xfrm>
        </p:spPr>
        <p:txBody>
          <a:bodyPr/>
          <a:lstStyle/>
          <a:p>
            <a:r>
              <a:rPr lang="en-US" sz="2400" b="1" i="1" u="sng" dirty="0"/>
              <a:t>Key Insights:</a:t>
            </a:r>
            <a:br>
              <a:rPr lang="en-US" sz="1600" b="1" dirty="0"/>
            </a:br>
            <a:r>
              <a:rPr lang="en-US" sz="1800" b="1" dirty="0"/>
              <a:t>Total Sales and Product Performance</a:t>
            </a:r>
            <a:br>
              <a:rPr lang="en-US" sz="1800" dirty="0"/>
            </a:br>
            <a:r>
              <a:rPr lang="en-US" sz="1800" dirty="0"/>
              <a:t>Identified the total number of products sold.</a:t>
            </a:r>
            <a:br>
              <a:rPr lang="en-US" sz="1800" dirty="0"/>
            </a:br>
            <a:r>
              <a:rPr lang="en-US" sz="1800" dirty="0"/>
              <a:t>Analyzed daily sales trends, including total and average sales.</a:t>
            </a:r>
            <a:br>
              <a:rPr lang="en-US" sz="1800" dirty="0"/>
            </a:br>
            <a:r>
              <a:rPr lang="en-US" sz="1800" b="1" dirty="0"/>
              <a:t>Order Status and Delivery Trends</a:t>
            </a:r>
            <a:br>
              <a:rPr lang="en-US" sz="1800" dirty="0"/>
            </a:br>
            <a:r>
              <a:rPr lang="en-US" sz="1800" dirty="0"/>
              <a:t>Extracted all unique order statuses apart from “Completed.”</a:t>
            </a:r>
            <a:br>
              <a:rPr lang="en-US" sz="1800" dirty="0"/>
            </a:br>
            <a:r>
              <a:rPr lang="en-US" sz="1800" dirty="0"/>
              <a:t>Counted the total number of orders under each delivery status.</a:t>
            </a:r>
            <a:br>
              <a:rPr lang="en-US" sz="1800" dirty="0"/>
            </a:br>
            <a:r>
              <a:rPr lang="en-US" sz="1800" dirty="0"/>
              <a:t>Ranked statuses based on the highest number of orders.</a:t>
            </a:r>
            <a:br>
              <a:rPr lang="en-US" sz="1800" dirty="0"/>
            </a:br>
            <a:r>
              <a:rPr lang="en-US" sz="1800" b="1" dirty="0"/>
              <a:t>Customer Purchase Behavior</a:t>
            </a:r>
            <a:br>
              <a:rPr lang="en-US" sz="1800" dirty="0"/>
            </a:br>
            <a:r>
              <a:rPr lang="en-US" sz="1800" dirty="0"/>
              <a:t>Identified customers who made the most purchases.</a:t>
            </a:r>
            <a:br>
              <a:rPr lang="en-US" sz="1800" dirty="0"/>
            </a:br>
            <a:r>
              <a:rPr lang="en-US" sz="1800" dirty="0"/>
              <a:t>Listed customers who have not made any purchases.</a:t>
            </a:r>
            <a:br>
              <a:rPr lang="en-US" sz="1800" dirty="0"/>
            </a:br>
            <a:r>
              <a:rPr lang="en-US" sz="1800" dirty="0"/>
              <a:t>Found customers whose average purchase cost exceeds the overall average sale.</a:t>
            </a:r>
            <a:br>
              <a:rPr lang="en-US" sz="1800" dirty="0"/>
            </a:br>
            <a:r>
              <a:rPr lang="en-US" sz="1800" b="1" dirty="0"/>
              <a:t>Employee Performance Metrics</a:t>
            </a:r>
            <a:br>
              <a:rPr lang="en-US" sz="1800" dirty="0"/>
            </a:br>
            <a:r>
              <a:rPr lang="en-US" sz="1800" dirty="0"/>
              <a:t>Displayed total sales made by each employee.</a:t>
            </a:r>
            <a:br>
              <a:rPr lang="en-US" sz="1800" dirty="0"/>
            </a:br>
            <a:r>
              <a:rPr lang="en-US" sz="1800" dirty="0"/>
              <a:t>Identified employees who served more than two customers.</a:t>
            </a:r>
            <a:br>
              <a:rPr lang="en-US" sz="1800" dirty="0"/>
            </a:br>
            <a:r>
              <a:rPr lang="en-US" sz="1800" dirty="0"/>
              <a:t>Highlighted employees with total sales above 1000.</a:t>
            </a:r>
            <a:br>
              <a:rPr lang="en-US" sz="1800" dirty="0"/>
            </a:br>
            <a:r>
              <a:rPr lang="en-US" sz="1800" b="1" dirty="0"/>
              <a:t>Product and Order Analysis</a:t>
            </a:r>
            <a:br>
              <a:rPr lang="en-US" sz="1800" dirty="0"/>
            </a:br>
            <a:r>
              <a:rPr lang="en-US" sz="1800" dirty="0"/>
              <a:t>Filtered orders that exceeded a total cost of 2000 but did not include MacBook Pro.</a:t>
            </a:r>
            <a:br>
              <a:rPr lang="en-US" sz="1800" dirty="0"/>
            </a:br>
            <a:r>
              <a:rPr lang="en-US" sz="1800" dirty="0"/>
              <a:t>Displayed orders containing more than one item that were still not completed.</a:t>
            </a:r>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1154955" y="4777381"/>
            <a:ext cx="8825658" cy="861420"/>
          </a:xfrm>
        </p:spPr>
        <p:txBody>
          <a:bodyPr>
            <a:noAutofit/>
          </a:bodyPr>
          <a:lstStyle/>
          <a:p>
            <a:r>
              <a:rPr lang="en-US" sz="2400" dirty="0"/>
              <a:t> </a:t>
            </a:r>
          </a:p>
          <a:p>
            <a:endParaRPr lang="en-US" sz="2400" dirty="0"/>
          </a:p>
        </p:txBody>
      </p:sp>
    </p:spTree>
    <p:extLst>
      <p:ext uri="{BB962C8B-B14F-4D97-AF65-F5344CB8AC3E}">
        <p14:creationId xmlns:p14="http://schemas.microsoft.com/office/powerpoint/2010/main" val="20006366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p:txBody>
          <a:bodyPr/>
          <a:lstStyle/>
          <a:p>
            <a:r>
              <a:rPr lang="en-US" b="1" i="1" u="sng" dirty="0"/>
              <a:t>Thanks </a:t>
            </a:r>
            <a:br>
              <a:rPr lang="en-US" b="1" i="1" u="sng" dirty="0"/>
            </a:br>
            <a:r>
              <a:rPr lang="en-US" b="1" i="1" u="sng" dirty="0"/>
              <a:t>Gaurav</a:t>
            </a:r>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1154955" y="4777381"/>
            <a:ext cx="8825658" cy="861420"/>
          </a:xfrm>
        </p:spPr>
        <p:txBody>
          <a:bodyPr>
            <a:noAutofit/>
          </a:bodyPr>
          <a:lstStyle/>
          <a:p>
            <a:r>
              <a:rPr lang="en-US" sz="2400" dirty="0"/>
              <a:t>9711407364</a:t>
            </a:r>
          </a:p>
          <a:p>
            <a:r>
              <a:rPr lang="en-US" sz="2400" dirty="0"/>
              <a:t>panwargaurav813@gmail.com</a:t>
            </a:r>
          </a:p>
        </p:txBody>
      </p:sp>
    </p:spTree>
    <p:extLst>
      <p:ext uri="{BB962C8B-B14F-4D97-AF65-F5344CB8AC3E}">
        <p14:creationId xmlns:p14="http://schemas.microsoft.com/office/powerpoint/2010/main" val="2299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86013" y="578224"/>
            <a:ext cx="8825658" cy="1052546"/>
          </a:xfrm>
        </p:spPr>
        <p:txBody>
          <a:bodyPr/>
          <a:lstStyle/>
          <a:p>
            <a:r>
              <a:rPr lang="en-US" b="1" i="1" u="sng" dirty="0"/>
              <a:t>QUESTIONS</a:t>
            </a:r>
            <a:endParaRPr lang="en-US"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86013" y="1909482"/>
            <a:ext cx="10382622" cy="4114800"/>
          </a:xfrm>
        </p:spPr>
        <p:txBody>
          <a:bodyPr>
            <a:normAutofit lnSpcReduction="10000"/>
          </a:bodyPr>
          <a:lstStyle/>
          <a:p>
            <a:pPr marL="285750" indent="-285750">
              <a:buFont typeface="Wingdings" panose="05000000000000000000" pitchFamily="2" charset="2"/>
              <a:buChar char="n"/>
            </a:pPr>
            <a:r>
              <a:rPr lang="en-US" dirty="0"/>
              <a:t>Identify the total no of products sold.</a:t>
            </a:r>
          </a:p>
          <a:p>
            <a:pPr marL="285750" indent="-285750">
              <a:buFont typeface="Wingdings" panose="05000000000000000000" pitchFamily="2" charset="2"/>
              <a:buChar char="n"/>
            </a:pPr>
            <a:r>
              <a:rPr lang="en-US" dirty="0"/>
              <a:t>Other than Completed, display the available delivery status’s</a:t>
            </a:r>
          </a:p>
          <a:p>
            <a:pPr marL="285750" indent="-285750">
              <a:buFont typeface="Wingdings" panose="05000000000000000000" pitchFamily="2" charset="2"/>
              <a:buChar char="n"/>
            </a:pPr>
            <a:r>
              <a:rPr lang="en-US" dirty="0"/>
              <a:t>Display the order id, order date and Product Name for all the completed orders.</a:t>
            </a:r>
          </a:p>
          <a:p>
            <a:pPr marL="285750" indent="-285750">
              <a:buFont typeface="Wingdings" panose="05000000000000000000" pitchFamily="2" charset="2"/>
              <a:buChar char="n"/>
            </a:pPr>
            <a:r>
              <a:rPr lang="en-US" dirty="0"/>
              <a:t>Sort the above query to show the earliest orders at the top. Also, display the customer who purchased these orders. </a:t>
            </a:r>
          </a:p>
          <a:p>
            <a:pPr marL="285750" indent="-285750">
              <a:buFont typeface="Wingdings" panose="05000000000000000000" pitchFamily="2" charset="2"/>
              <a:buChar char="n"/>
            </a:pPr>
            <a:r>
              <a:rPr lang="en-US" dirty="0"/>
              <a:t>Display the total no of orders corresponding to each delivery status</a:t>
            </a:r>
          </a:p>
          <a:p>
            <a:pPr marL="285750" indent="-285750">
              <a:buFont typeface="Wingdings" panose="05000000000000000000" pitchFamily="2" charset="2"/>
              <a:buChar char="n"/>
            </a:pPr>
            <a:r>
              <a:rPr lang="en-US" dirty="0"/>
              <a:t>How many orders are still not completed for orders purchasing more than 1 item?</a:t>
            </a:r>
          </a:p>
          <a:p>
            <a:pPr marL="285750" indent="-285750">
              <a:buFont typeface="Wingdings" panose="05000000000000000000" pitchFamily="2" charset="2"/>
              <a:buChar char="n"/>
            </a:pPr>
            <a:r>
              <a:rPr lang="en-US" dirty="0"/>
              <a:t>Find the total number of orders corresponding to each delivery status-- by ignoring the case in the delivery status. The status with highest no of orders should be at the top.</a:t>
            </a:r>
          </a:p>
          <a:p>
            <a:pPr marL="285750" indent="-285750">
              <a:buFont typeface="Wingdings" panose="05000000000000000000" pitchFamily="2" charset="2"/>
              <a:buChar char="n"/>
            </a:pPr>
            <a:endParaRPr lang="en-US" dirty="0"/>
          </a:p>
        </p:txBody>
      </p:sp>
    </p:spTree>
    <p:extLst>
      <p:ext uri="{BB962C8B-B14F-4D97-AF65-F5344CB8AC3E}">
        <p14:creationId xmlns:p14="http://schemas.microsoft.com/office/powerpoint/2010/main" val="56575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86013" y="578224"/>
            <a:ext cx="8825658" cy="1052546"/>
          </a:xfrm>
        </p:spPr>
        <p:txBody>
          <a:bodyPr/>
          <a:lstStyle/>
          <a:p>
            <a:r>
              <a:rPr lang="en-US" b="1" i="1" u="sng" dirty="0"/>
              <a:t>QUESTIONS</a:t>
            </a:r>
            <a:endParaRPr lang="en-US"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86013" y="1909482"/>
            <a:ext cx="10382622" cy="4114800"/>
          </a:xfrm>
        </p:spPr>
        <p:txBody>
          <a:bodyPr>
            <a:normAutofit lnSpcReduction="10000"/>
          </a:bodyPr>
          <a:lstStyle/>
          <a:p>
            <a:pPr marL="285750" indent="-285750">
              <a:buFont typeface="Wingdings" panose="05000000000000000000" pitchFamily="2" charset="2"/>
              <a:buChar char="n"/>
            </a:pPr>
            <a:r>
              <a:rPr lang="en-US" dirty="0"/>
              <a:t>Write a query to identify the total products purchased by each customer .</a:t>
            </a:r>
          </a:p>
          <a:p>
            <a:pPr marL="285750" indent="-285750">
              <a:buFont typeface="Wingdings" panose="05000000000000000000" pitchFamily="2" charset="2"/>
              <a:buChar char="n"/>
            </a:pPr>
            <a:r>
              <a:rPr lang="en-US" dirty="0"/>
              <a:t>Display the total sales and average sales done for each day.</a:t>
            </a:r>
          </a:p>
          <a:p>
            <a:pPr marL="285750" indent="-285750">
              <a:buFont typeface="Wingdings" panose="05000000000000000000" pitchFamily="2" charset="2"/>
              <a:buChar char="n"/>
            </a:pPr>
            <a:r>
              <a:rPr lang="en-US" dirty="0"/>
              <a:t>Display the customer name, employee name, and total sale amount of all orders -- which are either on hold or pending.</a:t>
            </a:r>
          </a:p>
          <a:p>
            <a:pPr marL="285750" indent="-285750">
              <a:buFont typeface="Wingdings" panose="05000000000000000000" pitchFamily="2" charset="2"/>
              <a:buChar char="n"/>
            </a:pPr>
            <a:r>
              <a:rPr lang="en-US" dirty="0"/>
              <a:t>Fetch all the orders which were neither completed/pending or were handled by the employee Abrar. -- Display employee name and all details of order.</a:t>
            </a:r>
          </a:p>
          <a:p>
            <a:pPr marL="285750" indent="-285750">
              <a:buFont typeface="Wingdings" panose="05000000000000000000" pitchFamily="2" charset="2"/>
              <a:buChar char="n"/>
            </a:pPr>
            <a:r>
              <a:rPr lang="en-US" dirty="0"/>
              <a:t>Fetch the orders which cost more than 2000 but did not include the MacBook Pro. -- Print the total sale amount as well.</a:t>
            </a:r>
          </a:p>
          <a:p>
            <a:pPr marL="285750" indent="-285750">
              <a:buFont typeface="Wingdings" panose="05000000000000000000" pitchFamily="2" charset="2"/>
              <a:buChar char="n"/>
            </a:pPr>
            <a:r>
              <a:rPr lang="en-US" dirty="0"/>
              <a:t>Identify the customers who have not purchased any product yet.</a:t>
            </a:r>
          </a:p>
          <a:p>
            <a:pPr marL="285750" indent="-285750">
              <a:buFont typeface="Wingdings" panose="05000000000000000000" pitchFamily="2" charset="2"/>
              <a:buChar char="n"/>
            </a:pPr>
            <a:r>
              <a:rPr lang="en-US" dirty="0"/>
              <a:t>Write a query to identify the total products purchased by each customer.  Return all customers irrespective of whether they have made a purchase or not. -- Sort the result with the highest no of orders at the top.</a:t>
            </a:r>
          </a:p>
          <a:p>
            <a:pPr marL="285750" indent="-285750">
              <a:buFont typeface="Wingdings" panose="05000000000000000000" pitchFamily="2" charset="2"/>
              <a:buChar char="n"/>
            </a:pPr>
            <a:endParaRPr lang="en-US" dirty="0"/>
          </a:p>
        </p:txBody>
      </p:sp>
    </p:spTree>
    <p:extLst>
      <p:ext uri="{BB962C8B-B14F-4D97-AF65-F5344CB8AC3E}">
        <p14:creationId xmlns:p14="http://schemas.microsoft.com/office/powerpoint/2010/main" val="233688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86013" y="578224"/>
            <a:ext cx="8825658" cy="1052546"/>
          </a:xfrm>
        </p:spPr>
        <p:txBody>
          <a:bodyPr/>
          <a:lstStyle/>
          <a:p>
            <a:r>
              <a:rPr lang="en-US" b="1" i="1" u="sng" dirty="0"/>
              <a:t>QUESTIONS</a:t>
            </a:r>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86013" y="1909482"/>
            <a:ext cx="10382622" cy="4114800"/>
          </a:xfrm>
        </p:spPr>
        <p:txBody>
          <a:bodyPr>
            <a:normAutofit lnSpcReduction="10000"/>
          </a:bodyPr>
          <a:lstStyle/>
          <a:p>
            <a:pPr marL="285750" indent="-285750">
              <a:buFont typeface="Wingdings" panose="05000000000000000000" pitchFamily="2" charset="2"/>
              <a:buChar char="n"/>
            </a:pPr>
            <a:r>
              <a:rPr lang="en-US" dirty="0"/>
              <a:t>Identify the total no of products sold.</a:t>
            </a:r>
          </a:p>
          <a:p>
            <a:pPr marL="285750" indent="-285750">
              <a:buFont typeface="Wingdings" panose="05000000000000000000" pitchFamily="2" charset="2"/>
              <a:buChar char="n"/>
            </a:pPr>
            <a:r>
              <a:rPr lang="en-US" dirty="0"/>
              <a:t>Corresponding to each employee, display the total sales they made of all the completed orders. -- Display total sales as 0 if an employee made no sales yet.</a:t>
            </a:r>
          </a:p>
          <a:p>
            <a:pPr marL="285750" indent="-285750">
              <a:buFont typeface="Wingdings" panose="05000000000000000000" pitchFamily="2" charset="2"/>
              <a:buChar char="n"/>
            </a:pPr>
            <a:r>
              <a:rPr lang="en-US" dirty="0"/>
              <a:t>Re-write the above query to display the total sales made by each employee corresponding to each customer. If an employee has not served a customer yet then display  "-" under the customer.</a:t>
            </a:r>
          </a:p>
          <a:p>
            <a:pPr marL="285750" indent="-285750">
              <a:buFont typeface="Wingdings" panose="05000000000000000000" pitchFamily="2" charset="2"/>
              <a:buChar char="n"/>
            </a:pPr>
            <a:r>
              <a:rPr lang="en-US" dirty="0"/>
              <a:t>Re-write the above query to display only those records where the total sales are above 1000.</a:t>
            </a:r>
          </a:p>
          <a:p>
            <a:pPr marL="285750" indent="-285750">
              <a:buFont typeface="Wingdings" panose="05000000000000000000" pitchFamily="2" charset="2"/>
              <a:buChar char="n"/>
            </a:pPr>
            <a:r>
              <a:rPr lang="en-US" dirty="0"/>
              <a:t>Identify employees who have served more than 2 customers.</a:t>
            </a:r>
          </a:p>
          <a:p>
            <a:pPr marL="285750" indent="-285750">
              <a:buFont typeface="Wingdings" panose="05000000000000000000" pitchFamily="2" charset="2"/>
              <a:buChar char="n"/>
            </a:pPr>
            <a:r>
              <a:rPr lang="en-US" dirty="0"/>
              <a:t>Identify the customers who have purchased more than 5 products.</a:t>
            </a:r>
          </a:p>
          <a:p>
            <a:pPr marL="285750" indent="-285750">
              <a:buFont typeface="Wingdings" panose="05000000000000000000" pitchFamily="2" charset="2"/>
              <a:buChar char="n"/>
            </a:pPr>
            <a:r>
              <a:rPr lang="en-US" dirty="0"/>
              <a:t>Identify customers whose average purchase cost exceeds the average sale of all the orders.</a:t>
            </a:r>
          </a:p>
          <a:p>
            <a:pPr marL="285750" indent="-285750">
              <a:buFont typeface="Wingdings" panose="05000000000000000000" pitchFamily="2" charset="2"/>
              <a:buChar char="n"/>
            </a:pPr>
            <a:endParaRPr lang="en-US" dirty="0"/>
          </a:p>
          <a:p>
            <a:pPr marL="285750" indent="-285750">
              <a:buFont typeface="Wingdings" panose="05000000000000000000" pitchFamily="2" charset="2"/>
              <a:buChar char="n"/>
            </a:pPr>
            <a:endParaRPr lang="en-US" dirty="0"/>
          </a:p>
        </p:txBody>
      </p:sp>
    </p:spTree>
    <p:extLst>
      <p:ext uri="{BB962C8B-B14F-4D97-AF65-F5344CB8AC3E}">
        <p14:creationId xmlns:p14="http://schemas.microsoft.com/office/powerpoint/2010/main" val="134318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7" y="713097"/>
            <a:ext cx="8825658" cy="1438432"/>
          </a:xfrm>
        </p:spPr>
        <p:txBody>
          <a:bodyPr/>
          <a:lstStyle/>
          <a:p>
            <a:r>
              <a:rPr lang="en-US" sz="4000" b="1" i="1" u="sng" dirty="0"/>
              <a:t>1. Identify the total no of products sold?</a:t>
            </a:r>
            <a:endParaRPr lang="en-US" sz="40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code with black and blue text">
            <a:extLst>
              <a:ext uri="{FF2B5EF4-FFF2-40B4-BE49-F238E27FC236}">
                <a16:creationId xmlns:a16="http://schemas.microsoft.com/office/drawing/2014/main" id="{B8148A5D-758A-A89A-9897-59726266F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129" y="2312894"/>
            <a:ext cx="6195926" cy="1775012"/>
          </a:xfrm>
          <a:prstGeom prst="rect">
            <a:avLst/>
          </a:prstGeom>
        </p:spPr>
      </p:pic>
      <p:pic>
        <p:nvPicPr>
          <p:cNvPr id="7" name="Picture 6" descr="A screenshot of a computer">
            <a:extLst>
              <a:ext uri="{FF2B5EF4-FFF2-40B4-BE49-F238E27FC236}">
                <a16:creationId xmlns:a16="http://schemas.microsoft.com/office/drawing/2014/main" id="{E2C94168-BE28-19BF-01EE-7AF9B0311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3262" y="4350074"/>
            <a:ext cx="2600595" cy="1418713"/>
          </a:xfrm>
          <a:prstGeom prst="rect">
            <a:avLst/>
          </a:prstGeom>
        </p:spPr>
      </p:pic>
    </p:spTree>
    <p:extLst>
      <p:ext uri="{BB962C8B-B14F-4D97-AF65-F5344CB8AC3E}">
        <p14:creationId xmlns:p14="http://schemas.microsoft.com/office/powerpoint/2010/main" val="2342139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7" y="713097"/>
            <a:ext cx="8825658" cy="1438432"/>
          </a:xfrm>
        </p:spPr>
        <p:txBody>
          <a:bodyPr/>
          <a:lstStyle/>
          <a:p>
            <a:r>
              <a:rPr lang="en-US" sz="4000" b="1" i="1" u="sng" dirty="0"/>
              <a:t>2. Other than Completed, display the available delivery status’s?</a:t>
            </a:r>
            <a:endParaRPr lang="en-US" sz="40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6" name="Picture 5" descr="A screenshot of a computer&#10;&#10;AI-generated content may be incorrect.">
            <a:extLst>
              <a:ext uri="{FF2B5EF4-FFF2-40B4-BE49-F238E27FC236}">
                <a16:creationId xmlns:a16="http://schemas.microsoft.com/office/drawing/2014/main" id="{DD8E96E5-13F6-4D4B-C8C0-8A5114902A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7" y="2312894"/>
            <a:ext cx="4732826" cy="193637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86683CBC-8571-AE8C-BFF4-48B3C1F47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731" y="2312894"/>
            <a:ext cx="4519702" cy="1936377"/>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1DDDD3F1-DB56-486D-636B-07F1531C5C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4410636"/>
            <a:ext cx="2380129" cy="1613646"/>
          </a:xfrm>
          <a:prstGeom prst="rect">
            <a:avLst/>
          </a:prstGeom>
        </p:spPr>
      </p:pic>
    </p:spTree>
    <p:extLst>
      <p:ext uri="{BB962C8B-B14F-4D97-AF65-F5344CB8AC3E}">
        <p14:creationId xmlns:p14="http://schemas.microsoft.com/office/powerpoint/2010/main" val="37950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3600" b="1" i="1" u="sng" dirty="0"/>
              <a:t>3. Display the order id, </a:t>
            </a:r>
            <a:r>
              <a:rPr lang="en-US" sz="3600" b="1" i="1" u="sng" dirty="0" err="1"/>
              <a:t>order_date</a:t>
            </a:r>
            <a:r>
              <a:rPr lang="en-US" sz="3600" b="1" i="1" u="sng" dirty="0"/>
              <a:t> and </a:t>
            </a:r>
            <a:r>
              <a:rPr lang="en-US" sz="3600" b="1" i="1" u="sng" dirty="0" err="1"/>
              <a:t>product_name</a:t>
            </a:r>
            <a:r>
              <a:rPr lang="en-US" sz="3600" b="1" i="1" u="sng" dirty="0"/>
              <a:t> for all the completed orders?</a:t>
            </a:r>
            <a:endParaRPr lang="en-US" sz="36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6" name="Picture 5" descr="A computer screen shot of a code">
            <a:extLst>
              <a:ext uri="{FF2B5EF4-FFF2-40B4-BE49-F238E27FC236}">
                <a16:creationId xmlns:a16="http://schemas.microsoft.com/office/drawing/2014/main" id="{F956BD9F-0750-B4FA-AB29-F87E664B5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7" y="2312894"/>
            <a:ext cx="6496422" cy="239357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2E9DE811-8E74-7815-DD63-C655B27E4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7929" y="3845859"/>
            <a:ext cx="3547115" cy="2178423"/>
          </a:xfrm>
          <a:prstGeom prst="rect">
            <a:avLst/>
          </a:prstGeom>
        </p:spPr>
      </p:pic>
    </p:spTree>
    <p:extLst>
      <p:ext uri="{BB962C8B-B14F-4D97-AF65-F5344CB8AC3E}">
        <p14:creationId xmlns:p14="http://schemas.microsoft.com/office/powerpoint/2010/main" val="290426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0584-CC81-2956-528A-E5C467EAED51}"/>
              </a:ext>
            </a:extLst>
          </p:cNvPr>
          <p:cNvSpPr>
            <a:spLocks noGrp="1"/>
          </p:cNvSpPr>
          <p:nvPr>
            <p:ph type="ctrTitle"/>
          </p:nvPr>
        </p:nvSpPr>
        <p:spPr>
          <a:xfrm>
            <a:off x="872566" y="713097"/>
            <a:ext cx="9226175" cy="1438432"/>
          </a:xfrm>
        </p:spPr>
        <p:txBody>
          <a:bodyPr/>
          <a:lstStyle/>
          <a:p>
            <a:r>
              <a:rPr lang="en-US" sz="2800" b="1" i="1" u="sng" dirty="0"/>
              <a:t> 4. Sort the above query to show the earliest orders at the top. Also, display the customer who </a:t>
            </a:r>
            <a:r>
              <a:rPr lang="en-US" sz="2800" b="1" i="1" u="sng" dirty="0" err="1"/>
              <a:t>purchasedthese</a:t>
            </a:r>
            <a:r>
              <a:rPr lang="en-US" sz="2800" b="1" i="1" u="sng" dirty="0"/>
              <a:t> orders? </a:t>
            </a:r>
            <a:endParaRPr lang="en-US" sz="2800" dirty="0"/>
          </a:p>
        </p:txBody>
      </p:sp>
      <p:sp>
        <p:nvSpPr>
          <p:cNvPr id="3" name="Subtitle 2">
            <a:extLst>
              <a:ext uri="{FF2B5EF4-FFF2-40B4-BE49-F238E27FC236}">
                <a16:creationId xmlns:a16="http://schemas.microsoft.com/office/drawing/2014/main" id="{01896D55-0A48-F4B9-11AE-060B1F766672}"/>
              </a:ext>
            </a:extLst>
          </p:cNvPr>
          <p:cNvSpPr>
            <a:spLocks noGrp="1"/>
          </p:cNvSpPr>
          <p:nvPr>
            <p:ph type="subTitle" idx="1"/>
          </p:nvPr>
        </p:nvSpPr>
        <p:spPr>
          <a:xfrm>
            <a:off x="872567" y="2312894"/>
            <a:ext cx="10463304" cy="3711388"/>
          </a:xfrm>
        </p:spPr>
        <p:txBody>
          <a:bodyPr/>
          <a:lstStyle/>
          <a:p>
            <a:endParaRPr lang="en-US" dirty="0"/>
          </a:p>
        </p:txBody>
      </p:sp>
      <p:pic>
        <p:nvPicPr>
          <p:cNvPr id="5" name="Picture 4" descr="A computer code with black text&#10;&#10;AI-generated content may be incorrect.">
            <a:extLst>
              <a:ext uri="{FF2B5EF4-FFF2-40B4-BE49-F238E27FC236}">
                <a16:creationId xmlns:a16="http://schemas.microsoft.com/office/drawing/2014/main" id="{055677EC-5113-E865-B558-AC6D11DA4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565" y="2312893"/>
            <a:ext cx="6375399" cy="227255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386CE93B-CB4F-301C-2B12-5B427213B0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720" y="3724835"/>
            <a:ext cx="3629471" cy="2111189"/>
          </a:xfrm>
          <a:prstGeom prst="rect">
            <a:avLst/>
          </a:prstGeom>
        </p:spPr>
      </p:pic>
    </p:spTree>
    <p:extLst>
      <p:ext uri="{BB962C8B-B14F-4D97-AF65-F5344CB8AC3E}">
        <p14:creationId xmlns:p14="http://schemas.microsoft.com/office/powerpoint/2010/main" val="12857149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TotalTime>
  <Words>1094</Words>
  <Application>Microsoft Office PowerPoint</Application>
  <PresentationFormat>Widescreen</PresentationFormat>
  <Paragraphs>53</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Wingdings</vt:lpstr>
      <vt:lpstr>Wingdings 3</vt:lpstr>
      <vt:lpstr>Ion Boardroom</vt:lpstr>
      <vt:lpstr>Project Title: "Sales Insights Using SQL: Data-Driven Business Decisions"</vt:lpstr>
      <vt:lpstr>Introduction: This project focuses on analyzing sales data using SQL queries to extract meaningful insights from a sales database. By utilizing SQL, we aim to uncover key trends in customer purchases, employee performance, and order fulfillment. The insights derived from this analysis can help businesses improve their decision-making, optimize operations, and enhance customer satisfaction.</vt:lpstr>
      <vt:lpstr>QUESTIONS</vt:lpstr>
      <vt:lpstr>QUESTIONS</vt:lpstr>
      <vt:lpstr>QUESTIONS</vt:lpstr>
      <vt:lpstr>1. Identify the total no of products sold?</vt:lpstr>
      <vt:lpstr>2. Other than Completed, display the available delivery status’s?</vt:lpstr>
      <vt:lpstr>3. Display the order id, order_date and product_name for all the completed orders?</vt:lpstr>
      <vt:lpstr> 4. Sort the above query to show the earliest orders at the top. Also, display the customer who purchasedthese orders? </vt:lpstr>
      <vt:lpstr>5. Display the total no of orders corresponding to each delivery status?</vt:lpstr>
      <vt:lpstr>6. How many orders are still not completed for orders purchasing more than 1 item?</vt:lpstr>
      <vt:lpstr>7. Find the total number of orders corresponding to each delivery status-- by ignoring the case in the delivery status. The status with highest no of orders should be at the top?</vt:lpstr>
      <vt:lpstr>8. Write a query to identify the total products purchased by each customer? </vt:lpstr>
      <vt:lpstr>9. Display the total sales and average sales done for each day?</vt:lpstr>
      <vt:lpstr>10. Display the customer name, employee name, and total sale amount of all orders, which are either on hold or pending?</vt:lpstr>
      <vt:lpstr>11. Fetch all the orders which were neither completed/pending or were handled by the employee Abrar. Display employee name and all details of order?</vt:lpstr>
      <vt:lpstr> 12. Fetch the orders which cost more than 2000 but did not include the MacBook Pro. Print the total sale amount as well?</vt:lpstr>
      <vt:lpstr>13. Identify the customers who have not purchased any product yet?</vt:lpstr>
      <vt:lpstr> 14. Write a query to identify the total products purchased by each customer. Return all customers irrespective of whether they have made a purchase or not. Sort the result with the highest no of orders at the top?</vt:lpstr>
      <vt:lpstr> 15. Corresponding to each employee, display the total sales they made of all the completed orders. Display total sales as 0 if an employee made no sales yet?</vt:lpstr>
      <vt:lpstr>16. Re-write the above query to display the total sales made by each employee corresponding to each customer. If an employee has not served a customer yet then display "-" under the customer?</vt:lpstr>
      <vt:lpstr>17. Re-write the above query to display only those records where the total sales are above 1000?</vt:lpstr>
      <vt:lpstr>18. Identify employees who have served more than 2 customers?</vt:lpstr>
      <vt:lpstr>19. Identify the customers who have purchased more than 5 products?</vt:lpstr>
      <vt:lpstr>20. Identify customers whose average purchase cost exceeds the average sale of all the orders?</vt:lpstr>
      <vt:lpstr>Key Insights: Total Sales and Product Performance Identified the total number of products sold. Analyzed daily sales trends, including total and average sales. Order Status and Delivery Trends Extracted all unique order statuses apart from “Completed.” Counted the total number of orders under each delivery status. Ranked statuses based on the highest number of orders. Customer Purchase Behavior Identified customers who made the most purchases. Listed customers who have not made any purchases. Found customers whose average purchase cost exceeds the overall average sale. Employee Performance Metrics Displayed total sales made by each employee. Identified employees who served more than two customers. Highlighted employees with total sales above 1000. Product and Order Analysis Filtered orders that exceeded a total cost of 2000 but did not include MacBook Pro. Displayed orders containing more than one item that were still not completed.</vt:lpstr>
      <vt:lpstr>Thanks  Gaurav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Panwar</dc:creator>
  <cp:lastModifiedBy>Gaurav Panwar</cp:lastModifiedBy>
  <cp:revision>31</cp:revision>
  <dcterms:created xsi:type="dcterms:W3CDTF">2025-03-25T09:43:19Z</dcterms:created>
  <dcterms:modified xsi:type="dcterms:W3CDTF">2025-03-25T11:38:25Z</dcterms:modified>
</cp:coreProperties>
</file>