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68" r:id="rId7"/>
    <p:sldId id="26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panwargaurav813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175" y="1976674"/>
            <a:ext cx="7027125" cy="2696064"/>
          </a:xfrm>
        </p:spPr>
        <p:txBody>
          <a:bodyPr>
            <a:normAutofit/>
          </a:bodyPr>
          <a:lstStyle/>
          <a:p>
            <a:r>
              <a:rPr lang="en-US" sz="6000" b="1" i="1" u="sng" dirty="0">
                <a:latin typeface="Arial Black" panose="020B0A04020102020204" pitchFamily="34" charset="0"/>
              </a:rPr>
              <a:t>Power BI Dashboard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9224" y="5414237"/>
            <a:ext cx="6387025" cy="1106586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Title: Sales &amp; Performance Analysis using Power BI</a:t>
            </a:r>
          </a:p>
          <a:p>
            <a:pPr algn="ctr"/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i="1" u="sng" dirty="0"/>
              <a:t>Profit &amp; Goal Achievement</a:t>
            </a:r>
            <a:br>
              <a:rPr lang="en-US" sz="2800" b="1" dirty="0"/>
            </a:br>
            <a:r>
              <a:rPr lang="en-US" sz="2800" b="1" dirty="0"/>
              <a:t>What is the total profit margin?</a:t>
            </a:r>
            <a:br>
              <a:rPr lang="en-US" sz="2800" dirty="0"/>
            </a:br>
            <a:r>
              <a:rPr lang="en-US" sz="2800" dirty="0"/>
              <a:t>$3.83M (39.84%)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Was the sales goal achieved in 2004 &amp; 2005?</a:t>
            </a:r>
            <a:br>
              <a:rPr lang="en-US" sz="2800" dirty="0"/>
            </a:br>
            <a:r>
              <a:rPr lang="en-US" sz="2800" dirty="0"/>
              <a:t>Goal: $0.28M | Achieved: $0.43M (54.97% above target)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Power bi</a:t>
            </a:r>
          </a:p>
        </p:txBody>
      </p:sp>
    </p:spTree>
    <p:extLst>
      <p:ext uri="{BB962C8B-B14F-4D97-AF65-F5344CB8AC3E}">
        <p14:creationId xmlns:p14="http://schemas.microsoft.com/office/powerpoint/2010/main" val="237364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842" y="489761"/>
            <a:ext cx="11600597" cy="4161360"/>
          </a:xfrm>
        </p:spPr>
        <p:txBody>
          <a:bodyPr anchor="ctr"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i="1" u="sng" dirty="0"/>
              <a:t>Key Business Takeaways</a:t>
            </a:r>
            <a:br>
              <a:rPr lang="en-US" sz="4000" b="1" dirty="0"/>
            </a:br>
            <a:br>
              <a:rPr lang="en-US" sz="2800" b="1" dirty="0"/>
            </a:br>
            <a:r>
              <a:rPr lang="en-US" sz="2800" i="1" dirty="0"/>
              <a:t>Classic Cars are the highest revenue-generating category.</a:t>
            </a:r>
            <a:br>
              <a:rPr lang="en-US" sz="2800" i="1" dirty="0"/>
            </a:br>
            <a:r>
              <a:rPr lang="en-US" sz="2800" i="1" dirty="0"/>
              <a:t>November is the best-performing month for sales.</a:t>
            </a:r>
            <a:br>
              <a:rPr lang="en-US" sz="2800" i="1" dirty="0"/>
            </a:br>
            <a:r>
              <a:rPr lang="en-US" sz="2800" i="1" dirty="0"/>
              <a:t>The 1992 Ferrari 360 Spider Red is the top-selling product.</a:t>
            </a:r>
            <a:br>
              <a:rPr lang="en-US" sz="2800" i="1" dirty="0"/>
            </a:br>
            <a:r>
              <a:rPr lang="en-US" sz="2800" i="1" dirty="0"/>
              <a:t>The company exceeded sales goals by 54.97% in 2004 &amp; 2005.</a:t>
            </a:r>
            <a:br>
              <a:rPr lang="en-US" sz="2800" i="1" dirty="0"/>
            </a:br>
            <a:r>
              <a:rPr lang="en-US" sz="2800" i="1" dirty="0"/>
              <a:t>Highest sales concentration is in America &amp; Europe.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Power bi</a:t>
            </a:r>
          </a:p>
        </p:txBody>
      </p:sp>
    </p:spTree>
    <p:extLst>
      <p:ext uri="{BB962C8B-B14F-4D97-AF65-F5344CB8AC3E}">
        <p14:creationId xmlns:p14="http://schemas.microsoft.com/office/powerpoint/2010/main" val="307149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b="1" i="1" u="sng" dirty="0"/>
              <a:t>Conclusion &amp; Next Steps</a:t>
            </a:r>
            <a:br>
              <a:rPr lang="en-US" sz="2400" b="1" dirty="0"/>
            </a:br>
            <a:r>
              <a:rPr lang="en-US" sz="2400" b="1" dirty="0"/>
              <a:t>What insights can drive future strategies?</a:t>
            </a:r>
            <a:br>
              <a:rPr lang="en-US" sz="2400" dirty="0"/>
            </a:br>
            <a:r>
              <a:rPr lang="en-US" sz="2400" dirty="0"/>
              <a:t>Focus on high-performing products like Classic Cars</a:t>
            </a:r>
            <a:br>
              <a:rPr lang="en-US" sz="2400" dirty="0"/>
            </a:br>
            <a:r>
              <a:rPr lang="en-US" sz="2400" dirty="0"/>
              <a:t>Increase marketing efforts in peak sales months</a:t>
            </a:r>
            <a:br>
              <a:rPr lang="en-US" sz="2400" dirty="0"/>
            </a:br>
            <a:r>
              <a:rPr lang="en-US" sz="2400" dirty="0"/>
              <a:t>Expand sales strategies in top-performing countries</a:t>
            </a:r>
            <a:br>
              <a:rPr lang="en-US" sz="2400" dirty="0"/>
            </a:br>
            <a:r>
              <a:rPr lang="en-US" sz="2400" b="1" dirty="0"/>
              <a:t>Next Steps</a:t>
            </a:r>
            <a:br>
              <a:rPr lang="en-US" sz="2400" dirty="0"/>
            </a:br>
            <a:r>
              <a:rPr lang="en-US" sz="2400" dirty="0"/>
              <a:t>Deeper customer segmentation analysis</a:t>
            </a:r>
            <a:br>
              <a:rPr lang="en-US" sz="2400" dirty="0"/>
            </a:br>
            <a:r>
              <a:rPr lang="en-US" sz="2400" dirty="0"/>
              <a:t>Identifying opportunities in underperforming product lines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Power bi</a:t>
            </a:r>
          </a:p>
        </p:txBody>
      </p:sp>
    </p:spTree>
    <p:extLst>
      <p:ext uri="{BB962C8B-B14F-4D97-AF65-F5344CB8AC3E}">
        <p14:creationId xmlns:p14="http://schemas.microsoft.com/office/powerpoint/2010/main" val="343324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4000" b="1" dirty="0"/>
              <a:t>"Thank you for your time and attention!"</a:t>
            </a:r>
            <a:endParaRPr lang="en-US" sz="4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Gaurav Singh Panwar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9711407364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  <a:hlinkClick r:id="rId2"/>
              </a:rPr>
              <a:t>panwargaurav813@gmail.com</a:t>
            </a:r>
            <a:endParaRPr lang="en-US" dirty="0">
              <a:solidFill>
                <a:srgbClr val="FFFFFF"/>
              </a:solidFill>
            </a:endParaRPr>
          </a:p>
          <a:p>
            <a:pPr marL="342900" indent="-342900">
              <a:buFontTx/>
              <a:buChar char="-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7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57188"/>
            <a:ext cx="10058400" cy="4293932"/>
          </a:xfrm>
        </p:spPr>
        <p:txBody>
          <a:bodyPr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i="1" u="sng" dirty="0"/>
              <a:t>Introduction</a:t>
            </a:r>
            <a:br>
              <a:rPr lang="en-US" sz="3200" b="1" dirty="0"/>
            </a:br>
            <a:r>
              <a:rPr lang="en-US" sz="3200" b="1" dirty="0"/>
              <a:t>Objective of the Dashboard</a:t>
            </a:r>
            <a:br>
              <a:rPr lang="en-US" sz="3200" dirty="0"/>
            </a:br>
            <a:r>
              <a:rPr lang="en-US" sz="3200" dirty="0"/>
              <a:t>Analyzing sales trends</a:t>
            </a:r>
            <a:br>
              <a:rPr lang="en-US" sz="3200" dirty="0"/>
            </a:br>
            <a:r>
              <a:rPr lang="en-US" sz="3200" dirty="0"/>
              <a:t>Identifying top-selling products</a:t>
            </a:r>
            <a:br>
              <a:rPr lang="en-US" sz="3200" dirty="0"/>
            </a:br>
            <a:r>
              <a:rPr lang="en-US" sz="3200" dirty="0"/>
              <a:t>Understanding customer purchasing behavior</a:t>
            </a:r>
            <a:br>
              <a:rPr lang="en-US" sz="3200" dirty="0"/>
            </a:br>
            <a:r>
              <a:rPr lang="en-US" sz="3200" dirty="0"/>
              <a:t>Evaluating product line performance</a:t>
            </a:r>
            <a:br>
              <a:rPr lang="en-US" sz="3200" dirty="0"/>
            </a:br>
            <a:r>
              <a:rPr lang="en-US" sz="3200" b="1" i="1" u="sng" dirty="0"/>
              <a:t>Key Metrics Covered</a:t>
            </a:r>
            <a:br>
              <a:rPr lang="en-US" sz="3200" dirty="0"/>
            </a:br>
            <a:r>
              <a:rPr lang="en-US" sz="3200" dirty="0"/>
              <a:t>Total Sales, Profit Margin, Orders, Top Products, and Trends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Power bi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329534"/>
            <a:ext cx="10058400" cy="4293932"/>
          </a:xfrm>
        </p:spPr>
        <p:txBody>
          <a:bodyPr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Power bi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8E44FDB0-A36B-C8FF-BBF5-900C83F4D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895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1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329534"/>
            <a:ext cx="10058400" cy="4293932"/>
          </a:xfrm>
        </p:spPr>
        <p:txBody>
          <a:bodyPr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Power bi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5535B4-36B5-1A87-F653-09ADC0C2D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92"/>
            <a:ext cx="12192000" cy="3746434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9F6B69-A467-11DC-0A1F-947DEFA7C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1943"/>
            <a:ext cx="12191999" cy="312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5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371475"/>
            <a:ext cx="10184130" cy="4279645"/>
          </a:xfrm>
        </p:spPr>
        <p:txBody>
          <a:bodyPr anchor="ctr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i="1" u="sng" dirty="0"/>
              <a:t>Overview of Key Metrics</a:t>
            </a:r>
            <a:br>
              <a:rPr lang="en-US" sz="3600" b="1" dirty="0"/>
            </a:br>
            <a:r>
              <a:rPr lang="en-US" sz="2800" dirty="0"/>
              <a:t>Total Sales: $9.6M</a:t>
            </a:r>
            <a:br>
              <a:rPr lang="en-US" sz="2800" dirty="0"/>
            </a:br>
            <a:r>
              <a:rPr lang="en-US" sz="2800" dirty="0"/>
              <a:t>Total Orders: 106K</a:t>
            </a:r>
            <a:br>
              <a:rPr lang="en-US" sz="2800" dirty="0"/>
            </a:br>
            <a:r>
              <a:rPr lang="en-US" sz="2800" dirty="0"/>
              <a:t>Profit Margin: 39.84%</a:t>
            </a:r>
            <a:br>
              <a:rPr lang="en-US" sz="2800" dirty="0"/>
            </a:br>
            <a:r>
              <a:rPr lang="en-US" sz="2800" dirty="0"/>
              <a:t>Top-Selling Product: 1992 Ferrari 360 Spider Red</a:t>
            </a:r>
            <a:br>
              <a:rPr lang="en-US" sz="2800" dirty="0"/>
            </a:br>
            <a:r>
              <a:rPr lang="en-US" sz="2800" dirty="0"/>
              <a:t>Goal Achievement for 2004-2005: 54.97% above the target</a:t>
            </a:r>
            <a:br>
              <a:rPr lang="en-US" sz="2800" dirty="0"/>
            </a:br>
            <a:endParaRPr lang="en-US" sz="2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Power bi</a:t>
            </a:r>
          </a:p>
        </p:txBody>
      </p:sp>
    </p:spTree>
    <p:extLst>
      <p:ext uri="{BB962C8B-B14F-4D97-AF65-F5344CB8AC3E}">
        <p14:creationId xmlns:p14="http://schemas.microsoft.com/office/powerpoint/2010/main" val="75267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i="1" u="sng" dirty="0"/>
              <a:t>Sales Analysis by Product Line</a:t>
            </a:r>
            <a:br>
              <a:rPr lang="en-US" sz="2800" b="1" dirty="0"/>
            </a:br>
            <a:r>
              <a:rPr lang="en-US" sz="2800" b="1" dirty="0"/>
              <a:t>Which product line generates the highest sales?</a:t>
            </a:r>
            <a:br>
              <a:rPr lang="en-US" sz="2800" dirty="0"/>
            </a:br>
            <a:r>
              <a:rPr lang="en-US" sz="2800" dirty="0"/>
              <a:t>Classic Cars: $3.85M (Top Category)</a:t>
            </a:r>
            <a:br>
              <a:rPr lang="en-US" sz="2800" dirty="0"/>
            </a:br>
            <a:r>
              <a:rPr lang="en-US" sz="2800" dirty="0"/>
              <a:t>Vintage Cars: $1.8M</a:t>
            </a:r>
            <a:br>
              <a:rPr lang="en-US" sz="2800" dirty="0"/>
            </a:br>
            <a:r>
              <a:rPr lang="en-US" sz="2800" dirty="0"/>
              <a:t>Motorcycles: $1.12M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Which product line has the lowest sales?</a:t>
            </a:r>
            <a:br>
              <a:rPr lang="en-US" sz="2800" b="1" dirty="0"/>
            </a:br>
            <a:r>
              <a:rPr lang="en-US" sz="2800" dirty="0"/>
              <a:t>Trains: $0.2M</a:t>
            </a:r>
            <a:br>
              <a:rPr lang="en-US" sz="2800" dirty="0"/>
            </a:br>
            <a:endParaRPr lang="en-US" sz="2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Power bi</a:t>
            </a:r>
          </a:p>
        </p:txBody>
      </p:sp>
    </p:spTree>
    <p:extLst>
      <p:ext uri="{BB962C8B-B14F-4D97-AF65-F5344CB8AC3E}">
        <p14:creationId xmlns:p14="http://schemas.microsoft.com/office/powerpoint/2010/main" val="108845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i="1" u="sng" dirty="0"/>
              <a:t>Sales Performance by Product</a:t>
            </a:r>
            <a:br>
              <a:rPr lang="en-US" sz="2800" b="1" dirty="0"/>
            </a:br>
            <a:r>
              <a:rPr lang="en-US" sz="2800" b="1" dirty="0"/>
              <a:t>Top 3 Best-Selling Products:</a:t>
            </a:r>
            <a:br>
              <a:rPr lang="en-US" sz="2800" dirty="0"/>
            </a:br>
            <a:r>
              <a:rPr lang="en-US" sz="2800" dirty="0"/>
              <a:t>1992 Ferrari 360 Spider Red – </a:t>
            </a:r>
            <a:r>
              <a:rPr lang="en-US" sz="2800" b="1" dirty="0"/>
              <a:t>$0.28M</a:t>
            </a:r>
            <a:br>
              <a:rPr lang="en-US" sz="2800" dirty="0"/>
            </a:br>
            <a:r>
              <a:rPr lang="en-US" sz="2800" dirty="0"/>
              <a:t>2001 Ferrari Enzo – </a:t>
            </a:r>
            <a:r>
              <a:rPr lang="en-US" sz="2800" b="1" dirty="0"/>
              <a:t>$0.19M</a:t>
            </a:r>
            <a:br>
              <a:rPr lang="en-US" sz="2800" dirty="0"/>
            </a:br>
            <a:r>
              <a:rPr lang="en-US" sz="2800" dirty="0"/>
              <a:t>1952 Alpine Renault – </a:t>
            </a:r>
            <a:r>
              <a:rPr lang="en-US" sz="2800" b="1" dirty="0"/>
              <a:t>$0.17M</a:t>
            </a:r>
            <a:br>
              <a:rPr lang="en-US" sz="2800" dirty="0"/>
            </a:br>
            <a:r>
              <a:rPr lang="en-US" sz="2800" b="1" dirty="0"/>
              <a:t>Bottom 2 Selling Products:</a:t>
            </a:r>
            <a:br>
              <a:rPr lang="en-US" sz="2800" dirty="0"/>
            </a:br>
            <a:r>
              <a:rPr lang="en-US" sz="2800" dirty="0"/>
              <a:t>1982 Ducati – </a:t>
            </a:r>
            <a:r>
              <a:rPr lang="en-US" sz="2800" b="1" dirty="0"/>
              <a:t>$33K</a:t>
            </a:r>
            <a:br>
              <a:rPr lang="en-US" sz="2800" dirty="0"/>
            </a:br>
            <a:r>
              <a:rPr lang="en-US" sz="2800" dirty="0"/>
              <a:t>1968 Chevrolet – </a:t>
            </a:r>
            <a:r>
              <a:rPr lang="en-US" sz="2800" b="1" dirty="0"/>
              <a:t>$32K</a:t>
            </a:r>
            <a:endParaRPr lang="en-US" sz="28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Power bi</a:t>
            </a:r>
          </a:p>
        </p:txBody>
      </p:sp>
    </p:spTree>
    <p:extLst>
      <p:ext uri="{BB962C8B-B14F-4D97-AF65-F5344CB8AC3E}">
        <p14:creationId xmlns:p14="http://schemas.microsoft.com/office/powerpoint/2010/main" val="23232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i="1" u="sng" dirty="0"/>
              <a:t>Sales Trend Over Time</a:t>
            </a:r>
            <a:br>
              <a:rPr lang="en-US" sz="2800" b="1" dirty="0"/>
            </a:br>
            <a:r>
              <a:rPr lang="en-US" sz="2800" b="1" dirty="0"/>
              <a:t>What are the peak months for sales?</a:t>
            </a:r>
            <a:br>
              <a:rPr lang="en-US" sz="2800" dirty="0"/>
            </a:br>
            <a:r>
              <a:rPr lang="en-US" sz="2800" dirty="0"/>
              <a:t>November: $2M (Highest)</a:t>
            </a:r>
            <a:br>
              <a:rPr lang="en-US" sz="2800" dirty="0"/>
            </a:br>
            <a:r>
              <a:rPr lang="en-US" sz="2800" dirty="0"/>
              <a:t>April: $0.9M</a:t>
            </a:r>
            <a:br>
              <a:rPr lang="en-US" sz="2800" b="1" dirty="0"/>
            </a:br>
            <a:br>
              <a:rPr lang="en-US" sz="2800" dirty="0"/>
            </a:br>
            <a:r>
              <a:rPr lang="en-US" sz="2800" b="1" dirty="0"/>
              <a:t>How did sales fluctuate over the years?</a:t>
            </a:r>
            <a:br>
              <a:rPr lang="en-US" sz="2800" dirty="0"/>
            </a:br>
            <a:r>
              <a:rPr lang="en-US" sz="2800" dirty="0"/>
              <a:t>2003: 36K orders</a:t>
            </a:r>
            <a:br>
              <a:rPr lang="en-US" sz="2800" dirty="0"/>
            </a:br>
            <a:r>
              <a:rPr lang="en-US" sz="2800" dirty="0"/>
              <a:t>2004: 49K orders</a:t>
            </a:r>
            <a:br>
              <a:rPr lang="en-US" sz="2800" dirty="0"/>
            </a:br>
            <a:r>
              <a:rPr lang="en-US" sz="2800" dirty="0"/>
              <a:t>2005: 20K orders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Power bi</a:t>
            </a:r>
          </a:p>
        </p:txBody>
      </p:sp>
    </p:spTree>
    <p:extLst>
      <p:ext uri="{BB962C8B-B14F-4D97-AF65-F5344CB8AC3E}">
        <p14:creationId xmlns:p14="http://schemas.microsoft.com/office/powerpoint/2010/main" val="5728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i="1" u="sng" dirty="0"/>
              <a:t>Customer &amp; Country-Wise Analysis</a:t>
            </a:r>
            <a:br>
              <a:rPr lang="en-US" sz="2800" b="1" dirty="0"/>
            </a:br>
            <a:r>
              <a:rPr lang="en-US" sz="2800" b="1" dirty="0"/>
              <a:t>Which customer generated the highest sales?</a:t>
            </a:r>
            <a:br>
              <a:rPr lang="en-US" sz="2800" dirty="0"/>
            </a:br>
            <a:r>
              <a:rPr lang="en-US" sz="2800" dirty="0"/>
              <a:t>Euro+ Shopping Channel – $376,072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Sales distribution by country</a:t>
            </a:r>
            <a:br>
              <a:rPr lang="en-US" sz="2800" dirty="0"/>
            </a:br>
            <a:r>
              <a:rPr lang="en-US" sz="2800" dirty="0"/>
              <a:t>Highest sales in America and Europe</a:t>
            </a:r>
            <a:br>
              <a:rPr lang="en-US" sz="2800" dirty="0"/>
            </a:br>
            <a:endParaRPr lang="en-US" sz="2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Power bi</a:t>
            </a:r>
          </a:p>
        </p:txBody>
      </p:sp>
    </p:spTree>
    <p:extLst>
      <p:ext uri="{BB962C8B-B14F-4D97-AF65-F5344CB8AC3E}">
        <p14:creationId xmlns:p14="http://schemas.microsoft.com/office/powerpoint/2010/main" val="18024113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{726BA228-D373-41AD-8F24-F432909A1FB6}tf56160789_win32</Template>
  <TotalTime>111</TotalTime>
  <Words>489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Bookman Old Style</vt:lpstr>
      <vt:lpstr>Calibri</vt:lpstr>
      <vt:lpstr>Franklin Gothic Book</vt:lpstr>
      <vt:lpstr>Wingdings</vt:lpstr>
      <vt:lpstr>Custom</vt:lpstr>
      <vt:lpstr>Power BI Dashboard Presentation </vt:lpstr>
      <vt:lpstr>Introduction Objective of the Dashboard Analyzing sales trends Identifying top-selling products Understanding customer purchasing behavior Evaluating product line performance Key Metrics Covered Total Sales, Profit Margin, Orders, Top Products, and Trends</vt:lpstr>
      <vt:lpstr>PowerPoint Presentation</vt:lpstr>
      <vt:lpstr>PowerPoint Presentation</vt:lpstr>
      <vt:lpstr>Overview of Key Metrics Total Sales: $9.6M Total Orders: 106K Profit Margin: 39.84% Top-Selling Product: 1992 Ferrari 360 Spider Red Goal Achievement for 2004-2005: 54.97% above the target </vt:lpstr>
      <vt:lpstr>Sales Analysis by Product Line Which product line generates the highest sales? Classic Cars: $3.85M (Top Category) Vintage Cars: $1.8M Motorcycles: $1.12M  Which product line has the lowest sales? Trains: $0.2M </vt:lpstr>
      <vt:lpstr>Sales Performance by Product Top 3 Best-Selling Products: 1992 Ferrari 360 Spider Red – $0.28M 2001 Ferrari Enzo – $0.19M 1952 Alpine Renault – $0.17M Bottom 2 Selling Products: 1982 Ducati – $33K 1968 Chevrolet – $32K</vt:lpstr>
      <vt:lpstr>Sales Trend Over Time What are the peak months for sales? November: $2M (Highest) April: $0.9M  How did sales fluctuate over the years? 2003: 36K orders 2004: 49K orders 2005: 20K orders</vt:lpstr>
      <vt:lpstr>Customer &amp; Country-Wise Analysis Which customer generated the highest sales? Euro+ Shopping Channel – $376,072  Sales distribution by country Highest sales in America and Europe </vt:lpstr>
      <vt:lpstr>Profit &amp; Goal Achievement What is the total profit margin? $3.83M (39.84%)  Was the sales goal achieved in 2004 &amp; 2005? Goal: $0.28M | Achieved: $0.43M (54.97% above target)</vt:lpstr>
      <vt:lpstr>Key Business Takeaways  Classic Cars are the highest revenue-generating category. November is the best-performing month for sales. The 1992 Ferrari 360 Spider Red is the top-selling product. The company exceeded sales goals by 54.97% in 2004 &amp; 2005. Highest sales concentration is in America &amp; Europe.</vt:lpstr>
      <vt:lpstr>Conclusion &amp; Next Steps What insights can drive future strategies? Focus on high-performing products like Classic Cars Increase marketing efforts in peak sales months Expand sales strategies in top-performing countries Next Steps Deeper customer segmentation analysis Identifying opportunities in underperforming product lines</vt:lpstr>
      <vt:lpstr>"Thank you for your time and attention!"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Panwar</dc:creator>
  <cp:lastModifiedBy>Gaurav Panwar</cp:lastModifiedBy>
  <cp:revision>4</cp:revision>
  <dcterms:created xsi:type="dcterms:W3CDTF">2025-02-24T08:15:12Z</dcterms:created>
  <dcterms:modified xsi:type="dcterms:W3CDTF">2025-02-24T10:06:34Z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