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7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DC01-5C13-40A2-B72B-8B53CE485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EC24F-90B9-4626-95A8-3E3F33AFC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B2793-BFE4-4EDA-8EFE-0FF43C62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CA36-35BB-41E4-8E8D-DC6B6F2113F2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20927-7621-41C8-A499-AE7E8E621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32425-C270-4B03-90E9-9ECDDE09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236-BB03-4A8F-85EB-60E628BDA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04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82B3-6658-4C02-9F8D-6797A0339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83996-274A-48E5-8720-744DCC67B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0446A-6E0B-4B93-955F-E0507BEF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CA36-35BB-41E4-8E8D-DC6B6F2113F2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5C126-FC22-495F-BE4E-60FE8EF6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5246-0671-47E1-A8F6-FDC1F91B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236-BB03-4A8F-85EB-60E628BDA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15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99389E-DFDF-4C4B-84E2-12B58D804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7EE18-0D14-489A-9C1F-B5844DE18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6783F-1319-423A-9037-382C552B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CA36-35BB-41E4-8E8D-DC6B6F2113F2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FA561-D703-4E1F-99F1-49852EFF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2F223-C229-4054-A1DD-BE6C4C1F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236-BB03-4A8F-85EB-60E628BDA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56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DDFB-19B1-4050-B347-2F26C30D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83EE0-2D43-4C7E-86FE-D3DE0DC7B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BE6D8-616E-4CC3-9D7C-9EA735EB9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CA36-35BB-41E4-8E8D-DC6B6F2113F2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DF29D-BE6B-435D-942E-9EA8E671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2E06-0BBF-4A5B-9F80-BBFE76F9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236-BB03-4A8F-85EB-60E628BDA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26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DCEB5-0610-4CDF-A375-7E789E7F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D76E9-EC72-49B5-A334-3AF71C14A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B373A-095E-4CD4-B0F9-94F8684E7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CA36-35BB-41E4-8E8D-DC6B6F2113F2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86AE9-8856-4509-9A8E-27C25B94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48A83-FFDB-49A8-9D53-72C03551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236-BB03-4A8F-85EB-60E628BDA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42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6885-76DD-4DDC-943A-B3A31D5E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B0EE-77C8-4E10-82E5-FD9C9C843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2D5DC-8537-4A32-A602-1FDB3F899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43EF3-B851-41CF-B3E5-E59404CA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CA36-35BB-41E4-8E8D-DC6B6F2113F2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1EF18-2EAF-4D08-BEA5-636C5FF0E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A30D2-F270-43CA-A94D-4DC03B6F4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236-BB03-4A8F-85EB-60E628BDA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46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70835-3459-4D17-ABBC-6234E122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53EE4-34A9-4133-8A86-C45AB49DF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2A704-9E85-45F9-A410-CA01B5B6A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B1B32-D40D-4355-88E2-B2A30A8B7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DB343-4BB9-42FC-8FE6-251ABEED0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DE2FA-B9FF-4391-A22C-C0085C58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CA36-35BB-41E4-8E8D-DC6B6F2113F2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50B23-946A-4836-91FE-30BF170C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E9D69F-4A7A-4A17-AF35-F7299D82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236-BB03-4A8F-85EB-60E628BDA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8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D075-02B9-4E8E-807F-919F09B7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5C29A-6CF1-4897-8132-B496EC263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CA36-35BB-41E4-8E8D-DC6B6F2113F2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3625B-3DE6-440F-8942-7E29C28F2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27018-A342-469E-A6CA-CD778851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236-BB03-4A8F-85EB-60E628BDA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00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E56E50-020C-48F5-8A93-C253D686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CA36-35BB-41E4-8E8D-DC6B6F2113F2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4D2AD-D97E-4318-BFE6-504830325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D23C4-6534-4FCC-95DF-2E506BA8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236-BB03-4A8F-85EB-60E628BDA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16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AE42-C4AE-4C95-BC74-EA672979B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23076-0AD4-4EFA-860A-FA8ADBE60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A8663-1ABA-482E-B31F-177A59E5F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FEE85-C56A-4B83-85B7-FA711A7C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CA36-35BB-41E4-8E8D-DC6B6F2113F2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905A8-2D4F-42F6-86D8-6FF849DC6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6B4FF-2CA5-4BC4-B248-A16D633A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236-BB03-4A8F-85EB-60E628BDA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69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FB8C-4F47-4717-B03A-EBF536E8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32FAA-FDFF-4063-A00D-EFAE17B96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65995-71A3-4F5B-8B3D-743E35CD0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8BB50-BB24-426E-A97F-3B5450A3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CA36-35BB-41E4-8E8D-DC6B6F2113F2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9E249-A9F8-48B5-A54A-B3D4EFF5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17726-04AD-4F4A-A553-006F460E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236-BB03-4A8F-85EB-60E628BDA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5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23B243-DB21-4E3A-98C3-8A1CA7B21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D23EB-9F14-4371-B4D2-B184EAF25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F98B0-3516-4627-A6B9-9590A8873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9CA36-35BB-41E4-8E8D-DC6B6F2113F2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897B1-2380-4799-BD9F-330F33972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B292E-4CB0-490B-9600-6FC547062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9D236-BB03-4A8F-85EB-60E628BDA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70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8C44-7561-4D5F-8271-3C83FA0B2B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REPORT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9AE3F-135A-4660-9870-6A847FC21B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Data Analytics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4559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45075B-9135-4E80-BF47-C6C7127B8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3: Data Visualization(</a:t>
            </a:r>
            <a:r>
              <a:rPr lang="de-DE" sz="40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Merchant_State</a:t>
            </a:r>
            <a:r>
              <a:rPr lang="de-DE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4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A06AE-80C0-4ED9-8F03-419735227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301261"/>
            <a:ext cx="3714750" cy="4140856"/>
          </a:xfrm>
        </p:spPr>
        <p:txBody>
          <a:bodyPr>
            <a:normAutofit fontScale="92500" lnSpcReduction="10000"/>
          </a:bodyPr>
          <a:lstStyle/>
          <a:p>
            <a:r>
              <a:rPr lang="de-DE" sz="2400" dirty="0" err="1"/>
              <a:t>If</a:t>
            </a:r>
            <a:r>
              <a:rPr lang="de-DE" sz="2400" dirty="0"/>
              <a:t> </a:t>
            </a:r>
            <a:r>
              <a:rPr lang="de-DE" sz="2400" dirty="0" err="1"/>
              <a:t>we</a:t>
            </a:r>
            <a:r>
              <a:rPr lang="de-DE" sz="2400" dirty="0"/>
              <a:t> </a:t>
            </a:r>
            <a:r>
              <a:rPr lang="de-DE" sz="2400" dirty="0" err="1"/>
              <a:t>look</a:t>
            </a:r>
            <a:r>
              <a:rPr lang="de-DE" sz="2400" dirty="0"/>
              <a:t> the </a:t>
            </a:r>
            <a:r>
              <a:rPr lang="de-DE" sz="2400" dirty="0" err="1"/>
              <a:t>visualization</a:t>
            </a:r>
            <a:r>
              <a:rPr lang="de-DE" sz="2400" dirty="0"/>
              <a:t> 1 </a:t>
            </a:r>
            <a:r>
              <a:rPr lang="de-DE" sz="2400" dirty="0" err="1"/>
              <a:t>you</a:t>
            </a:r>
            <a:r>
              <a:rPr lang="de-DE" sz="2400" dirty="0"/>
              <a:t> will find </a:t>
            </a:r>
            <a:r>
              <a:rPr lang="de-DE" sz="2400" dirty="0" err="1"/>
              <a:t>that</a:t>
            </a:r>
            <a:r>
              <a:rPr lang="de-DE" sz="2400" dirty="0"/>
              <a:t> Merchant </a:t>
            </a:r>
            <a:r>
              <a:rPr lang="de-DE" sz="2400" dirty="0" err="1"/>
              <a:t>who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in the VIC State </a:t>
            </a:r>
            <a:r>
              <a:rPr lang="de-DE" sz="2400" dirty="0" err="1"/>
              <a:t>has</a:t>
            </a:r>
            <a:r>
              <a:rPr lang="de-DE" sz="2400" dirty="0"/>
              <a:t> </a:t>
            </a:r>
            <a:r>
              <a:rPr lang="de-DE" sz="2400" dirty="0" err="1"/>
              <a:t>maximumAverageBalance</a:t>
            </a:r>
            <a:r>
              <a:rPr lang="de-DE" sz="2400" dirty="0"/>
              <a:t>($19,653) and NT </a:t>
            </a:r>
            <a:r>
              <a:rPr lang="de-DE" sz="2400" dirty="0" err="1"/>
              <a:t>has</a:t>
            </a:r>
            <a:r>
              <a:rPr lang="de-DE" sz="2400" dirty="0"/>
              <a:t> </a:t>
            </a:r>
            <a:r>
              <a:rPr lang="de-DE" sz="2400" dirty="0" err="1"/>
              <a:t>minimumAverage</a:t>
            </a:r>
            <a:r>
              <a:rPr lang="de-DE" sz="2400" dirty="0"/>
              <a:t> </a:t>
            </a:r>
            <a:r>
              <a:rPr lang="de-DE" sz="2400" dirty="0" err="1"/>
              <a:t>Balnce</a:t>
            </a:r>
            <a:r>
              <a:rPr lang="de-DE" sz="2400" dirty="0"/>
              <a:t>($5,542)</a:t>
            </a:r>
          </a:p>
          <a:p>
            <a:r>
              <a:rPr lang="de-DE" sz="2400" dirty="0" err="1"/>
              <a:t>If</a:t>
            </a:r>
            <a:r>
              <a:rPr lang="de-DE" sz="2400" dirty="0"/>
              <a:t> </a:t>
            </a:r>
            <a:r>
              <a:rPr lang="de-DE" sz="2400" dirty="0" err="1"/>
              <a:t>we</a:t>
            </a:r>
            <a:r>
              <a:rPr lang="de-DE" sz="2400" dirty="0"/>
              <a:t> </a:t>
            </a:r>
            <a:r>
              <a:rPr lang="de-DE" sz="2400" dirty="0" err="1"/>
              <a:t>observe</a:t>
            </a:r>
            <a:r>
              <a:rPr lang="de-DE" sz="2400" dirty="0"/>
              <a:t> the </a:t>
            </a:r>
            <a:r>
              <a:rPr lang="de-DE" sz="2400" dirty="0" err="1"/>
              <a:t>visualization</a:t>
            </a:r>
            <a:r>
              <a:rPr lang="de-DE" sz="2400" dirty="0"/>
              <a:t> 2 </a:t>
            </a:r>
            <a:r>
              <a:rPr lang="de-DE" sz="2400" dirty="0" err="1"/>
              <a:t>you</a:t>
            </a:r>
            <a:r>
              <a:rPr lang="de-DE" sz="2400" dirty="0"/>
              <a:t> will find </a:t>
            </a:r>
            <a:r>
              <a:rPr lang="de-DE" sz="2400" dirty="0" err="1"/>
              <a:t>that</a:t>
            </a:r>
            <a:r>
              <a:rPr lang="de-DE" sz="2400" dirty="0"/>
              <a:t> Merchant </a:t>
            </a:r>
            <a:r>
              <a:rPr lang="de-DE" sz="2400" dirty="0" err="1"/>
              <a:t>state</a:t>
            </a:r>
            <a:r>
              <a:rPr lang="de-DE" sz="2400" dirty="0"/>
              <a:t> ACT </a:t>
            </a:r>
            <a:r>
              <a:rPr lang="de-DE" sz="2400" dirty="0" err="1"/>
              <a:t>has</a:t>
            </a:r>
            <a:r>
              <a:rPr lang="de-DE" sz="2400" dirty="0"/>
              <a:t> maximum </a:t>
            </a:r>
            <a:r>
              <a:rPr lang="de-DE" sz="2400" dirty="0" err="1"/>
              <a:t>average</a:t>
            </a:r>
            <a:r>
              <a:rPr lang="de-DE" sz="2400" dirty="0"/>
              <a:t> </a:t>
            </a:r>
            <a:r>
              <a:rPr lang="de-DE" sz="2400" dirty="0" err="1"/>
              <a:t>amount</a:t>
            </a:r>
            <a:r>
              <a:rPr lang="de-DE" sz="2400" dirty="0"/>
              <a:t> ($66.80) and Merchant </a:t>
            </a:r>
            <a:r>
              <a:rPr lang="de-DE" sz="2400" dirty="0" err="1"/>
              <a:t>state</a:t>
            </a:r>
            <a:r>
              <a:rPr lang="de-DE" sz="2400" dirty="0"/>
              <a:t> TAS </a:t>
            </a:r>
            <a:r>
              <a:rPr lang="de-DE" sz="2400" dirty="0" err="1"/>
              <a:t>has</a:t>
            </a:r>
            <a:r>
              <a:rPr lang="de-DE" sz="2400" dirty="0"/>
              <a:t> </a:t>
            </a:r>
            <a:r>
              <a:rPr lang="de-DE" sz="2400" dirty="0" err="1"/>
              <a:t>minimum</a:t>
            </a:r>
            <a:r>
              <a:rPr lang="de-DE" sz="2400" dirty="0"/>
              <a:t> </a:t>
            </a:r>
            <a:r>
              <a:rPr lang="de-DE" sz="2400" dirty="0" err="1"/>
              <a:t>average</a:t>
            </a:r>
            <a:r>
              <a:rPr lang="de-DE" sz="2400" dirty="0"/>
              <a:t> </a:t>
            </a:r>
            <a:r>
              <a:rPr lang="de-DE" sz="2400" dirty="0" err="1"/>
              <a:t>amount</a:t>
            </a:r>
            <a:r>
              <a:rPr lang="de-DE" sz="2400" dirty="0"/>
              <a:t> ($28.87)</a:t>
            </a:r>
          </a:p>
          <a:p>
            <a:endParaRPr lang="de-DE" sz="2400" dirty="0"/>
          </a:p>
          <a:p>
            <a:pPr marL="0" indent="0">
              <a:buNone/>
            </a:pPr>
            <a:endParaRPr lang="de-DE" sz="2400" dirty="0"/>
          </a:p>
        </p:txBody>
      </p:sp>
      <p:pic>
        <p:nvPicPr>
          <p:cNvPr id="17" name="slide2" descr="Dashboard 1">
            <a:extLst>
              <a:ext uri="{FF2B5EF4-FFF2-40B4-BE49-F238E27FC236}">
                <a16:creationId xmlns:a16="http://schemas.microsoft.com/office/drawing/2014/main" id="{59C30FC2-3C3D-4AD4-9A7D-E4B0C2F6B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92" y="2354089"/>
            <a:ext cx="5535708" cy="414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7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765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201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45075B-9135-4E80-BF47-C6C7127B8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1: Data Cleanining Phase </a:t>
            </a:r>
            <a:endParaRPr lang="en-GB" sz="4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A06AE-80C0-4ED9-8F03-419735227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4098691"/>
          </a:xfrm>
        </p:spPr>
        <p:txBody>
          <a:bodyPr>
            <a:normAutofit/>
          </a:bodyPr>
          <a:lstStyle/>
          <a:p>
            <a:r>
              <a:rPr lang="de-DE" sz="2400" dirty="0"/>
              <a:t>Format the column  of date in YYYY-MM-DD format as well as format the amount and Balance in Australian Dollar .</a:t>
            </a:r>
          </a:p>
          <a:p>
            <a:r>
              <a:rPr lang="de-DE" sz="2400" dirty="0"/>
              <a:t>Removed some column which does not contribute in the result like merchant code</a:t>
            </a:r>
          </a:p>
          <a:p>
            <a:r>
              <a:rPr lang="de-DE" sz="2400" dirty="0"/>
              <a:t>Split some data like Longtitde and Latitude  (this is not necessary  </a:t>
            </a:r>
            <a:r>
              <a:rPr lang="de-DE" sz="2400" dirty="0" err="1"/>
              <a:t>steps</a:t>
            </a:r>
            <a:r>
              <a:rPr lang="de-DE" sz="2400" dirty="0"/>
              <a:t> )</a:t>
            </a:r>
          </a:p>
          <a:p>
            <a:endParaRPr lang="de-DE" sz="2400" dirty="0"/>
          </a:p>
          <a:p>
            <a:endParaRPr lang="de-DE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E6184D-CAA8-4A08-836C-A940E91DFA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985" b="2"/>
          <a:stretch/>
        </p:blipFill>
        <p:spPr>
          <a:xfrm>
            <a:off x="8918810" y="2161134"/>
            <a:ext cx="1982366" cy="18523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3519DF-A892-488F-BF57-7034F7605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414" y="2209457"/>
            <a:ext cx="2209800" cy="2209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967ED4-5EA0-46EF-8B8D-CE0864E5B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794" y="4533900"/>
            <a:ext cx="2087039" cy="205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1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45075B-9135-4E80-BF47-C6C7127B8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1: Data Cleanining Phase </a:t>
            </a:r>
            <a:endParaRPr lang="en-GB" sz="4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A06AE-80C0-4ED9-8F03-419735227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4098691"/>
          </a:xfrm>
        </p:spPr>
        <p:txBody>
          <a:bodyPr>
            <a:normAutofit/>
          </a:bodyPr>
          <a:lstStyle/>
          <a:p>
            <a:r>
              <a:rPr lang="de-DE" sz="2400" dirty="0"/>
              <a:t>Take the data </a:t>
            </a:r>
            <a:r>
              <a:rPr lang="de-DE" sz="2400" dirty="0" err="1"/>
              <a:t>into</a:t>
            </a:r>
            <a:r>
              <a:rPr lang="de-DE" sz="2400" dirty="0"/>
              <a:t> </a:t>
            </a:r>
            <a:r>
              <a:rPr lang="de-DE" sz="2400" dirty="0" err="1"/>
              <a:t>tableau</a:t>
            </a:r>
            <a:r>
              <a:rPr lang="de-DE" sz="2400" dirty="0"/>
              <a:t> </a:t>
            </a:r>
            <a:r>
              <a:rPr lang="de-DE" sz="2400" dirty="0" err="1"/>
              <a:t>prep</a:t>
            </a:r>
            <a:r>
              <a:rPr lang="de-DE" sz="2400" dirty="0"/>
              <a:t> and </a:t>
            </a:r>
            <a:r>
              <a:rPr lang="de-DE" sz="2400" dirty="0" err="1"/>
              <a:t>has</a:t>
            </a:r>
            <a:r>
              <a:rPr lang="de-DE" sz="2400" dirty="0"/>
              <a:t> </a:t>
            </a:r>
            <a:r>
              <a:rPr lang="de-DE" sz="2400" dirty="0" err="1"/>
              <a:t>done</a:t>
            </a:r>
            <a:r>
              <a:rPr lang="de-DE" sz="2400" dirty="0"/>
              <a:t> some </a:t>
            </a:r>
            <a:r>
              <a:rPr lang="de-DE" sz="2400" dirty="0" err="1"/>
              <a:t>basic</a:t>
            </a:r>
            <a:r>
              <a:rPr lang="de-DE" sz="2400" dirty="0"/>
              <a:t> </a:t>
            </a:r>
            <a:r>
              <a:rPr lang="de-DE" sz="2400" dirty="0" err="1"/>
              <a:t>steps</a:t>
            </a:r>
            <a:r>
              <a:rPr lang="de-DE" sz="2400" dirty="0"/>
              <a:t> like </a:t>
            </a:r>
            <a:r>
              <a:rPr lang="de-DE" sz="2400" dirty="0" err="1"/>
              <a:t>split</a:t>
            </a:r>
            <a:r>
              <a:rPr lang="de-DE" sz="2400" dirty="0"/>
              <a:t> , </a:t>
            </a:r>
            <a:r>
              <a:rPr lang="de-DE" sz="2400" dirty="0" err="1"/>
              <a:t>rename</a:t>
            </a:r>
            <a:r>
              <a:rPr lang="de-DE" sz="2400" dirty="0"/>
              <a:t>.</a:t>
            </a:r>
          </a:p>
          <a:p>
            <a:endParaRPr lang="de-DE" sz="2400" dirty="0"/>
          </a:p>
          <a:p>
            <a:r>
              <a:rPr lang="de-DE" sz="2400" dirty="0" err="1"/>
              <a:t>Finally</a:t>
            </a:r>
            <a:r>
              <a:rPr lang="de-DE" sz="2400" dirty="0"/>
              <a:t> after </a:t>
            </a:r>
            <a:r>
              <a:rPr lang="de-DE" sz="2400" dirty="0" err="1"/>
              <a:t>cleaning</a:t>
            </a:r>
            <a:r>
              <a:rPr lang="de-DE" sz="2400" dirty="0"/>
              <a:t> the data </a:t>
            </a:r>
            <a:r>
              <a:rPr lang="de-DE" sz="2400" dirty="0" err="1"/>
              <a:t>we</a:t>
            </a:r>
            <a:r>
              <a:rPr lang="de-DE" sz="2400" dirty="0"/>
              <a:t> </a:t>
            </a:r>
            <a:r>
              <a:rPr lang="de-DE" sz="2400" dirty="0" err="1"/>
              <a:t>have</a:t>
            </a:r>
            <a:r>
              <a:rPr lang="de-DE" sz="2400" dirty="0"/>
              <a:t> </a:t>
            </a:r>
            <a:r>
              <a:rPr lang="de-DE" sz="2400" dirty="0" err="1"/>
              <a:t>make</a:t>
            </a:r>
            <a:r>
              <a:rPr lang="de-DE" sz="2400" dirty="0"/>
              <a:t> </a:t>
            </a:r>
            <a:r>
              <a:rPr lang="de-DE" sz="2400" dirty="0" err="1"/>
              <a:t>one</a:t>
            </a:r>
            <a:r>
              <a:rPr lang="de-DE" sz="2400" dirty="0"/>
              <a:t> </a:t>
            </a:r>
            <a:r>
              <a:rPr lang="de-DE" sz="2400" dirty="0" err="1"/>
              <a:t>csv</a:t>
            </a:r>
            <a:r>
              <a:rPr lang="de-DE" sz="2400" dirty="0"/>
              <a:t> </a:t>
            </a:r>
            <a:r>
              <a:rPr lang="de-DE" sz="2400" dirty="0" err="1"/>
              <a:t>file</a:t>
            </a:r>
            <a:r>
              <a:rPr lang="de-DE" sz="2400" dirty="0"/>
              <a:t> </a:t>
            </a:r>
            <a:r>
              <a:rPr lang="de-DE" sz="2400" dirty="0" err="1"/>
              <a:t>ready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analyze</a:t>
            </a:r>
            <a:r>
              <a:rPr lang="de-DE" sz="2400" dirty="0"/>
              <a:t> the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B21C28-2C30-47AB-A71E-3AFDC36A3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510" y="2647950"/>
            <a:ext cx="5459290" cy="1562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7C0261-52E4-4CD9-BA11-951048148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10050"/>
            <a:ext cx="5257799" cy="245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2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45075B-9135-4E80-BF47-C6C7127B8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2:Load the data </a:t>
            </a:r>
            <a:r>
              <a:rPr lang="de-DE" sz="40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de-DE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Tableau </a:t>
            </a:r>
            <a:endParaRPr lang="en-GB" sz="4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A06AE-80C0-4ED9-8F03-419735227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4098691"/>
          </a:xfrm>
        </p:spPr>
        <p:txBody>
          <a:bodyPr>
            <a:normAutofit/>
          </a:bodyPr>
          <a:lstStyle/>
          <a:p>
            <a:r>
              <a:rPr lang="de-DE" sz="2400" dirty="0"/>
              <a:t>Take the data </a:t>
            </a:r>
            <a:r>
              <a:rPr lang="de-DE" sz="2400" dirty="0" err="1"/>
              <a:t>into</a:t>
            </a:r>
            <a:r>
              <a:rPr lang="de-DE" sz="2400" dirty="0"/>
              <a:t> </a:t>
            </a:r>
            <a:r>
              <a:rPr lang="de-DE" sz="2400" dirty="0" err="1"/>
              <a:t>tableau</a:t>
            </a:r>
            <a:r>
              <a:rPr lang="de-DE" sz="2400" dirty="0"/>
              <a:t> </a:t>
            </a:r>
            <a:r>
              <a:rPr lang="de-DE" sz="2400" dirty="0" err="1"/>
              <a:t>prep</a:t>
            </a:r>
            <a:r>
              <a:rPr lang="de-DE" sz="2400" dirty="0"/>
              <a:t> and </a:t>
            </a:r>
            <a:r>
              <a:rPr lang="de-DE" sz="2400" dirty="0" err="1"/>
              <a:t>has</a:t>
            </a:r>
            <a:r>
              <a:rPr lang="de-DE" sz="2400" dirty="0"/>
              <a:t> </a:t>
            </a:r>
            <a:r>
              <a:rPr lang="de-DE" sz="2400" dirty="0" err="1"/>
              <a:t>done</a:t>
            </a:r>
            <a:r>
              <a:rPr lang="de-DE" sz="2400" dirty="0"/>
              <a:t> some </a:t>
            </a:r>
            <a:r>
              <a:rPr lang="de-DE" sz="2400" dirty="0" err="1"/>
              <a:t>basic</a:t>
            </a:r>
            <a:r>
              <a:rPr lang="de-DE" sz="2400" dirty="0"/>
              <a:t> </a:t>
            </a:r>
            <a:r>
              <a:rPr lang="de-DE" sz="2400" dirty="0" err="1"/>
              <a:t>steps</a:t>
            </a:r>
            <a:r>
              <a:rPr lang="de-DE" sz="2400" dirty="0"/>
              <a:t> like </a:t>
            </a:r>
            <a:r>
              <a:rPr lang="de-DE" sz="2400" dirty="0" err="1"/>
              <a:t>split</a:t>
            </a:r>
            <a:r>
              <a:rPr lang="de-DE" sz="2400" dirty="0"/>
              <a:t> , </a:t>
            </a:r>
            <a:r>
              <a:rPr lang="de-DE" sz="2400" dirty="0" err="1"/>
              <a:t>rename</a:t>
            </a:r>
            <a:r>
              <a:rPr lang="de-DE" sz="2400" dirty="0"/>
              <a:t>.</a:t>
            </a:r>
          </a:p>
          <a:p>
            <a:endParaRPr lang="de-DE" sz="2400" dirty="0"/>
          </a:p>
          <a:p>
            <a:r>
              <a:rPr lang="de-DE" sz="2400" dirty="0" err="1"/>
              <a:t>Finally</a:t>
            </a:r>
            <a:r>
              <a:rPr lang="de-DE" sz="2400" dirty="0"/>
              <a:t> after </a:t>
            </a:r>
            <a:r>
              <a:rPr lang="de-DE" sz="2400" dirty="0" err="1"/>
              <a:t>cleaning</a:t>
            </a:r>
            <a:r>
              <a:rPr lang="de-DE" sz="2400" dirty="0"/>
              <a:t> the data </a:t>
            </a:r>
            <a:r>
              <a:rPr lang="de-DE" sz="2400" dirty="0" err="1"/>
              <a:t>we</a:t>
            </a:r>
            <a:r>
              <a:rPr lang="de-DE" sz="2400" dirty="0"/>
              <a:t> </a:t>
            </a:r>
            <a:r>
              <a:rPr lang="de-DE" sz="2400" dirty="0" err="1"/>
              <a:t>have</a:t>
            </a:r>
            <a:r>
              <a:rPr lang="de-DE" sz="2400" dirty="0"/>
              <a:t> </a:t>
            </a:r>
            <a:r>
              <a:rPr lang="de-DE" sz="2400" dirty="0" err="1"/>
              <a:t>make</a:t>
            </a:r>
            <a:r>
              <a:rPr lang="de-DE" sz="2400" dirty="0"/>
              <a:t> </a:t>
            </a:r>
            <a:r>
              <a:rPr lang="de-DE" sz="2400" dirty="0" err="1"/>
              <a:t>one</a:t>
            </a:r>
            <a:r>
              <a:rPr lang="de-DE" sz="2400" dirty="0"/>
              <a:t> </a:t>
            </a:r>
            <a:r>
              <a:rPr lang="de-DE" sz="2400" dirty="0" err="1"/>
              <a:t>csv</a:t>
            </a:r>
            <a:r>
              <a:rPr lang="de-DE" sz="2400" dirty="0"/>
              <a:t> </a:t>
            </a:r>
            <a:r>
              <a:rPr lang="de-DE" sz="2400" dirty="0" err="1"/>
              <a:t>file</a:t>
            </a:r>
            <a:r>
              <a:rPr lang="de-DE" sz="2400" dirty="0"/>
              <a:t> </a:t>
            </a:r>
            <a:r>
              <a:rPr lang="de-DE" sz="2400" dirty="0" err="1"/>
              <a:t>ready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analyze</a:t>
            </a:r>
            <a:r>
              <a:rPr lang="de-DE" sz="2400" dirty="0"/>
              <a:t> the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B21C28-2C30-47AB-A71E-3AFDC36A3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510" y="2647950"/>
            <a:ext cx="5459290" cy="1562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7C0261-52E4-4CD9-BA11-951048148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10050"/>
            <a:ext cx="5257799" cy="245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2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45075B-9135-4E80-BF47-C6C7127B8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3: Data Visualization(</a:t>
            </a:r>
            <a:r>
              <a:rPr lang="de-DE" sz="40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WeekDays</a:t>
            </a:r>
            <a:r>
              <a:rPr lang="de-DE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4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A06AE-80C0-4ED9-8F03-419735227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543175"/>
            <a:ext cx="3651921" cy="4049966"/>
          </a:xfrm>
        </p:spPr>
        <p:txBody>
          <a:bodyPr>
            <a:normAutofit lnSpcReduction="10000"/>
          </a:bodyPr>
          <a:lstStyle/>
          <a:p>
            <a:r>
              <a:rPr lang="de-DE" sz="2400" dirty="0" err="1"/>
              <a:t>If</a:t>
            </a:r>
            <a:r>
              <a:rPr lang="de-DE" sz="2400" dirty="0"/>
              <a:t> </a:t>
            </a:r>
            <a:r>
              <a:rPr lang="de-DE" sz="2400" dirty="0" err="1"/>
              <a:t>we</a:t>
            </a:r>
            <a:r>
              <a:rPr lang="de-DE" sz="2400" dirty="0"/>
              <a:t> </a:t>
            </a:r>
            <a:r>
              <a:rPr lang="de-DE" sz="2400" dirty="0" err="1"/>
              <a:t>observe</a:t>
            </a:r>
            <a:r>
              <a:rPr lang="de-DE" sz="2400" dirty="0"/>
              <a:t> the </a:t>
            </a:r>
            <a:r>
              <a:rPr lang="de-DE" sz="2400" dirty="0" err="1"/>
              <a:t>visualization</a:t>
            </a:r>
            <a:r>
              <a:rPr lang="de-DE" sz="2400" dirty="0"/>
              <a:t> as per  weekdays </a:t>
            </a:r>
            <a:r>
              <a:rPr lang="de-DE" sz="2400" dirty="0" err="1"/>
              <a:t>you</a:t>
            </a:r>
            <a:r>
              <a:rPr lang="de-DE" sz="2400" dirty="0"/>
              <a:t> will find </a:t>
            </a:r>
            <a:r>
              <a:rPr lang="de-DE" sz="2400" dirty="0" err="1"/>
              <a:t>that</a:t>
            </a:r>
            <a:r>
              <a:rPr lang="de-DE" sz="2400" dirty="0"/>
              <a:t> on  Monday </a:t>
            </a:r>
            <a:r>
              <a:rPr lang="de-DE" sz="2400" dirty="0" err="1"/>
              <a:t>Thursday</a:t>
            </a:r>
            <a:r>
              <a:rPr lang="de-DE" sz="2400" dirty="0"/>
              <a:t> and Saturday the </a:t>
            </a:r>
            <a:r>
              <a:rPr lang="de-DE" sz="2400" dirty="0" err="1"/>
              <a:t>balance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above</a:t>
            </a:r>
            <a:r>
              <a:rPr lang="de-DE" sz="2400" dirty="0"/>
              <a:t> the </a:t>
            </a:r>
            <a:r>
              <a:rPr lang="de-DE" sz="2400" dirty="0" err="1"/>
              <a:t>average</a:t>
            </a:r>
            <a:r>
              <a:rPr lang="de-DE" sz="2400" dirty="0"/>
              <a:t> $15 k.</a:t>
            </a:r>
          </a:p>
          <a:p>
            <a:r>
              <a:rPr lang="de-DE" sz="2400" dirty="0" err="1"/>
              <a:t>If</a:t>
            </a:r>
            <a:r>
              <a:rPr lang="de-DE" sz="2400" dirty="0"/>
              <a:t> </a:t>
            </a:r>
            <a:r>
              <a:rPr lang="de-DE" sz="2400" dirty="0" err="1"/>
              <a:t>we</a:t>
            </a:r>
            <a:r>
              <a:rPr lang="de-DE" sz="2400" dirty="0"/>
              <a:t> </a:t>
            </a:r>
            <a:r>
              <a:rPr lang="de-DE" sz="2400" dirty="0" err="1"/>
              <a:t>observe</a:t>
            </a:r>
            <a:r>
              <a:rPr lang="de-DE" sz="2400" dirty="0"/>
              <a:t> the </a:t>
            </a:r>
            <a:r>
              <a:rPr lang="de-DE" sz="2400" dirty="0" err="1"/>
              <a:t>visualization</a:t>
            </a:r>
            <a:r>
              <a:rPr lang="de-DE" sz="2400" dirty="0"/>
              <a:t> as per  weekdays </a:t>
            </a:r>
            <a:r>
              <a:rPr lang="de-DE" sz="2400" dirty="0" err="1"/>
              <a:t>you</a:t>
            </a:r>
            <a:r>
              <a:rPr lang="de-DE" sz="2400" dirty="0"/>
              <a:t> will find </a:t>
            </a:r>
            <a:r>
              <a:rPr lang="de-DE" sz="2400" dirty="0" err="1"/>
              <a:t>that</a:t>
            </a:r>
            <a:r>
              <a:rPr lang="de-DE" sz="2400" dirty="0"/>
              <a:t> on  Monday Tuesday and Friday the </a:t>
            </a:r>
            <a:r>
              <a:rPr lang="de-DE" sz="2400" dirty="0" err="1"/>
              <a:t>amount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above</a:t>
            </a:r>
            <a:r>
              <a:rPr lang="de-DE" sz="2400" dirty="0"/>
              <a:t> the </a:t>
            </a:r>
            <a:r>
              <a:rPr lang="de-DE" sz="2400" dirty="0" err="1"/>
              <a:t>average</a:t>
            </a:r>
            <a:r>
              <a:rPr lang="de-DE" sz="2400" dirty="0"/>
              <a:t> $222 .</a:t>
            </a:r>
          </a:p>
          <a:p>
            <a:endParaRPr lang="de-DE" sz="2400" dirty="0"/>
          </a:p>
          <a:p>
            <a:endParaRPr lang="de-DE" sz="2400" dirty="0"/>
          </a:p>
          <a:p>
            <a:pPr marL="0" indent="0">
              <a:buNone/>
            </a:pPr>
            <a:endParaRPr lang="de-DE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73297-3204-4EDE-86B5-38641D853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225" y="2209458"/>
            <a:ext cx="6438765" cy="456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45075B-9135-4E80-BF47-C6C7127B8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3: Data Visualization(MonthWise)</a:t>
            </a:r>
            <a:endParaRPr lang="en-GB" sz="4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A06AE-80C0-4ED9-8F03-419735227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301261"/>
            <a:ext cx="3714750" cy="4140856"/>
          </a:xfrm>
        </p:spPr>
        <p:txBody>
          <a:bodyPr>
            <a:normAutofit/>
          </a:bodyPr>
          <a:lstStyle/>
          <a:p>
            <a:r>
              <a:rPr lang="de-DE" sz="2400" dirty="0" err="1"/>
              <a:t>If</a:t>
            </a:r>
            <a:r>
              <a:rPr lang="de-DE" sz="2400" dirty="0"/>
              <a:t> </a:t>
            </a:r>
            <a:r>
              <a:rPr lang="de-DE" sz="2400" dirty="0" err="1"/>
              <a:t>we</a:t>
            </a:r>
            <a:r>
              <a:rPr lang="de-DE" sz="2400" dirty="0"/>
              <a:t> </a:t>
            </a:r>
            <a:r>
              <a:rPr lang="de-DE" sz="2400" dirty="0" err="1"/>
              <a:t>observe</a:t>
            </a:r>
            <a:r>
              <a:rPr lang="de-DE" sz="2400" dirty="0"/>
              <a:t> the </a:t>
            </a:r>
            <a:r>
              <a:rPr lang="de-DE" sz="2400" dirty="0" err="1"/>
              <a:t>visualization</a:t>
            </a:r>
            <a:r>
              <a:rPr lang="de-DE" sz="2400" dirty="0"/>
              <a:t> 1 </a:t>
            </a:r>
            <a:r>
              <a:rPr lang="de-DE" sz="2400" dirty="0" err="1"/>
              <a:t>you</a:t>
            </a:r>
            <a:r>
              <a:rPr lang="de-DE" sz="2400" dirty="0"/>
              <a:t> will </a:t>
            </a:r>
            <a:r>
              <a:rPr lang="de-DE" sz="2400" dirty="0" err="1"/>
              <a:t>obvserve</a:t>
            </a:r>
            <a:r>
              <a:rPr lang="de-DE" sz="2400" dirty="0"/>
              <a:t> </a:t>
            </a:r>
            <a:r>
              <a:rPr lang="de-DE" sz="2400" dirty="0" err="1"/>
              <a:t>that</a:t>
            </a:r>
            <a:r>
              <a:rPr lang="de-DE" sz="2400" dirty="0"/>
              <a:t> in </a:t>
            </a:r>
            <a:r>
              <a:rPr lang="de-DE" sz="2400" dirty="0" err="1"/>
              <a:t>october</a:t>
            </a:r>
            <a:r>
              <a:rPr lang="de-DE" sz="2400" dirty="0"/>
              <a:t> </a:t>
            </a:r>
            <a:r>
              <a:rPr lang="de-DE" sz="2400" dirty="0" err="1"/>
              <a:t>it</a:t>
            </a:r>
            <a:r>
              <a:rPr lang="de-DE" sz="2400" dirty="0"/>
              <a:t> </a:t>
            </a:r>
            <a:r>
              <a:rPr lang="de-DE" sz="2400" dirty="0" err="1"/>
              <a:t>crossed</a:t>
            </a:r>
            <a:r>
              <a:rPr lang="de-DE" sz="2400" dirty="0"/>
              <a:t> the </a:t>
            </a:r>
            <a:r>
              <a:rPr lang="de-DE" sz="2400" dirty="0" err="1"/>
              <a:t>average</a:t>
            </a:r>
            <a:r>
              <a:rPr lang="de-DE" sz="2400" dirty="0"/>
              <a:t> </a:t>
            </a:r>
            <a:r>
              <a:rPr lang="de-DE" sz="2400" dirty="0" err="1"/>
              <a:t>amount</a:t>
            </a:r>
            <a:r>
              <a:rPr lang="de-DE" sz="2400" dirty="0"/>
              <a:t> </a:t>
            </a:r>
            <a:r>
              <a:rPr lang="de-DE" sz="2400" dirty="0" err="1"/>
              <a:t>that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$188 </a:t>
            </a:r>
          </a:p>
          <a:p>
            <a:r>
              <a:rPr lang="de-DE" sz="2400" dirty="0" err="1"/>
              <a:t>If</a:t>
            </a:r>
            <a:r>
              <a:rPr lang="de-DE" sz="2400" dirty="0"/>
              <a:t> </a:t>
            </a:r>
            <a:r>
              <a:rPr lang="de-DE" sz="2400" dirty="0" err="1"/>
              <a:t>we</a:t>
            </a:r>
            <a:r>
              <a:rPr lang="de-DE" sz="2400" dirty="0"/>
              <a:t> </a:t>
            </a:r>
            <a:r>
              <a:rPr lang="de-DE" sz="2400" dirty="0" err="1"/>
              <a:t>observe</a:t>
            </a:r>
            <a:r>
              <a:rPr lang="de-DE" sz="2400" dirty="0"/>
              <a:t> the </a:t>
            </a:r>
            <a:r>
              <a:rPr lang="de-DE" sz="2400" dirty="0" err="1"/>
              <a:t>visualization</a:t>
            </a:r>
            <a:r>
              <a:rPr lang="de-DE" sz="2400" dirty="0"/>
              <a:t> 2 </a:t>
            </a:r>
            <a:r>
              <a:rPr lang="de-DE" sz="2400" dirty="0" err="1"/>
              <a:t>you</a:t>
            </a:r>
            <a:r>
              <a:rPr lang="de-DE" sz="2400" dirty="0"/>
              <a:t> will find </a:t>
            </a:r>
            <a:r>
              <a:rPr lang="de-DE" sz="2400" dirty="0" err="1"/>
              <a:t>that</a:t>
            </a:r>
            <a:r>
              <a:rPr lang="de-DE" sz="2400" dirty="0"/>
              <a:t> in </a:t>
            </a:r>
            <a:r>
              <a:rPr lang="de-DE" sz="2400" dirty="0" err="1"/>
              <a:t>september</a:t>
            </a:r>
            <a:r>
              <a:rPr lang="de-DE" sz="2400" dirty="0"/>
              <a:t> and </a:t>
            </a:r>
            <a:r>
              <a:rPr lang="de-DE" sz="2400" dirty="0" err="1"/>
              <a:t>october</a:t>
            </a:r>
            <a:r>
              <a:rPr lang="de-DE" sz="2400" dirty="0"/>
              <a:t> the </a:t>
            </a:r>
            <a:r>
              <a:rPr lang="de-DE" sz="2400" dirty="0" err="1"/>
              <a:t>amount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above</a:t>
            </a:r>
            <a:r>
              <a:rPr lang="de-DE" sz="2400" dirty="0"/>
              <a:t> the </a:t>
            </a:r>
            <a:r>
              <a:rPr lang="de-DE" sz="2400" dirty="0" err="1"/>
              <a:t>average</a:t>
            </a:r>
            <a:r>
              <a:rPr lang="de-DE" sz="2400" dirty="0"/>
              <a:t> $18,451 .</a:t>
            </a:r>
          </a:p>
          <a:p>
            <a:endParaRPr lang="de-DE" sz="2400" dirty="0"/>
          </a:p>
          <a:p>
            <a:endParaRPr lang="de-DE" sz="2400" dirty="0"/>
          </a:p>
          <a:p>
            <a:pPr marL="0" indent="0">
              <a:buNone/>
            </a:pPr>
            <a:endParaRPr lang="de-DE" sz="2400" dirty="0"/>
          </a:p>
        </p:txBody>
      </p:sp>
      <p:pic>
        <p:nvPicPr>
          <p:cNvPr id="18" name="slide2" descr="Dashboard 2">
            <a:extLst>
              <a:ext uri="{FF2B5EF4-FFF2-40B4-BE49-F238E27FC236}">
                <a16:creationId xmlns:a16="http://schemas.microsoft.com/office/drawing/2014/main" id="{6D3444AC-1ED6-4ED8-BD0B-384DF5A5C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378075"/>
            <a:ext cx="6364234" cy="414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0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45075B-9135-4E80-BF47-C6C7127B8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3: Data Visualization(</a:t>
            </a:r>
            <a:r>
              <a:rPr lang="de-DE" sz="40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Merchant_State</a:t>
            </a:r>
            <a:r>
              <a:rPr lang="de-DE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4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A06AE-80C0-4ED9-8F03-419735227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301261"/>
            <a:ext cx="3714750" cy="4140856"/>
          </a:xfrm>
        </p:spPr>
        <p:txBody>
          <a:bodyPr>
            <a:normAutofit fontScale="92500" lnSpcReduction="10000"/>
          </a:bodyPr>
          <a:lstStyle/>
          <a:p>
            <a:r>
              <a:rPr lang="de-DE" sz="2400" dirty="0" err="1"/>
              <a:t>If</a:t>
            </a:r>
            <a:r>
              <a:rPr lang="de-DE" sz="2400" dirty="0"/>
              <a:t> </a:t>
            </a:r>
            <a:r>
              <a:rPr lang="de-DE" sz="2400" dirty="0" err="1"/>
              <a:t>we</a:t>
            </a:r>
            <a:r>
              <a:rPr lang="de-DE" sz="2400" dirty="0"/>
              <a:t> </a:t>
            </a:r>
            <a:r>
              <a:rPr lang="de-DE" sz="2400" dirty="0" err="1"/>
              <a:t>look</a:t>
            </a:r>
            <a:r>
              <a:rPr lang="de-DE" sz="2400" dirty="0"/>
              <a:t> the </a:t>
            </a:r>
            <a:r>
              <a:rPr lang="de-DE" sz="2400" dirty="0" err="1"/>
              <a:t>visualization</a:t>
            </a:r>
            <a:r>
              <a:rPr lang="de-DE" sz="2400" dirty="0"/>
              <a:t> 1 </a:t>
            </a:r>
            <a:r>
              <a:rPr lang="de-DE" sz="2400" dirty="0" err="1"/>
              <a:t>you</a:t>
            </a:r>
            <a:r>
              <a:rPr lang="de-DE" sz="2400" dirty="0"/>
              <a:t> will find </a:t>
            </a:r>
            <a:r>
              <a:rPr lang="de-DE" sz="2400" dirty="0" err="1"/>
              <a:t>that</a:t>
            </a:r>
            <a:r>
              <a:rPr lang="de-DE" sz="2400" dirty="0"/>
              <a:t> Merchant </a:t>
            </a:r>
            <a:r>
              <a:rPr lang="de-DE" sz="2400" dirty="0" err="1"/>
              <a:t>who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in the VIC State </a:t>
            </a:r>
            <a:r>
              <a:rPr lang="de-DE" sz="2400" dirty="0" err="1"/>
              <a:t>has</a:t>
            </a:r>
            <a:r>
              <a:rPr lang="de-DE" sz="2400" dirty="0"/>
              <a:t> </a:t>
            </a:r>
            <a:r>
              <a:rPr lang="de-DE" sz="2400" dirty="0" err="1"/>
              <a:t>maximumAverageBalance</a:t>
            </a:r>
            <a:r>
              <a:rPr lang="de-DE" sz="2400" dirty="0"/>
              <a:t>($19,653) and NT </a:t>
            </a:r>
            <a:r>
              <a:rPr lang="de-DE" sz="2400" dirty="0" err="1"/>
              <a:t>has</a:t>
            </a:r>
            <a:r>
              <a:rPr lang="de-DE" sz="2400" dirty="0"/>
              <a:t> </a:t>
            </a:r>
            <a:r>
              <a:rPr lang="de-DE" sz="2400" dirty="0" err="1"/>
              <a:t>minimumAverage</a:t>
            </a:r>
            <a:r>
              <a:rPr lang="de-DE" sz="2400" dirty="0"/>
              <a:t> </a:t>
            </a:r>
            <a:r>
              <a:rPr lang="de-DE" sz="2400" dirty="0" err="1"/>
              <a:t>Balnce</a:t>
            </a:r>
            <a:r>
              <a:rPr lang="de-DE" sz="2400" dirty="0"/>
              <a:t>($5,542)</a:t>
            </a:r>
          </a:p>
          <a:p>
            <a:r>
              <a:rPr lang="de-DE" sz="2400" dirty="0" err="1"/>
              <a:t>If</a:t>
            </a:r>
            <a:r>
              <a:rPr lang="de-DE" sz="2400" dirty="0"/>
              <a:t> </a:t>
            </a:r>
            <a:r>
              <a:rPr lang="de-DE" sz="2400" dirty="0" err="1"/>
              <a:t>we</a:t>
            </a:r>
            <a:r>
              <a:rPr lang="de-DE" sz="2400" dirty="0"/>
              <a:t> </a:t>
            </a:r>
            <a:r>
              <a:rPr lang="de-DE" sz="2400" dirty="0" err="1"/>
              <a:t>observe</a:t>
            </a:r>
            <a:r>
              <a:rPr lang="de-DE" sz="2400" dirty="0"/>
              <a:t> the </a:t>
            </a:r>
            <a:r>
              <a:rPr lang="de-DE" sz="2400" dirty="0" err="1"/>
              <a:t>visualization</a:t>
            </a:r>
            <a:r>
              <a:rPr lang="de-DE" sz="2400" dirty="0"/>
              <a:t> 2 </a:t>
            </a:r>
            <a:r>
              <a:rPr lang="de-DE" sz="2400" dirty="0" err="1"/>
              <a:t>you</a:t>
            </a:r>
            <a:r>
              <a:rPr lang="de-DE" sz="2400" dirty="0"/>
              <a:t> will find </a:t>
            </a:r>
            <a:r>
              <a:rPr lang="de-DE" sz="2400" dirty="0" err="1"/>
              <a:t>that</a:t>
            </a:r>
            <a:r>
              <a:rPr lang="de-DE" sz="2400" dirty="0"/>
              <a:t> Merchant </a:t>
            </a:r>
            <a:r>
              <a:rPr lang="de-DE" sz="2400" dirty="0" err="1"/>
              <a:t>state</a:t>
            </a:r>
            <a:r>
              <a:rPr lang="de-DE" sz="2400" dirty="0"/>
              <a:t> ACT </a:t>
            </a:r>
            <a:r>
              <a:rPr lang="de-DE" sz="2400" dirty="0" err="1"/>
              <a:t>has</a:t>
            </a:r>
            <a:r>
              <a:rPr lang="de-DE" sz="2400" dirty="0"/>
              <a:t> maximum </a:t>
            </a:r>
            <a:r>
              <a:rPr lang="de-DE" sz="2400" dirty="0" err="1"/>
              <a:t>average</a:t>
            </a:r>
            <a:r>
              <a:rPr lang="de-DE" sz="2400" dirty="0"/>
              <a:t> </a:t>
            </a:r>
            <a:r>
              <a:rPr lang="de-DE" sz="2400" dirty="0" err="1"/>
              <a:t>amount</a:t>
            </a:r>
            <a:r>
              <a:rPr lang="de-DE" sz="2400" dirty="0"/>
              <a:t> ($66.80) and Merchant </a:t>
            </a:r>
            <a:r>
              <a:rPr lang="de-DE" sz="2400" dirty="0" err="1"/>
              <a:t>state</a:t>
            </a:r>
            <a:r>
              <a:rPr lang="de-DE" sz="2400" dirty="0"/>
              <a:t> TAS </a:t>
            </a:r>
            <a:r>
              <a:rPr lang="de-DE" sz="2400" dirty="0" err="1"/>
              <a:t>has</a:t>
            </a:r>
            <a:r>
              <a:rPr lang="de-DE" sz="2400" dirty="0"/>
              <a:t> </a:t>
            </a:r>
            <a:r>
              <a:rPr lang="de-DE" sz="2400" dirty="0" err="1"/>
              <a:t>minimum</a:t>
            </a:r>
            <a:r>
              <a:rPr lang="de-DE" sz="2400" dirty="0"/>
              <a:t> </a:t>
            </a:r>
            <a:r>
              <a:rPr lang="de-DE" sz="2400" dirty="0" err="1"/>
              <a:t>average</a:t>
            </a:r>
            <a:r>
              <a:rPr lang="de-DE" sz="2400" dirty="0"/>
              <a:t> </a:t>
            </a:r>
            <a:r>
              <a:rPr lang="de-DE" sz="2400" dirty="0" err="1"/>
              <a:t>amount</a:t>
            </a:r>
            <a:r>
              <a:rPr lang="de-DE" sz="2400" dirty="0"/>
              <a:t> ($28.87)</a:t>
            </a:r>
          </a:p>
          <a:p>
            <a:endParaRPr lang="de-DE" sz="2400" dirty="0"/>
          </a:p>
          <a:p>
            <a:pPr marL="0" indent="0">
              <a:buNone/>
            </a:pPr>
            <a:endParaRPr lang="de-DE" sz="2400" dirty="0"/>
          </a:p>
        </p:txBody>
      </p:sp>
      <p:pic>
        <p:nvPicPr>
          <p:cNvPr id="17" name="slide2" descr="Dashboard 1">
            <a:extLst>
              <a:ext uri="{FF2B5EF4-FFF2-40B4-BE49-F238E27FC236}">
                <a16:creationId xmlns:a16="http://schemas.microsoft.com/office/drawing/2014/main" id="{59C30FC2-3C3D-4AD4-9A7D-E4B0C2F6B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92" y="2354089"/>
            <a:ext cx="5535708" cy="414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81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45075B-9135-4E80-BF47-C6C7127B8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3: Data Visualization(Customer)</a:t>
            </a:r>
            <a:endParaRPr lang="en-GB" sz="4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A06AE-80C0-4ED9-8F03-419735227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301261"/>
            <a:ext cx="3714750" cy="4140856"/>
          </a:xfrm>
        </p:spPr>
        <p:txBody>
          <a:bodyPr>
            <a:normAutofit/>
          </a:bodyPr>
          <a:lstStyle/>
          <a:p>
            <a:r>
              <a:rPr lang="de-DE" sz="2400" dirty="0" err="1"/>
              <a:t>If</a:t>
            </a:r>
            <a:r>
              <a:rPr lang="de-DE" sz="2400" dirty="0"/>
              <a:t> </a:t>
            </a:r>
            <a:r>
              <a:rPr lang="de-DE" sz="2400" dirty="0" err="1"/>
              <a:t>we</a:t>
            </a:r>
            <a:r>
              <a:rPr lang="de-DE" sz="2400" dirty="0"/>
              <a:t> </a:t>
            </a:r>
            <a:r>
              <a:rPr lang="de-DE" sz="2400" dirty="0" err="1"/>
              <a:t>look</a:t>
            </a:r>
            <a:r>
              <a:rPr lang="de-DE" sz="2400" dirty="0"/>
              <a:t> the </a:t>
            </a:r>
            <a:r>
              <a:rPr lang="de-DE" sz="2400" dirty="0" err="1"/>
              <a:t>visualization</a:t>
            </a:r>
            <a:r>
              <a:rPr lang="de-DE" sz="2400" dirty="0"/>
              <a:t> 1, </a:t>
            </a:r>
            <a:r>
              <a:rPr lang="de-DE" sz="2400" dirty="0" err="1"/>
              <a:t>you</a:t>
            </a:r>
            <a:r>
              <a:rPr lang="de-DE" sz="2400" dirty="0"/>
              <a:t> will find </a:t>
            </a:r>
            <a:r>
              <a:rPr lang="de-DE" sz="2400" dirty="0" err="1"/>
              <a:t>that</a:t>
            </a:r>
            <a:r>
              <a:rPr lang="de-DE" sz="2400" dirty="0"/>
              <a:t> in </a:t>
            </a:r>
            <a:r>
              <a:rPr lang="de-DE" sz="2400" dirty="0" err="1"/>
              <a:t>august</a:t>
            </a:r>
            <a:r>
              <a:rPr lang="de-DE" sz="2400" dirty="0"/>
              <a:t> </a:t>
            </a:r>
            <a:r>
              <a:rPr lang="de-DE" sz="2400" dirty="0" err="1"/>
              <a:t>month</a:t>
            </a:r>
            <a:r>
              <a:rPr lang="de-DE" sz="2400" dirty="0"/>
              <a:t> Jonathan </a:t>
            </a:r>
            <a:r>
              <a:rPr lang="de-DE" sz="2400" dirty="0" err="1"/>
              <a:t>spent</a:t>
            </a:r>
            <a:r>
              <a:rPr lang="de-DE" sz="2400" dirty="0"/>
              <a:t> </a:t>
            </a:r>
            <a:r>
              <a:rPr lang="de-DE" sz="2400" dirty="0" err="1"/>
              <a:t>most</a:t>
            </a:r>
            <a:r>
              <a:rPr lang="de-DE" sz="2400" dirty="0"/>
              <a:t> ($989.42)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 err="1"/>
              <a:t>If</a:t>
            </a:r>
            <a:r>
              <a:rPr lang="de-DE" sz="2400" dirty="0"/>
              <a:t> </a:t>
            </a:r>
            <a:r>
              <a:rPr lang="de-DE" sz="2400" dirty="0" err="1"/>
              <a:t>we</a:t>
            </a:r>
            <a:r>
              <a:rPr lang="de-DE" sz="2400" dirty="0"/>
              <a:t> </a:t>
            </a:r>
            <a:r>
              <a:rPr lang="de-DE" sz="2400" dirty="0" err="1"/>
              <a:t>observe</a:t>
            </a:r>
            <a:r>
              <a:rPr lang="de-DE" sz="2400" dirty="0"/>
              <a:t> the </a:t>
            </a:r>
            <a:r>
              <a:rPr lang="de-DE" sz="2400" dirty="0" err="1"/>
              <a:t>visualization</a:t>
            </a:r>
            <a:r>
              <a:rPr lang="de-DE" sz="2400" dirty="0"/>
              <a:t> 2 </a:t>
            </a:r>
            <a:r>
              <a:rPr lang="de-DE" sz="2400" dirty="0" err="1"/>
              <a:t>you</a:t>
            </a:r>
            <a:r>
              <a:rPr lang="de-DE" sz="2400" dirty="0"/>
              <a:t> will find </a:t>
            </a:r>
            <a:r>
              <a:rPr lang="de-DE" sz="2400" dirty="0" err="1"/>
              <a:t>that</a:t>
            </a:r>
            <a:r>
              <a:rPr lang="de-DE" sz="2400" dirty="0"/>
              <a:t>  in </a:t>
            </a:r>
            <a:r>
              <a:rPr lang="de-DE" sz="2400" dirty="0" err="1"/>
              <a:t>august</a:t>
            </a:r>
            <a:r>
              <a:rPr lang="de-DE" sz="2400" dirty="0"/>
              <a:t> </a:t>
            </a:r>
            <a:r>
              <a:rPr lang="de-DE" sz="2400" dirty="0" err="1"/>
              <a:t>month</a:t>
            </a:r>
            <a:r>
              <a:rPr lang="de-DE" sz="2400" dirty="0"/>
              <a:t> </a:t>
            </a:r>
            <a:r>
              <a:rPr lang="de-DE" sz="2400" dirty="0" err="1"/>
              <a:t>patrick</a:t>
            </a:r>
            <a:r>
              <a:rPr lang="de-DE" sz="2400" dirty="0"/>
              <a:t> </a:t>
            </a:r>
            <a:r>
              <a:rPr lang="de-DE" sz="2400" dirty="0" err="1"/>
              <a:t>has</a:t>
            </a:r>
            <a:r>
              <a:rPr lang="de-DE" sz="2400" dirty="0"/>
              <a:t> </a:t>
            </a:r>
            <a:r>
              <a:rPr lang="de-DE" sz="2400" dirty="0" err="1"/>
              <a:t>highest</a:t>
            </a:r>
            <a:r>
              <a:rPr lang="de-DE" sz="2400" dirty="0"/>
              <a:t> ($260,326)</a:t>
            </a:r>
          </a:p>
          <a:p>
            <a:pPr marL="0" indent="0">
              <a:buNone/>
            </a:pPr>
            <a:endParaRPr lang="de-DE" sz="2400" dirty="0"/>
          </a:p>
        </p:txBody>
      </p:sp>
      <p:pic>
        <p:nvPicPr>
          <p:cNvPr id="18" name="slide2" descr="Dashboard 4">
            <a:extLst>
              <a:ext uri="{FF2B5EF4-FFF2-40B4-BE49-F238E27FC236}">
                <a16:creationId xmlns:a16="http://schemas.microsoft.com/office/drawing/2014/main" id="{C07FB4BC-0D60-4360-A9DE-57B7AF1ED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2267215"/>
            <a:ext cx="648639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7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45075B-9135-4E80-BF47-C6C7127B8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3: Data Visualization(Customer)</a:t>
            </a:r>
            <a:endParaRPr lang="en-GB" sz="4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A06AE-80C0-4ED9-8F03-419735227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301261"/>
            <a:ext cx="3714750" cy="4140856"/>
          </a:xfrm>
        </p:spPr>
        <p:txBody>
          <a:bodyPr>
            <a:normAutofit/>
          </a:bodyPr>
          <a:lstStyle/>
          <a:p>
            <a:r>
              <a:rPr lang="de-DE" sz="2400" dirty="0" err="1"/>
              <a:t>If</a:t>
            </a:r>
            <a:r>
              <a:rPr lang="de-DE" sz="2400" dirty="0"/>
              <a:t> </a:t>
            </a:r>
            <a:r>
              <a:rPr lang="de-DE" sz="2400" dirty="0" err="1"/>
              <a:t>we</a:t>
            </a:r>
            <a:r>
              <a:rPr lang="de-DE" sz="2400" dirty="0"/>
              <a:t> </a:t>
            </a:r>
            <a:r>
              <a:rPr lang="de-DE" sz="2400" dirty="0" err="1"/>
              <a:t>look</a:t>
            </a:r>
            <a:r>
              <a:rPr lang="de-DE" sz="2400" dirty="0"/>
              <a:t> the </a:t>
            </a:r>
            <a:r>
              <a:rPr lang="de-DE" sz="2400" dirty="0" err="1"/>
              <a:t>visualization</a:t>
            </a:r>
            <a:r>
              <a:rPr lang="de-DE" sz="2400" dirty="0"/>
              <a:t> 1, </a:t>
            </a:r>
            <a:r>
              <a:rPr lang="de-DE" sz="2400" dirty="0" err="1"/>
              <a:t>you</a:t>
            </a:r>
            <a:r>
              <a:rPr lang="de-DE" sz="2400" dirty="0"/>
              <a:t> will find </a:t>
            </a:r>
            <a:r>
              <a:rPr lang="de-DE" sz="2400" dirty="0" err="1"/>
              <a:t>that</a:t>
            </a:r>
            <a:r>
              <a:rPr lang="de-DE" sz="2400" dirty="0"/>
              <a:t> in September </a:t>
            </a:r>
            <a:r>
              <a:rPr lang="de-DE" sz="2400" dirty="0" err="1"/>
              <a:t>month</a:t>
            </a:r>
            <a:r>
              <a:rPr lang="de-DE" sz="2400" dirty="0"/>
              <a:t> Kimberly </a:t>
            </a:r>
            <a:r>
              <a:rPr lang="de-DE" sz="2400" dirty="0" err="1"/>
              <a:t>spent</a:t>
            </a:r>
            <a:r>
              <a:rPr lang="de-DE" sz="2400" dirty="0"/>
              <a:t> </a:t>
            </a:r>
            <a:r>
              <a:rPr lang="de-DE" sz="2400" dirty="0" err="1"/>
              <a:t>most</a:t>
            </a:r>
            <a:r>
              <a:rPr lang="de-DE" sz="2400"/>
              <a:t> ($4863.42</a:t>
            </a:r>
            <a:r>
              <a:rPr lang="de-DE" sz="2400" dirty="0"/>
              <a:t>)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 err="1"/>
              <a:t>If</a:t>
            </a:r>
            <a:r>
              <a:rPr lang="de-DE" sz="2400" dirty="0"/>
              <a:t> </a:t>
            </a:r>
            <a:r>
              <a:rPr lang="de-DE" sz="2400" dirty="0" err="1"/>
              <a:t>we</a:t>
            </a:r>
            <a:r>
              <a:rPr lang="de-DE" sz="2400" dirty="0"/>
              <a:t> </a:t>
            </a:r>
            <a:r>
              <a:rPr lang="de-DE" sz="2400" dirty="0" err="1"/>
              <a:t>observe</a:t>
            </a:r>
            <a:r>
              <a:rPr lang="de-DE" sz="2400" dirty="0"/>
              <a:t> the </a:t>
            </a:r>
            <a:r>
              <a:rPr lang="de-DE" sz="2400" dirty="0" err="1"/>
              <a:t>visualization</a:t>
            </a:r>
            <a:r>
              <a:rPr lang="de-DE" sz="2400" dirty="0"/>
              <a:t> 2 </a:t>
            </a:r>
            <a:r>
              <a:rPr lang="de-DE" sz="2400" dirty="0" err="1"/>
              <a:t>you</a:t>
            </a:r>
            <a:r>
              <a:rPr lang="de-DE" sz="2400" dirty="0"/>
              <a:t> will find </a:t>
            </a:r>
            <a:r>
              <a:rPr lang="de-DE" sz="2400" dirty="0" err="1"/>
              <a:t>that</a:t>
            </a:r>
            <a:r>
              <a:rPr lang="de-DE" sz="2400" dirty="0"/>
              <a:t>  in September </a:t>
            </a:r>
            <a:r>
              <a:rPr lang="de-DE" sz="2400" dirty="0" err="1"/>
              <a:t>month</a:t>
            </a:r>
            <a:r>
              <a:rPr lang="de-DE" sz="2400" dirty="0"/>
              <a:t> </a:t>
            </a:r>
            <a:r>
              <a:rPr lang="de-DE" sz="2400" dirty="0" err="1"/>
              <a:t>patrick</a:t>
            </a:r>
            <a:r>
              <a:rPr lang="de-DE" sz="2400" dirty="0"/>
              <a:t> </a:t>
            </a:r>
            <a:r>
              <a:rPr lang="de-DE" sz="2400" dirty="0" err="1"/>
              <a:t>has</a:t>
            </a:r>
            <a:r>
              <a:rPr lang="de-DE" sz="2400" dirty="0"/>
              <a:t> </a:t>
            </a:r>
            <a:r>
              <a:rPr lang="de-DE" sz="2400" dirty="0" err="1"/>
              <a:t>highest</a:t>
            </a:r>
            <a:r>
              <a:rPr lang="de-DE" sz="2400" dirty="0"/>
              <a:t> ($263,418)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</p:txBody>
      </p:sp>
      <p:pic>
        <p:nvPicPr>
          <p:cNvPr id="18" name="slide2" descr="Dashboard 4">
            <a:extLst>
              <a:ext uri="{FF2B5EF4-FFF2-40B4-BE49-F238E27FC236}">
                <a16:creationId xmlns:a16="http://schemas.microsoft.com/office/drawing/2014/main" id="{86023C5E-FD6E-4810-A43A-6F6AFEBF5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394" y="2301261"/>
            <a:ext cx="6959331" cy="434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23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REPORT </vt:lpstr>
      <vt:lpstr>Steps 1: Data Cleanining Phase </vt:lpstr>
      <vt:lpstr>Steps 1: Data Cleanining Phase </vt:lpstr>
      <vt:lpstr>Steps 2:Load the data into Tableau </vt:lpstr>
      <vt:lpstr>Steps 3: Data Visualization(WeekDays)</vt:lpstr>
      <vt:lpstr>Steps 3: Data Visualization(MonthWise)</vt:lpstr>
      <vt:lpstr>Steps 3: Data Visualization(Merchant_State)</vt:lpstr>
      <vt:lpstr>Steps 3: Data Visualization(Customer)</vt:lpstr>
      <vt:lpstr>Steps 3: Data Visualization(Customer)</vt:lpstr>
      <vt:lpstr>Steps 3: Data Visualization(Merchant_State)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</dc:title>
  <dc:creator>gauravkumarjha1192@outlook.com</dc:creator>
  <cp:lastModifiedBy>gauravkumarjha1192@outlook.com</cp:lastModifiedBy>
  <cp:revision>11</cp:revision>
  <dcterms:created xsi:type="dcterms:W3CDTF">2020-05-20T19:09:14Z</dcterms:created>
  <dcterms:modified xsi:type="dcterms:W3CDTF">2020-05-22T18:25:45Z</dcterms:modified>
</cp:coreProperties>
</file>