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0" r:id="rId14"/>
    <p:sldId id="268" r:id="rId15"/>
    <p:sldId id="269" r:id="rId16"/>
    <p:sldId id="271" r:id="rId17"/>
    <p:sldId id="273" r:id="rId18"/>
    <p:sldId id="277" r:id="rId19"/>
    <p:sldId id="276" r:id="rId20"/>
    <p:sldId id="275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9" r:id="rId31"/>
    <p:sldId id="288" r:id="rId32"/>
    <p:sldId id="292" r:id="rId33"/>
    <p:sldId id="293" r:id="rId34"/>
    <p:sldId id="294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9694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Advanced multivariate Techniques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121571"/>
            <a:ext cx="8689976" cy="186295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5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Bivariate methods: Focus their use on specific variable relationships, such as the independent </a:t>
            </a:r>
            <a:r>
              <a:rPr lang="en-IN" dirty="0" smtClean="0"/>
              <a:t>versus </a:t>
            </a:r>
            <a:r>
              <a:rPr lang="en-IN" dirty="0"/>
              <a:t>dependent variables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Use </a:t>
            </a:r>
            <a:r>
              <a:rPr lang="en-IN" dirty="0"/>
              <a:t>scatterplots with confidence intervals at a specified alpha level</a:t>
            </a:r>
          </a:p>
          <a:p>
            <a:pPr marL="0" indent="0">
              <a:buNone/>
            </a:pPr>
            <a:r>
              <a:rPr lang="en-IN" dirty="0"/>
              <a:t>• Multivariate methods: Best suited for examining a complete variate, such as the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independent variables </a:t>
            </a:r>
            <a:r>
              <a:rPr lang="en-IN" dirty="0"/>
              <a:t>in regression or the variables in factor analysis</a:t>
            </a:r>
          </a:p>
          <a:p>
            <a:pPr marL="0" indent="0">
              <a:buNone/>
            </a:pPr>
            <a:r>
              <a:rPr lang="en-IN" dirty="0" smtClean="0"/>
              <a:t>   Threshold </a:t>
            </a:r>
            <a:r>
              <a:rPr lang="en-IN" dirty="0"/>
              <a:t>levels for the Mahalanobis </a:t>
            </a:r>
            <a:r>
              <a:rPr lang="en-IN" i="1" dirty="0" smtClean="0"/>
              <a:t>D</a:t>
            </a:r>
            <a:r>
              <a:rPr lang="en-IN" dirty="0" smtClean="0"/>
              <a:t>2/</a:t>
            </a:r>
            <a:r>
              <a:rPr lang="en-IN" i="1" dirty="0" err="1" smtClean="0"/>
              <a:t>df</a:t>
            </a:r>
            <a:r>
              <a:rPr lang="en-IN" i="1" dirty="0"/>
              <a:t> </a:t>
            </a:r>
            <a:r>
              <a:rPr lang="en-IN" i="1" dirty="0" smtClean="0"/>
              <a:t>(assumes t distribution) </a:t>
            </a:r>
            <a:r>
              <a:rPr lang="en-IN" dirty="0" smtClean="0"/>
              <a:t>measure is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2.5  for small samples and 3 or 4 for large samples </a:t>
            </a:r>
          </a:p>
        </p:txBody>
      </p:sp>
    </p:spTree>
    <p:extLst>
      <p:ext uri="{BB962C8B-B14F-4D97-AF65-F5344CB8AC3E}">
        <p14:creationId xmlns:p14="http://schemas.microsoft.com/office/powerpoint/2010/main" val="264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regression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Multiple regression analysis is a dependence technique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Multiple </a:t>
            </a:r>
            <a:r>
              <a:rPr lang="en-IN" dirty="0"/>
              <a:t>regression analysis is a multivariate </a:t>
            </a:r>
            <a:r>
              <a:rPr lang="en-IN" dirty="0" smtClean="0"/>
              <a:t>statistical </a:t>
            </a:r>
            <a:r>
              <a:rPr lang="en-IN" dirty="0"/>
              <a:t>technique that can be used to </a:t>
            </a:r>
            <a:r>
              <a:rPr lang="en-IN" dirty="0" smtClean="0"/>
              <a:t>analyse </a:t>
            </a:r>
            <a:r>
              <a:rPr lang="en-IN" dirty="0"/>
              <a:t>the </a:t>
            </a:r>
            <a:r>
              <a:rPr lang="en-IN" dirty="0" smtClean="0"/>
              <a:t>relationship between </a:t>
            </a:r>
            <a:r>
              <a:rPr lang="en-IN" dirty="0"/>
              <a:t>a single dependent (criterion) variable and several independent (predictor) variables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you </a:t>
            </a:r>
            <a:r>
              <a:rPr lang="en-IN" dirty="0"/>
              <a:t>must be able </a:t>
            </a:r>
            <a:r>
              <a:rPr lang="en-IN" dirty="0" smtClean="0"/>
              <a:t>to divide </a:t>
            </a:r>
            <a:r>
              <a:rPr lang="en-IN" dirty="0"/>
              <a:t>the variables into dependent and independent variables. </a:t>
            </a:r>
          </a:p>
          <a:p>
            <a:r>
              <a:rPr lang="en-IN" dirty="0" smtClean="0"/>
              <a:t>it </a:t>
            </a:r>
            <a:r>
              <a:rPr lang="en-IN" dirty="0"/>
              <a:t>should be used only when both the dependent and independent variables are </a:t>
            </a:r>
            <a:r>
              <a:rPr lang="en-IN" dirty="0" smtClean="0"/>
              <a:t>metric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8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1: OBJECTIVES OF MULTIPLE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appropriateness </a:t>
            </a:r>
            <a:r>
              <a:rPr lang="en-IN" dirty="0"/>
              <a:t>of the research problem</a:t>
            </a:r>
          </a:p>
          <a:p>
            <a:r>
              <a:rPr lang="en-IN" dirty="0" smtClean="0"/>
              <a:t>Specification </a:t>
            </a:r>
            <a:r>
              <a:rPr lang="en-IN" dirty="0"/>
              <a:t>of a statistical relationship</a:t>
            </a:r>
          </a:p>
          <a:p>
            <a:r>
              <a:rPr lang="en-IN" dirty="0" smtClean="0"/>
              <a:t>Selection </a:t>
            </a:r>
            <a:r>
              <a:rPr lang="en-IN" dirty="0"/>
              <a:t>of the dependent and independent </a:t>
            </a:r>
            <a:r>
              <a:rPr lang="en-IN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4354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appropriateness </a:t>
            </a:r>
            <a:r>
              <a:rPr lang="en-IN" dirty="0"/>
              <a:t>of the research problem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applications of multiple regression</a:t>
            </a:r>
            <a:endParaRPr lang="en-IN" dirty="0" smtClean="0"/>
          </a:p>
          <a:p>
            <a:r>
              <a:rPr lang="en-IN" dirty="0" smtClean="0"/>
              <a:t>prediction </a:t>
            </a:r>
            <a:r>
              <a:rPr lang="en-IN" dirty="0"/>
              <a:t>: Prediction involves the extent to which the regression variate (one or more independent variables) can predict the dependent variable</a:t>
            </a:r>
          </a:p>
          <a:p>
            <a:r>
              <a:rPr lang="en-IN" dirty="0"/>
              <a:t>Explanation : Explanation examines the regression coefficients (their magnitude, sign, and statistical significance) for each independent variable and attempts to develop a substantive or theoretical reason for the effects of the independent variables.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Specifying a Statistical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Functional relationship</a:t>
            </a:r>
          </a:p>
          <a:p>
            <a:pPr marL="0" indent="0">
              <a:buNone/>
            </a:pPr>
            <a:r>
              <a:rPr lang="en-IN" dirty="0" smtClean="0"/>
              <a:t>     Total </a:t>
            </a:r>
            <a:r>
              <a:rPr lang="en-IN" dirty="0"/>
              <a:t>cost </a:t>
            </a:r>
            <a:r>
              <a:rPr lang="en-IN" dirty="0" smtClean="0"/>
              <a:t>= </a:t>
            </a:r>
            <a:r>
              <a:rPr lang="en-IN" dirty="0"/>
              <a:t>Variable </a:t>
            </a:r>
            <a:r>
              <a:rPr lang="en-IN" dirty="0" smtClean="0"/>
              <a:t>cost/unit * No. of units </a:t>
            </a:r>
            <a:r>
              <a:rPr lang="en-IN" dirty="0"/>
              <a:t>+ Fixed </a:t>
            </a:r>
            <a:r>
              <a:rPr lang="en-IN" dirty="0" smtClean="0"/>
              <a:t>cost</a:t>
            </a:r>
          </a:p>
          <a:p>
            <a:r>
              <a:rPr lang="en-IN" dirty="0" smtClean="0"/>
              <a:t> </a:t>
            </a:r>
            <a:r>
              <a:rPr lang="en-IN" dirty="0"/>
              <a:t>Statistical </a:t>
            </a:r>
            <a:r>
              <a:rPr lang="en-IN" dirty="0" smtClean="0"/>
              <a:t>Relationship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c</a:t>
            </a:r>
            <a:r>
              <a:rPr lang="en-IN" dirty="0" smtClean="0"/>
              <a:t>redit car</a:t>
            </a:r>
            <a:r>
              <a:rPr lang="el-GR" dirty="0" smtClean="0">
                <a:latin typeface="Calibri"/>
                <a:cs typeface="Calibri"/>
              </a:rPr>
              <a:t>β</a:t>
            </a:r>
            <a:r>
              <a:rPr lang="en-IN" dirty="0" smtClean="0"/>
              <a:t>d usage = A + b*Family size + </a:t>
            </a:r>
            <a:r>
              <a:rPr lang="el-GR" dirty="0" smtClean="0">
                <a:latin typeface="Calibri"/>
                <a:cs typeface="Calibri"/>
              </a:rPr>
              <a:t>ε</a:t>
            </a:r>
            <a:endParaRPr lang="en-IN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IN" dirty="0"/>
              <a:t>When multiple observations are collected, more than one value of the dependent </a:t>
            </a:r>
            <a:r>
              <a:rPr lang="en-IN" dirty="0" smtClean="0"/>
              <a:t>variable will usually </a:t>
            </a:r>
            <a:r>
              <a:rPr lang="en-IN" dirty="0"/>
              <a:t>be observed for any value of an independent variable.</a:t>
            </a:r>
          </a:p>
          <a:p>
            <a:pPr marL="0" indent="0">
              <a:buNone/>
            </a:pPr>
            <a:r>
              <a:rPr lang="en-IN" dirty="0" smtClean="0"/>
              <a:t>Based </a:t>
            </a:r>
            <a:r>
              <a:rPr lang="en-IN" dirty="0"/>
              <a:t>on the </a:t>
            </a:r>
            <a:r>
              <a:rPr lang="en-IN" dirty="0" smtClean="0"/>
              <a:t>random </a:t>
            </a:r>
            <a:r>
              <a:rPr lang="en-IN" dirty="0"/>
              <a:t>sample, the error in predicting the dependent variable is </a:t>
            </a:r>
            <a:r>
              <a:rPr lang="en-IN" dirty="0" smtClean="0"/>
              <a:t>assumed </a:t>
            </a:r>
            <a:r>
              <a:rPr lang="en-IN" dirty="0"/>
              <a:t>to be </a:t>
            </a:r>
            <a:r>
              <a:rPr lang="en-IN" dirty="0" smtClean="0"/>
              <a:t>random</a:t>
            </a:r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a given independent variable we can only hope to estimate </a:t>
            </a:r>
            <a:r>
              <a:rPr lang="en-IN" dirty="0" smtClean="0"/>
              <a:t>the average </a:t>
            </a:r>
            <a:r>
              <a:rPr lang="en-IN" dirty="0"/>
              <a:t>value of the dependent variable associated with it.</a:t>
            </a:r>
          </a:p>
        </p:txBody>
      </p:sp>
    </p:spTree>
    <p:extLst>
      <p:ext uri="{BB962C8B-B14F-4D97-AF65-F5344CB8AC3E}">
        <p14:creationId xmlns:p14="http://schemas.microsoft.com/office/powerpoint/2010/main" val="30677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Selection of Dependent and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STRONG </a:t>
            </a:r>
            <a:r>
              <a:rPr lang="en-IN" dirty="0" smtClean="0"/>
              <a:t>THEORY </a:t>
            </a:r>
            <a:r>
              <a:rPr lang="en-IN" b="1" dirty="0" smtClean="0"/>
              <a:t>: </a:t>
            </a:r>
            <a:r>
              <a:rPr lang="en-IN" dirty="0"/>
              <a:t>The selection of both types of variables should be based principally on </a:t>
            </a:r>
            <a:r>
              <a:rPr lang="en-IN" dirty="0" smtClean="0"/>
              <a:t>conceptual or </a:t>
            </a:r>
            <a:r>
              <a:rPr lang="en-IN" dirty="0"/>
              <a:t>theoretical </a:t>
            </a:r>
            <a:r>
              <a:rPr lang="en-IN" dirty="0" smtClean="0"/>
              <a:t>grounds</a:t>
            </a:r>
          </a:p>
          <a:p>
            <a:r>
              <a:rPr lang="en-IN" dirty="0"/>
              <a:t>MEASUREMENT </a:t>
            </a:r>
            <a:r>
              <a:rPr lang="en-IN" dirty="0" smtClean="0"/>
              <a:t>ERROR : </a:t>
            </a:r>
            <a:r>
              <a:rPr lang="en-IN" dirty="0"/>
              <a:t>Measurement error refers to the degree to which the variable is </a:t>
            </a:r>
            <a:r>
              <a:rPr lang="en-IN" dirty="0" smtClean="0"/>
              <a:t>an accurate </a:t>
            </a:r>
            <a:r>
              <a:rPr lang="en-IN" dirty="0"/>
              <a:t>and consistent measure of the concept being </a:t>
            </a:r>
            <a:r>
              <a:rPr lang="en-IN" dirty="0" smtClean="0"/>
              <a:t>studied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Summated </a:t>
            </a:r>
            <a:r>
              <a:rPr lang="en-IN" dirty="0"/>
              <a:t>scales</a:t>
            </a:r>
            <a:r>
              <a:rPr lang="en-IN" i="1" dirty="0"/>
              <a:t>, </a:t>
            </a:r>
            <a:r>
              <a:rPr lang="en-IN" dirty="0"/>
              <a:t>employ multiple variables to reduce the reliance on any single </a:t>
            </a:r>
            <a:r>
              <a:rPr lang="en-IN" dirty="0" smtClean="0"/>
              <a:t>    variable as the </a:t>
            </a:r>
            <a:r>
              <a:rPr lang="en-IN" dirty="0"/>
              <a:t>sole representative of a </a:t>
            </a:r>
            <a:r>
              <a:rPr lang="en-IN" dirty="0" smtClean="0"/>
              <a:t>concept</a:t>
            </a:r>
          </a:p>
          <a:p>
            <a:r>
              <a:rPr lang="en-IN" dirty="0"/>
              <a:t>SPECIFICATION </a:t>
            </a:r>
            <a:r>
              <a:rPr lang="en-IN" dirty="0" smtClean="0"/>
              <a:t>ERROR : </a:t>
            </a:r>
            <a:r>
              <a:rPr lang="en-IN" dirty="0"/>
              <a:t>the inclusion of irrelevant variables or the omission of </a:t>
            </a:r>
            <a:r>
              <a:rPr lang="en-IN" dirty="0" smtClean="0"/>
              <a:t>relevant </a:t>
            </a:r>
            <a:r>
              <a:rPr lang="en-IN" dirty="0"/>
              <a:t>variables from the set of independent </a:t>
            </a:r>
            <a:r>
              <a:rPr lang="en-IN" dirty="0" smtClean="0"/>
              <a:t>variables</a:t>
            </a:r>
            <a:r>
              <a:rPr lang="en-IN" smtClean="0"/>
              <a:t>. </a:t>
            </a:r>
          </a:p>
          <a:p>
            <a:pPr marL="0" indent="0">
              <a:buNone/>
            </a:pPr>
            <a:r>
              <a:rPr lang="en-IN" smtClean="0"/>
              <a:t>When </a:t>
            </a:r>
            <a:r>
              <a:rPr lang="en-IN" dirty="0"/>
              <a:t>in doubt, include potentially irrelevant variables </a:t>
            </a:r>
            <a:r>
              <a:rPr lang="en-IN" dirty="0" smtClean="0"/>
              <a:t>Rather </a:t>
            </a:r>
            <a:r>
              <a:rPr lang="en-IN" dirty="0"/>
              <a:t>than possibly omitting a relevant variable</a:t>
            </a:r>
          </a:p>
        </p:txBody>
      </p:sp>
    </p:spTree>
    <p:extLst>
      <p:ext uri="{BB962C8B-B14F-4D97-AF65-F5344CB8AC3E}">
        <p14:creationId xmlns:p14="http://schemas.microsoft.com/office/powerpoint/2010/main" val="17065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2: RESEARCH DESIGN OF A MULTIPLE REGRESSION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 i="1" dirty="0" smtClean="0"/>
          </a:p>
          <a:p>
            <a:r>
              <a:rPr lang="en-IN" dirty="0" smtClean="0"/>
              <a:t>Sample size</a:t>
            </a:r>
            <a:r>
              <a:rPr lang="en-IN" i="1" dirty="0"/>
              <a:t> :</a:t>
            </a:r>
            <a:r>
              <a:rPr lang="en-IN" i="1" dirty="0" smtClean="0"/>
              <a:t> </a:t>
            </a:r>
            <a:r>
              <a:rPr lang="en-IN" dirty="0"/>
              <a:t>Multiple regression maintains the necessary levels of statistical power </a:t>
            </a:r>
            <a:r>
              <a:rPr lang="en-IN" dirty="0" smtClean="0"/>
              <a:t>and statistical </a:t>
            </a:r>
            <a:r>
              <a:rPr lang="en-IN" dirty="0"/>
              <a:t>significance across a broad range of sample sizes</a:t>
            </a:r>
            <a:r>
              <a:rPr lang="en-IN" dirty="0" smtClean="0"/>
              <a:t>.</a:t>
            </a:r>
          </a:p>
          <a:p>
            <a:r>
              <a:rPr lang="en-IN" dirty="0"/>
              <a:t>Unique elements of the dependence </a:t>
            </a:r>
            <a:r>
              <a:rPr lang="en-IN" dirty="0" smtClean="0"/>
              <a:t>relationship :</a:t>
            </a:r>
            <a:r>
              <a:rPr lang="en-IN" i="1" dirty="0" smtClean="0"/>
              <a:t> </a:t>
            </a:r>
            <a:r>
              <a:rPr lang="en-IN" dirty="0"/>
              <a:t>Even though independent variables are assumed to be metric and have a linear relationship with the dependent variable, both assumptions can be relaxed by creating additional variables to represent </a:t>
            </a:r>
            <a:r>
              <a:rPr lang="en-IN" dirty="0" smtClean="0"/>
              <a:t>the relationship</a:t>
            </a:r>
          </a:p>
          <a:p>
            <a:r>
              <a:rPr lang="en-IN" dirty="0"/>
              <a:t>Nature of the independent variables : Multiple regression accommodates metric independent variables that are assumed to be fixed in nature as well as those with a random component</a:t>
            </a:r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725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1646"/>
          </a:xfrm>
        </p:spPr>
        <p:txBody>
          <a:bodyPr/>
          <a:lstStyle/>
          <a:p>
            <a:r>
              <a:rPr lang="en-IN" dirty="0"/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18952"/>
            <a:ext cx="10363826" cy="3872247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Simple </a:t>
            </a:r>
            <a:r>
              <a:rPr lang="en-IN" dirty="0"/>
              <a:t>regression can be effective with a sample size of 20, but maintaining power at .80 in </a:t>
            </a:r>
            <a:r>
              <a:rPr lang="en-IN" dirty="0" smtClean="0"/>
              <a:t>multiple regression </a:t>
            </a:r>
            <a:r>
              <a:rPr lang="en-IN" dirty="0"/>
              <a:t>requires a minimum sample of 50 and preferably 100 observations for </a:t>
            </a:r>
            <a:r>
              <a:rPr lang="en-IN" dirty="0" smtClean="0"/>
              <a:t>most research </a:t>
            </a:r>
            <a:r>
              <a:rPr lang="en-IN" dirty="0"/>
              <a:t>situations</a:t>
            </a:r>
          </a:p>
          <a:p>
            <a:r>
              <a:rPr lang="en-IN" dirty="0" smtClean="0"/>
              <a:t>minimum </a:t>
            </a:r>
            <a:r>
              <a:rPr lang="en-IN" dirty="0"/>
              <a:t>ratio of observations to variables is 5:1, but the preferred ratio is 15:1 or </a:t>
            </a:r>
            <a:r>
              <a:rPr lang="en-IN" dirty="0" smtClean="0"/>
              <a:t>20:1 which </a:t>
            </a:r>
            <a:r>
              <a:rPr lang="en-IN" dirty="0"/>
              <a:t>should increase to 50:1 </a:t>
            </a:r>
            <a:r>
              <a:rPr lang="en-IN" dirty="0" smtClean="0"/>
              <a:t>when </a:t>
            </a:r>
            <a:r>
              <a:rPr lang="en-IN" dirty="0"/>
              <a:t>stepwise estimation is </a:t>
            </a:r>
            <a:r>
              <a:rPr lang="en-IN" dirty="0" smtClean="0"/>
              <a:t>used </a:t>
            </a:r>
          </a:p>
          <a:p>
            <a:r>
              <a:rPr lang="en-IN" dirty="0" smtClean="0"/>
              <a:t>As </a:t>
            </a:r>
            <a:r>
              <a:rPr lang="en-IN" dirty="0"/>
              <a:t>this ratio falls below 5:1, the researcher encounters the </a:t>
            </a:r>
            <a:r>
              <a:rPr lang="en-IN" dirty="0" smtClean="0"/>
              <a:t>risk of </a:t>
            </a:r>
            <a:r>
              <a:rPr lang="en-IN" dirty="0"/>
              <a:t>overfitting the variate to the sample, making the results too specific to the sample and thus </a:t>
            </a:r>
            <a:r>
              <a:rPr lang="en-IN" dirty="0" smtClean="0"/>
              <a:t>lacking generalizability</a:t>
            </a:r>
            <a:endParaRPr lang="en-IN" dirty="0"/>
          </a:p>
          <a:p>
            <a:r>
              <a:rPr lang="en-IN" dirty="0"/>
              <a:t>The degree of </a:t>
            </a:r>
            <a:r>
              <a:rPr lang="en-IN" dirty="0" smtClean="0"/>
              <a:t>generalizability is </a:t>
            </a:r>
            <a:r>
              <a:rPr lang="en-IN" dirty="0"/>
              <a:t>represented by the degrees of </a:t>
            </a:r>
            <a:r>
              <a:rPr lang="en-IN" dirty="0" smtClean="0"/>
              <a:t>freedom</a:t>
            </a:r>
            <a:r>
              <a:rPr lang="en-IN" dirty="0"/>
              <a:t> </a:t>
            </a:r>
            <a:r>
              <a:rPr lang="en-IN" dirty="0" smtClean="0"/>
              <a:t>(No. of observations-no. of parameters) The </a:t>
            </a:r>
            <a:r>
              <a:rPr lang="en-IN" dirty="0"/>
              <a:t>larger the degrees of freedom, the more generalizable </a:t>
            </a:r>
            <a:r>
              <a:rPr lang="en-IN" dirty="0" smtClean="0"/>
              <a:t>results</a:t>
            </a:r>
          </a:p>
          <a:p>
            <a:r>
              <a:rPr lang="en-IN" dirty="0" smtClean="0"/>
              <a:t>Maximizing </a:t>
            </a:r>
            <a:r>
              <a:rPr lang="en-IN" dirty="0"/>
              <a:t>the degrees of freedom improves generalizability and addresses both </a:t>
            </a:r>
            <a:r>
              <a:rPr lang="en-IN" dirty="0" smtClean="0"/>
              <a:t>model parsimony </a:t>
            </a:r>
            <a:r>
              <a:rPr lang="en-IN" dirty="0"/>
              <a:t>and sample size </a:t>
            </a:r>
            <a:r>
              <a:rPr lang="en-IN" dirty="0" smtClean="0"/>
              <a:t>concerns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2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In multiple regression power</a:t>
            </a:r>
            <a:r>
              <a:rPr lang="en-IN" sz="2200" b="1" dirty="0"/>
              <a:t> </a:t>
            </a:r>
            <a:r>
              <a:rPr lang="en-IN" sz="2200" dirty="0"/>
              <a:t>refers to the </a:t>
            </a:r>
            <a:r>
              <a:rPr lang="en-IN" sz="2000" dirty="0"/>
              <a:t>Probability that a significant relationship will be found if it actually exists.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6804" y="2395470"/>
            <a:ext cx="10363826" cy="3910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Minimum </a:t>
            </a:r>
            <a:r>
              <a:rPr lang="en-IN" b="1" i="1" dirty="0"/>
              <a:t>R</a:t>
            </a:r>
            <a:r>
              <a:rPr lang="en-IN" b="1" dirty="0"/>
              <a:t>2 That Can Be Found Statistically Significant with a Power of .80 </a:t>
            </a:r>
            <a:r>
              <a:rPr lang="en-IN" b="1" dirty="0" smtClean="0"/>
              <a:t>for Varying </a:t>
            </a:r>
            <a:r>
              <a:rPr lang="en-IN" b="1" dirty="0"/>
              <a:t>Numbers of Independent Variables and Sample Sizes</a:t>
            </a:r>
          </a:p>
          <a:p>
            <a:pPr marL="0" indent="0">
              <a:buNone/>
            </a:pPr>
            <a:r>
              <a:rPr lang="en-IN" i="1" dirty="0" smtClean="0"/>
              <a:t>                                                 Significance </a:t>
            </a:r>
            <a:r>
              <a:rPr lang="en-IN" i="1" dirty="0"/>
              <a:t>Level </a:t>
            </a:r>
            <a:r>
              <a:rPr lang="en-IN" i="1" dirty="0" smtClean="0"/>
              <a:t>(alpha</a:t>
            </a:r>
            <a:r>
              <a:rPr lang="el-GR" i="1" dirty="0" smtClean="0"/>
              <a:t>) </a:t>
            </a:r>
            <a:r>
              <a:rPr lang="el-GR" dirty="0"/>
              <a:t>= .</a:t>
            </a:r>
            <a:r>
              <a:rPr lang="el-GR" dirty="0" smtClean="0"/>
              <a:t>0</a:t>
            </a:r>
            <a:r>
              <a:rPr lang="en-IN" dirty="0" smtClean="0"/>
              <a:t>1                                  </a:t>
            </a:r>
            <a:r>
              <a:rPr lang="en-IN" i="1" dirty="0" smtClean="0"/>
              <a:t>Significance </a:t>
            </a:r>
            <a:r>
              <a:rPr lang="en-IN" i="1" dirty="0"/>
              <a:t>Level </a:t>
            </a:r>
            <a:r>
              <a:rPr lang="en-IN" i="1" dirty="0" smtClean="0"/>
              <a:t>(alpha</a:t>
            </a:r>
            <a:r>
              <a:rPr lang="el-GR" i="1" dirty="0" smtClean="0"/>
              <a:t>) </a:t>
            </a:r>
            <a:r>
              <a:rPr lang="el-GR" dirty="0"/>
              <a:t>= .</a:t>
            </a:r>
            <a:r>
              <a:rPr lang="el-GR" dirty="0" smtClean="0"/>
              <a:t>05</a:t>
            </a:r>
            <a:endParaRPr lang="en-IN" i="1" dirty="0"/>
          </a:p>
          <a:p>
            <a:pPr marL="0" indent="0">
              <a:buNone/>
            </a:pPr>
            <a:r>
              <a:rPr lang="en-IN" i="1" dirty="0" smtClean="0"/>
              <a:t>                                                 No</a:t>
            </a:r>
            <a:r>
              <a:rPr lang="en-IN" i="1" dirty="0"/>
              <a:t>. of Independent Variables </a:t>
            </a:r>
            <a:r>
              <a:rPr lang="en-IN" i="1" dirty="0" smtClean="0"/>
              <a:t>                                     No</a:t>
            </a:r>
            <a:r>
              <a:rPr lang="en-IN" i="1" dirty="0"/>
              <a:t>. of Independent Variables </a:t>
            </a:r>
            <a:endParaRPr lang="en-IN" i="1" dirty="0" smtClean="0"/>
          </a:p>
          <a:p>
            <a:pPr marL="0" indent="0">
              <a:buNone/>
            </a:pPr>
            <a:r>
              <a:rPr lang="en-IN" b="1" dirty="0" smtClean="0"/>
              <a:t>Sample </a:t>
            </a:r>
            <a:r>
              <a:rPr lang="en-IN" b="1" dirty="0"/>
              <a:t>Size </a:t>
            </a:r>
            <a:r>
              <a:rPr lang="en-IN" b="1" dirty="0" smtClean="0"/>
              <a:t>                               2       5     10       20                                                                2       5       10         20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      20                                        </a:t>
            </a:r>
            <a:r>
              <a:rPr lang="pl-PL" dirty="0" smtClean="0"/>
              <a:t>45 </a:t>
            </a:r>
            <a:r>
              <a:rPr lang="en-IN" dirty="0" smtClean="0"/>
              <a:t>    </a:t>
            </a:r>
            <a:r>
              <a:rPr lang="pl-PL" dirty="0" smtClean="0"/>
              <a:t>56 </a:t>
            </a:r>
            <a:r>
              <a:rPr lang="en-IN" dirty="0" smtClean="0"/>
              <a:t>   </a:t>
            </a:r>
            <a:r>
              <a:rPr lang="pl-PL" dirty="0" smtClean="0"/>
              <a:t>71 </a:t>
            </a:r>
            <a:r>
              <a:rPr lang="en-IN" dirty="0" smtClean="0"/>
              <a:t>     </a:t>
            </a:r>
            <a:r>
              <a:rPr lang="pl-PL" dirty="0" smtClean="0"/>
              <a:t>NA </a:t>
            </a:r>
            <a:r>
              <a:rPr lang="en-IN" dirty="0" smtClean="0"/>
              <a:t>                                                           </a:t>
            </a:r>
            <a:r>
              <a:rPr lang="pl-PL" dirty="0" smtClean="0"/>
              <a:t>39 </a:t>
            </a:r>
            <a:r>
              <a:rPr lang="en-IN" dirty="0" smtClean="0"/>
              <a:t>    </a:t>
            </a:r>
            <a:r>
              <a:rPr lang="pl-PL" dirty="0" smtClean="0"/>
              <a:t>48 </a:t>
            </a:r>
            <a:r>
              <a:rPr lang="en-IN" dirty="0" smtClean="0"/>
              <a:t>     </a:t>
            </a:r>
            <a:r>
              <a:rPr lang="pl-PL" dirty="0" smtClean="0"/>
              <a:t>64 </a:t>
            </a:r>
            <a:r>
              <a:rPr lang="en-IN" dirty="0" smtClean="0"/>
              <a:t>       </a:t>
            </a:r>
            <a:r>
              <a:rPr lang="pl-PL" dirty="0" smtClean="0"/>
              <a:t>NA</a:t>
            </a:r>
            <a:endParaRPr lang="pl-PL" dirty="0"/>
          </a:p>
          <a:p>
            <a:pPr marL="0" indent="0">
              <a:buNone/>
            </a:pPr>
            <a:r>
              <a:rPr lang="en-IN" dirty="0" smtClean="0"/>
              <a:t>      50                                        23     29   36       49                                                            </a:t>
            </a:r>
            <a:r>
              <a:rPr lang="en-IN" dirty="0"/>
              <a:t>19 </a:t>
            </a:r>
            <a:r>
              <a:rPr lang="en-IN" dirty="0" smtClean="0"/>
              <a:t>     23      29        </a:t>
            </a:r>
            <a:r>
              <a:rPr lang="en-IN" dirty="0"/>
              <a:t>42</a:t>
            </a:r>
          </a:p>
          <a:p>
            <a:pPr marL="0" indent="0">
              <a:buNone/>
            </a:pPr>
            <a:r>
              <a:rPr lang="en-IN" dirty="0" smtClean="0"/>
              <a:t>      100                                      13     16   20       26                                                             10      12     15         21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250                                       5        </a:t>
            </a:r>
            <a:r>
              <a:rPr lang="en-IN" dirty="0"/>
              <a:t>7 </a:t>
            </a:r>
            <a:r>
              <a:rPr lang="en-IN" dirty="0" smtClean="0"/>
              <a:t>   8        11                                                              4        5        </a:t>
            </a:r>
            <a:r>
              <a:rPr lang="en-IN" dirty="0"/>
              <a:t>6 </a:t>
            </a:r>
            <a:r>
              <a:rPr lang="en-IN" dirty="0" smtClean="0"/>
              <a:t>         8</a:t>
            </a:r>
          </a:p>
          <a:p>
            <a:pPr marL="0" indent="0">
              <a:buNone/>
            </a:pPr>
            <a:r>
              <a:rPr lang="en-IN" dirty="0" smtClean="0"/>
              <a:t>      500                                       3        3    4        6                                                                3        4        5          9</a:t>
            </a:r>
          </a:p>
          <a:p>
            <a:pPr marL="0" indent="0">
              <a:buNone/>
            </a:pPr>
            <a:r>
              <a:rPr lang="en-IN" dirty="0" smtClean="0"/>
              <a:t>      1000                                      1        2    </a:t>
            </a:r>
            <a:r>
              <a:rPr lang="en-IN" dirty="0"/>
              <a:t>2 </a:t>
            </a:r>
            <a:r>
              <a:rPr lang="en-IN" dirty="0" smtClean="0"/>
              <a:t>      3                                                                1         1        2          3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8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Additional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Nonmetric variables can only be included in a regression analysis by creating dummy variables</a:t>
            </a:r>
          </a:p>
          <a:p>
            <a:r>
              <a:rPr lang="en-IN" dirty="0" smtClean="0"/>
              <a:t>Dummy </a:t>
            </a:r>
            <a:r>
              <a:rPr lang="en-IN" dirty="0"/>
              <a:t>variables can only be interpreted in relation to their reference category</a:t>
            </a:r>
          </a:p>
          <a:p>
            <a:r>
              <a:rPr lang="en-IN" dirty="0" smtClean="0"/>
              <a:t>Quadratic </a:t>
            </a:r>
            <a:r>
              <a:rPr lang="en-IN" dirty="0"/>
              <a:t>and cubic polynomials are generally sufficient to represent most curvilinear relationships</a:t>
            </a:r>
          </a:p>
          <a:p>
            <a:r>
              <a:rPr lang="en-IN" dirty="0" smtClean="0"/>
              <a:t>Assessing </a:t>
            </a:r>
            <a:r>
              <a:rPr lang="en-IN" dirty="0"/>
              <a:t>the significance of a polynomial or interaction term is accomplished by </a:t>
            </a:r>
            <a:r>
              <a:rPr lang="en-IN" dirty="0" smtClean="0"/>
              <a:t>evaluating incremental </a:t>
            </a:r>
            <a:r>
              <a:rPr lang="en-IN" i="1" dirty="0" smtClean="0"/>
              <a:t>R</a:t>
            </a:r>
            <a:r>
              <a:rPr lang="en-IN" dirty="0" smtClean="0"/>
              <a:t>2. </a:t>
            </a:r>
            <a:r>
              <a:rPr lang="en-IN" dirty="0"/>
              <a:t>If it is statistically significant, then a significant curvilinear effect </a:t>
            </a:r>
            <a:r>
              <a:rPr lang="en-IN" dirty="0" smtClean="0"/>
              <a:t>or interaction is present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8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IN" dirty="0"/>
              <a:t>Graphical examination of data</a:t>
            </a:r>
          </a:p>
          <a:p>
            <a:pPr marL="800100" lvl="1" indent="-342900"/>
            <a:r>
              <a:rPr lang="en-IN" sz="2000" dirty="0"/>
              <a:t>Graphical representation of </a:t>
            </a:r>
          </a:p>
          <a:p>
            <a:pPr marL="1257300" lvl="2" indent="-342900"/>
            <a:r>
              <a:rPr lang="en-IN" sz="2000" dirty="0"/>
              <a:t>univariate </a:t>
            </a:r>
            <a:r>
              <a:rPr lang="en-IN" sz="2000" dirty="0" smtClean="0"/>
              <a:t>distribution : </a:t>
            </a:r>
            <a:r>
              <a:rPr lang="en-IN" sz="2000" dirty="0"/>
              <a:t>Histogram along with frequency </a:t>
            </a:r>
            <a:r>
              <a:rPr lang="en-IN" sz="2000" dirty="0" smtClean="0"/>
              <a:t>curve</a:t>
            </a:r>
          </a:p>
          <a:p>
            <a:pPr marL="1257300" lvl="2" indent="-342900"/>
            <a:r>
              <a:rPr lang="en-IN" sz="2000" dirty="0" smtClean="0"/>
              <a:t>Bivariate </a:t>
            </a:r>
            <a:r>
              <a:rPr lang="en-IN" sz="2000" dirty="0"/>
              <a:t>Relationship </a:t>
            </a:r>
            <a:r>
              <a:rPr lang="en-IN" sz="2000" dirty="0" smtClean="0"/>
              <a:t>: scatter </a:t>
            </a:r>
            <a:r>
              <a:rPr lang="en-IN" sz="2000" dirty="0"/>
              <a:t>plot</a:t>
            </a:r>
          </a:p>
          <a:p>
            <a:pPr marL="800100" lvl="1" indent="-342900"/>
            <a:r>
              <a:rPr lang="en-IN" sz="2000" dirty="0"/>
              <a:t>Assessment of group differences : boxplot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3: ASSUMPTIONS IN MULTIPLE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Linearity </a:t>
            </a:r>
            <a:r>
              <a:rPr lang="en-IN" dirty="0"/>
              <a:t>of the phenomenon measured</a:t>
            </a:r>
          </a:p>
          <a:p>
            <a:r>
              <a:rPr lang="en-IN" dirty="0" smtClean="0"/>
              <a:t>Constant </a:t>
            </a:r>
            <a:r>
              <a:rPr lang="en-IN" dirty="0"/>
              <a:t>variance of the error terms</a:t>
            </a:r>
          </a:p>
          <a:p>
            <a:r>
              <a:rPr lang="en-IN" dirty="0" smtClean="0"/>
              <a:t>Independence </a:t>
            </a:r>
            <a:r>
              <a:rPr lang="en-IN" dirty="0"/>
              <a:t>of the error terms</a:t>
            </a:r>
          </a:p>
          <a:p>
            <a:r>
              <a:rPr lang="en-IN" dirty="0" smtClean="0"/>
              <a:t>Normality </a:t>
            </a:r>
            <a:r>
              <a:rPr lang="en-IN" dirty="0"/>
              <a:t>of the error term distribution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5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48920"/>
          </a:xfrm>
        </p:spPr>
        <p:txBody>
          <a:bodyPr/>
          <a:lstStyle/>
          <a:p>
            <a:r>
              <a:rPr lang="en-IN" dirty="0"/>
              <a:t>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57590"/>
            <a:ext cx="10363826" cy="383361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Detection</a:t>
            </a:r>
          </a:p>
          <a:p>
            <a:pPr marL="0" indent="0">
              <a:buNone/>
            </a:pPr>
            <a:r>
              <a:rPr lang="en-IN" dirty="0" smtClean="0"/>
              <a:t>Plotting </a:t>
            </a:r>
            <a:r>
              <a:rPr lang="en-IN" dirty="0"/>
              <a:t>the residuals versus </a:t>
            </a:r>
            <a:r>
              <a:rPr lang="en-IN" dirty="0" smtClean="0"/>
              <a:t>predicted values (</a:t>
            </a:r>
            <a:r>
              <a:rPr lang="az-Cyrl-AZ" dirty="0" smtClean="0">
                <a:cs typeface="Arial"/>
              </a:rPr>
              <a:t>П</a:t>
            </a:r>
            <a:r>
              <a:rPr lang="en-IN" dirty="0" smtClean="0">
                <a:cs typeface="Arial"/>
              </a:rPr>
              <a:t> shaped plot indicates non linearity)</a:t>
            </a:r>
          </a:p>
          <a:p>
            <a:pPr marL="0" indent="0">
              <a:buNone/>
            </a:pPr>
            <a:r>
              <a:rPr lang="en-IN" dirty="0"/>
              <a:t>IDENTIFYING THE INDEPENDENT VARIABLES FOR ACTION by partial regression plots which show the relationship of a single independent variable to the dependent variable, controlling for the effects of all other independent variables.</a:t>
            </a:r>
          </a:p>
          <a:p>
            <a:r>
              <a:rPr lang="en-IN" dirty="0" smtClean="0"/>
              <a:t>Remedy</a:t>
            </a:r>
          </a:p>
          <a:p>
            <a:pPr marL="0" indent="0">
              <a:buNone/>
            </a:pPr>
            <a:r>
              <a:rPr lang="en-IN" dirty="0" smtClean="0"/>
              <a:t>Transforming </a:t>
            </a:r>
            <a:r>
              <a:rPr lang="en-IN" dirty="0"/>
              <a:t>the data values </a:t>
            </a:r>
            <a:r>
              <a:rPr lang="en-IN" dirty="0" smtClean="0"/>
              <a:t>( </a:t>
            </a:r>
            <a:r>
              <a:rPr lang="en-IN" dirty="0"/>
              <a:t>logarithm, square </a:t>
            </a:r>
            <a:r>
              <a:rPr lang="en-IN" dirty="0" smtClean="0"/>
              <a:t>root.) </a:t>
            </a:r>
            <a:r>
              <a:rPr lang="en-IN" dirty="0"/>
              <a:t>of one or more </a:t>
            </a:r>
            <a:r>
              <a:rPr lang="en-IN" dirty="0" smtClean="0"/>
              <a:t>independent variables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Directly </a:t>
            </a:r>
            <a:r>
              <a:rPr lang="en-IN" dirty="0"/>
              <a:t>including the nonlinear relationships in the regression </a:t>
            </a:r>
            <a:r>
              <a:rPr lang="en-IN" dirty="0" smtClean="0"/>
              <a:t>model through the polynomial </a:t>
            </a:r>
            <a:r>
              <a:rPr lang="en-IN" dirty="0"/>
              <a:t>terms</a:t>
            </a:r>
          </a:p>
          <a:p>
            <a:pPr marL="0" indent="0">
              <a:buNone/>
            </a:pPr>
            <a:r>
              <a:rPr lang="en-IN" dirty="0" smtClean="0"/>
              <a:t>Using </a:t>
            </a:r>
            <a:r>
              <a:rPr lang="en-IN" dirty="0"/>
              <a:t>specialized methods such as nonlinear regression specifically designed to </a:t>
            </a:r>
            <a:r>
              <a:rPr lang="en-IN" dirty="0" smtClean="0"/>
              <a:t>accommodate the </a:t>
            </a:r>
            <a:r>
              <a:rPr lang="en-IN" dirty="0"/>
              <a:t>curvilinear effects of independent variables or more complex nonlinear </a:t>
            </a:r>
            <a:r>
              <a:rPr lang="en-IN" dirty="0" smtClean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07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4069"/>
          </a:xfrm>
        </p:spPr>
        <p:txBody>
          <a:bodyPr>
            <a:normAutofit fontScale="90000"/>
          </a:bodyPr>
          <a:lstStyle/>
          <a:p>
            <a:r>
              <a:rPr lang="en-IN" dirty="0"/>
              <a:t>Constant variance of the error terms</a:t>
            </a:r>
            <a:br>
              <a:rPr lang="en-IN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09860"/>
            <a:ext cx="10363826" cy="4181340"/>
          </a:xfrm>
        </p:spPr>
        <p:txBody>
          <a:bodyPr>
            <a:normAutofit/>
          </a:bodyPr>
          <a:lstStyle/>
          <a:p>
            <a:r>
              <a:rPr lang="en-IN" dirty="0"/>
              <a:t>presence of unequal variances </a:t>
            </a:r>
            <a:r>
              <a:rPr lang="en-IN" dirty="0" smtClean="0"/>
              <a:t>: heteroscedasticity</a:t>
            </a:r>
          </a:p>
          <a:p>
            <a:pPr marL="0" indent="0">
              <a:buNone/>
            </a:pPr>
            <a:r>
              <a:rPr lang="en-IN" dirty="0" smtClean="0"/>
              <a:t>Detection</a:t>
            </a:r>
          </a:p>
          <a:p>
            <a:r>
              <a:rPr lang="en-IN" dirty="0" smtClean="0"/>
              <a:t>Boxplots show degree of variation between groups</a:t>
            </a:r>
          </a:p>
          <a:p>
            <a:r>
              <a:rPr lang="en-IN" dirty="0"/>
              <a:t>Plotting the </a:t>
            </a:r>
            <a:r>
              <a:rPr lang="en-IN" dirty="0" smtClean="0"/>
              <a:t>residuals (</a:t>
            </a:r>
            <a:r>
              <a:rPr lang="en-IN" dirty="0" err="1"/>
              <a:t>studentized</a:t>
            </a:r>
            <a:r>
              <a:rPr lang="en-IN" dirty="0"/>
              <a:t>) against the predicted dependent </a:t>
            </a:r>
            <a:r>
              <a:rPr lang="en-IN" dirty="0" smtClean="0"/>
              <a:t>values. </a:t>
            </a:r>
            <a:r>
              <a:rPr lang="en-IN" dirty="0"/>
              <a:t>shapes as cones or diamonds </a:t>
            </a:r>
            <a:r>
              <a:rPr lang="en-IN" dirty="0" smtClean="0"/>
              <a:t>shows  </a:t>
            </a:r>
            <a:r>
              <a:rPr lang="en-IN" dirty="0"/>
              <a:t>unequal dispersion </a:t>
            </a:r>
          </a:p>
          <a:p>
            <a:r>
              <a:rPr lang="en-IN" dirty="0" err="1" smtClean="0"/>
              <a:t>Levene</a:t>
            </a:r>
            <a:r>
              <a:rPr lang="en-IN" dirty="0" smtClean="0"/>
              <a:t> </a:t>
            </a:r>
            <a:r>
              <a:rPr lang="en-IN" dirty="0"/>
              <a:t>test for homogeneity of </a:t>
            </a:r>
            <a:r>
              <a:rPr lang="en-IN" dirty="0" smtClean="0"/>
              <a:t>variance, </a:t>
            </a:r>
            <a:r>
              <a:rPr lang="en-IN" dirty="0"/>
              <a:t>Box’s M test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remedy</a:t>
            </a:r>
          </a:p>
          <a:p>
            <a:r>
              <a:rPr lang="en-IN" dirty="0" smtClean="0"/>
              <a:t>weighted </a:t>
            </a:r>
            <a:r>
              <a:rPr lang="en-IN" dirty="0"/>
              <a:t>least </a:t>
            </a:r>
            <a:r>
              <a:rPr lang="en-IN" dirty="0" smtClean="0"/>
              <a:t>squares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Independence of the error terms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Detection :</a:t>
            </a:r>
          </a:p>
          <a:p>
            <a:pPr marL="0" indent="0">
              <a:buNone/>
            </a:pPr>
            <a:r>
              <a:rPr lang="en-IN" dirty="0" smtClean="0"/>
              <a:t>plotting </a:t>
            </a:r>
            <a:r>
              <a:rPr lang="en-IN" dirty="0"/>
              <a:t>the residuals against any possible sequencing </a:t>
            </a:r>
            <a:r>
              <a:rPr lang="en-IN" dirty="0" smtClean="0"/>
              <a:t>variable : If </a:t>
            </a:r>
            <a:r>
              <a:rPr lang="en-IN" dirty="0"/>
              <a:t>the residuals are independent, the pattern should appear </a:t>
            </a:r>
            <a:r>
              <a:rPr lang="en-IN" dirty="0" smtClean="0"/>
              <a:t>random, similar </a:t>
            </a:r>
            <a:r>
              <a:rPr lang="en-IN" dirty="0"/>
              <a:t>to the null plot </a:t>
            </a:r>
            <a:r>
              <a:rPr lang="en-IN" dirty="0" smtClean="0"/>
              <a:t>of residuals.</a:t>
            </a:r>
          </a:p>
          <a:p>
            <a:r>
              <a:rPr lang="en-IN" dirty="0" smtClean="0"/>
              <a:t>Remedy : </a:t>
            </a:r>
          </a:p>
          <a:p>
            <a:pPr marL="0" indent="0">
              <a:buNone/>
            </a:pPr>
            <a:r>
              <a:rPr lang="en-IN" dirty="0" smtClean="0"/>
              <a:t>addition of </a:t>
            </a:r>
            <a:r>
              <a:rPr lang="en-IN" dirty="0"/>
              <a:t>a variable(s) to the analysis that represents the omitted factor</a:t>
            </a:r>
          </a:p>
        </p:txBody>
      </p:sp>
    </p:spTree>
    <p:extLst>
      <p:ext uri="{BB962C8B-B14F-4D97-AF65-F5344CB8AC3E}">
        <p14:creationId xmlns:p14="http://schemas.microsoft.com/office/powerpoint/2010/main" val="36895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3010"/>
          </a:xfrm>
        </p:spPr>
        <p:txBody>
          <a:bodyPr/>
          <a:lstStyle/>
          <a:p>
            <a:r>
              <a:rPr lang="en-IN" dirty="0"/>
              <a:t>Normality of the error term distribution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9380" y="1738648"/>
            <a:ext cx="10363826" cy="41040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histogram </a:t>
            </a:r>
            <a:r>
              <a:rPr lang="en-IN" dirty="0"/>
              <a:t>of residuals, with a visual check for a distribution approximating </a:t>
            </a:r>
            <a:r>
              <a:rPr lang="en-IN" dirty="0" smtClean="0"/>
              <a:t>the normal distribution</a:t>
            </a:r>
          </a:p>
          <a:p>
            <a:r>
              <a:rPr lang="en-IN" dirty="0"/>
              <a:t>normal probability </a:t>
            </a:r>
            <a:r>
              <a:rPr lang="en-IN" dirty="0" smtClean="0"/>
              <a:t>plots : </a:t>
            </a:r>
            <a:r>
              <a:rPr lang="en-IN" dirty="0"/>
              <a:t>standardized </a:t>
            </a:r>
            <a:r>
              <a:rPr lang="en-IN" dirty="0" smtClean="0"/>
              <a:t>residuals are </a:t>
            </a:r>
            <a:r>
              <a:rPr lang="en-IN" dirty="0"/>
              <a:t>compared with the normal distribution. The normal distribution makes a straight diagonal line</a:t>
            </a:r>
            <a:r>
              <a:rPr lang="en-IN" dirty="0" smtClean="0"/>
              <a:t>, and </a:t>
            </a:r>
            <a:r>
              <a:rPr lang="en-IN" dirty="0"/>
              <a:t>the plotted residuals are compared with the diagonal. </a:t>
            </a:r>
            <a:r>
              <a:rPr lang="en-IN" dirty="0" smtClean="0"/>
              <a:t>  If </a:t>
            </a:r>
            <a:r>
              <a:rPr lang="en-IN" dirty="0"/>
              <a:t>a distribution is normal, the residual </a:t>
            </a:r>
            <a:r>
              <a:rPr lang="en-IN" dirty="0" smtClean="0"/>
              <a:t>line closely </a:t>
            </a:r>
            <a:r>
              <a:rPr lang="en-IN" dirty="0"/>
              <a:t>follows the </a:t>
            </a:r>
            <a:r>
              <a:rPr lang="en-IN" dirty="0" smtClean="0"/>
              <a:t>diagonal</a:t>
            </a:r>
          </a:p>
          <a:p>
            <a:r>
              <a:rPr lang="en-IN" smtClean="0"/>
              <a:t>If z=skewness</a:t>
            </a:r>
            <a:r>
              <a:rPr lang="en-IN" dirty="0"/>
              <a:t>/√(6/N) and z=kurtosis/√(24/N) </a:t>
            </a:r>
            <a:r>
              <a:rPr lang="en-IN" i="1" dirty="0"/>
              <a:t>exceeds the specified critical value, then the distribution is non-normal in  terms of that characteristic.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825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00435"/>
          </a:xfrm>
        </p:spPr>
        <p:txBody>
          <a:bodyPr/>
          <a:lstStyle/>
          <a:p>
            <a:r>
              <a:rPr lang="en-IN" dirty="0"/>
              <a:t>Normality of the error term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60620"/>
            <a:ext cx="10363826" cy="373057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Shapiro-Wilks test and a modification of the Kolmogorov-Smirnov test are less useful in small samples (fewer than 30) and quite sensitive in large samples (exceeding 1,000 observations)</a:t>
            </a:r>
          </a:p>
          <a:p>
            <a:pPr marL="0" indent="0">
              <a:buNone/>
            </a:pPr>
            <a:r>
              <a:rPr lang="en-IN" dirty="0" smtClean="0"/>
              <a:t>IMPACT</a:t>
            </a:r>
          </a:p>
          <a:p>
            <a:r>
              <a:rPr lang="en-IN" dirty="0" smtClean="0"/>
              <a:t>If </a:t>
            </a:r>
            <a:r>
              <a:rPr lang="en-IN" dirty="0"/>
              <a:t>the variation from the normal distribution is sufficiently large, all resulting statistical tests are invalid, because normality is required to use the F and t statistics</a:t>
            </a:r>
          </a:p>
          <a:p>
            <a:r>
              <a:rPr lang="en-IN" dirty="0"/>
              <a:t>as the sample sizes become large, the researcher can be less concerned about </a:t>
            </a:r>
            <a:r>
              <a:rPr lang="en-IN" dirty="0" smtClean="0"/>
              <a:t>non-normal variables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72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STAGE </a:t>
            </a:r>
            <a:r>
              <a:rPr lang="en-IN" b="1" dirty="0"/>
              <a:t>4: ESTIMATING THE REGRESSION MODEL </a:t>
            </a:r>
            <a:r>
              <a:rPr lang="en-IN" b="1" dirty="0" smtClean="0"/>
              <a:t>AND ASSESSING OVERALL </a:t>
            </a:r>
            <a:r>
              <a:rPr lang="en-IN" b="1" dirty="0"/>
              <a:t>MODEL FIT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612818" cy="3424107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CONFIRMATORY </a:t>
            </a:r>
            <a:r>
              <a:rPr lang="en-IN" dirty="0" smtClean="0"/>
              <a:t>SPECIFICATION</a:t>
            </a:r>
            <a:r>
              <a:rPr lang="en-IN" b="1" dirty="0" smtClean="0"/>
              <a:t> : </a:t>
            </a:r>
            <a:r>
              <a:rPr lang="en-IN" dirty="0" smtClean="0"/>
              <a:t>researcher specifies </a:t>
            </a:r>
            <a:r>
              <a:rPr lang="en-IN" dirty="0"/>
              <a:t>the exact set of </a:t>
            </a:r>
            <a:r>
              <a:rPr lang="en-IN" dirty="0" smtClean="0"/>
              <a:t>independent variables </a:t>
            </a:r>
            <a:r>
              <a:rPr lang="en-IN" dirty="0"/>
              <a:t>to be </a:t>
            </a:r>
            <a:r>
              <a:rPr lang="en-IN" dirty="0" smtClean="0"/>
              <a:t>included. researcher should rely </a:t>
            </a:r>
            <a:r>
              <a:rPr lang="en-IN" dirty="0"/>
              <a:t>heavily on theoretical </a:t>
            </a:r>
            <a:r>
              <a:rPr lang="en-IN" dirty="0" smtClean="0"/>
              <a:t>justification</a:t>
            </a:r>
          </a:p>
          <a:p>
            <a:r>
              <a:rPr lang="en-IN" dirty="0"/>
              <a:t>SEQUENTIAL SEARCH </a:t>
            </a:r>
            <a:r>
              <a:rPr lang="en-IN" dirty="0" smtClean="0"/>
              <a:t>METHODS</a:t>
            </a:r>
            <a:r>
              <a:rPr lang="en-IN" b="1" dirty="0" smtClean="0"/>
              <a:t> : </a:t>
            </a:r>
            <a:r>
              <a:rPr lang="en-IN" dirty="0" smtClean="0"/>
              <a:t>estimating </a:t>
            </a:r>
            <a:r>
              <a:rPr lang="en-IN" dirty="0"/>
              <a:t>the regression equation by </a:t>
            </a:r>
            <a:r>
              <a:rPr lang="en-IN" dirty="0" smtClean="0"/>
              <a:t>considering a </a:t>
            </a:r>
            <a:r>
              <a:rPr lang="en-IN" dirty="0"/>
              <a:t>set of variables defined by the researcher, and then selectively adding or deleting among </a:t>
            </a:r>
            <a:r>
              <a:rPr lang="en-IN" dirty="0" smtClean="0"/>
              <a:t>these variables </a:t>
            </a:r>
            <a:r>
              <a:rPr lang="en-IN" dirty="0"/>
              <a:t>until </a:t>
            </a:r>
            <a:r>
              <a:rPr lang="en-IN" dirty="0" smtClean="0"/>
              <a:t>Good fit regression model is obtained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    stepwise estimation</a:t>
            </a:r>
          </a:p>
          <a:p>
            <a:pPr marL="0" indent="0">
              <a:buNone/>
            </a:pPr>
            <a:r>
              <a:rPr lang="en-IN" dirty="0" smtClean="0"/>
              <a:t>     Forward addition </a:t>
            </a:r>
            <a:r>
              <a:rPr lang="en-IN" dirty="0"/>
              <a:t>and backward </a:t>
            </a:r>
            <a:r>
              <a:rPr lang="en-IN" dirty="0" smtClean="0"/>
              <a:t>elimination</a:t>
            </a:r>
          </a:p>
          <a:p>
            <a:r>
              <a:rPr lang="en-IN" dirty="0"/>
              <a:t>COMBINATORIAL </a:t>
            </a:r>
            <a:r>
              <a:rPr lang="en-IN" dirty="0" smtClean="0"/>
              <a:t>APPROACH : In all-possible-subsets regression</a:t>
            </a:r>
            <a:r>
              <a:rPr lang="en-IN" b="1" dirty="0" smtClean="0"/>
              <a:t> : </a:t>
            </a:r>
            <a:r>
              <a:rPr lang="en-IN" dirty="0" smtClean="0"/>
              <a:t>All </a:t>
            </a:r>
            <a:r>
              <a:rPr lang="en-IN" dirty="0"/>
              <a:t>possible combinations of the independent variables are examined</a:t>
            </a:r>
            <a:r>
              <a:rPr lang="en-IN" dirty="0" smtClean="0"/>
              <a:t>, and </a:t>
            </a:r>
            <a:r>
              <a:rPr lang="en-IN" dirty="0"/>
              <a:t>the best-fitting </a:t>
            </a:r>
            <a:r>
              <a:rPr lang="en-IN" dirty="0" smtClean="0"/>
              <a:t>regression </a:t>
            </a:r>
            <a:r>
              <a:rPr lang="en-IN" dirty="0"/>
              <a:t>equation </a:t>
            </a:r>
            <a:r>
              <a:rPr lang="en-IN" dirty="0" smtClean="0"/>
              <a:t>is </a:t>
            </a:r>
            <a:r>
              <a:rPr lang="en-IN" dirty="0"/>
              <a:t>identified.</a:t>
            </a:r>
          </a:p>
        </p:txBody>
      </p:sp>
    </p:spTree>
    <p:extLst>
      <p:ext uri="{BB962C8B-B14F-4D97-AF65-F5344CB8AC3E}">
        <p14:creationId xmlns:p14="http://schemas.microsoft.com/office/powerpoint/2010/main" val="10341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4069"/>
          </a:xfrm>
        </p:spPr>
        <p:txBody>
          <a:bodyPr>
            <a:normAutofit fontScale="90000"/>
          </a:bodyPr>
          <a:lstStyle/>
          <a:p>
            <a:r>
              <a:rPr lang="en-IN" dirty="0"/>
              <a:t>stepwise estimation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80"/>
            <a:ext cx="10363826" cy="394952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Start </a:t>
            </a:r>
            <a:r>
              <a:rPr lang="en-IN" dirty="0"/>
              <a:t>with the simple regression model by selecting the one independent variable that is </a:t>
            </a:r>
            <a:r>
              <a:rPr lang="en-IN" dirty="0" smtClean="0"/>
              <a:t>the most </a:t>
            </a:r>
            <a:r>
              <a:rPr lang="en-IN" dirty="0"/>
              <a:t>highly correlated with the dependent variable. </a:t>
            </a:r>
            <a:endParaRPr lang="en-IN" dirty="0" smtClean="0"/>
          </a:p>
          <a:p>
            <a:r>
              <a:rPr lang="en-IN" dirty="0" smtClean="0"/>
              <a:t>Examine </a:t>
            </a:r>
            <a:r>
              <a:rPr lang="en-IN" dirty="0"/>
              <a:t>the partial correlation coefficients to find an additional independent variable </a:t>
            </a:r>
            <a:r>
              <a:rPr lang="en-IN" dirty="0" smtClean="0"/>
              <a:t>that explains </a:t>
            </a:r>
            <a:r>
              <a:rPr lang="en-IN" dirty="0"/>
              <a:t>the </a:t>
            </a:r>
            <a:r>
              <a:rPr lang="en-IN" i="1" dirty="0"/>
              <a:t>largest </a:t>
            </a:r>
            <a:r>
              <a:rPr lang="en-IN" dirty="0"/>
              <a:t>statistically significant portion of the unexplained (error) </a:t>
            </a:r>
            <a:r>
              <a:rPr lang="en-IN" dirty="0" smtClean="0"/>
              <a:t>variance remaining </a:t>
            </a:r>
            <a:r>
              <a:rPr lang="en-IN" dirty="0"/>
              <a:t>from the first regression equation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Recompute</a:t>
            </a:r>
            <a:r>
              <a:rPr lang="en-IN" dirty="0" smtClean="0"/>
              <a:t> </a:t>
            </a:r>
            <a:r>
              <a:rPr lang="en-IN" dirty="0"/>
              <a:t>the regression equation using the two independent variables, and examine </a:t>
            </a:r>
            <a:r>
              <a:rPr lang="en-IN" dirty="0" smtClean="0"/>
              <a:t>the partial </a:t>
            </a:r>
            <a:r>
              <a:rPr lang="en-IN" i="1" dirty="0"/>
              <a:t>F </a:t>
            </a:r>
            <a:r>
              <a:rPr lang="en-IN" dirty="0"/>
              <a:t>value for the original variable in the model to see whether it still makes a </a:t>
            </a:r>
            <a:r>
              <a:rPr lang="en-IN" dirty="0" smtClean="0"/>
              <a:t>significant contribution</a:t>
            </a:r>
            <a:r>
              <a:rPr lang="en-IN" dirty="0"/>
              <a:t>, given the presence of the new independent variable. If it does not, eliminate </a:t>
            </a:r>
            <a:r>
              <a:rPr lang="en-IN" dirty="0" smtClean="0"/>
              <a:t>the variable. </a:t>
            </a:r>
            <a:r>
              <a:rPr lang="en-IN" dirty="0"/>
              <a:t>If the original variable </a:t>
            </a:r>
            <a:r>
              <a:rPr lang="en-IN" dirty="0" smtClean="0"/>
              <a:t>still makes </a:t>
            </a:r>
            <a:r>
              <a:rPr lang="en-IN" dirty="0"/>
              <a:t>a significant contribution, the equation </a:t>
            </a:r>
            <a:r>
              <a:rPr lang="en-IN" dirty="0" smtClean="0"/>
              <a:t>would now contain two independent variables</a:t>
            </a:r>
          </a:p>
          <a:p>
            <a:r>
              <a:rPr lang="en-IN" dirty="0" smtClean="0"/>
              <a:t>Continue </a:t>
            </a:r>
            <a:r>
              <a:rPr lang="en-IN" dirty="0"/>
              <a:t>this procedure by examining all independent variables not in the model to </a:t>
            </a:r>
            <a:r>
              <a:rPr lang="en-IN" dirty="0" smtClean="0"/>
              <a:t>determine whether </a:t>
            </a:r>
            <a:r>
              <a:rPr lang="en-IN" dirty="0"/>
              <a:t>one would make a statistically significant addition to the current equation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dirty="0" smtClean="0"/>
              <a:t>thus should </a:t>
            </a:r>
            <a:r>
              <a:rPr lang="en-IN" dirty="0"/>
              <a:t>be included in a revised equation. If a new independent variable is included, </a:t>
            </a:r>
            <a:r>
              <a:rPr lang="en-IN" dirty="0" smtClean="0"/>
              <a:t>examine all </a:t>
            </a:r>
            <a:r>
              <a:rPr lang="en-IN" dirty="0"/>
              <a:t>independent variables previously in the model to judge whether they should be kept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Continue </a:t>
            </a:r>
            <a:r>
              <a:rPr lang="en-IN" dirty="0"/>
              <a:t>adding independent variables until none of the remaining candidates for </a:t>
            </a:r>
            <a:r>
              <a:rPr lang="en-IN" dirty="0" smtClean="0"/>
              <a:t>inclusion would </a:t>
            </a:r>
            <a:r>
              <a:rPr lang="en-IN" dirty="0"/>
              <a:t>contribute a statistically significant improvement in predictive accuracy. This </a:t>
            </a:r>
            <a:r>
              <a:rPr lang="en-IN" dirty="0" smtClean="0"/>
              <a:t>point occurs </a:t>
            </a:r>
            <a:r>
              <a:rPr lang="en-IN" dirty="0"/>
              <a:t>when all of the remaining partial regression coefficients are nonsignificant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4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addition and backward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forward </a:t>
            </a:r>
            <a:r>
              <a:rPr lang="en-IN" dirty="0" smtClean="0"/>
              <a:t>addition</a:t>
            </a:r>
            <a:r>
              <a:rPr lang="en-IN" b="1" dirty="0" smtClean="0"/>
              <a:t> </a:t>
            </a:r>
            <a:r>
              <a:rPr lang="en-IN" dirty="0"/>
              <a:t>model </a:t>
            </a:r>
            <a:r>
              <a:rPr lang="en-IN" dirty="0" smtClean="0"/>
              <a:t>builds the regression </a:t>
            </a:r>
            <a:r>
              <a:rPr lang="en-IN" dirty="0"/>
              <a:t>equation starting with a single independent variable, whereas the backward </a:t>
            </a:r>
            <a:r>
              <a:rPr lang="en-IN" dirty="0" smtClean="0"/>
              <a:t>elimination procedure </a:t>
            </a:r>
            <a:r>
              <a:rPr lang="en-IN" dirty="0"/>
              <a:t>starts with a regression equation including all the independent variables and then </a:t>
            </a:r>
            <a:r>
              <a:rPr lang="en-IN" dirty="0" smtClean="0"/>
              <a:t>deletes independent </a:t>
            </a:r>
            <a:r>
              <a:rPr lang="en-IN" dirty="0"/>
              <a:t>variables that do not contribute </a:t>
            </a:r>
            <a:r>
              <a:rPr lang="en-IN" dirty="0" smtClean="0"/>
              <a:t>significantly</a:t>
            </a:r>
          </a:p>
          <a:p>
            <a:r>
              <a:rPr lang="en-IN" dirty="0" smtClean="0"/>
              <a:t>Once </a:t>
            </a:r>
            <a:r>
              <a:rPr lang="en-IN" dirty="0"/>
              <a:t>a variable is added or deleted in the forward addition or </a:t>
            </a:r>
            <a:r>
              <a:rPr lang="en-IN" dirty="0" smtClean="0"/>
              <a:t>backward elimination </a:t>
            </a:r>
            <a:r>
              <a:rPr lang="en-IN" dirty="0"/>
              <a:t>schemes, the action cannot be reversed at a later stage</a:t>
            </a:r>
            <a:r>
              <a:rPr lang="en-IN" dirty="0" smtClean="0"/>
              <a:t>.</a:t>
            </a:r>
          </a:p>
          <a:p>
            <a:r>
              <a:rPr lang="en-IN" dirty="0"/>
              <a:t>No single method is best, and the prudent strategy is to employ a combination of approaches </a:t>
            </a:r>
            <a:r>
              <a:rPr lang="en-IN" dirty="0" smtClean="0"/>
              <a:t>to capitalize </a:t>
            </a:r>
            <a:r>
              <a:rPr lang="en-IN" dirty="0"/>
              <a:t>on the strengths of each to reflect the theoretical basis of the research question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3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81494"/>
          </a:xfrm>
        </p:spPr>
        <p:txBody>
          <a:bodyPr/>
          <a:lstStyle/>
          <a:p>
            <a:r>
              <a:rPr lang="en-IN" b="1" dirty="0"/>
              <a:t>Examining the Statistical Significance of </a:t>
            </a:r>
            <a:r>
              <a:rPr lang="en-IN" b="1" dirty="0" smtClean="0"/>
              <a:t>The </a:t>
            </a:r>
            <a:r>
              <a:rPr lang="en-IN" b="1" dirty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67438"/>
            <a:ext cx="10363826" cy="392376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SIGNIFICANCE OF THE OVERALL MODEL: TESTING THE COEFFICIENT OF </a:t>
            </a:r>
            <a:r>
              <a:rPr lang="en-IN" b="1" dirty="0" smtClean="0"/>
              <a:t>DETERMINATION</a:t>
            </a:r>
          </a:p>
          <a:p>
            <a:pPr marL="0" indent="0">
              <a:buNone/>
            </a:pPr>
            <a:r>
              <a:rPr lang="en-IN" dirty="0"/>
              <a:t>F </a:t>
            </a:r>
            <a:r>
              <a:rPr lang="en-IN" dirty="0" smtClean="0"/>
              <a:t>ratio = </a:t>
            </a:r>
            <a:r>
              <a:rPr lang="en-IN" dirty="0" err="1" smtClean="0"/>
              <a:t>MSSreg</a:t>
            </a:r>
            <a:r>
              <a:rPr lang="en-IN" dirty="0" smtClean="0"/>
              <a:t>/</a:t>
            </a:r>
            <a:r>
              <a:rPr lang="en-IN" dirty="0" err="1" smtClean="0"/>
              <a:t>MSSres</a:t>
            </a:r>
            <a:r>
              <a:rPr lang="en-IN" dirty="0" smtClean="0"/>
              <a:t>  &gt; </a:t>
            </a:r>
            <a:r>
              <a:rPr lang="en-IN" dirty="0" err="1" smtClean="0"/>
              <a:t>ftab</a:t>
            </a:r>
            <a:r>
              <a:rPr lang="en-IN" dirty="0" smtClean="0"/>
              <a:t> then </a:t>
            </a:r>
            <a:r>
              <a:rPr lang="en-IN" dirty="0"/>
              <a:t>regression model is not specific to just this sample, </a:t>
            </a:r>
            <a:r>
              <a:rPr lang="en-IN" dirty="0" smtClean="0"/>
              <a:t>but would </a:t>
            </a:r>
            <a:r>
              <a:rPr lang="en-IN" dirty="0"/>
              <a:t>be expected to be significant in multiple samples from this </a:t>
            </a:r>
            <a:r>
              <a:rPr lang="en-IN" dirty="0" smtClean="0"/>
              <a:t>population</a:t>
            </a:r>
          </a:p>
          <a:p>
            <a:r>
              <a:rPr lang="en-IN" dirty="0"/>
              <a:t>SIGNIFICANCE TESTS OF REGRESSION </a:t>
            </a:r>
            <a:r>
              <a:rPr lang="en-IN" dirty="0" smtClean="0"/>
              <a:t>COEFFICIENTS using t tests </a:t>
            </a:r>
          </a:p>
          <a:p>
            <a:pPr marL="0" indent="0">
              <a:buNone/>
            </a:pPr>
            <a:r>
              <a:rPr lang="en-IN" dirty="0" smtClean="0"/>
              <a:t>T=estimate </a:t>
            </a:r>
            <a:r>
              <a:rPr lang="en-IN" dirty="0"/>
              <a:t>REGRESSION </a:t>
            </a:r>
            <a:r>
              <a:rPr lang="en-IN" dirty="0" smtClean="0"/>
              <a:t>COEFFICIENT/its </a:t>
            </a:r>
            <a:r>
              <a:rPr lang="en-IN" dirty="0" err="1" smtClean="0"/>
              <a:t>std</a:t>
            </a:r>
            <a:r>
              <a:rPr lang="en-IN" dirty="0" smtClean="0"/>
              <a:t> error &gt; </a:t>
            </a:r>
            <a:r>
              <a:rPr lang="en-IN" dirty="0" err="1" smtClean="0"/>
              <a:t>ttab</a:t>
            </a:r>
            <a:r>
              <a:rPr lang="en-IN" dirty="0" smtClean="0"/>
              <a:t> indicates </a:t>
            </a:r>
            <a:r>
              <a:rPr lang="en-IN" dirty="0"/>
              <a:t>REGRESSION COEFFICIENT ls significant</a:t>
            </a:r>
          </a:p>
          <a:p>
            <a:r>
              <a:rPr lang="en-IN" dirty="0" smtClean="0"/>
              <a:t>Establishing </a:t>
            </a:r>
            <a:r>
              <a:rPr lang="en-IN" dirty="0"/>
              <a:t>a Confidence </a:t>
            </a:r>
            <a:r>
              <a:rPr lang="en-IN" dirty="0" smtClean="0"/>
              <a:t>Intervals for </a:t>
            </a:r>
            <a:r>
              <a:rPr lang="en-IN" dirty="0"/>
              <a:t>REGRESSION </a:t>
            </a:r>
            <a:r>
              <a:rPr lang="en-IN" dirty="0" smtClean="0"/>
              <a:t>COEFFICIENTS</a:t>
            </a:r>
          </a:p>
          <a:p>
            <a:pPr marL="0" indent="0">
              <a:buNone/>
            </a:pPr>
            <a:r>
              <a:rPr lang="en-IN" dirty="0" smtClean="0"/>
              <a:t> T  ± </a:t>
            </a:r>
            <a:r>
              <a:rPr lang="en-IN" dirty="0" err="1" smtClean="0"/>
              <a:t>ttab</a:t>
            </a:r>
            <a:r>
              <a:rPr lang="en-IN" dirty="0" smtClean="0"/>
              <a:t>*</a:t>
            </a:r>
            <a:r>
              <a:rPr lang="en-IN" dirty="0"/>
              <a:t> </a:t>
            </a:r>
            <a:r>
              <a:rPr lang="en-IN" dirty="0" err="1"/>
              <a:t>std</a:t>
            </a:r>
            <a:r>
              <a:rPr lang="en-IN" dirty="0"/>
              <a:t> error </a:t>
            </a:r>
          </a:p>
        </p:txBody>
      </p:sp>
    </p:spTree>
    <p:extLst>
      <p:ext uri="{BB962C8B-B14F-4D97-AF65-F5344CB8AC3E}">
        <p14:creationId xmlns:p14="http://schemas.microsoft.com/office/powerpoint/2010/main" val="42585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Impact of missing data: reduction of sample size, BIAS results based on non-random missing data</a:t>
            </a:r>
          </a:p>
          <a:p>
            <a:r>
              <a:rPr lang="en-IN" dirty="0" smtClean="0"/>
              <a:t>Identify percent of variables missing in each case, No. of cases missing with each variable </a:t>
            </a:r>
          </a:p>
          <a:p>
            <a:r>
              <a:rPr lang="en-IN" dirty="0" smtClean="0"/>
              <a:t>No remedy required If adequate Sample size without missing data for selected statistical technique</a:t>
            </a:r>
          </a:p>
          <a:p>
            <a:r>
              <a:rPr lang="en-IN" dirty="0" smtClean="0"/>
              <a:t>REMEDY: variables with missing data &gt;20%, cases with missing data on dependent variable MAY be deleted</a:t>
            </a:r>
          </a:p>
        </p:txBody>
      </p:sp>
    </p:spTree>
    <p:extLst>
      <p:ext uri="{BB962C8B-B14F-4D97-AF65-F5344CB8AC3E}">
        <p14:creationId xmlns:p14="http://schemas.microsoft.com/office/powerpoint/2010/main" val="18253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 5: INTERPRETING THE REGRESSION VARIATE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regression coefficients become indicators of the relative impact and importance of the independent variables in their relationship with the dependent variable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sign of the coefficient denotes whether the relationship </a:t>
            </a:r>
            <a:r>
              <a:rPr lang="en-IN" dirty="0" smtClean="0"/>
              <a:t>is positive </a:t>
            </a:r>
            <a:r>
              <a:rPr lang="en-IN" dirty="0"/>
              <a:t>or negative, and the value of the coefficient indicates the change in the dependent </a:t>
            </a:r>
            <a:r>
              <a:rPr lang="en-IN" dirty="0" smtClean="0"/>
              <a:t>value each </a:t>
            </a:r>
            <a:r>
              <a:rPr lang="en-IN" dirty="0"/>
              <a:t>time the independent variable changes by one </a:t>
            </a:r>
            <a:r>
              <a:rPr lang="en-IN" dirty="0" smtClean="0"/>
              <a:t>unit</a:t>
            </a:r>
            <a:endParaRPr lang="en-IN" dirty="0"/>
          </a:p>
          <a:p>
            <a:r>
              <a:rPr lang="en-IN" dirty="0"/>
              <a:t>Standardizing the Regression Coefficients: Beta Coefficients : Standardization converts variables to a common scale and variability, the most common being a mean of zero  and standard deviation of one. In this way, we make sure that all variables are comparable</a:t>
            </a:r>
            <a:endParaRPr lang="en-IN" b="1" dirty="0"/>
          </a:p>
          <a:p>
            <a:r>
              <a:rPr lang="en-IN" dirty="0" smtClean="0"/>
              <a:t>Estimation : regression involves </a:t>
            </a:r>
            <a:r>
              <a:rPr lang="en-IN" dirty="0"/>
              <a:t>the use of a </a:t>
            </a:r>
            <a:r>
              <a:rPr lang="en-IN" dirty="0" smtClean="0"/>
              <a:t>the </a:t>
            </a:r>
            <a:r>
              <a:rPr lang="en-IN" dirty="0"/>
              <a:t>regression </a:t>
            </a:r>
            <a:r>
              <a:rPr lang="en-IN" dirty="0" smtClean="0"/>
              <a:t>model </a:t>
            </a:r>
            <a:r>
              <a:rPr lang="en-IN" dirty="0"/>
              <a:t>to estimate a single </a:t>
            </a:r>
            <a:r>
              <a:rPr lang="en-IN" dirty="0" smtClean="0"/>
              <a:t>value for dependent variable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Identifying Influential 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observations that have a disproportionate effect on the regression </a:t>
            </a:r>
            <a:r>
              <a:rPr lang="en-IN" dirty="0" smtClean="0"/>
              <a:t>results</a:t>
            </a:r>
          </a:p>
          <a:p>
            <a:r>
              <a:rPr lang="en-IN" dirty="0"/>
              <a:t>Outliers</a:t>
            </a:r>
            <a:r>
              <a:rPr lang="en-IN" b="1" dirty="0"/>
              <a:t> </a:t>
            </a:r>
            <a:r>
              <a:rPr lang="en-IN" dirty="0"/>
              <a:t>are observations that have large residual </a:t>
            </a:r>
            <a:r>
              <a:rPr lang="en-IN" dirty="0" smtClean="0"/>
              <a:t>values</a:t>
            </a:r>
          </a:p>
          <a:p>
            <a:r>
              <a:rPr lang="en-IN" dirty="0"/>
              <a:t>Leverage points are observations that are distinct from the remaining observations based </a:t>
            </a:r>
            <a:r>
              <a:rPr lang="en-IN" dirty="0" smtClean="0"/>
              <a:t>on their </a:t>
            </a:r>
            <a:r>
              <a:rPr lang="en-IN" dirty="0"/>
              <a:t>independent variable </a:t>
            </a:r>
            <a:r>
              <a:rPr lang="en-IN" dirty="0" smtClean="0"/>
              <a:t>values</a:t>
            </a:r>
          </a:p>
          <a:p>
            <a:r>
              <a:rPr lang="en-IN" dirty="0"/>
              <a:t>IDENTIFYING INFLUENTIAL </a:t>
            </a:r>
            <a:r>
              <a:rPr lang="en-IN" dirty="0" smtClean="0"/>
              <a:t>OBSERVATIONS : </a:t>
            </a:r>
            <a:r>
              <a:rPr lang="en-IN" dirty="0" smtClean="0"/>
              <a:t>Reinforcing , </a:t>
            </a:r>
            <a:r>
              <a:rPr lang="en-IN" dirty="0" smtClean="0"/>
              <a:t>Conflicting, Shifting</a:t>
            </a:r>
          </a:p>
          <a:p>
            <a:r>
              <a:rPr lang="en-IN" dirty="0"/>
              <a:t>REMEDIES FOR </a:t>
            </a:r>
            <a:r>
              <a:rPr lang="en-IN" dirty="0" smtClean="0"/>
              <a:t>INFLUENTIALS : DELETE cases or analyse data with and without </a:t>
            </a:r>
            <a:r>
              <a:rPr lang="en-IN" dirty="0"/>
              <a:t>INFLUENTIAL OBSERVATIONS </a:t>
            </a:r>
            <a:r>
              <a:rPr lang="en-IN" dirty="0" smtClean="0"/>
              <a:t>and compare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95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Correlation  between independent variables, Model assumes no Multicollinearity</a:t>
            </a:r>
          </a:p>
          <a:p>
            <a:pPr marL="0" indent="0">
              <a:buNone/>
            </a:pPr>
            <a:r>
              <a:rPr lang="en-IN" dirty="0"/>
              <a:t>IDENTIFYING </a:t>
            </a:r>
            <a:r>
              <a:rPr lang="en-IN" dirty="0" smtClean="0"/>
              <a:t>MULTICOLLINEARITY</a:t>
            </a:r>
            <a:r>
              <a:rPr lang="en-IN" b="1" dirty="0" smtClean="0"/>
              <a:t> : </a:t>
            </a:r>
          </a:p>
          <a:p>
            <a:r>
              <a:rPr lang="en-IN" dirty="0"/>
              <a:t>correlation matrix </a:t>
            </a:r>
            <a:r>
              <a:rPr lang="en-IN" dirty="0" smtClean="0"/>
              <a:t>: correlations of even </a:t>
            </a:r>
            <a:r>
              <a:rPr lang="en-IN" dirty="0"/>
              <a:t>.70 </a:t>
            </a:r>
            <a:r>
              <a:rPr lang="en-IN" dirty="0" smtClean="0"/>
              <a:t>can </a:t>
            </a:r>
            <a:r>
              <a:rPr lang="en-IN" dirty="0"/>
              <a:t>impact both the explanation </a:t>
            </a:r>
            <a:r>
              <a:rPr lang="en-IN" dirty="0" smtClean="0"/>
              <a:t>and estimation </a:t>
            </a:r>
            <a:r>
              <a:rPr lang="en-IN" dirty="0"/>
              <a:t>of the regression </a:t>
            </a:r>
            <a:r>
              <a:rPr lang="en-IN" dirty="0" smtClean="0"/>
              <a:t>results</a:t>
            </a:r>
            <a:endParaRPr lang="en-IN" dirty="0" smtClean="0"/>
          </a:p>
          <a:p>
            <a:r>
              <a:rPr lang="en-IN" dirty="0" smtClean="0"/>
              <a:t>Tolerance (1-r2), </a:t>
            </a:r>
            <a:r>
              <a:rPr lang="en-IN" dirty="0"/>
              <a:t>Variance Inflation </a:t>
            </a:r>
            <a:r>
              <a:rPr lang="en-IN" dirty="0" smtClean="0"/>
              <a:t>Factor (</a:t>
            </a:r>
            <a:r>
              <a:rPr lang="en-IN" dirty="0" smtClean="0"/>
              <a:t>VIF)(1/tolerance)</a:t>
            </a:r>
            <a:r>
              <a:rPr lang="en-IN" b="1" dirty="0" smtClean="0"/>
              <a:t> </a:t>
            </a:r>
            <a:r>
              <a:rPr lang="en-IN" dirty="0"/>
              <a:t>higher degrees of multicollinearity are reflected in lower tolerance values </a:t>
            </a:r>
            <a:r>
              <a:rPr lang="en-IN" dirty="0" smtClean="0"/>
              <a:t>and higher </a:t>
            </a:r>
            <a:r>
              <a:rPr lang="en-IN" dirty="0"/>
              <a:t>VIF values</a:t>
            </a:r>
            <a:r>
              <a:rPr lang="en-IN" dirty="0" smtClean="0"/>
              <a:t>. </a:t>
            </a:r>
            <a:r>
              <a:rPr lang="en-IN" dirty="0"/>
              <a:t>suggested </a:t>
            </a:r>
            <a:r>
              <a:rPr lang="en-IN" dirty="0" smtClean="0"/>
              <a:t>cut-off </a:t>
            </a:r>
            <a:r>
              <a:rPr lang="en-IN" dirty="0"/>
              <a:t>for the tolerance value </a:t>
            </a:r>
            <a:r>
              <a:rPr lang="en-IN" dirty="0" smtClean="0"/>
              <a:t>is 0.10 </a:t>
            </a:r>
            <a:r>
              <a:rPr lang="en-IN" dirty="0"/>
              <a:t>(or </a:t>
            </a:r>
            <a:r>
              <a:rPr lang="en-IN" dirty="0" smtClean="0"/>
              <a:t>VIF </a:t>
            </a:r>
            <a:r>
              <a:rPr lang="en-IN" dirty="0"/>
              <a:t>of 10.0), </a:t>
            </a:r>
            <a:r>
              <a:rPr lang="en-IN" dirty="0" smtClean="0"/>
              <a:t>which corresponds </a:t>
            </a:r>
            <a:r>
              <a:rPr lang="en-IN" dirty="0"/>
              <a:t>to a multiple correlation of .95 with the other independent variables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Impact of multicollinearity may </a:t>
            </a:r>
            <a:r>
              <a:rPr lang="en-IN" dirty="0"/>
              <a:t>also be seen at </a:t>
            </a:r>
            <a:r>
              <a:rPr lang="en-IN" dirty="0" smtClean="0"/>
              <a:t>much lower </a:t>
            </a:r>
            <a:r>
              <a:rPr lang="en-IN" dirty="0"/>
              <a:t>levels </a:t>
            </a:r>
            <a:r>
              <a:rPr lang="en-IN" dirty="0" smtClean="0"/>
              <a:t>of </a:t>
            </a:r>
            <a:r>
              <a:rPr lang="en-IN" dirty="0"/>
              <a:t>correlations </a:t>
            </a:r>
            <a:r>
              <a:rPr lang="en-IN" dirty="0" smtClean="0"/>
              <a:t> (&lt;0.7), tolerance(&lt;0.10)  </a:t>
            </a:r>
            <a:r>
              <a:rPr lang="en-IN" dirty="0"/>
              <a:t>and </a:t>
            </a:r>
            <a:r>
              <a:rPr lang="en-IN" dirty="0" err="1" smtClean="0"/>
              <a:t>vif</a:t>
            </a:r>
            <a:r>
              <a:rPr lang="en-IN" dirty="0" smtClean="0"/>
              <a:t>(&lt;10)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7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Impact</a:t>
            </a:r>
          </a:p>
          <a:p>
            <a:pPr marL="0" indent="0">
              <a:buNone/>
            </a:pPr>
            <a:r>
              <a:rPr lang="en-IN" dirty="0" smtClean="0"/>
              <a:t>As </a:t>
            </a:r>
            <a:r>
              <a:rPr lang="en-IN" dirty="0"/>
              <a:t>multicollinearity </a:t>
            </a:r>
            <a:r>
              <a:rPr lang="en-IN" dirty="0" smtClean="0"/>
              <a:t>increases</a:t>
            </a:r>
          </a:p>
          <a:p>
            <a:r>
              <a:rPr lang="en-IN" dirty="0" smtClean="0"/>
              <a:t>the </a:t>
            </a:r>
            <a:r>
              <a:rPr lang="en-IN" dirty="0"/>
              <a:t>total variance explained decreases</a:t>
            </a:r>
            <a:r>
              <a:rPr lang="en-IN" dirty="0" smtClean="0"/>
              <a:t>,</a:t>
            </a:r>
          </a:p>
          <a:p>
            <a:r>
              <a:rPr lang="en-IN" dirty="0" smtClean="0"/>
              <a:t>the </a:t>
            </a:r>
            <a:r>
              <a:rPr lang="en-IN" dirty="0"/>
              <a:t>standard error of the estimated regression coefficients increases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ability to demonstrate that the estimated regression coefficients are significantly different from zero is  markedly impacted</a:t>
            </a:r>
            <a:r>
              <a:rPr lang="en-IN" dirty="0" smtClean="0"/>
              <a:t>,</a:t>
            </a:r>
          </a:p>
          <a:p>
            <a:r>
              <a:rPr lang="en-IN" dirty="0" smtClean="0"/>
              <a:t>result </a:t>
            </a:r>
            <a:r>
              <a:rPr lang="en-IN" dirty="0"/>
              <a:t>in regression coefficients being incorrectly estimated and even having the wrong </a:t>
            </a:r>
            <a:r>
              <a:rPr lang="en-IN" dirty="0" smtClean="0"/>
              <a:t>signs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Remedy</a:t>
            </a:r>
          </a:p>
          <a:p>
            <a:r>
              <a:rPr lang="en-IN" dirty="0" smtClean="0"/>
              <a:t>Omit </a:t>
            </a:r>
            <a:r>
              <a:rPr lang="en-IN" dirty="0"/>
              <a:t>one or more highly correlated independent variables and identify other </a:t>
            </a:r>
            <a:r>
              <a:rPr lang="en-IN" dirty="0" smtClean="0"/>
              <a:t>independent variables </a:t>
            </a:r>
            <a:r>
              <a:rPr lang="en-IN" dirty="0"/>
              <a:t>to help the </a:t>
            </a:r>
            <a:r>
              <a:rPr lang="en-IN" dirty="0" smtClean="0"/>
              <a:t>prediction May result in specification error</a:t>
            </a:r>
          </a:p>
          <a:p>
            <a:r>
              <a:rPr lang="en-IN" dirty="0"/>
              <a:t>Use the model with the highly correlated independent variables for prediction </a:t>
            </a:r>
            <a:r>
              <a:rPr lang="en-IN" dirty="0" smtClean="0"/>
              <a:t>only</a:t>
            </a:r>
          </a:p>
          <a:p>
            <a:r>
              <a:rPr lang="en-IN" dirty="0" smtClean="0"/>
              <a:t>Use Bayesian </a:t>
            </a:r>
            <a:r>
              <a:rPr lang="en-IN" dirty="0"/>
              <a:t>regression </a:t>
            </a:r>
            <a:r>
              <a:rPr lang="en-IN" dirty="0" smtClean="0"/>
              <a:t>or </a:t>
            </a:r>
            <a:r>
              <a:rPr lang="en-IN" dirty="0"/>
              <a:t>regression on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0212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STAGE 6: VALIDATION OF THE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most appropriate empirical validation approach is to test the regression model on a new sample drawn from the general population. First, the original model can predict values in the new sample and predictive fit can be calculated. Second, a separate model can be estimated with the new sample and then compared with the original equation on characteristics such as the significant variables included; sign, size, and relative importance of variables; and predictive accuracy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   OR</a:t>
            </a:r>
            <a:endParaRPr lang="en-IN" dirty="0"/>
          </a:p>
          <a:p>
            <a:r>
              <a:rPr lang="en-IN" dirty="0" smtClean="0"/>
              <a:t>divide </a:t>
            </a:r>
            <a:r>
              <a:rPr lang="en-IN" dirty="0"/>
              <a:t>the sample into two parts: an estimation subsample for creating </a:t>
            </a:r>
            <a:r>
              <a:rPr lang="en-IN" dirty="0" smtClean="0"/>
              <a:t>the regression </a:t>
            </a:r>
            <a:r>
              <a:rPr lang="en-IN" dirty="0"/>
              <a:t>model and the holdout </a:t>
            </a:r>
            <a:r>
              <a:rPr lang="en-IN" dirty="0" smtClean="0"/>
              <a:t>for validation. </a:t>
            </a:r>
            <a:r>
              <a:rPr lang="en-IN" dirty="0"/>
              <a:t>subsample used to test the equation. Many procedures, both random and </a:t>
            </a:r>
            <a:r>
              <a:rPr lang="en-IN" dirty="0" smtClean="0"/>
              <a:t>systematic </a:t>
            </a:r>
            <a:r>
              <a:rPr lang="en-IN" dirty="0"/>
              <a:t>are available for splitting the data, each drawing two independent samples from the single data </a:t>
            </a:r>
            <a:r>
              <a:rPr lang="en-IN" dirty="0" smtClean="0"/>
              <a:t>set.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1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VALIDATION OF THE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Calculating the PRESS </a:t>
            </a:r>
            <a:r>
              <a:rPr lang="en-IN" b="1" dirty="0" smtClean="0"/>
              <a:t>Statistic</a:t>
            </a:r>
          </a:p>
          <a:p>
            <a:pPr marL="0" indent="0">
              <a:buNone/>
            </a:pPr>
            <a:r>
              <a:rPr lang="en-IN" dirty="0"/>
              <a:t>The procedure omits </a:t>
            </a:r>
            <a:r>
              <a:rPr lang="en-IN" dirty="0" smtClean="0"/>
              <a:t>one observation </a:t>
            </a:r>
            <a:r>
              <a:rPr lang="en-IN" dirty="0"/>
              <a:t>in the estimation of the regression model and then predicts the omitted observation </a:t>
            </a:r>
            <a:r>
              <a:rPr lang="en-IN" dirty="0" smtClean="0"/>
              <a:t>with the </a:t>
            </a:r>
            <a:r>
              <a:rPr lang="en-IN" dirty="0"/>
              <a:t>estimated model. Thus, the observation cannot affect the coefficients of the model used to </a:t>
            </a:r>
            <a:r>
              <a:rPr lang="en-IN" dirty="0" smtClean="0"/>
              <a:t>calculate its </a:t>
            </a:r>
            <a:r>
              <a:rPr lang="en-IN" dirty="0"/>
              <a:t>predicted value. The procedure is applied again, omitting another </a:t>
            </a:r>
            <a:r>
              <a:rPr lang="en-IN" dirty="0" smtClean="0"/>
              <a:t>observation, estimating a new </a:t>
            </a:r>
            <a:r>
              <a:rPr lang="en-IN" dirty="0"/>
              <a:t>model, and making the </a:t>
            </a:r>
            <a:r>
              <a:rPr lang="en-IN" dirty="0" smtClean="0"/>
              <a:t>prediction </a:t>
            </a:r>
            <a:r>
              <a:rPr lang="en-IN" dirty="0"/>
              <a:t>and so on</a:t>
            </a:r>
            <a:r>
              <a:rPr lang="en-IN" dirty="0" smtClean="0"/>
              <a:t>. </a:t>
            </a:r>
            <a:r>
              <a:rPr lang="en-IN" dirty="0"/>
              <a:t>The residuals for the observations can then be summed </a:t>
            </a:r>
            <a:r>
              <a:rPr lang="en-IN" dirty="0" smtClean="0"/>
              <a:t>to provide </a:t>
            </a:r>
            <a:r>
              <a:rPr lang="en-IN" dirty="0"/>
              <a:t>an overall measure of predictive fit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Comparing Regression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addition of a variable will always increase the </a:t>
            </a:r>
            <a:r>
              <a:rPr lang="en-IN" i="1" dirty="0"/>
              <a:t>R</a:t>
            </a:r>
            <a:r>
              <a:rPr lang="en-IN" dirty="0"/>
              <a:t>2 </a:t>
            </a:r>
            <a:r>
              <a:rPr lang="en-IN" dirty="0" smtClean="0"/>
              <a:t>value </a:t>
            </a:r>
            <a:r>
              <a:rPr lang="en-IN" dirty="0"/>
              <a:t>even if </a:t>
            </a:r>
            <a:r>
              <a:rPr lang="en-IN" dirty="0" smtClean="0"/>
              <a:t>on significant predictor variables </a:t>
            </a:r>
            <a:r>
              <a:rPr lang="en-IN" dirty="0"/>
              <a:t>are </a:t>
            </a:r>
            <a:r>
              <a:rPr lang="en-IN" dirty="0" smtClean="0"/>
              <a:t>added. </a:t>
            </a:r>
            <a:r>
              <a:rPr lang="en-IN" dirty="0" smtClean="0"/>
              <a:t>thus </a:t>
            </a:r>
            <a:r>
              <a:rPr lang="en-IN" i="1" dirty="0"/>
              <a:t>R</a:t>
            </a:r>
            <a:r>
              <a:rPr lang="en-IN" dirty="0"/>
              <a:t>2 </a:t>
            </a:r>
            <a:r>
              <a:rPr lang="en-IN" dirty="0" smtClean="0"/>
              <a:t>is adjusted with degrees of freedom and is called adjusted </a:t>
            </a:r>
            <a:r>
              <a:rPr lang="en-IN" dirty="0"/>
              <a:t>coefficient </a:t>
            </a:r>
            <a:r>
              <a:rPr lang="en-IN" dirty="0" smtClean="0"/>
              <a:t>of determination </a:t>
            </a:r>
            <a:r>
              <a:rPr lang="en-IN" dirty="0"/>
              <a:t>(adjusted </a:t>
            </a:r>
            <a:r>
              <a:rPr lang="en-IN" i="1" dirty="0"/>
              <a:t>R</a:t>
            </a:r>
            <a:r>
              <a:rPr lang="en-IN" dirty="0"/>
              <a:t>2</a:t>
            </a:r>
            <a:r>
              <a:rPr lang="en-IN" dirty="0" smtClean="0"/>
              <a:t>) and is </a:t>
            </a:r>
            <a:r>
              <a:rPr lang="en-IN" dirty="0"/>
              <a:t>particularly useful in </a:t>
            </a:r>
            <a:r>
              <a:rPr lang="en-IN" dirty="0" smtClean="0"/>
              <a:t>comparing across </a:t>
            </a:r>
            <a:r>
              <a:rPr lang="en-IN" dirty="0"/>
              <a:t>regression equations involving different numbers of independent variables or </a:t>
            </a:r>
            <a:r>
              <a:rPr lang="en-IN" dirty="0" smtClean="0"/>
              <a:t>different sample </a:t>
            </a:r>
            <a:r>
              <a:rPr lang="en-IN" dirty="0"/>
              <a:t>sizes</a:t>
            </a:r>
          </a:p>
        </p:txBody>
      </p:sp>
    </p:spTree>
    <p:extLst>
      <p:ext uri="{BB962C8B-B14F-4D97-AF65-F5344CB8AC3E}">
        <p14:creationId xmlns:p14="http://schemas.microsoft.com/office/powerpoint/2010/main" val="25668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Forecasting with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When applying the model to a new </a:t>
            </a:r>
            <a:r>
              <a:rPr lang="en-IN" dirty="0" smtClean="0"/>
              <a:t>sample </a:t>
            </a:r>
            <a:r>
              <a:rPr lang="en-IN" dirty="0"/>
              <a:t>confidence intervals of </a:t>
            </a:r>
            <a:r>
              <a:rPr lang="en-IN" dirty="0" smtClean="0"/>
              <a:t>predictions </a:t>
            </a:r>
            <a:r>
              <a:rPr lang="en-IN" dirty="0"/>
              <a:t>in </a:t>
            </a:r>
            <a:r>
              <a:rPr lang="en-IN" dirty="0" smtClean="0"/>
              <a:t>addition to </a:t>
            </a:r>
            <a:r>
              <a:rPr lang="en-IN" dirty="0"/>
              <a:t>the point </a:t>
            </a:r>
            <a:r>
              <a:rPr lang="en-IN" dirty="0" smtClean="0"/>
              <a:t>estimate to be calculated</a:t>
            </a:r>
          </a:p>
          <a:p>
            <a:r>
              <a:rPr lang="en-IN" dirty="0"/>
              <a:t>conditions and relationships measured at the time the </a:t>
            </a:r>
            <a:r>
              <a:rPr lang="en-IN" dirty="0" smtClean="0"/>
              <a:t>original sample </a:t>
            </a:r>
            <a:r>
              <a:rPr lang="en-IN" dirty="0"/>
              <a:t>was taken have not changed </a:t>
            </a:r>
            <a:r>
              <a:rPr lang="en-IN" dirty="0" smtClean="0"/>
              <a:t>materially for new sample</a:t>
            </a:r>
          </a:p>
          <a:p>
            <a:r>
              <a:rPr lang="en-IN" dirty="0"/>
              <a:t>not </a:t>
            </a:r>
            <a:r>
              <a:rPr lang="en-IN" dirty="0" smtClean="0"/>
              <a:t>To use </a:t>
            </a:r>
            <a:r>
              <a:rPr lang="en-IN" dirty="0"/>
              <a:t>the model to estimate beyond the range of independent variables </a:t>
            </a:r>
            <a:r>
              <a:rPr lang="en-IN" dirty="0" smtClean="0"/>
              <a:t>found in </a:t>
            </a:r>
            <a:r>
              <a:rPr lang="en-IN" dirty="0"/>
              <a:t>the </a:t>
            </a:r>
            <a:r>
              <a:rPr lang="en-IN" dirty="0" smtClean="0"/>
              <a:t>sample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7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Levels of randomness of the missing data process and Diagnostic tests for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Levels </a:t>
            </a:r>
            <a:r>
              <a:rPr lang="en-IN" dirty="0"/>
              <a:t>of randomness of the missing data process</a:t>
            </a:r>
            <a:endParaRPr lang="en-IN" dirty="0" smtClean="0"/>
          </a:p>
          <a:p>
            <a:r>
              <a:rPr lang="en-IN" dirty="0"/>
              <a:t>MAR(missing at random)  missing values of Y depends on X and not on Y </a:t>
            </a:r>
            <a:endParaRPr lang="en-IN" dirty="0" smtClean="0"/>
          </a:p>
          <a:p>
            <a:r>
              <a:rPr lang="en-IN" dirty="0" err="1" smtClean="0"/>
              <a:t>MCAr</a:t>
            </a:r>
            <a:r>
              <a:rPr lang="en-IN" dirty="0" smtClean="0"/>
              <a:t> (missing </a:t>
            </a:r>
            <a:r>
              <a:rPr lang="en-IN" dirty="0"/>
              <a:t>completely at random) missing values of Y are random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Diagnostic tests for randomness</a:t>
            </a:r>
          </a:p>
          <a:p>
            <a:r>
              <a:rPr lang="en-IN" dirty="0" smtClean="0"/>
              <a:t>MAR : Test for proportion or t test: significant difference means possibility of MAR</a:t>
            </a:r>
          </a:p>
          <a:p>
            <a:r>
              <a:rPr lang="en-IN" dirty="0" smtClean="0"/>
              <a:t>MCAR : Test for randomness: </a:t>
            </a:r>
            <a:r>
              <a:rPr lang="en-IN" dirty="0"/>
              <a:t>significant difference means </a:t>
            </a:r>
            <a:r>
              <a:rPr lang="en-IN" dirty="0" smtClean="0"/>
              <a:t>missing data is MCAR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0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imputation </a:t>
            </a:r>
            <a:r>
              <a:rPr lang="en-IN" dirty="0" smtClean="0"/>
              <a:t>methods for </a:t>
            </a:r>
            <a:r>
              <a:rPr lang="en-IN" dirty="0"/>
              <a:t>MCAR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6676"/>
            <a:ext cx="10363826" cy="45720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Using only valid data: </a:t>
            </a:r>
          </a:p>
          <a:p>
            <a:pPr marL="0" indent="0">
              <a:buNone/>
            </a:pPr>
            <a:r>
              <a:rPr lang="en-IN" dirty="0" smtClean="0"/>
              <a:t>    complete case approach (SPSS:LISTWISE) DELETE cases WITH MISSING DATA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ALL AVAILABLE Data : </a:t>
            </a:r>
            <a:r>
              <a:rPr lang="en-IN" dirty="0"/>
              <a:t>(SPSS </a:t>
            </a:r>
            <a:r>
              <a:rPr lang="en-IN" dirty="0" smtClean="0"/>
              <a:t>:PAIRWISE) To calculate mean, correlation on available  data and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missing values are ignored</a:t>
            </a:r>
          </a:p>
          <a:p>
            <a:r>
              <a:rPr lang="en-IN" dirty="0" smtClean="0"/>
              <a:t>Using known replacement values:</a:t>
            </a:r>
          </a:p>
          <a:p>
            <a:pPr marL="0" indent="0">
              <a:buNone/>
            </a:pPr>
            <a:r>
              <a:rPr lang="en-IN" dirty="0" smtClean="0"/>
              <a:t>    Hot or cold deck imputation :     hot </a:t>
            </a:r>
            <a:r>
              <a:rPr lang="en-IN" dirty="0"/>
              <a:t>deck </a:t>
            </a:r>
            <a:r>
              <a:rPr lang="en-IN" dirty="0" smtClean="0"/>
              <a:t>: Replace observation similar in the sample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cold  Deck:  Replace observation from external source</a:t>
            </a:r>
          </a:p>
          <a:p>
            <a:pPr marL="0" indent="0">
              <a:buNone/>
            </a:pPr>
            <a:r>
              <a:rPr lang="en-IN" dirty="0" smtClean="0"/>
              <a:t>    Case substitution: replace All observations of a case by another non-sampled case</a:t>
            </a:r>
          </a:p>
          <a:p>
            <a:r>
              <a:rPr lang="en-IN" dirty="0"/>
              <a:t>Calculating replacement values</a:t>
            </a:r>
          </a:p>
          <a:p>
            <a:pPr marL="0" indent="0">
              <a:buNone/>
            </a:pPr>
            <a:r>
              <a:rPr lang="en-IN" dirty="0"/>
              <a:t>    mean substitution : replace missing value with mean value</a:t>
            </a:r>
          </a:p>
          <a:p>
            <a:pPr marL="0" indent="0">
              <a:buNone/>
            </a:pPr>
            <a:r>
              <a:rPr lang="en-IN" dirty="0"/>
              <a:t>   Regression substitution: predict the missing </a:t>
            </a:r>
            <a:r>
              <a:rPr lang="en-IN" dirty="0" smtClean="0"/>
              <a:t>value of </a:t>
            </a:r>
            <a:r>
              <a:rPr lang="en-IN" dirty="0"/>
              <a:t>a variable based on its  </a:t>
            </a:r>
            <a:r>
              <a:rPr lang="en-IN" dirty="0" smtClean="0"/>
              <a:t>relationship with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other </a:t>
            </a:r>
            <a:r>
              <a:rPr lang="en-IN" dirty="0"/>
              <a:t>variables in the data set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6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imputation methods for </a:t>
            </a:r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MODEL based methods</a:t>
            </a:r>
          </a:p>
          <a:p>
            <a:pPr lvl="1"/>
            <a:r>
              <a:rPr lang="en-IN" dirty="0" smtClean="0"/>
              <a:t>EM algorithm</a:t>
            </a:r>
          </a:p>
          <a:p>
            <a:pPr lvl="1"/>
            <a:r>
              <a:rPr lang="en-IN" dirty="0" smtClean="0"/>
              <a:t>Structural equation modelling (SEM)</a:t>
            </a:r>
          </a:p>
          <a:p>
            <a:r>
              <a:rPr lang="en-IN" dirty="0" smtClean="0"/>
              <a:t>Introduce dummy variable  0 : non missing 1 : missing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Replace missing data by mean </a:t>
            </a:r>
            <a:r>
              <a:rPr lang="en-IN" dirty="0"/>
              <a:t>substitution </a:t>
            </a:r>
            <a:r>
              <a:rPr lang="en-IN" dirty="0" smtClean="0"/>
              <a:t>method. Develop the relationship.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dummy </a:t>
            </a:r>
            <a:r>
              <a:rPr lang="en-IN" dirty="0"/>
              <a:t>variable coefficient assesses the statistical significance of </a:t>
            </a:r>
            <a:r>
              <a:rPr lang="en-IN" dirty="0" smtClean="0"/>
              <a:t>difference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between </a:t>
            </a:r>
            <a:r>
              <a:rPr lang="en-IN" dirty="0"/>
              <a:t>observations with missing </a:t>
            </a:r>
            <a:r>
              <a:rPr lang="en-IN" dirty="0" smtClean="0"/>
              <a:t>and non missing data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17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Thumb rules for missing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Under 10% </a:t>
            </a:r>
            <a:r>
              <a:rPr lang="en-IN" dirty="0" smtClean="0"/>
              <a:t> : Any </a:t>
            </a:r>
            <a:r>
              <a:rPr lang="en-IN" dirty="0"/>
              <a:t>of the imputation methods can be applied when missing data are this low,</a:t>
            </a:r>
          </a:p>
          <a:p>
            <a:pPr marL="0" indent="0">
              <a:buNone/>
            </a:pPr>
            <a:r>
              <a:rPr lang="en-IN" dirty="0" smtClean="0"/>
              <a:t>    although </a:t>
            </a:r>
            <a:r>
              <a:rPr lang="en-IN" dirty="0"/>
              <a:t>the complete case method has been shown to be the least preferred</a:t>
            </a:r>
          </a:p>
          <a:p>
            <a:r>
              <a:rPr lang="en-IN" dirty="0" smtClean="0"/>
              <a:t>10</a:t>
            </a:r>
            <a:r>
              <a:rPr lang="en-IN" dirty="0"/>
              <a:t>% to 20% </a:t>
            </a:r>
            <a:r>
              <a:rPr lang="en-IN" dirty="0" smtClean="0"/>
              <a:t>: The </a:t>
            </a:r>
            <a:r>
              <a:rPr lang="en-IN" dirty="0"/>
              <a:t>increased presence of missing data makes the all-available, hot deck case</a:t>
            </a:r>
          </a:p>
          <a:p>
            <a:pPr marL="0" indent="0">
              <a:buNone/>
            </a:pPr>
            <a:r>
              <a:rPr lang="en-IN" dirty="0" smtClean="0"/>
              <a:t>    substitution</a:t>
            </a:r>
            <a:r>
              <a:rPr lang="en-IN" dirty="0"/>
              <a:t>, and regression methods most preferred for MCAR data, </a:t>
            </a:r>
            <a:r>
              <a:rPr lang="en-IN" dirty="0" smtClean="0"/>
              <a:t>whereas model-based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methods </a:t>
            </a:r>
            <a:r>
              <a:rPr lang="en-IN" dirty="0"/>
              <a:t>are necessary with MAR missing data processes</a:t>
            </a:r>
          </a:p>
          <a:p>
            <a:r>
              <a:rPr lang="en-IN" dirty="0" smtClean="0"/>
              <a:t>Over </a:t>
            </a:r>
            <a:r>
              <a:rPr lang="en-IN" dirty="0"/>
              <a:t>20% </a:t>
            </a:r>
            <a:r>
              <a:rPr lang="en-IN" dirty="0" smtClean="0"/>
              <a:t>: If </a:t>
            </a:r>
            <a:r>
              <a:rPr lang="en-IN" dirty="0"/>
              <a:t>it is deemed necessary to impute missing data when the level is over 20 percent,</a:t>
            </a:r>
          </a:p>
          <a:p>
            <a:pPr marL="0" indent="0">
              <a:buNone/>
            </a:pPr>
            <a:r>
              <a:rPr lang="en-IN" dirty="0" smtClean="0"/>
              <a:t>     the </a:t>
            </a:r>
            <a:r>
              <a:rPr lang="en-IN" dirty="0"/>
              <a:t>preferred methods are: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regression method for MCAR situations</a:t>
            </a:r>
          </a:p>
          <a:p>
            <a:pPr lvl="1"/>
            <a:r>
              <a:rPr lang="en-IN" dirty="0" smtClean="0"/>
              <a:t>Model-based </a:t>
            </a:r>
            <a:r>
              <a:rPr lang="en-IN" dirty="0"/>
              <a:t>methods when MAR missing data occur</a:t>
            </a:r>
          </a:p>
        </p:txBody>
      </p:sp>
    </p:spTree>
    <p:extLst>
      <p:ext uri="{BB962C8B-B14F-4D97-AF65-F5344CB8AC3E}">
        <p14:creationId xmlns:p14="http://schemas.microsoft.com/office/powerpoint/2010/main" val="299275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of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Procedural error : </a:t>
            </a:r>
            <a:r>
              <a:rPr lang="en-IN" dirty="0"/>
              <a:t>entry error or a mistake in </a:t>
            </a:r>
            <a:r>
              <a:rPr lang="en-IN" dirty="0" smtClean="0"/>
              <a:t>coding</a:t>
            </a:r>
          </a:p>
          <a:p>
            <a:r>
              <a:rPr lang="en-IN" dirty="0" smtClean="0"/>
              <a:t>Extraordinary event : monitoring rainfall in hurricane</a:t>
            </a:r>
          </a:p>
          <a:p>
            <a:r>
              <a:rPr lang="en-IN" dirty="0" smtClean="0"/>
              <a:t>Extraordinary observations : due to </a:t>
            </a:r>
            <a:r>
              <a:rPr lang="en-IN" dirty="0"/>
              <a:t>unique and markedly different </a:t>
            </a:r>
            <a:r>
              <a:rPr lang="en-IN" dirty="0" smtClean="0"/>
              <a:t>profile</a:t>
            </a:r>
          </a:p>
          <a:p>
            <a:r>
              <a:rPr lang="en-IN" dirty="0" smtClean="0"/>
              <a:t>Observations unique in their combination But </a:t>
            </a:r>
            <a:r>
              <a:rPr lang="en-IN" dirty="0"/>
              <a:t>fall within the ordinary range</a:t>
            </a:r>
          </a:p>
          <a:p>
            <a:pPr marL="0" indent="0">
              <a:buNone/>
            </a:pPr>
            <a:r>
              <a:rPr lang="en-IN" dirty="0" smtClean="0"/>
              <a:t>    of </a:t>
            </a:r>
            <a:r>
              <a:rPr lang="en-IN" dirty="0"/>
              <a:t>values on each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9986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Univariate methods: Examine all metric variables to identify unique or extreme observations</a:t>
            </a:r>
          </a:p>
          <a:p>
            <a:pPr marL="0" indent="0">
              <a:buNone/>
            </a:pPr>
            <a:r>
              <a:rPr lang="en-IN" dirty="0" smtClean="0"/>
              <a:t>   For </a:t>
            </a:r>
            <a:r>
              <a:rPr lang="en-IN" dirty="0"/>
              <a:t>small samples (80 or fewer observations), outliers typically are defined as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cases with standard scores of 2.5 or greater</a:t>
            </a:r>
          </a:p>
          <a:p>
            <a:pPr marL="0" indent="0">
              <a:buNone/>
            </a:pPr>
            <a:r>
              <a:rPr lang="en-IN" dirty="0" smtClean="0"/>
              <a:t>   For </a:t>
            </a:r>
            <a:r>
              <a:rPr lang="en-IN" dirty="0"/>
              <a:t>larger sample sizes, increase the threshold value of standard scores up to 4</a:t>
            </a:r>
          </a:p>
          <a:p>
            <a:pPr marL="0" indent="0">
              <a:buNone/>
            </a:pPr>
            <a:r>
              <a:rPr lang="en-IN" dirty="0" smtClean="0"/>
              <a:t>   If </a:t>
            </a:r>
            <a:r>
              <a:rPr lang="en-IN" dirty="0"/>
              <a:t>standard scores are not used, identify cases falling outside the ranges of 2.5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versus </a:t>
            </a:r>
            <a:r>
              <a:rPr lang="en-IN" dirty="0"/>
              <a:t>4 </a:t>
            </a:r>
            <a:r>
              <a:rPr lang="en-IN" dirty="0" smtClean="0"/>
              <a:t>standard deviations</a:t>
            </a:r>
            <a:r>
              <a:rPr lang="en-IN" dirty="0"/>
              <a:t>, depending on the sample size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5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3842</TotalTime>
  <Words>3199</Words>
  <Application>Microsoft Office PowerPoint</Application>
  <PresentationFormat>Custom</PresentationFormat>
  <Paragraphs>233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Droplet</vt:lpstr>
      <vt:lpstr> Advanced multivariate Techniques</vt:lpstr>
      <vt:lpstr>Examining Data</vt:lpstr>
      <vt:lpstr>MISSING DATA</vt:lpstr>
      <vt:lpstr>Levels of randomness of the missing data process and Diagnostic tests for randomness</vt:lpstr>
      <vt:lpstr> imputation methods for MCAR  </vt:lpstr>
      <vt:lpstr>imputation methods for MAR</vt:lpstr>
      <vt:lpstr>Thumb rules for missing data</vt:lpstr>
      <vt:lpstr>Classes of outliers</vt:lpstr>
      <vt:lpstr>Outlier Detection</vt:lpstr>
      <vt:lpstr>Outlier Detection</vt:lpstr>
      <vt:lpstr>Multiple regression analysis</vt:lpstr>
      <vt:lpstr>STAGE 1: OBJECTIVES OF MULTIPLE REGRESSION</vt:lpstr>
      <vt:lpstr>appropriateness of the research problem </vt:lpstr>
      <vt:lpstr>Specifying a Statistical Relationship</vt:lpstr>
      <vt:lpstr>Selection of Dependent and Independent Variables</vt:lpstr>
      <vt:lpstr>STAGE 2: RESEARCH DESIGN OF A MULTIPLE REGRESSION ANALYSIS</vt:lpstr>
      <vt:lpstr>Sample size</vt:lpstr>
      <vt:lpstr>In multiple regression power refers to the Probability that a significant relationship will be found if it actually exists. </vt:lpstr>
      <vt:lpstr>Creating Additional Variables</vt:lpstr>
      <vt:lpstr>STAGE 3: ASSUMPTIONS IN MULTIPLE REGRESSION ANALYSIS</vt:lpstr>
      <vt:lpstr>Linearity</vt:lpstr>
      <vt:lpstr>Constant variance of the error terms </vt:lpstr>
      <vt:lpstr>Independence of the error terms </vt:lpstr>
      <vt:lpstr>Normality of the error term distribution </vt:lpstr>
      <vt:lpstr>Normality of the error term distribution</vt:lpstr>
      <vt:lpstr> STAGE 4: ESTIMATING THE REGRESSION MODEL AND ASSESSING OVERALL MODEL FIT </vt:lpstr>
      <vt:lpstr>stepwise estimation </vt:lpstr>
      <vt:lpstr>Forward addition and backward elimination</vt:lpstr>
      <vt:lpstr>Examining the Statistical Significance of The Model</vt:lpstr>
      <vt:lpstr>STAGE 5: INTERPRETING THE REGRESSION VARIATE</vt:lpstr>
      <vt:lpstr>Identifying Influential Observations</vt:lpstr>
      <vt:lpstr>Multicollinearity</vt:lpstr>
      <vt:lpstr>Multicollinearity</vt:lpstr>
      <vt:lpstr>STAGE 6: VALIDATION OF THE RESULTS</vt:lpstr>
      <vt:lpstr>VALIDATION OF THE RESULTS</vt:lpstr>
      <vt:lpstr>Comparing Regression Models</vt:lpstr>
      <vt:lpstr>Forecasting with the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Data</dc:title>
  <dc:creator>Pradnya Khandeparkar</dc:creator>
  <cp:lastModifiedBy>hp</cp:lastModifiedBy>
  <cp:revision>169</cp:revision>
  <dcterms:created xsi:type="dcterms:W3CDTF">2019-12-18T09:47:14Z</dcterms:created>
  <dcterms:modified xsi:type="dcterms:W3CDTF">2020-01-15T16:35:54Z</dcterms:modified>
</cp:coreProperties>
</file>