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57" r:id="rId4"/>
    <p:sldId id="258" r:id="rId5"/>
    <p:sldId id="259" r:id="rId6"/>
    <p:sldId id="260" r:id="rId7"/>
    <p:sldId id="261" r:id="rId8"/>
    <p:sldId id="262" r:id="rId9"/>
    <p:sldId id="263" r:id="rId10"/>
    <p:sldId id="270" r:id="rId11"/>
    <p:sldId id="264" r:id="rId12"/>
    <p:sldId id="265" r:id="rId13"/>
    <p:sldId id="266" r:id="rId14"/>
    <p:sldId id="271" r:id="rId15"/>
    <p:sldId id="273"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 Ravindra Nerlikar" initials="VRN" lastIdx="1" clrIdx="0">
    <p:extLst>
      <p:ext uri="{19B8F6BF-5375-455C-9EA6-DF929625EA0E}">
        <p15:presenceInfo xmlns:p15="http://schemas.microsoft.com/office/powerpoint/2012/main" userId="S::ved.nerlikar@rwth-aachen.de::596659cf-cc31-4e87-b925-2c88aeb28a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sorterViewPr>
    <p:cViewPr>
      <p:scale>
        <a:sx n="67" d="100"/>
        <a:sy n="6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10T10:17:37.046" idx="1">
    <p:pos x="7435" y="895"/>
    <p:text>This range reflects that which is typical for a log2 transformed genre expression values measured on Ann ablsolute intensity scale, such as Affymetrix GeneChip Data.</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D81BC-FE34-44D5-85F3-09686E946F37}" type="datetimeFigureOut">
              <a:rPr lang="en-GB" smtClean="0"/>
              <a:t>10/07/2020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170E2-CAD3-4E11-BB36-038C49BEE1D1}" type="slidenum">
              <a:rPr lang="en-GB" smtClean="0"/>
              <a:t>‹#›</a:t>
            </a:fld>
            <a:endParaRPr lang="en-GB"/>
          </a:p>
        </p:txBody>
      </p:sp>
    </p:spTree>
    <p:extLst>
      <p:ext uri="{BB962C8B-B14F-4D97-AF65-F5344CB8AC3E}">
        <p14:creationId xmlns:p14="http://schemas.microsoft.com/office/powerpoint/2010/main" val="258794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48AF-A794-4B4A-AE2D-34FA4C370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C74FD3-F701-4109-B1B4-83A9E691F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CD2DFA-110E-4541-BB3A-22B316BF8626}"/>
              </a:ext>
            </a:extLst>
          </p:cNvPr>
          <p:cNvSpPr>
            <a:spLocks noGrp="1"/>
          </p:cNvSpPr>
          <p:nvPr>
            <p:ph type="dt" sz="half" idx="10"/>
          </p:nvPr>
        </p:nvSpPr>
        <p:spPr/>
        <p:txBody>
          <a:bodyPr/>
          <a:lstStyle/>
          <a:p>
            <a:fld id="{651CB938-7392-411A-B348-F954DF4CB9AB}" type="datetime1">
              <a:rPr lang="en-GB" smtClean="0"/>
              <a:t>10/07/2020</a:t>
            </a:fld>
            <a:endParaRPr lang="en-GB"/>
          </a:p>
        </p:txBody>
      </p:sp>
      <p:sp>
        <p:nvSpPr>
          <p:cNvPr id="5" name="Footer Placeholder 4">
            <a:extLst>
              <a:ext uri="{FF2B5EF4-FFF2-40B4-BE49-F238E27FC236}">
                <a16:creationId xmlns:a16="http://schemas.microsoft.com/office/drawing/2014/main" id="{04A79470-5331-4013-B388-E019B113EF0A}"/>
              </a:ext>
            </a:extLst>
          </p:cNvPr>
          <p:cNvSpPr>
            <a:spLocks noGrp="1"/>
          </p:cNvSpPr>
          <p:nvPr>
            <p:ph type="ftr" sz="quarter" idx="11"/>
          </p:nvPr>
        </p:nvSpPr>
        <p:spPr/>
        <p:txBody>
          <a:bodyPr/>
          <a:lstStyle/>
          <a:p>
            <a:r>
              <a:rPr lang="en-GB"/>
              <a:t>Gaurav &amp; Ved </a:t>
            </a:r>
          </a:p>
        </p:txBody>
      </p:sp>
      <p:sp>
        <p:nvSpPr>
          <p:cNvPr id="6" name="Slide Number Placeholder 5">
            <a:extLst>
              <a:ext uri="{FF2B5EF4-FFF2-40B4-BE49-F238E27FC236}">
                <a16:creationId xmlns:a16="http://schemas.microsoft.com/office/drawing/2014/main" id="{D65AE2F1-CCA4-4345-AFE2-147F17FECB70}"/>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15315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5AA3-8E4C-455D-9384-E13E1AE905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066864-5981-44C1-BC91-2B760542C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E8539E-4BE5-4A58-8F86-910BBF7FFADA}"/>
              </a:ext>
            </a:extLst>
          </p:cNvPr>
          <p:cNvSpPr>
            <a:spLocks noGrp="1"/>
          </p:cNvSpPr>
          <p:nvPr>
            <p:ph type="dt" sz="half" idx="10"/>
          </p:nvPr>
        </p:nvSpPr>
        <p:spPr/>
        <p:txBody>
          <a:bodyPr/>
          <a:lstStyle/>
          <a:p>
            <a:fld id="{90E2D045-B085-4D6F-9E5E-541DDCAFE0D4}" type="datetime1">
              <a:rPr lang="en-GB" smtClean="0"/>
              <a:t>10/07/2020</a:t>
            </a:fld>
            <a:endParaRPr lang="en-GB"/>
          </a:p>
        </p:txBody>
      </p:sp>
      <p:sp>
        <p:nvSpPr>
          <p:cNvPr id="5" name="Footer Placeholder 4">
            <a:extLst>
              <a:ext uri="{FF2B5EF4-FFF2-40B4-BE49-F238E27FC236}">
                <a16:creationId xmlns:a16="http://schemas.microsoft.com/office/drawing/2014/main" id="{CF6213B9-4737-4CDA-AEF6-67A7B9593441}"/>
              </a:ext>
            </a:extLst>
          </p:cNvPr>
          <p:cNvSpPr>
            <a:spLocks noGrp="1"/>
          </p:cNvSpPr>
          <p:nvPr>
            <p:ph type="ftr" sz="quarter" idx="11"/>
          </p:nvPr>
        </p:nvSpPr>
        <p:spPr/>
        <p:txBody>
          <a:bodyPr/>
          <a:lstStyle/>
          <a:p>
            <a:r>
              <a:rPr lang="en-GB"/>
              <a:t>Gaurav &amp; Ved </a:t>
            </a:r>
          </a:p>
        </p:txBody>
      </p:sp>
      <p:sp>
        <p:nvSpPr>
          <p:cNvPr id="6" name="Slide Number Placeholder 5">
            <a:extLst>
              <a:ext uri="{FF2B5EF4-FFF2-40B4-BE49-F238E27FC236}">
                <a16:creationId xmlns:a16="http://schemas.microsoft.com/office/drawing/2014/main" id="{90423998-FBFF-4B79-8889-C9A1411C8F16}"/>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39955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CD448-870D-43A4-8510-927B3E62B3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81F246-18E1-4E29-B5E3-3BD196F88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7F3F11-0D42-463E-9714-43E35A38C81D}"/>
              </a:ext>
            </a:extLst>
          </p:cNvPr>
          <p:cNvSpPr>
            <a:spLocks noGrp="1"/>
          </p:cNvSpPr>
          <p:nvPr>
            <p:ph type="dt" sz="half" idx="10"/>
          </p:nvPr>
        </p:nvSpPr>
        <p:spPr/>
        <p:txBody>
          <a:bodyPr/>
          <a:lstStyle/>
          <a:p>
            <a:fld id="{AE67CBFC-5C58-4F5A-9755-3C1E8DED1D13}" type="datetime1">
              <a:rPr lang="en-GB" smtClean="0"/>
              <a:t>10/07/2020</a:t>
            </a:fld>
            <a:endParaRPr lang="en-GB"/>
          </a:p>
        </p:txBody>
      </p:sp>
      <p:sp>
        <p:nvSpPr>
          <p:cNvPr id="5" name="Footer Placeholder 4">
            <a:extLst>
              <a:ext uri="{FF2B5EF4-FFF2-40B4-BE49-F238E27FC236}">
                <a16:creationId xmlns:a16="http://schemas.microsoft.com/office/drawing/2014/main" id="{062B0439-B95D-427B-A267-ACE18CBD359B}"/>
              </a:ext>
            </a:extLst>
          </p:cNvPr>
          <p:cNvSpPr>
            <a:spLocks noGrp="1"/>
          </p:cNvSpPr>
          <p:nvPr>
            <p:ph type="ftr" sz="quarter" idx="11"/>
          </p:nvPr>
        </p:nvSpPr>
        <p:spPr/>
        <p:txBody>
          <a:bodyPr/>
          <a:lstStyle/>
          <a:p>
            <a:r>
              <a:rPr lang="en-GB"/>
              <a:t>Gaurav &amp; Ved </a:t>
            </a:r>
          </a:p>
        </p:txBody>
      </p:sp>
      <p:sp>
        <p:nvSpPr>
          <p:cNvPr id="6" name="Slide Number Placeholder 5">
            <a:extLst>
              <a:ext uri="{FF2B5EF4-FFF2-40B4-BE49-F238E27FC236}">
                <a16:creationId xmlns:a16="http://schemas.microsoft.com/office/drawing/2014/main" id="{B5264831-C8F2-4B5C-900B-D54746FBC07D}"/>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62245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09D7-0E9D-4F30-81C0-B436DDD762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95D072-DFEE-490F-91A2-DD166BB77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E68BB4-BADC-428D-BF94-751F18B3E42D}"/>
              </a:ext>
            </a:extLst>
          </p:cNvPr>
          <p:cNvSpPr>
            <a:spLocks noGrp="1"/>
          </p:cNvSpPr>
          <p:nvPr>
            <p:ph type="dt" sz="half" idx="10"/>
          </p:nvPr>
        </p:nvSpPr>
        <p:spPr/>
        <p:txBody>
          <a:bodyPr/>
          <a:lstStyle/>
          <a:p>
            <a:fld id="{FA299E7B-F754-4453-8367-0418A3BCB6CA}" type="datetime1">
              <a:rPr lang="en-GB" smtClean="0"/>
              <a:t>10/07/2020</a:t>
            </a:fld>
            <a:endParaRPr lang="en-GB"/>
          </a:p>
        </p:txBody>
      </p:sp>
      <p:sp>
        <p:nvSpPr>
          <p:cNvPr id="5" name="Footer Placeholder 4">
            <a:extLst>
              <a:ext uri="{FF2B5EF4-FFF2-40B4-BE49-F238E27FC236}">
                <a16:creationId xmlns:a16="http://schemas.microsoft.com/office/drawing/2014/main" id="{E412B664-F430-44C0-8066-113AE37F1A1B}"/>
              </a:ext>
            </a:extLst>
          </p:cNvPr>
          <p:cNvSpPr>
            <a:spLocks noGrp="1"/>
          </p:cNvSpPr>
          <p:nvPr>
            <p:ph type="ftr" sz="quarter" idx="11"/>
          </p:nvPr>
        </p:nvSpPr>
        <p:spPr/>
        <p:txBody>
          <a:bodyPr/>
          <a:lstStyle/>
          <a:p>
            <a:r>
              <a:rPr lang="en-GB"/>
              <a:t>Gaurav &amp; Ved </a:t>
            </a:r>
          </a:p>
        </p:txBody>
      </p:sp>
      <p:sp>
        <p:nvSpPr>
          <p:cNvPr id="6" name="Slide Number Placeholder 5">
            <a:extLst>
              <a:ext uri="{FF2B5EF4-FFF2-40B4-BE49-F238E27FC236}">
                <a16:creationId xmlns:a16="http://schemas.microsoft.com/office/drawing/2014/main" id="{055E8177-6EF3-400F-A752-21F714631F9B}"/>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209264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DEB7-3AD5-4D42-9702-67550183F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780AA5-D3BB-4BB8-A2B1-1752593BB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ECDD2-7ABD-404C-B56B-19973AEDFA1B}"/>
              </a:ext>
            </a:extLst>
          </p:cNvPr>
          <p:cNvSpPr>
            <a:spLocks noGrp="1"/>
          </p:cNvSpPr>
          <p:nvPr>
            <p:ph type="dt" sz="half" idx="10"/>
          </p:nvPr>
        </p:nvSpPr>
        <p:spPr/>
        <p:txBody>
          <a:bodyPr/>
          <a:lstStyle/>
          <a:p>
            <a:fld id="{69DAD8B2-DDB3-4248-873D-97B0918A9909}" type="datetime1">
              <a:rPr lang="en-GB" smtClean="0"/>
              <a:t>10/07/2020</a:t>
            </a:fld>
            <a:endParaRPr lang="en-GB"/>
          </a:p>
        </p:txBody>
      </p:sp>
      <p:sp>
        <p:nvSpPr>
          <p:cNvPr id="5" name="Footer Placeholder 4">
            <a:extLst>
              <a:ext uri="{FF2B5EF4-FFF2-40B4-BE49-F238E27FC236}">
                <a16:creationId xmlns:a16="http://schemas.microsoft.com/office/drawing/2014/main" id="{B74BADAC-4B52-4E44-ABF0-B06DD0BF30EE}"/>
              </a:ext>
            </a:extLst>
          </p:cNvPr>
          <p:cNvSpPr>
            <a:spLocks noGrp="1"/>
          </p:cNvSpPr>
          <p:nvPr>
            <p:ph type="ftr" sz="quarter" idx="11"/>
          </p:nvPr>
        </p:nvSpPr>
        <p:spPr/>
        <p:txBody>
          <a:bodyPr/>
          <a:lstStyle/>
          <a:p>
            <a:r>
              <a:rPr lang="en-GB"/>
              <a:t>Gaurav &amp; Ved </a:t>
            </a:r>
          </a:p>
        </p:txBody>
      </p:sp>
      <p:sp>
        <p:nvSpPr>
          <p:cNvPr id="6" name="Slide Number Placeholder 5">
            <a:extLst>
              <a:ext uri="{FF2B5EF4-FFF2-40B4-BE49-F238E27FC236}">
                <a16:creationId xmlns:a16="http://schemas.microsoft.com/office/drawing/2014/main" id="{D1F1B545-9444-4E51-B527-697C55A6DCDC}"/>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139072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FDB2-0364-4DC1-9188-66EC128AB9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5269E8-4B5F-407C-ADA3-AC554179A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1B36AF2-6DE9-4C32-8381-7516A0AFE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239E16-19A9-4BCE-8569-09C71E134B24}"/>
              </a:ext>
            </a:extLst>
          </p:cNvPr>
          <p:cNvSpPr>
            <a:spLocks noGrp="1"/>
          </p:cNvSpPr>
          <p:nvPr>
            <p:ph type="dt" sz="half" idx="10"/>
          </p:nvPr>
        </p:nvSpPr>
        <p:spPr/>
        <p:txBody>
          <a:bodyPr/>
          <a:lstStyle/>
          <a:p>
            <a:fld id="{B2269B81-8F19-43FC-88C1-A93754822E43}" type="datetime1">
              <a:rPr lang="en-GB" smtClean="0"/>
              <a:t>10/07/2020</a:t>
            </a:fld>
            <a:endParaRPr lang="en-GB"/>
          </a:p>
        </p:txBody>
      </p:sp>
      <p:sp>
        <p:nvSpPr>
          <p:cNvPr id="6" name="Footer Placeholder 5">
            <a:extLst>
              <a:ext uri="{FF2B5EF4-FFF2-40B4-BE49-F238E27FC236}">
                <a16:creationId xmlns:a16="http://schemas.microsoft.com/office/drawing/2014/main" id="{83E493CE-6252-49FC-956E-F658E6A14154}"/>
              </a:ext>
            </a:extLst>
          </p:cNvPr>
          <p:cNvSpPr>
            <a:spLocks noGrp="1"/>
          </p:cNvSpPr>
          <p:nvPr>
            <p:ph type="ftr" sz="quarter" idx="11"/>
          </p:nvPr>
        </p:nvSpPr>
        <p:spPr/>
        <p:txBody>
          <a:bodyPr/>
          <a:lstStyle/>
          <a:p>
            <a:r>
              <a:rPr lang="en-GB"/>
              <a:t>Gaurav &amp; Ved </a:t>
            </a:r>
          </a:p>
        </p:txBody>
      </p:sp>
      <p:sp>
        <p:nvSpPr>
          <p:cNvPr id="7" name="Slide Number Placeholder 6">
            <a:extLst>
              <a:ext uri="{FF2B5EF4-FFF2-40B4-BE49-F238E27FC236}">
                <a16:creationId xmlns:a16="http://schemas.microsoft.com/office/drawing/2014/main" id="{C6C61BDB-7C27-4BEA-B1F5-F6BC2FC2FC87}"/>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188901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405-30E7-49A5-81D6-3D74C3BD94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4A3030-DEBB-40BF-86EF-AFBE1CBF7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9CE8A6-8EBC-482D-AE5E-29C87C69F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9806F37-040F-4F82-A88A-FCC7661EA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BF482-BCE2-4597-93EE-002FF62314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2F9B35-9CEE-42E0-BFBC-F0BF09A1F043}"/>
              </a:ext>
            </a:extLst>
          </p:cNvPr>
          <p:cNvSpPr>
            <a:spLocks noGrp="1"/>
          </p:cNvSpPr>
          <p:nvPr>
            <p:ph type="dt" sz="half" idx="10"/>
          </p:nvPr>
        </p:nvSpPr>
        <p:spPr/>
        <p:txBody>
          <a:bodyPr/>
          <a:lstStyle/>
          <a:p>
            <a:fld id="{F8E94753-E13E-4082-824D-6A34FC15550C}" type="datetime1">
              <a:rPr lang="en-GB" smtClean="0"/>
              <a:t>10/07/2020</a:t>
            </a:fld>
            <a:endParaRPr lang="en-GB"/>
          </a:p>
        </p:txBody>
      </p:sp>
      <p:sp>
        <p:nvSpPr>
          <p:cNvPr id="8" name="Footer Placeholder 7">
            <a:extLst>
              <a:ext uri="{FF2B5EF4-FFF2-40B4-BE49-F238E27FC236}">
                <a16:creationId xmlns:a16="http://schemas.microsoft.com/office/drawing/2014/main" id="{7AC1D498-B5DD-40FF-85CB-74B635555D27}"/>
              </a:ext>
            </a:extLst>
          </p:cNvPr>
          <p:cNvSpPr>
            <a:spLocks noGrp="1"/>
          </p:cNvSpPr>
          <p:nvPr>
            <p:ph type="ftr" sz="quarter" idx="11"/>
          </p:nvPr>
        </p:nvSpPr>
        <p:spPr/>
        <p:txBody>
          <a:bodyPr/>
          <a:lstStyle/>
          <a:p>
            <a:r>
              <a:rPr lang="en-GB"/>
              <a:t>Gaurav &amp; Ved </a:t>
            </a:r>
          </a:p>
        </p:txBody>
      </p:sp>
      <p:sp>
        <p:nvSpPr>
          <p:cNvPr id="9" name="Slide Number Placeholder 8">
            <a:extLst>
              <a:ext uri="{FF2B5EF4-FFF2-40B4-BE49-F238E27FC236}">
                <a16:creationId xmlns:a16="http://schemas.microsoft.com/office/drawing/2014/main" id="{BFDD2A7C-80F5-4FF0-ADA4-3BDCF72529CE}"/>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291987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756E-ECD1-4353-AB04-7C546659F2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D9B828-25CA-4385-A519-4ED1B68C28CD}"/>
              </a:ext>
            </a:extLst>
          </p:cNvPr>
          <p:cNvSpPr>
            <a:spLocks noGrp="1"/>
          </p:cNvSpPr>
          <p:nvPr>
            <p:ph type="dt" sz="half" idx="10"/>
          </p:nvPr>
        </p:nvSpPr>
        <p:spPr/>
        <p:txBody>
          <a:bodyPr/>
          <a:lstStyle/>
          <a:p>
            <a:fld id="{1AD095CB-D566-4537-9B70-9C9FBFB2C28E}" type="datetime1">
              <a:rPr lang="en-GB" smtClean="0"/>
              <a:t>10/07/2020</a:t>
            </a:fld>
            <a:endParaRPr lang="en-GB"/>
          </a:p>
        </p:txBody>
      </p:sp>
      <p:sp>
        <p:nvSpPr>
          <p:cNvPr id="4" name="Footer Placeholder 3">
            <a:extLst>
              <a:ext uri="{FF2B5EF4-FFF2-40B4-BE49-F238E27FC236}">
                <a16:creationId xmlns:a16="http://schemas.microsoft.com/office/drawing/2014/main" id="{2D70CC84-B9C8-4D03-B2BC-E333C7435A03}"/>
              </a:ext>
            </a:extLst>
          </p:cNvPr>
          <p:cNvSpPr>
            <a:spLocks noGrp="1"/>
          </p:cNvSpPr>
          <p:nvPr>
            <p:ph type="ftr" sz="quarter" idx="11"/>
          </p:nvPr>
        </p:nvSpPr>
        <p:spPr/>
        <p:txBody>
          <a:bodyPr/>
          <a:lstStyle/>
          <a:p>
            <a:r>
              <a:rPr lang="en-GB"/>
              <a:t>Gaurav &amp; Ved </a:t>
            </a:r>
          </a:p>
        </p:txBody>
      </p:sp>
      <p:sp>
        <p:nvSpPr>
          <p:cNvPr id="5" name="Slide Number Placeholder 4">
            <a:extLst>
              <a:ext uri="{FF2B5EF4-FFF2-40B4-BE49-F238E27FC236}">
                <a16:creationId xmlns:a16="http://schemas.microsoft.com/office/drawing/2014/main" id="{2FE0CDE1-181D-4FAB-9996-44853852E91B}"/>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445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7FF-8F2B-461E-86F1-A1A239B7A751}"/>
              </a:ext>
            </a:extLst>
          </p:cNvPr>
          <p:cNvSpPr>
            <a:spLocks noGrp="1"/>
          </p:cNvSpPr>
          <p:nvPr>
            <p:ph type="dt" sz="half" idx="10"/>
          </p:nvPr>
        </p:nvSpPr>
        <p:spPr/>
        <p:txBody>
          <a:bodyPr/>
          <a:lstStyle/>
          <a:p>
            <a:fld id="{4FBEE1F6-8264-464E-8220-E7B06FD43E35}" type="datetime1">
              <a:rPr lang="en-GB" smtClean="0"/>
              <a:t>10/07/2020</a:t>
            </a:fld>
            <a:endParaRPr lang="en-GB"/>
          </a:p>
        </p:txBody>
      </p:sp>
      <p:sp>
        <p:nvSpPr>
          <p:cNvPr id="3" name="Footer Placeholder 2">
            <a:extLst>
              <a:ext uri="{FF2B5EF4-FFF2-40B4-BE49-F238E27FC236}">
                <a16:creationId xmlns:a16="http://schemas.microsoft.com/office/drawing/2014/main" id="{EE1CD567-C98A-4742-B40E-33B7D5C7C799}"/>
              </a:ext>
            </a:extLst>
          </p:cNvPr>
          <p:cNvSpPr>
            <a:spLocks noGrp="1"/>
          </p:cNvSpPr>
          <p:nvPr>
            <p:ph type="ftr" sz="quarter" idx="11"/>
          </p:nvPr>
        </p:nvSpPr>
        <p:spPr/>
        <p:txBody>
          <a:bodyPr/>
          <a:lstStyle/>
          <a:p>
            <a:r>
              <a:rPr lang="en-GB"/>
              <a:t>Gaurav &amp; Ved </a:t>
            </a:r>
          </a:p>
        </p:txBody>
      </p:sp>
      <p:sp>
        <p:nvSpPr>
          <p:cNvPr id="4" name="Slide Number Placeholder 3">
            <a:extLst>
              <a:ext uri="{FF2B5EF4-FFF2-40B4-BE49-F238E27FC236}">
                <a16:creationId xmlns:a16="http://schemas.microsoft.com/office/drawing/2014/main" id="{831DABFE-0662-4A01-8152-D49BF7FE4C62}"/>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394846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59D1-C588-400E-B282-FF328C7B1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D720293-1C8F-4F86-A00F-63BEAACBD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0F0CAA-715A-4245-BF7B-24F42082A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FD1E0-98D4-4056-B36F-BB2239A2CF6D}"/>
              </a:ext>
            </a:extLst>
          </p:cNvPr>
          <p:cNvSpPr>
            <a:spLocks noGrp="1"/>
          </p:cNvSpPr>
          <p:nvPr>
            <p:ph type="dt" sz="half" idx="10"/>
          </p:nvPr>
        </p:nvSpPr>
        <p:spPr/>
        <p:txBody>
          <a:bodyPr/>
          <a:lstStyle/>
          <a:p>
            <a:fld id="{F6F2C36B-1419-436C-8F24-BE168CB1D6F2}" type="datetime1">
              <a:rPr lang="en-GB" smtClean="0"/>
              <a:t>10/07/2020</a:t>
            </a:fld>
            <a:endParaRPr lang="en-GB"/>
          </a:p>
        </p:txBody>
      </p:sp>
      <p:sp>
        <p:nvSpPr>
          <p:cNvPr id="6" name="Footer Placeholder 5">
            <a:extLst>
              <a:ext uri="{FF2B5EF4-FFF2-40B4-BE49-F238E27FC236}">
                <a16:creationId xmlns:a16="http://schemas.microsoft.com/office/drawing/2014/main" id="{CFEA7DA2-3901-4E85-8283-DFA2D8FB9E53}"/>
              </a:ext>
            </a:extLst>
          </p:cNvPr>
          <p:cNvSpPr>
            <a:spLocks noGrp="1"/>
          </p:cNvSpPr>
          <p:nvPr>
            <p:ph type="ftr" sz="quarter" idx="11"/>
          </p:nvPr>
        </p:nvSpPr>
        <p:spPr/>
        <p:txBody>
          <a:bodyPr/>
          <a:lstStyle/>
          <a:p>
            <a:r>
              <a:rPr lang="en-GB"/>
              <a:t>Gaurav &amp; Ved </a:t>
            </a:r>
          </a:p>
        </p:txBody>
      </p:sp>
      <p:sp>
        <p:nvSpPr>
          <p:cNvPr id="7" name="Slide Number Placeholder 6">
            <a:extLst>
              <a:ext uri="{FF2B5EF4-FFF2-40B4-BE49-F238E27FC236}">
                <a16:creationId xmlns:a16="http://schemas.microsoft.com/office/drawing/2014/main" id="{41E35BE8-4513-4572-BCF6-AA2C8AAA5598}"/>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3463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42A9-3C36-4D18-84C6-BAE2159FB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D95C20-2294-431F-A952-B3A1979E7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E13A2AF-6CBD-4D49-AC71-4ED85BB1B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BE2BA-B711-4A5F-8693-C1781B732CD9}"/>
              </a:ext>
            </a:extLst>
          </p:cNvPr>
          <p:cNvSpPr>
            <a:spLocks noGrp="1"/>
          </p:cNvSpPr>
          <p:nvPr>
            <p:ph type="dt" sz="half" idx="10"/>
          </p:nvPr>
        </p:nvSpPr>
        <p:spPr/>
        <p:txBody>
          <a:bodyPr/>
          <a:lstStyle/>
          <a:p>
            <a:fld id="{EDD35866-8B52-43C8-B32C-985FF28D212A}" type="datetime1">
              <a:rPr lang="en-GB" smtClean="0"/>
              <a:t>10/07/2020</a:t>
            </a:fld>
            <a:endParaRPr lang="en-GB"/>
          </a:p>
        </p:txBody>
      </p:sp>
      <p:sp>
        <p:nvSpPr>
          <p:cNvPr id="6" name="Footer Placeholder 5">
            <a:extLst>
              <a:ext uri="{FF2B5EF4-FFF2-40B4-BE49-F238E27FC236}">
                <a16:creationId xmlns:a16="http://schemas.microsoft.com/office/drawing/2014/main" id="{C5D0D1D1-1F42-419E-8054-AE1F97BF8D22}"/>
              </a:ext>
            </a:extLst>
          </p:cNvPr>
          <p:cNvSpPr>
            <a:spLocks noGrp="1"/>
          </p:cNvSpPr>
          <p:nvPr>
            <p:ph type="ftr" sz="quarter" idx="11"/>
          </p:nvPr>
        </p:nvSpPr>
        <p:spPr/>
        <p:txBody>
          <a:bodyPr/>
          <a:lstStyle/>
          <a:p>
            <a:r>
              <a:rPr lang="en-GB"/>
              <a:t>Gaurav &amp; Ved </a:t>
            </a:r>
          </a:p>
        </p:txBody>
      </p:sp>
      <p:sp>
        <p:nvSpPr>
          <p:cNvPr id="7" name="Slide Number Placeholder 6">
            <a:extLst>
              <a:ext uri="{FF2B5EF4-FFF2-40B4-BE49-F238E27FC236}">
                <a16:creationId xmlns:a16="http://schemas.microsoft.com/office/drawing/2014/main" id="{6905C882-E72E-4BAE-ACC0-D34C4E04A5B1}"/>
              </a:ext>
            </a:extLst>
          </p:cNvPr>
          <p:cNvSpPr>
            <a:spLocks noGrp="1"/>
          </p:cNvSpPr>
          <p:nvPr>
            <p:ph type="sldNum" sz="quarter" idx="12"/>
          </p:nvPr>
        </p:nvSpPr>
        <p:spPr/>
        <p:txBody>
          <a:bodyPr/>
          <a:lstStyle/>
          <a:p>
            <a:fld id="{E52F9436-B1A9-44CC-9877-A7CA68FEA216}" type="slidenum">
              <a:rPr lang="en-GB" smtClean="0"/>
              <a:t>‹#›</a:t>
            </a:fld>
            <a:endParaRPr lang="en-GB"/>
          </a:p>
        </p:txBody>
      </p:sp>
    </p:spTree>
    <p:extLst>
      <p:ext uri="{BB962C8B-B14F-4D97-AF65-F5344CB8AC3E}">
        <p14:creationId xmlns:p14="http://schemas.microsoft.com/office/powerpoint/2010/main" val="140679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FF26B-E473-4544-87E9-47CA23C51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EB65BD-EF49-4476-A7CB-56E6B7A1D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996E02-D1A3-41AB-AA89-743E91C67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C9264-2558-4C8B-85F6-713D1A98A02B}" type="datetime1">
              <a:rPr lang="en-GB" smtClean="0"/>
              <a:t>10/07/2020</a:t>
            </a:fld>
            <a:endParaRPr lang="en-GB"/>
          </a:p>
        </p:txBody>
      </p:sp>
      <p:sp>
        <p:nvSpPr>
          <p:cNvPr id="5" name="Footer Placeholder 4">
            <a:extLst>
              <a:ext uri="{FF2B5EF4-FFF2-40B4-BE49-F238E27FC236}">
                <a16:creationId xmlns:a16="http://schemas.microsoft.com/office/drawing/2014/main" id="{12A0B6AC-121E-49D4-8CA0-A36E234FF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Gaurav &amp; Ved </a:t>
            </a:r>
          </a:p>
        </p:txBody>
      </p:sp>
      <p:sp>
        <p:nvSpPr>
          <p:cNvPr id="6" name="Slide Number Placeholder 5">
            <a:extLst>
              <a:ext uri="{FF2B5EF4-FFF2-40B4-BE49-F238E27FC236}">
                <a16:creationId xmlns:a16="http://schemas.microsoft.com/office/drawing/2014/main" id="{4F249045-88AC-4264-86A7-FACEF13F6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F9436-B1A9-44CC-9877-A7CA68FEA216}" type="slidenum">
              <a:rPr lang="en-GB" smtClean="0"/>
              <a:t>‹#›</a:t>
            </a:fld>
            <a:endParaRPr lang="en-GB"/>
          </a:p>
        </p:txBody>
      </p:sp>
    </p:spTree>
    <p:extLst>
      <p:ext uri="{BB962C8B-B14F-4D97-AF65-F5344CB8AC3E}">
        <p14:creationId xmlns:p14="http://schemas.microsoft.com/office/powerpoint/2010/main" val="227521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FC716-C3B6-446F-86B7-A164D44A3A52}"/>
              </a:ext>
            </a:extLst>
          </p:cNvPr>
          <p:cNvSpPr>
            <a:spLocks noGrp="1"/>
          </p:cNvSpPr>
          <p:nvPr>
            <p:ph type="ctrTitle"/>
          </p:nvPr>
        </p:nvSpPr>
        <p:spPr>
          <a:xfrm>
            <a:off x="1524000" y="1122362"/>
            <a:ext cx="9144000" cy="2840037"/>
          </a:xfrm>
        </p:spPr>
        <p:txBody>
          <a:bodyPr>
            <a:normAutofit/>
          </a:bodyPr>
          <a:lstStyle/>
          <a:p>
            <a:r>
              <a:rPr lang="de-DE" sz="5800" dirty="0" err="1"/>
              <a:t>Empirical</a:t>
            </a:r>
            <a:r>
              <a:rPr lang="de-DE" sz="5800" dirty="0"/>
              <a:t> </a:t>
            </a:r>
            <a:r>
              <a:rPr lang="de-DE" sz="5800" dirty="0" err="1"/>
              <a:t>characterization</a:t>
            </a:r>
            <a:r>
              <a:rPr lang="de-DE" sz="5800" dirty="0"/>
              <a:t> of </a:t>
            </a:r>
            <a:r>
              <a:rPr lang="de-DE" sz="5800" dirty="0" err="1"/>
              <a:t>random</a:t>
            </a:r>
            <a:r>
              <a:rPr lang="de-DE" sz="5800" dirty="0"/>
              <a:t> </a:t>
            </a:r>
            <a:r>
              <a:rPr lang="de-DE" sz="5800" dirty="0" err="1"/>
              <a:t>Forest</a:t>
            </a:r>
            <a:r>
              <a:rPr lang="de-DE" sz="5800" dirty="0"/>
              <a:t> variable importance measure </a:t>
            </a:r>
            <a:endParaRPr lang="en-GB" sz="5800" dirty="0"/>
          </a:p>
        </p:txBody>
      </p:sp>
      <p:sp>
        <p:nvSpPr>
          <p:cNvPr id="3" name="Subtitle 2">
            <a:extLst>
              <a:ext uri="{FF2B5EF4-FFF2-40B4-BE49-F238E27FC236}">
                <a16:creationId xmlns:a16="http://schemas.microsoft.com/office/drawing/2014/main" id="{8E05CFC1-9E16-4359-9641-360AEF341803}"/>
              </a:ext>
            </a:extLst>
          </p:cNvPr>
          <p:cNvSpPr>
            <a:spLocks noGrp="1"/>
          </p:cNvSpPr>
          <p:nvPr>
            <p:ph type="subTitle" idx="1"/>
          </p:nvPr>
        </p:nvSpPr>
        <p:spPr>
          <a:xfrm>
            <a:off x="1524000" y="4256436"/>
            <a:ext cx="9144000" cy="1600818"/>
          </a:xfrm>
        </p:spPr>
        <p:txBody>
          <a:bodyPr>
            <a:normAutofit/>
          </a:bodyPr>
          <a:lstStyle/>
          <a:p>
            <a:r>
              <a:rPr lang="de-DE">
                <a:solidFill>
                  <a:schemeClr val="accent1">
                    <a:lumMod val="60000"/>
                    <a:lumOff val="40000"/>
                  </a:schemeClr>
                </a:solidFill>
              </a:rPr>
              <a:t>Gaurav Kumar(402742)</a:t>
            </a:r>
          </a:p>
          <a:p>
            <a:r>
              <a:rPr lang="de-DE">
                <a:solidFill>
                  <a:schemeClr val="accent1">
                    <a:lumMod val="60000"/>
                    <a:lumOff val="40000"/>
                  </a:schemeClr>
                </a:solidFill>
              </a:rPr>
              <a:t>Ved Nerlikar(403953)</a:t>
            </a:r>
            <a:endParaRPr lang="en-GB">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EA8E046-B468-4B17-BB3D-34DF17ED8252}"/>
              </a:ext>
            </a:extLst>
          </p:cNvPr>
          <p:cNvSpPr>
            <a:spLocks noGrp="1"/>
          </p:cNvSpPr>
          <p:nvPr>
            <p:ph type="dt" sz="half" idx="10"/>
          </p:nvPr>
        </p:nvSpPr>
        <p:spPr/>
        <p:txBody>
          <a:bodyPr/>
          <a:lstStyle/>
          <a:p>
            <a:fld id="{17919DDE-DA4B-461F-8775-1AD4277A3AF0}" type="datetime1">
              <a:rPr lang="en-GB" smtClean="0"/>
              <a:t>10/07/2020</a:t>
            </a:fld>
            <a:endParaRPr lang="en-GB"/>
          </a:p>
        </p:txBody>
      </p:sp>
      <p:sp>
        <p:nvSpPr>
          <p:cNvPr id="5" name="Slide Number Placeholder 4">
            <a:extLst>
              <a:ext uri="{FF2B5EF4-FFF2-40B4-BE49-F238E27FC236}">
                <a16:creationId xmlns:a16="http://schemas.microsoft.com/office/drawing/2014/main" id="{67C0CC39-8083-4882-9C59-D6CC9AAEF979}"/>
              </a:ext>
            </a:extLst>
          </p:cNvPr>
          <p:cNvSpPr>
            <a:spLocks noGrp="1"/>
          </p:cNvSpPr>
          <p:nvPr>
            <p:ph type="sldNum" sz="quarter" idx="12"/>
          </p:nvPr>
        </p:nvSpPr>
        <p:spPr/>
        <p:txBody>
          <a:bodyPr/>
          <a:lstStyle/>
          <a:p>
            <a:fld id="{E52F9436-B1A9-44CC-9877-A7CA68FEA216}" type="slidenum">
              <a:rPr lang="en-GB" smtClean="0"/>
              <a:t>1</a:t>
            </a:fld>
            <a:endParaRPr lang="en-GB"/>
          </a:p>
        </p:txBody>
      </p:sp>
    </p:spTree>
    <p:extLst>
      <p:ext uri="{BB962C8B-B14F-4D97-AF65-F5344CB8AC3E}">
        <p14:creationId xmlns:p14="http://schemas.microsoft.com/office/powerpoint/2010/main" val="9703322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4E3B-D4E1-E94A-820B-C92CB765AA11}"/>
              </a:ext>
            </a:extLst>
          </p:cNvPr>
          <p:cNvSpPr>
            <a:spLocks noGrp="1"/>
          </p:cNvSpPr>
          <p:nvPr>
            <p:ph type="title"/>
          </p:nvPr>
        </p:nvSpPr>
        <p:spPr>
          <a:xfrm>
            <a:off x="0" y="1"/>
            <a:ext cx="12192000" cy="681036"/>
          </a:xfrm>
        </p:spPr>
        <p:txBody>
          <a:bodyPr>
            <a:normAutofit fontScale="90000"/>
          </a:bodyPr>
          <a:lstStyle/>
          <a:p>
            <a:r>
              <a:rPr lang="en-US" dirty="0"/>
              <a:t>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143415-A07B-AA40-A1B2-B85036938753}"/>
                  </a:ext>
                </a:extLst>
              </p:cNvPr>
              <p:cNvSpPr>
                <a:spLocks noGrp="1"/>
              </p:cNvSpPr>
              <p:nvPr>
                <p:ph idx="1"/>
              </p:nvPr>
            </p:nvSpPr>
            <p:spPr>
              <a:xfrm>
                <a:off x="0" y="681037"/>
                <a:ext cx="12192000" cy="6176962"/>
              </a:xfrm>
            </p:spPr>
            <p:txBody>
              <a:bodyPr/>
              <a:lstStyle/>
              <a:p>
                <a:endParaRPr lang="en-US" dirty="0">
                  <a:ea typeface="Cambria Math" panose="02040503050406030204" pitchFamily="18" charset="0"/>
                </a:endParaRPr>
              </a:p>
              <a:p>
                <a:r>
                  <a:rPr lang="en-US" dirty="0">
                    <a:ea typeface="Cambria Math" panose="02040503050406030204" pitchFamily="18" charset="0"/>
                  </a:rPr>
                  <a:t>First the </a:t>
                </a:r>
                <a:r>
                  <a:rPr lang="en-US" dirty="0" err="1">
                    <a:ea typeface="Cambria Math" panose="02040503050406030204" pitchFamily="18" charset="0"/>
                  </a:rPr>
                  <a:t>x</a:t>
                </a:r>
                <a:r>
                  <a:rPr lang="en-US" baseline="-25000" dirty="0" err="1">
                    <a:ea typeface="Cambria Math" panose="02040503050406030204" pitchFamily="18" charset="0"/>
                  </a:rPr>
                  <a:t>ij</a:t>
                </a:r>
                <a:r>
                  <a:rPr lang="en-US" baseline="-25000" dirty="0">
                    <a:ea typeface="Cambria Math" panose="02040503050406030204" pitchFamily="18" charset="0"/>
                  </a:rPr>
                  <a:t>(k) </a:t>
                </a:r>
                <a:r>
                  <a:rPr lang="en-US" dirty="0">
                    <a:ea typeface="Cambria Math" panose="02040503050406030204" pitchFamily="18" charset="0"/>
                  </a:rPr>
                  <a:t>values were mean centered and scaled. Then, the probability that the response of the </a:t>
                </a:r>
                <a:r>
                  <a:rPr lang="en-US" dirty="0" err="1">
                    <a:ea typeface="Cambria Math" panose="02040503050406030204" pitchFamily="18" charset="0"/>
                  </a:rPr>
                  <a:t>i</a:t>
                </a:r>
                <a:r>
                  <a:rPr lang="en-US" baseline="30000" dirty="0" err="1">
                    <a:ea typeface="Cambria Math" panose="02040503050406030204" pitchFamily="18" charset="0"/>
                  </a:rPr>
                  <a:t>th</a:t>
                </a:r>
                <a:r>
                  <a:rPr lang="en-US" dirty="0">
                    <a:ea typeface="Cambria Math" panose="02040503050406030204" pitchFamily="18" charset="0"/>
                  </a:rPr>
                  <a:t> observations is from class 1 was calculated using the standardized observations and a specified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b="1" u="sng"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ea typeface="Cambria Math" panose="02040503050406030204" pitchFamily="18" charset="0"/>
                </a:endParaRPr>
              </a:p>
              <a:p>
                <a:r>
                  <a:rPr lang="en-US" dirty="0">
                    <a:ea typeface="Cambria Math" panose="02040503050406030204" pitchFamily="18" charset="0"/>
                  </a:rPr>
                  <a:t>The dichotomous response was taken to be:</a:t>
                </a:r>
              </a:p>
              <a:p>
                <a:endParaRPr lang="en-US" dirty="0"/>
              </a:p>
            </p:txBody>
          </p:sp>
        </mc:Choice>
        <mc:Fallback xmlns="">
          <p:sp>
            <p:nvSpPr>
              <p:cNvPr id="3" name="Content Placeholder 2">
                <a:extLst>
                  <a:ext uri="{FF2B5EF4-FFF2-40B4-BE49-F238E27FC236}">
                    <a16:creationId xmlns:a16="http://schemas.microsoft.com/office/drawing/2014/main" id="{8D143415-A07B-AA40-A1B2-B85036938753}"/>
                  </a:ext>
                </a:extLst>
              </p:cNvPr>
              <p:cNvSpPr>
                <a:spLocks noGrp="1" noRot="1" noChangeAspect="1" noMove="1" noResize="1" noEditPoints="1" noAdjustHandles="1" noChangeArrowheads="1" noChangeShapeType="1" noTextEdit="1"/>
              </p:cNvSpPr>
              <p:nvPr>
                <p:ph idx="1"/>
              </p:nvPr>
            </p:nvSpPr>
            <p:spPr>
              <a:xfrm>
                <a:off x="0" y="681037"/>
                <a:ext cx="12192000" cy="6176962"/>
              </a:xfrm>
              <a:blipFill>
                <a:blip r:embed="rId2"/>
                <a:stretch>
                  <a:fillRect l="-833"/>
                </a:stretch>
              </a:blipFill>
            </p:spPr>
            <p:txBody>
              <a:bodyPr/>
              <a:lstStyle/>
              <a:p>
                <a:r>
                  <a:rPr lang="en-US">
                    <a:noFill/>
                  </a:rPr>
                  <a:t> </a:t>
                </a:r>
              </a:p>
            </p:txBody>
          </p:sp>
        </mc:Fallback>
      </mc:AlternateContent>
      <p:pic>
        <p:nvPicPr>
          <p:cNvPr id="5" name="Picture 4" descr="A picture containing clock&#10;&#10;Description automatically generated">
            <a:extLst>
              <a:ext uri="{FF2B5EF4-FFF2-40B4-BE49-F238E27FC236}">
                <a16:creationId xmlns:a16="http://schemas.microsoft.com/office/drawing/2014/main" id="{850E1F37-BEB7-7348-BBAD-A74A7CBF6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246" y="2347351"/>
            <a:ext cx="3708400" cy="1092200"/>
          </a:xfrm>
          <a:prstGeom prst="rect">
            <a:avLst/>
          </a:prstGeom>
        </p:spPr>
      </p:pic>
      <p:pic>
        <p:nvPicPr>
          <p:cNvPr id="7" name="Picture 6" descr="A picture containing object, clock&#10;&#10;Description automatically generated">
            <a:extLst>
              <a:ext uri="{FF2B5EF4-FFF2-40B4-BE49-F238E27FC236}">
                <a16:creationId xmlns:a16="http://schemas.microsoft.com/office/drawing/2014/main" id="{69A91F6D-A00A-EB42-8012-F44C122A9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246" y="4225680"/>
            <a:ext cx="4114800" cy="1079500"/>
          </a:xfrm>
          <a:prstGeom prst="rect">
            <a:avLst/>
          </a:prstGeom>
        </p:spPr>
      </p:pic>
      <p:sp>
        <p:nvSpPr>
          <p:cNvPr id="4" name="Date Placeholder 3">
            <a:extLst>
              <a:ext uri="{FF2B5EF4-FFF2-40B4-BE49-F238E27FC236}">
                <a16:creationId xmlns:a16="http://schemas.microsoft.com/office/drawing/2014/main" id="{86F2B92A-BCDC-4100-904E-4446D2580E31}"/>
              </a:ext>
            </a:extLst>
          </p:cNvPr>
          <p:cNvSpPr>
            <a:spLocks noGrp="1"/>
          </p:cNvSpPr>
          <p:nvPr>
            <p:ph type="dt" sz="half" idx="10"/>
          </p:nvPr>
        </p:nvSpPr>
        <p:spPr/>
        <p:txBody>
          <a:bodyPr/>
          <a:lstStyle/>
          <a:p>
            <a:fld id="{114BA16C-CB35-4AD6-AE91-80567870FC9F}" type="datetime1">
              <a:rPr lang="en-GB" smtClean="0"/>
              <a:t>10/07/2020</a:t>
            </a:fld>
            <a:endParaRPr lang="en-GB"/>
          </a:p>
        </p:txBody>
      </p:sp>
      <p:sp>
        <p:nvSpPr>
          <p:cNvPr id="6" name="Slide Number Placeholder 5">
            <a:extLst>
              <a:ext uri="{FF2B5EF4-FFF2-40B4-BE49-F238E27FC236}">
                <a16:creationId xmlns:a16="http://schemas.microsoft.com/office/drawing/2014/main" id="{ABE04857-AAC7-46DE-BCBF-D525D12CC8F2}"/>
              </a:ext>
            </a:extLst>
          </p:cNvPr>
          <p:cNvSpPr>
            <a:spLocks noGrp="1"/>
          </p:cNvSpPr>
          <p:nvPr>
            <p:ph type="sldNum" sz="quarter" idx="12"/>
          </p:nvPr>
        </p:nvSpPr>
        <p:spPr/>
        <p:txBody>
          <a:bodyPr/>
          <a:lstStyle/>
          <a:p>
            <a:fld id="{E52F9436-B1A9-44CC-9877-A7CA68FEA216}" type="slidenum">
              <a:rPr lang="en-GB" smtClean="0"/>
              <a:t>10</a:t>
            </a:fld>
            <a:endParaRPr lang="en-GB"/>
          </a:p>
        </p:txBody>
      </p:sp>
    </p:spTree>
    <p:extLst>
      <p:ext uri="{BB962C8B-B14F-4D97-AF65-F5344CB8AC3E}">
        <p14:creationId xmlns:p14="http://schemas.microsoft.com/office/powerpoint/2010/main" val="200187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99CD-4FD4-4155-AD20-02F15A437E35}"/>
              </a:ext>
            </a:extLst>
          </p:cNvPr>
          <p:cNvSpPr>
            <a:spLocks noGrp="1"/>
          </p:cNvSpPr>
          <p:nvPr>
            <p:ph type="title"/>
          </p:nvPr>
        </p:nvSpPr>
        <p:spPr>
          <a:xfrm>
            <a:off x="0" y="18256"/>
            <a:ext cx="12192000" cy="662782"/>
          </a:xfrm>
        </p:spPr>
        <p:txBody>
          <a:bodyPr>
            <a:normAutofit fontScale="90000"/>
          </a:bodyPr>
          <a:lstStyle/>
          <a:p>
            <a:r>
              <a:rPr lang="de-DE" dirty="0"/>
              <a:t>Simulation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F94295-2301-4EF8-9CD0-F32EEEC890F2}"/>
                  </a:ext>
                </a:extLst>
              </p:cNvPr>
              <p:cNvSpPr>
                <a:spLocks noGrp="1"/>
              </p:cNvSpPr>
              <p:nvPr>
                <p:ph idx="1"/>
              </p:nvPr>
            </p:nvSpPr>
            <p:spPr>
              <a:xfrm>
                <a:off x="106532" y="1480029"/>
                <a:ext cx="12192000" cy="6158706"/>
              </a:xfrm>
            </p:spPr>
            <p:txBody>
              <a:bodyPr>
                <a:normAutofit/>
              </a:bodyPr>
              <a:lstStyle/>
              <a:p>
                <a:r>
                  <a:rPr lang="en-GB" sz="1900" dirty="0"/>
                  <a:t>This generated a classification response that has a known relationship to the actual predictor based on the value of B</a:t>
                </a:r>
                <a:r>
                  <a:rPr lang="en-GB" sz="1900" baseline="-25000" dirty="0"/>
                  <a:t>l </a:t>
                </a:r>
                <a:r>
                  <a:rPr lang="en-GB" sz="1900" dirty="0"/>
                  <a:t>but with some noise induced by randomly generated values.</a:t>
                </a:r>
              </a:p>
              <a:p>
                <a:pPr marL="0" indent="0">
                  <a:buNone/>
                </a:pPr>
                <a:endParaRPr lang="en-GB" sz="1900" dirty="0"/>
              </a:p>
              <a:p>
                <a:r>
                  <a:rPr lang="en-GB" sz="1900" dirty="0"/>
                  <a:t>Each of the </a:t>
                </a:r>
                <a:r>
                  <a:rPr lang="en-GB" sz="1900" b="1" i="1" dirty="0"/>
                  <a:t>J*L </a:t>
                </a:r>
                <a:r>
                  <a:rPr lang="en-GB" sz="1900" dirty="0"/>
                  <a:t>simulations was repeated Q = 400 times and for each an RF of 2500 trees was grown.</a:t>
                </a:r>
              </a:p>
              <a:p>
                <a:pPr marL="0" indent="0">
                  <a:buNone/>
                </a:pPr>
                <a:endParaRPr lang="en-GB" sz="1900" dirty="0"/>
              </a:p>
              <a:p>
                <a:r>
                  <a:rPr lang="en-GB" sz="1900" dirty="0"/>
                  <a:t>For each combination of </a:t>
                </a:r>
                <a14:m>
                  <m:oMath xmlns:m="http://schemas.openxmlformats.org/officeDocument/2006/math">
                    <m:r>
                      <a:rPr lang="en-GB" sz="1900" i="1" smtClean="0">
                        <a:latin typeface="Cambria Math" panose="02040503050406030204" pitchFamily="18" charset="0"/>
                        <a:ea typeface="Cambria Math" panose="02040503050406030204" pitchFamily="18" charset="0"/>
                      </a:rPr>
                      <m:t>𝜌</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𝑎𝑛𝑑</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𝛽</m:t>
                    </m:r>
                    <m:r>
                      <a:rPr lang="en-US" sz="1900" b="0" i="1" smtClean="0">
                        <a:latin typeface="Cambria Math" panose="02040503050406030204" pitchFamily="18" charset="0"/>
                        <a:ea typeface="Cambria Math" panose="02040503050406030204" pitchFamily="18" charset="0"/>
                      </a:rPr>
                      <m:t> </m:t>
                    </m:r>
                  </m:oMath>
                </a14:m>
                <a:r>
                  <a:rPr lang="en-GB" sz="1900" b="1" u="sng" dirty="0"/>
                  <a:t> </a:t>
                </a:r>
                <a:r>
                  <a:rPr lang="en-GB" sz="1900" dirty="0"/>
                  <a:t>proportion of times the true predictor had the maximum Gini variable importance values among the p = 800 predictors was reported.</a:t>
                </a:r>
              </a:p>
              <a:p>
                <a:pPr marL="0" indent="0">
                  <a:buNone/>
                </a:pPr>
                <a:endParaRPr lang="en-GB" sz="1900" dirty="0"/>
              </a:p>
              <a:p>
                <a:r>
                  <a:rPr lang="en-GB" sz="1900" dirty="0"/>
                  <a:t>For comparison, each of the </a:t>
                </a:r>
                <a:r>
                  <a:rPr lang="en-GB" sz="1900" b="1" i="1" dirty="0"/>
                  <a:t>J*L </a:t>
                </a:r>
                <a:r>
                  <a:rPr lang="en-GB" sz="1900" dirty="0"/>
                  <a:t>simulations was repeated 400 times and for each an LR model was fit to each of the p =800 covariates univariably and the P values from the likelihood ratio test was obtained.</a:t>
                </a:r>
              </a:p>
              <a:p>
                <a:pPr marL="0" indent="0">
                  <a:buNone/>
                </a:pPr>
                <a:endParaRPr lang="en-GB" sz="1900" dirty="0"/>
              </a:p>
              <a:p>
                <a:endParaRPr lang="en-GB" dirty="0"/>
              </a:p>
            </p:txBody>
          </p:sp>
        </mc:Choice>
        <mc:Fallback>
          <p:sp>
            <p:nvSpPr>
              <p:cNvPr id="3" name="Content Placeholder 2">
                <a:extLst>
                  <a:ext uri="{FF2B5EF4-FFF2-40B4-BE49-F238E27FC236}">
                    <a16:creationId xmlns:a16="http://schemas.microsoft.com/office/drawing/2014/main" id="{7BF94295-2301-4EF8-9CD0-F32EEEC890F2}"/>
                  </a:ext>
                </a:extLst>
              </p:cNvPr>
              <p:cNvSpPr>
                <a:spLocks noGrp="1" noRot="1" noChangeAspect="1" noMove="1" noResize="1" noEditPoints="1" noAdjustHandles="1" noChangeArrowheads="1" noChangeShapeType="1" noTextEdit="1"/>
              </p:cNvSpPr>
              <p:nvPr>
                <p:ph idx="1"/>
              </p:nvPr>
            </p:nvSpPr>
            <p:spPr>
              <a:xfrm>
                <a:off x="106532" y="1480029"/>
                <a:ext cx="12192000" cy="6158706"/>
              </a:xfrm>
              <a:blipFill>
                <a:blip r:embed="rId2"/>
                <a:stretch>
                  <a:fillRect l="-350" t="-990"/>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461D4C42-F234-40C5-8403-81F5DA8229E3}"/>
              </a:ext>
            </a:extLst>
          </p:cNvPr>
          <p:cNvSpPr>
            <a:spLocks noGrp="1"/>
          </p:cNvSpPr>
          <p:nvPr>
            <p:ph type="dt" sz="half" idx="10"/>
          </p:nvPr>
        </p:nvSpPr>
        <p:spPr/>
        <p:txBody>
          <a:bodyPr/>
          <a:lstStyle/>
          <a:p>
            <a:fld id="{44E21AA6-1B99-4FAC-BA8C-3BE6B7A90386}" type="datetime1">
              <a:rPr lang="en-GB" smtClean="0"/>
              <a:t>10/07/2020</a:t>
            </a:fld>
            <a:endParaRPr lang="en-GB"/>
          </a:p>
        </p:txBody>
      </p:sp>
      <p:sp>
        <p:nvSpPr>
          <p:cNvPr id="5" name="Slide Number Placeholder 4">
            <a:extLst>
              <a:ext uri="{FF2B5EF4-FFF2-40B4-BE49-F238E27FC236}">
                <a16:creationId xmlns:a16="http://schemas.microsoft.com/office/drawing/2014/main" id="{0AF90A6B-A5BB-4588-8B23-D24BFEC8B19A}"/>
              </a:ext>
            </a:extLst>
          </p:cNvPr>
          <p:cNvSpPr>
            <a:spLocks noGrp="1"/>
          </p:cNvSpPr>
          <p:nvPr>
            <p:ph type="sldNum" sz="quarter" idx="12"/>
          </p:nvPr>
        </p:nvSpPr>
        <p:spPr/>
        <p:txBody>
          <a:bodyPr/>
          <a:lstStyle/>
          <a:p>
            <a:fld id="{E52F9436-B1A9-44CC-9877-A7CA68FEA216}" type="slidenum">
              <a:rPr lang="en-GB" smtClean="0"/>
              <a:t>11</a:t>
            </a:fld>
            <a:endParaRPr lang="en-GB"/>
          </a:p>
        </p:txBody>
      </p:sp>
    </p:spTree>
    <p:extLst>
      <p:ext uri="{BB962C8B-B14F-4D97-AF65-F5344CB8AC3E}">
        <p14:creationId xmlns:p14="http://schemas.microsoft.com/office/powerpoint/2010/main" val="54775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99CD-4FD4-4155-AD20-02F15A437E35}"/>
              </a:ext>
            </a:extLst>
          </p:cNvPr>
          <p:cNvSpPr>
            <a:spLocks noGrp="1"/>
          </p:cNvSpPr>
          <p:nvPr>
            <p:ph type="title"/>
          </p:nvPr>
        </p:nvSpPr>
        <p:spPr>
          <a:xfrm>
            <a:off x="0" y="1"/>
            <a:ext cx="11353800" cy="493985"/>
          </a:xfrm>
        </p:spPr>
        <p:txBody>
          <a:bodyPr>
            <a:normAutofit fontScale="90000"/>
          </a:bodyPr>
          <a:lstStyle/>
          <a:p>
            <a:r>
              <a:rPr lang="de-DE" dirty="0"/>
              <a:t>Simulation</a:t>
            </a:r>
            <a:endParaRPr lang="en-GB" dirty="0"/>
          </a:p>
        </p:txBody>
      </p:sp>
      <p:pic>
        <p:nvPicPr>
          <p:cNvPr id="5" name="Content Placeholder 4">
            <a:extLst>
              <a:ext uri="{FF2B5EF4-FFF2-40B4-BE49-F238E27FC236}">
                <a16:creationId xmlns:a16="http://schemas.microsoft.com/office/drawing/2014/main" id="{550B2640-5D19-E147-9FF2-3C865FCAF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493986"/>
            <a:ext cx="4994031" cy="4107142"/>
          </a:xfrm>
        </p:spPr>
      </p:pic>
      <p:pic>
        <p:nvPicPr>
          <p:cNvPr id="7" name="Picture 6" descr="A close up of a map&#10;&#10;Description automatically generated">
            <a:extLst>
              <a:ext uri="{FF2B5EF4-FFF2-40B4-BE49-F238E27FC236}">
                <a16:creationId xmlns:a16="http://schemas.microsoft.com/office/drawing/2014/main" id="{9E14C2D6-AAC8-EA4A-AA74-1923DFFDC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554" y="532672"/>
            <a:ext cx="4828149" cy="4211567"/>
          </a:xfrm>
          <a:prstGeom prst="rect">
            <a:avLst/>
          </a:prstGeom>
        </p:spPr>
      </p:pic>
      <p:sp>
        <p:nvSpPr>
          <p:cNvPr id="8" name="TextBox 7">
            <a:extLst>
              <a:ext uri="{FF2B5EF4-FFF2-40B4-BE49-F238E27FC236}">
                <a16:creationId xmlns:a16="http://schemas.microsoft.com/office/drawing/2014/main" id="{DCE94A6D-767B-B545-8C81-15D7A90C2789}"/>
              </a:ext>
            </a:extLst>
          </p:cNvPr>
          <p:cNvSpPr txBox="1"/>
          <p:nvPr/>
        </p:nvSpPr>
        <p:spPr>
          <a:xfrm>
            <a:off x="2175642" y="4601128"/>
            <a:ext cx="2543503" cy="369332"/>
          </a:xfrm>
          <a:prstGeom prst="rect">
            <a:avLst/>
          </a:prstGeom>
          <a:noFill/>
        </p:spPr>
        <p:txBody>
          <a:bodyPr wrap="square" rtlCol="0">
            <a:spAutoFit/>
          </a:bodyPr>
          <a:lstStyle/>
          <a:p>
            <a:r>
              <a:rPr lang="en-US" dirty="0"/>
              <a:t>Figure 1.</a:t>
            </a:r>
          </a:p>
        </p:txBody>
      </p:sp>
      <p:sp>
        <p:nvSpPr>
          <p:cNvPr id="9" name="TextBox 8">
            <a:extLst>
              <a:ext uri="{FF2B5EF4-FFF2-40B4-BE49-F238E27FC236}">
                <a16:creationId xmlns:a16="http://schemas.microsoft.com/office/drawing/2014/main" id="{5500BD11-2243-9747-86FA-4FB2765CFB03}"/>
              </a:ext>
            </a:extLst>
          </p:cNvPr>
          <p:cNvSpPr txBox="1"/>
          <p:nvPr/>
        </p:nvSpPr>
        <p:spPr>
          <a:xfrm>
            <a:off x="8313683" y="4660603"/>
            <a:ext cx="2501462" cy="369332"/>
          </a:xfrm>
          <a:prstGeom prst="rect">
            <a:avLst/>
          </a:prstGeom>
          <a:noFill/>
        </p:spPr>
        <p:txBody>
          <a:bodyPr wrap="square" rtlCol="0">
            <a:spAutoFit/>
          </a:bodyPr>
          <a:lstStyle/>
          <a:p>
            <a:r>
              <a:rPr lang="en-US" dirty="0"/>
              <a:t>Figure 2.</a:t>
            </a:r>
          </a:p>
        </p:txBody>
      </p:sp>
      <p:sp>
        <p:nvSpPr>
          <p:cNvPr id="3" name="Date Placeholder 2">
            <a:extLst>
              <a:ext uri="{FF2B5EF4-FFF2-40B4-BE49-F238E27FC236}">
                <a16:creationId xmlns:a16="http://schemas.microsoft.com/office/drawing/2014/main" id="{1610B011-C2CF-42F4-9988-52EACAB228C8}"/>
              </a:ext>
            </a:extLst>
          </p:cNvPr>
          <p:cNvSpPr>
            <a:spLocks noGrp="1"/>
          </p:cNvSpPr>
          <p:nvPr>
            <p:ph type="dt" sz="half" idx="10"/>
          </p:nvPr>
        </p:nvSpPr>
        <p:spPr/>
        <p:txBody>
          <a:bodyPr/>
          <a:lstStyle/>
          <a:p>
            <a:fld id="{2E0907CB-8820-4D08-A73C-80A300858A31}" type="datetime1">
              <a:rPr lang="en-GB" smtClean="0"/>
              <a:t>10/07/2020</a:t>
            </a:fld>
            <a:endParaRPr lang="en-GB"/>
          </a:p>
        </p:txBody>
      </p:sp>
      <p:sp>
        <p:nvSpPr>
          <p:cNvPr id="4" name="Slide Number Placeholder 3">
            <a:extLst>
              <a:ext uri="{FF2B5EF4-FFF2-40B4-BE49-F238E27FC236}">
                <a16:creationId xmlns:a16="http://schemas.microsoft.com/office/drawing/2014/main" id="{E7F54527-CF35-4F39-9309-5954C78D1884}"/>
              </a:ext>
            </a:extLst>
          </p:cNvPr>
          <p:cNvSpPr>
            <a:spLocks noGrp="1"/>
          </p:cNvSpPr>
          <p:nvPr>
            <p:ph type="sldNum" sz="quarter" idx="12"/>
          </p:nvPr>
        </p:nvSpPr>
        <p:spPr/>
        <p:txBody>
          <a:bodyPr/>
          <a:lstStyle/>
          <a:p>
            <a:fld id="{E52F9436-B1A9-44CC-9877-A7CA68FEA216}" type="slidenum">
              <a:rPr lang="en-GB" smtClean="0"/>
              <a:t>12</a:t>
            </a:fld>
            <a:endParaRPr lang="en-GB"/>
          </a:p>
        </p:txBody>
      </p:sp>
    </p:spTree>
    <p:extLst>
      <p:ext uri="{BB962C8B-B14F-4D97-AF65-F5344CB8AC3E}">
        <p14:creationId xmlns:p14="http://schemas.microsoft.com/office/powerpoint/2010/main" val="1585175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99CD-4FD4-4155-AD20-02F15A437E35}"/>
              </a:ext>
            </a:extLst>
          </p:cNvPr>
          <p:cNvSpPr>
            <a:spLocks noGrp="1"/>
          </p:cNvSpPr>
          <p:nvPr>
            <p:ph type="title"/>
          </p:nvPr>
        </p:nvSpPr>
        <p:spPr>
          <a:xfrm>
            <a:off x="0" y="1"/>
            <a:ext cx="12192000" cy="562708"/>
          </a:xfrm>
        </p:spPr>
        <p:txBody>
          <a:bodyPr>
            <a:normAutofit fontScale="90000"/>
          </a:bodyPr>
          <a:lstStyle/>
          <a:p>
            <a:r>
              <a:rPr lang="de-DE" dirty="0"/>
              <a:t>Simulation</a:t>
            </a:r>
            <a:endParaRPr lang="en-GB" dirty="0"/>
          </a:p>
        </p:txBody>
      </p:sp>
      <p:pic>
        <p:nvPicPr>
          <p:cNvPr id="5" name="Content Placeholder 4" descr="A close up of a map&#10;&#10;Description automatically generated">
            <a:extLst>
              <a:ext uri="{FF2B5EF4-FFF2-40B4-BE49-F238E27FC236}">
                <a16:creationId xmlns:a16="http://schemas.microsoft.com/office/drawing/2014/main" id="{DC231436-C910-5540-B146-62734F429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84615"/>
            <a:ext cx="5173379" cy="4351338"/>
          </a:xfrm>
        </p:spPr>
      </p:pic>
      <p:pic>
        <p:nvPicPr>
          <p:cNvPr id="7" name="Picture 6" descr="A close up of a map&#10;&#10;Description automatically generated">
            <a:extLst>
              <a:ext uri="{FF2B5EF4-FFF2-40B4-BE49-F238E27FC236}">
                <a16:creationId xmlns:a16="http://schemas.microsoft.com/office/drawing/2014/main" id="{232D2B5C-DE60-CA41-8E38-4C397618F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379" y="1569634"/>
            <a:ext cx="5994400" cy="2781300"/>
          </a:xfrm>
          <a:prstGeom prst="rect">
            <a:avLst/>
          </a:prstGeom>
        </p:spPr>
      </p:pic>
      <p:sp>
        <p:nvSpPr>
          <p:cNvPr id="8" name="TextBox 7">
            <a:extLst>
              <a:ext uri="{FF2B5EF4-FFF2-40B4-BE49-F238E27FC236}">
                <a16:creationId xmlns:a16="http://schemas.microsoft.com/office/drawing/2014/main" id="{3BD076C4-E087-5946-9336-A7BBCC53BACD}"/>
              </a:ext>
            </a:extLst>
          </p:cNvPr>
          <p:cNvSpPr txBox="1"/>
          <p:nvPr/>
        </p:nvSpPr>
        <p:spPr>
          <a:xfrm>
            <a:off x="2017986" y="4951287"/>
            <a:ext cx="936667" cy="369332"/>
          </a:xfrm>
          <a:prstGeom prst="rect">
            <a:avLst/>
          </a:prstGeom>
          <a:noFill/>
        </p:spPr>
        <p:txBody>
          <a:bodyPr wrap="none" rtlCol="0">
            <a:spAutoFit/>
          </a:bodyPr>
          <a:lstStyle/>
          <a:p>
            <a:r>
              <a:rPr lang="en-US" dirty="0"/>
              <a:t>Figure 3</a:t>
            </a:r>
          </a:p>
        </p:txBody>
      </p:sp>
      <p:sp>
        <p:nvSpPr>
          <p:cNvPr id="9" name="TextBox 8">
            <a:extLst>
              <a:ext uri="{FF2B5EF4-FFF2-40B4-BE49-F238E27FC236}">
                <a16:creationId xmlns:a16="http://schemas.microsoft.com/office/drawing/2014/main" id="{9D6F9D5A-2442-544F-9252-A033381389FC}"/>
              </a:ext>
            </a:extLst>
          </p:cNvPr>
          <p:cNvSpPr txBox="1"/>
          <p:nvPr/>
        </p:nvSpPr>
        <p:spPr>
          <a:xfrm>
            <a:off x="7914290" y="4350934"/>
            <a:ext cx="1208689" cy="369332"/>
          </a:xfrm>
          <a:prstGeom prst="rect">
            <a:avLst/>
          </a:prstGeom>
          <a:noFill/>
        </p:spPr>
        <p:txBody>
          <a:bodyPr wrap="square" rtlCol="0">
            <a:spAutoFit/>
          </a:bodyPr>
          <a:lstStyle/>
          <a:p>
            <a:r>
              <a:rPr lang="en-US" dirty="0"/>
              <a:t>Figure 4</a:t>
            </a:r>
          </a:p>
        </p:txBody>
      </p:sp>
      <p:sp>
        <p:nvSpPr>
          <p:cNvPr id="3" name="Date Placeholder 2">
            <a:extLst>
              <a:ext uri="{FF2B5EF4-FFF2-40B4-BE49-F238E27FC236}">
                <a16:creationId xmlns:a16="http://schemas.microsoft.com/office/drawing/2014/main" id="{FF6ACA39-C59D-4827-A869-3AAA83AE4BFA}"/>
              </a:ext>
            </a:extLst>
          </p:cNvPr>
          <p:cNvSpPr>
            <a:spLocks noGrp="1"/>
          </p:cNvSpPr>
          <p:nvPr>
            <p:ph type="dt" sz="half" idx="10"/>
          </p:nvPr>
        </p:nvSpPr>
        <p:spPr/>
        <p:txBody>
          <a:bodyPr/>
          <a:lstStyle/>
          <a:p>
            <a:fld id="{8AD02BBD-DA7E-4F10-B367-4FDE57D51498}" type="datetime1">
              <a:rPr lang="en-GB" smtClean="0"/>
              <a:t>10/07/2020</a:t>
            </a:fld>
            <a:endParaRPr lang="en-GB"/>
          </a:p>
        </p:txBody>
      </p:sp>
      <p:sp>
        <p:nvSpPr>
          <p:cNvPr id="4" name="Slide Number Placeholder 3">
            <a:extLst>
              <a:ext uri="{FF2B5EF4-FFF2-40B4-BE49-F238E27FC236}">
                <a16:creationId xmlns:a16="http://schemas.microsoft.com/office/drawing/2014/main" id="{7031139B-6F92-46EA-B2FA-E3AEE65A0B6A}"/>
              </a:ext>
            </a:extLst>
          </p:cNvPr>
          <p:cNvSpPr>
            <a:spLocks noGrp="1"/>
          </p:cNvSpPr>
          <p:nvPr>
            <p:ph type="sldNum" sz="quarter" idx="12"/>
          </p:nvPr>
        </p:nvSpPr>
        <p:spPr/>
        <p:txBody>
          <a:bodyPr/>
          <a:lstStyle/>
          <a:p>
            <a:fld id="{E52F9436-B1A9-44CC-9877-A7CA68FEA216}" type="slidenum">
              <a:rPr lang="en-GB" smtClean="0"/>
              <a:t>13</a:t>
            </a:fld>
            <a:endParaRPr lang="en-GB"/>
          </a:p>
        </p:txBody>
      </p:sp>
    </p:spTree>
    <p:extLst>
      <p:ext uri="{BB962C8B-B14F-4D97-AF65-F5344CB8AC3E}">
        <p14:creationId xmlns:p14="http://schemas.microsoft.com/office/powerpoint/2010/main" val="212932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3BBA-697A-4A01-9B89-F155D4562AAE}"/>
              </a:ext>
            </a:extLst>
          </p:cNvPr>
          <p:cNvSpPr>
            <a:spLocks noGrp="1"/>
          </p:cNvSpPr>
          <p:nvPr>
            <p:ph type="title"/>
          </p:nvPr>
        </p:nvSpPr>
        <p:spPr>
          <a:xfrm>
            <a:off x="838200" y="365125"/>
            <a:ext cx="10515600" cy="868871"/>
          </a:xfrm>
        </p:spPr>
        <p:txBody>
          <a:bodyPr/>
          <a:lstStyle/>
          <a:p>
            <a:r>
              <a:rPr lang="de-DE" dirty="0"/>
              <a:t>Case application</a:t>
            </a:r>
            <a:endParaRPr lang="en-GB" dirty="0"/>
          </a:p>
        </p:txBody>
      </p:sp>
      <p:sp>
        <p:nvSpPr>
          <p:cNvPr id="3" name="Content Placeholder 2">
            <a:extLst>
              <a:ext uri="{FF2B5EF4-FFF2-40B4-BE49-F238E27FC236}">
                <a16:creationId xmlns:a16="http://schemas.microsoft.com/office/drawing/2014/main" id="{7FC558BB-7DD1-4EFA-BA57-52D8E28FF3E6}"/>
              </a:ext>
            </a:extLst>
          </p:cNvPr>
          <p:cNvSpPr>
            <a:spLocks noGrp="1"/>
          </p:cNvSpPr>
          <p:nvPr>
            <p:ph idx="1"/>
          </p:nvPr>
        </p:nvSpPr>
        <p:spPr>
          <a:xfrm>
            <a:off x="838200" y="1233996"/>
            <a:ext cx="10515600" cy="4942967"/>
          </a:xfrm>
        </p:spPr>
        <p:txBody>
          <a:bodyPr>
            <a:normAutofit lnSpcReduction="10000"/>
          </a:bodyPr>
          <a:lstStyle/>
          <a:p>
            <a:r>
              <a:rPr lang="de-DE" dirty="0"/>
              <a:t>This </a:t>
            </a:r>
            <a:r>
              <a:rPr lang="de-DE" dirty="0" err="1"/>
              <a:t>study</a:t>
            </a:r>
            <a:r>
              <a:rPr lang="de-DE" dirty="0"/>
              <a:t>  </a:t>
            </a:r>
            <a:r>
              <a:rPr lang="de-DE" dirty="0" err="1"/>
              <a:t>is</a:t>
            </a:r>
            <a:r>
              <a:rPr lang="de-DE" dirty="0"/>
              <a:t> done on the </a:t>
            </a:r>
            <a:r>
              <a:rPr lang="de-DE" dirty="0" err="1"/>
              <a:t>publicly</a:t>
            </a:r>
            <a:r>
              <a:rPr lang="de-DE" dirty="0"/>
              <a:t> </a:t>
            </a:r>
            <a:r>
              <a:rPr lang="de-DE" dirty="0" err="1"/>
              <a:t>available</a:t>
            </a:r>
            <a:r>
              <a:rPr lang="de-DE" dirty="0"/>
              <a:t>  </a:t>
            </a:r>
            <a:r>
              <a:rPr lang="de-DE" dirty="0" err="1"/>
              <a:t>data</a:t>
            </a:r>
            <a:r>
              <a:rPr lang="de-DE" dirty="0"/>
              <a:t> </a:t>
            </a:r>
            <a:r>
              <a:rPr lang="de-DE" dirty="0" err="1"/>
              <a:t>consiting</a:t>
            </a:r>
            <a:r>
              <a:rPr lang="de-DE" dirty="0"/>
              <a:t> </a:t>
            </a:r>
            <a:r>
              <a:rPr lang="de-DE" dirty="0" err="1"/>
              <a:t>of</a:t>
            </a:r>
            <a:r>
              <a:rPr lang="de-DE" dirty="0"/>
              <a:t> </a:t>
            </a:r>
            <a:r>
              <a:rPr lang="de-DE" dirty="0" err="1"/>
              <a:t>gene</a:t>
            </a:r>
            <a:r>
              <a:rPr lang="de-DE" dirty="0"/>
              <a:t> </a:t>
            </a:r>
            <a:r>
              <a:rPr lang="de-DE" dirty="0" err="1"/>
              <a:t>expression</a:t>
            </a:r>
            <a:r>
              <a:rPr lang="de-DE" dirty="0"/>
              <a:t> and </a:t>
            </a:r>
            <a:r>
              <a:rPr lang="de-DE" dirty="0" err="1"/>
              <a:t>associated</a:t>
            </a:r>
            <a:r>
              <a:rPr lang="de-DE" dirty="0"/>
              <a:t> </a:t>
            </a:r>
            <a:r>
              <a:rPr lang="de-DE" dirty="0" err="1"/>
              <a:t>phenotype</a:t>
            </a:r>
            <a:r>
              <a:rPr lang="de-DE" dirty="0"/>
              <a:t> </a:t>
            </a:r>
            <a:r>
              <a:rPr lang="de-DE" dirty="0" err="1"/>
              <a:t>information</a:t>
            </a:r>
            <a:r>
              <a:rPr lang="de-DE" dirty="0"/>
              <a:t> for 128 adult </a:t>
            </a:r>
            <a:r>
              <a:rPr lang="de-DE" dirty="0" err="1"/>
              <a:t>acute</a:t>
            </a:r>
            <a:r>
              <a:rPr lang="de-DE" dirty="0"/>
              <a:t> </a:t>
            </a:r>
            <a:r>
              <a:rPr lang="de-DE" dirty="0" err="1"/>
              <a:t>lymphocytic</a:t>
            </a:r>
            <a:r>
              <a:rPr lang="de-DE" dirty="0"/>
              <a:t> </a:t>
            </a:r>
            <a:r>
              <a:rPr lang="de-DE" dirty="0" err="1"/>
              <a:t>leukemia</a:t>
            </a:r>
            <a:r>
              <a:rPr lang="de-DE" dirty="0"/>
              <a:t> .In this </a:t>
            </a:r>
            <a:r>
              <a:rPr lang="de-DE" dirty="0" err="1"/>
              <a:t>study</a:t>
            </a:r>
            <a:r>
              <a:rPr lang="de-DE" dirty="0"/>
              <a:t> </a:t>
            </a:r>
            <a:r>
              <a:rPr lang="de-DE" dirty="0" err="1"/>
              <a:t>flow</a:t>
            </a:r>
            <a:r>
              <a:rPr lang="de-DE" dirty="0"/>
              <a:t> </a:t>
            </a:r>
            <a:r>
              <a:rPr lang="de-DE" dirty="0" err="1"/>
              <a:t>cytometry</a:t>
            </a:r>
            <a:r>
              <a:rPr lang="de-DE" dirty="0"/>
              <a:t> was </a:t>
            </a:r>
            <a:r>
              <a:rPr lang="de-DE" dirty="0" err="1"/>
              <a:t>used</a:t>
            </a:r>
            <a:r>
              <a:rPr lang="de-DE" dirty="0"/>
              <a:t> to </a:t>
            </a:r>
            <a:r>
              <a:rPr lang="de-DE" dirty="0" err="1"/>
              <a:t>determine</a:t>
            </a:r>
            <a:r>
              <a:rPr lang="de-DE" dirty="0"/>
              <a:t> </a:t>
            </a:r>
            <a:r>
              <a:rPr lang="de-DE" dirty="0" err="1"/>
              <a:t>whether</a:t>
            </a:r>
            <a:r>
              <a:rPr lang="de-DE" dirty="0"/>
              <a:t> the </a:t>
            </a:r>
            <a:r>
              <a:rPr lang="de-DE" dirty="0" err="1"/>
              <a:t>celllular</a:t>
            </a:r>
            <a:r>
              <a:rPr lang="de-DE" dirty="0"/>
              <a:t> </a:t>
            </a:r>
            <a:r>
              <a:rPr lang="de-DE" dirty="0" err="1"/>
              <a:t>origin</a:t>
            </a:r>
            <a:r>
              <a:rPr lang="de-DE" dirty="0"/>
              <a:t> </a:t>
            </a:r>
            <a:r>
              <a:rPr lang="de-DE" dirty="0" err="1"/>
              <a:t>of</a:t>
            </a:r>
            <a:r>
              <a:rPr lang="de-DE" dirty="0"/>
              <a:t> all was B-Lineage </a:t>
            </a:r>
            <a:r>
              <a:rPr lang="de-DE" dirty="0" err="1"/>
              <a:t>or</a:t>
            </a:r>
            <a:r>
              <a:rPr lang="de-DE" dirty="0"/>
              <a:t> T </a:t>
            </a:r>
            <a:r>
              <a:rPr lang="de-DE" dirty="0" err="1"/>
              <a:t>lineage</a:t>
            </a:r>
            <a:endParaRPr lang="de-DE" dirty="0"/>
          </a:p>
          <a:p>
            <a:r>
              <a:rPr lang="de-DE" dirty="0"/>
              <a:t>A </a:t>
            </a:r>
            <a:r>
              <a:rPr lang="de-DE" dirty="0" err="1"/>
              <a:t>hypergeometric</a:t>
            </a:r>
            <a:r>
              <a:rPr lang="de-DE" dirty="0"/>
              <a:t> </a:t>
            </a:r>
            <a:r>
              <a:rPr lang="de-DE" dirty="0" err="1"/>
              <a:t>test</a:t>
            </a:r>
            <a:r>
              <a:rPr lang="de-DE" dirty="0"/>
              <a:t> was </a:t>
            </a:r>
            <a:r>
              <a:rPr lang="de-DE" dirty="0" err="1"/>
              <a:t>used</a:t>
            </a:r>
            <a:r>
              <a:rPr lang="de-DE" dirty="0"/>
              <a:t> in </a:t>
            </a:r>
            <a:r>
              <a:rPr lang="de-DE" dirty="0" err="1"/>
              <a:t>assessing</a:t>
            </a:r>
            <a:r>
              <a:rPr lang="de-DE" dirty="0"/>
              <a:t> </a:t>
            </a:r>
            <a:r>
              <a:rPr lang="de-DE" dirty="0" err="1"/>
              <a:t>whether</a:t>
            </a:r>
            <a:r>
              <a:rPr lang="de-DE" dirty="0"/>
              <a:t> </a:t>
            </a:r>
            <a:r>
              <a:rPr lang="de-DE" dirty="0" err="1"/>
              <a:t>or</a:t>
            </a:r>
            <a:r>
              <a:rPr lang="de-DE" dirty="0"/>
              <a:t> not </a:t>
            </a:r>
            <a:r>
              <a:rPr lang="de-DE" dirty="0" err="1"/>
              <a:t>there</a:t>
            </a:r>
            <a:r>
              <a:rPr lang="de-DE" dirty="0"/>
              <a:t> </a:t>
            </a:r>
            <a:r>
              <a:rPr lang="de-DE" dirty="0" err="1"/>
              <a:t>were</a:t>
            </a:r>
            <a:r>
              <a:rPr lang="de-DE" dirty="0"/>
              <a:t> </a:t>
            </a:r>
            <a:r>
              <a:rPr lang="de-DE" dirty="0" err="1"/>
              <a:t>more</a:t>
            </a:r>
            <a:r>
              <a:rPr lang="de-DE" dirty="0"/>
              <a:t> probe </a:t>
            </a:r>
            <a:r>
              <a:rPr lang="de-DE" dirty="0" err="1"/>
              <a:t>set</a:t>
            </a:r>
            <a:r>
              <a:rPr lang="de-DE" dirty="0"/>
              <a:t> </a:t>
            </a:r>
            <a:r>
              <a:rPr lang="de-DE" dirty="0" err="1"/>
              <a:t>annoted</a:t>
            </a:r>
            <a:r>
              <a:rPr lang="de-DE" dirty="0"/>
              <a:t> for </a:t>
            </a:r>
            <a:r>
              <a:rPr lang="de-DE" dirty="0" err="1"/>
              <a:t>specific</a:t>
            </a:r>
            <a:r>
              <a:rPr lang="de-DE" dirty="0"/>
              <a:t> GO </a:t>
            </a:r>
            <a:r>
              <a:rPr lang="de-DE" dirty="0" err="1"/>
              <a:t>molecular</a:t>
            </a:r>
            <a:r>
              <a:rPr lang="de-DE" dirty="0"/>
              <a:t> </a:t>
            </a:r>
            <a:r>
              <a:rPr lang="de-DE" dirty="0" err="1"/>
              <a:t>function</a:t>
            </a:r>
            <a:r>
              <a:rPr lang="de-DE" dirty="0"/>
              <a:t> </a:t>
            </a:r>
            <a:r>
              <a:rPr lang="de-DE" dirty="0" err="1"/>
              <a:t>called</a:t>
            </a:r>
            <a:r>
              <a:rPr lang="de-DE" dirty="0"/>
              <a:t> </a:t>
            </a:r>
            <a:r>
              <a:rPr lang="de-DE" dirty="0" err="1"/>
              <a:t>significant</a:t>
            </a:r>
            <a:r>
              <a:rPr lang="de-DE" dirty="0"/>
              <a:t> by </a:t>
            </a:r>
            <a:r>
              <a:rPr lang="de-DE" dirty="0" err="1"/>
              <a:t>our</a:t>
            </a:r>
            <a:r>
              <a:rPr lang="de-DE" dirty="0"/>
              <a:t> k-</a:t>
            </a:r>
            <a:r>
              <a:rPr lang="de-DE" dirty="0" err="1"/>
              <a:t>mean</a:t>
            </a:r>
            <a:r>
              <a:rPr lang="de-DE" dirty="0"/>
              <a:t> </a:t>
            </a:r>
            <a:r>
              <a:rPr lang="de-DE" dirty="0" err="1"/>
              <a:t>clustering</a:t>
            </a:r>
            <a:r>
              <a:rPr lang="de-DE" dirty="0"/>
              <a:t> .</a:t>
            </a:r>
          </a:p>
          <a:p>
            <a:r>
              <a:rPr lang="en-GB" dirty="0" err="1"/>
              <a:t>Intrestingly</a:t>
            </a:r>
            <a:r>
              <a:rPr lang="en-GB" dirty="0"/>
              <a:t> GO term which are identified by the k-means cluster that exhibited the maximum mean variable importance are biologically relevant , since T and B lineage all differ by surface markers ,antigens ,receptors and signal transduction pathways. </a:t>
            </a:r>
            <a:endParaRPr lang="de-DE" dirty="0"/>
          </a:p>
          <a:p>
            <a:endParaRPr lang="de-DE" dirty="0"/>
          </a:p>
        </p:txBody>
      </p:sp>
      <p:sp>
        <p:nvSpPr>
          <p:cNvPr id="4" name="Date Placeholder 3">
            <a:extLst>
              <a:ext uri="{FF2B5EF4-FFF2-40B4-BE49-F238E27FC236}">
                <a16:creationId xmlns:a16="http://schemas.microsoft.com/office/drawing/2014/main" id="{E9FBF15F-C5C1-4CA9-B682-091168E63AC6}"/>
              </a:ext>
            </a:extLst>
          </p:cNvPr>
          <p:cNvSpPr>
            <a:spLocks noGrp="1"/>
          </p:cNvSpPr>
          <p:nvPr>
            <p:ph type="dt" sz="half" idx="10"/>
          </p:nvPr>
        </p:nvSpPr>
        <p:spPr/>
        <p:txBody>
          <a:bodyPr/>
          <a:lstStyle/>
          <a:p>
            <a:fld id="{FC566B96-E929-4895-9394-77F6A6163317}" type="datetime1">
              <a:rPr lang="en-GB" smtClean="0"/>
              <a:t>10/07/2020</a:t>
            </a:fld>
            <a:endParaRPr lang="en-GB"/>
          </a:p>
        </p:txBody>
      </p:sp>
      <p:sp>
        <p:nvSpPr>
          <p:cNvPr id="5" name="Slide Number Placeholder 4">
            <a:extLst>
              <a:ext uri="{FF2B5EF4-FFF2-40B4-BE49-F238E27FC236}">
                <a16:creationId xmlns:a16="http://schemas.microsoft.com/office/drawing/2014/main" id="{7A3317F9-292A-4674-B6B3-AD152D8CFEDD}"/>
              </a:ext>
            </a:extLst>
          </p:cNvPr>
          <p:cNvSpPr>
            <a:spLocks noGrp="1"/>
          </p:cNvSpPr>
          <p:nvPr>
            <p:ph type="sldNum" sz="quarter" idx="12"/>
          </p:nvPr>
        </p:nvSpPr>
        <p:spPr/>
        <p:txBody>
          <a:bodyPr/>
          <a:lstStyle/>
          <a:p>
            <a:fld id="{E52F9436-B1A9-44CC-9877-A7CA68FEA216}" type="slidenum">
              <a:rPr lang="en-GB" smtClean="0"/>
              <a:t>14</a:t>
            </a:fld>
            <a:endParaRPr lang="en-GB"/>
          </a:p>
        </p:txBody>
      </p:sp>
    </p:spTree>
    <p:extLst>
      <p:ext uri="{BB962C8B-B14F-4D97-AF65-F5344CB8AC3E}">
        <p14:creationId xmlns:p14="http://schemas.microsoft.com/office/powerpoint/2010/main" val="37679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0BE3-902B-A844-AD35-08EFE1DAFB17}"/>
              </a:ext>
            </a:extLst>
          </p:cNvPr>
          <p:cNvSpPr>
            <a:spLocks noGrp="1"/>
          </p:cNvSpPr>
          <p:nvPr>
            <p:ph type="title"/>
          </p:nvPr>
        </p:nvSpPr>
        <p:spPr>
          <a:xfrm>
            <a:off x="0" y="1"/>
            <a:ext cx="12192000" cy="530577"/>
          </a:xfrm>
        </p:spPr>
        <p:txBody>
          <a:bodyPr>
            <a:normAutofit fontScale="90000"/>
          </a:bodyPr>
          <a:lstStyle/>
          <a:p>
            <a:r>
              <a:rPr lang="en-US" dirty="0"/>
              <a:t>Observations: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B9BF75-B645-344B-B3A4-A606BFB16300}"/>
                  </a:ext>
                </a:extLst>
              </p:cNvPr>
              <p:cNvSpPr>
                <a:spLocks noGrp="1"/>
              </p:cNvSpPr>
              <p:nvPr>
                <p:ph idx="1"/>
              </p:nvPr>
            </p:nvSpPr>
            <p:spPr>
              <a:xfrm>
                <a:off x="0" y="530578"/>
                <a:ext cx="12192000" cy="5825771"/>
              </a:xfrm>
            </p:spPr>
            <p:txBody>
              <a:bodyPr>
                <a:normAutofit lnSpcReduction="10000"/>
              </a:bodyPr>
              <a:lstStyle/>
              <a:p>
                <a:r>
                  <a:rPr lang="en-US" dirty="0"/>
                  <a:t>From the study, it was observed that as the strength of the relationship between the true predictor and dichotomous response increased, the proportion of times the true predictor had the largest variable value increased, particularly when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≤0.5.</m:t>
                    </m:r>
                  </m:oMath>
                </a14:m>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r>
                  <a:rPr lang="en-US" dirty="0"/>
                  <a:t>The variable importance values predicting B-versus T-lineage AL identified a biologically relevant set of genes. Notable the top 10 genes investigated were all relevant to B and T-cell differentiation. </a:t>
                </a:r>
              </a:p>
              <a:p>
                <a:pPr marL="0" indent="0">
                  <a:buNone/>
                </a:pPr>
                <a:endParaRPr lang="en-US" dirty="0"/>
              </a:p>
              <a:p>
                <a:r>
                  <a:rPr lang="en-US" dirty="0"/>
                  <a:t>The RF Gini importance measure tends to favor predictor variables that are continuous or categorical with a large number of levels. </a:t>
                </a:r>
              </a:p>
              <a:p>
                <a:pPr marL="0" indent="0">
                  <a:buNone/>
                </a:pPr>
                <a:endParaRPr lang="en-US" dirty="0"/>
              </a:p>
              <a:p>
                <a:r>
                  <a:rPr lang="en-US" dirty="0"/>
                  <a:t>In conclusion, the RF methodology is a useful alternative classification technique in comparison to the LR model. </a:t>
                </a:r>
              </a:p>
            </p:txBody>
          </p:sp>
        </mc:Choice>
        <mc:Fallback>
          <p:sp>
            <p:nvSpPr>
              <p:cNvPr id="3" name="Content Placeholder 2">
                <a:extLst>
                  <a:ext uri="{FF2B5EF4-FFF2-40B4-BE49-F238E27FC236}">
                    <a16:creationId xmlns:a16="http://schemas.microsoft.com/office/drawing/2014/main" id="{C2B9BF75-B645-344B-B3A4-A606BFB16300}"/>
                  </a:ext>
                </a:extLst>
              </p:cNvPr>
              <p:cNvSpPr>
                <a:spLocks noGrp="1" noRot="1" noChangeAspect="1" noMove="1" noResize="1" noEditPoints="1" noAdjustHandles="1" noChangeArrowheads="1" noChangeShapeType="1" noTextEdit="1"/>
              </p:cNvSpPr>
              <p:nvPr>
                <p:ph idx="1"/>
              </p:nvPr>
            </p:nvSpPr>
            <p:spPr>
              <a:xfrm>
                <a:off x="0" y="530578"/>
                <a:ext cx="12192000" cy="5825771"/>
              </a:xfrm>
              <a:blipFill>
                <a:blip r:embed="rId2"/>
                <a:stretch>
                  <a:fillRect l="-900" t="-2301" r="-200"/>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8C1D3757-19F4-4D7E-867A-35F54C436F4A}"/>
              </a:ext>
            </a:extLst>
          </p:cNvPr>
          <p:cNvSpPr>
            <a:spLocks noGrp="1"/>
          </p:cNvSpPr>
          <p:nvPr>
            <p:ph type="dt" sz="half" idx="10"/>
          </p:nvPr>
        </p:nvSpPr>
        <p:spPr/>
        <p:txBody>
          <a:bodyPr/>
          <a:lstStyle/>
          <a:p>
            <a:fld id="{8360AF72-C9F6-44C1-B297-85CFEE6247B0}" type="datetime1">
              <a:rPr lang="en-GB" smtClean="0"/>
              <a:t>10/07/2020</a:t>
            </a:fld>
            <a:endParaRPr lang="en-GB"/>
          </a:p>
        </p:txBody>
      </p:sp>
      <p:sp>
        <p:nvSpPr>
          <p:cNvPr id="5" name="Slide Number Placeholder 4">
            <a:extLst>
              <a:ext uri="{FF2B5EF4-FFF2-40B4-BE49-F238E27FC236}">
                <a16:creationId xmlns:a16="http://schemas.microsoft.com/office/drawing/2014/main" id="{56F859AF-CC37-48DE-B1A8-E4A71A2F8F81}"/>
              </a:ext>
            </a:extLst>
          </p:cNvPr>
          <p:cNvSpPr>
            <a:spLocks noGrp="1"/>
          </p:cNvSpPr>
          <p:nvPr>
            <p:ph type="sldNum" sz="quarter" idx="12"/>
          </p:nvPr>
        </p:nvSpPr>
        <p:spPr/>
        <p:txBody>
          <a:bodyPr/>
          <a:lstStyle/>
          <a:p>
            <a:fld id="{E52F9436-B1A9-44CC-9877-A7CA68FEA216}" type="slidenum">
              <a:rPr lang="en-GB" smtClean="0"/>
              <a:t>15</a:t>
            </a:fld>
            <a:endParaRPr lang="en-GB"/>
          </a:p>
        </p:txBody>
      </p:sp>
    </p:spTree>
    <p:extLst>
      <p:ext uri="{BB962C8B-B14F-4D97-AF65-F5344CB8AC3E}">
        <p14:creationId xmlns:p14="http://schemas.microsoft.com/office/powerpoint/2010/main" val="299210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99CD-4FD4-4155-AD20-02F15A437E35}"/>
              </a:ext>
            </a:extLst>
          </p:cNvPr>
          <p:cNvSpPr>
            <a:spLocks noGrp="1"/>
          </p:cNvSpPr>
          <p:nvPr>
            <p:ph type="title"/>
          </p:nvPr>
        </p:nvSpPr>
        <p:spPr>
          <a:xfrm>
            <a:off x="0" y="1"/>
            <a:ext cx="11353800" cy="851337"/>
          </a:xfrm>
        </p:spPr>
        <p:txBody>
          <a:bodyPr/>
          <a:lstStyle/>
          <a:p>
            <a:r>
              <a:rPr lang="de-DE" dirty="0"/>
              <a:t>Limitation: </a:t>
            </a:r>
            <a:endParaRPr lang="en-GB" dirty="0"/>
          </a:p>
        </p:txBody>
      </p:sp>
      <p:sp>
        <p:nvSpPr>
          <p:cNvPr id="3" name="Content Placeholder 2">
            <a:extLst>
              <a:ext uri="{FF2B5EF4-FFF2-40B4-BE49-F238E27FC236}">
                <a16:creationId xmlns:a16="http://schemas.microsoft.com/office/drawing/2014/main" id="{7BF94295-2301-4EF8-9CD0-F32EEEC890F2}"/>
              </a:ext>
            </a:extLst>
          </p:cNvPr>
          <p:cNvSpPr>
            <a:spLocks noGrp="1"/>
          </p:cNvSpPr>
          <p:nvPr>
            <p:ph idx="1"/>
          </p:nvPr>
        </p:nvSpPr>
        <p:spPr>
          <a:xfrm>
            <a:off x="1" y="945931"/>
            <a:ext cx="12192000" cy="5912069"/>
          </a:xfrm>
        </p:spPr>
        <p:txBody>
          <a:bodyPr>
            <a:normAutofit/>
          </a:bodyPr>
          <a:lstStyle/>
          <a:p>
            <a:r>
              <a:rPr lang="de-DE" sz="2400" dirty="0"/>
              <a:t>Random Forest variable importance measure may yields misleading result when the predictors variable are of different types or when the numbers of level among the categorical variable vary.</a:t>
            </a:r>
          </a:p>
          <a:p>
            <a:r>
              <a:rPr lang="de-DE" sz="2400" dirty="0"/>
              <a:t>This paper suggest that  it is particularly attractive for the Gene expression studies as in this area ,analyst does not have to do feature selection Prior to deriving the classifier.</a:t>
            </a:r>
          </a:p>
          <a:p>
            <a:r>
              <a:rPr lang="de-DE" sz="2400" dirty="0"/>
              <a:t>This paper was relevant only to microarray Gene expression classification problem in which all predictor are standardized ,continous and often correlated.</a:t>
            </a:r>
            <a:endParaRPr lang="en-GB" sz="2400" dirty="0"/>
          </a:p>
        </p:txBody>
      </p:sp>
      <p:sp>
        <p:nvSpPr>
          <p:cNvPr id="4" name="Date Placeholder 3">
            <a:extLst>
              <a:ext uri="{FF2B5EF4-FFF2-40B4-BE49-F238E27FC236}">
                <a16:creationId xmlns:a16="http://schemas.microsoft.com/office/drawing/2014/main" id="{30B09BCD-6FCF-45BA-AD26-69D5CC8EE7FD}"/>
              </a:ext>
            </a:extLst>
          </p:cNvPr>
          <p:cNvSpPr>
            <a:spLocks noGrp="1"/>
          </p:cNvSpPr>
          <p:nvPr>
            <p:ph type="dt" sz="half" idx="10"/>
          </p:nvPr>
        </p:nvSpPr>
        <p:spPr/>
        <p:txBody>
          <a:bodyPr/>
          <a:lstStyle/>
          <a:p>
            <a:fld id="{E3F135B3-99CB-4F21-9050-7F127A95CE7A}" type="datetime1">
              <a:rPr lang="en-GB" smtClean="0"/>
              <a:t>10/07/2020</a:t>
            </a:fld>
            <a:endParaRPr lang="en-GB"/>
          </a:p>
        </p:txBody>
      </p:sp>
      <p:sp>
        <p:nvSpPr>
          <p:cNvPr id="5" name="Slide Number Placeholder 4">
            <a:extLst>
              <a:ext uri="{FF2B5EF4-FFF2-40B4-BE49-F238E27FC236}">
                <a16:creationId xmlns:a16="http://schemas.microsoft.com/office/drawing/2014/main" id="{B2AA4D4D-8E75-4919-9C6B-BD8D1FDE2D63}"/>
              </a:ext>
            </a:extLst>
          </p:cNvPr>
          <p:cNvSpPr>
            <a:spLocks noGrp="1"/>
          </p:cNvSpPr>
          <p:nvPr>
            <p:ph type="sldNum" sz="quarter" idx="12"/>
          </p:nvPr>
        </p:nvSpPr>
        <p:spPr/>
        <p:txBody>
          <a:bodyPr/>
          <a:lstStyle/>
          <a:p>
            <a:fld id="{E52F9436-B1A9-44CC-9877-A7CA68FEA216}" type="slidenum">
              <a:rPr lang="en-GB" smtClean="0"/>
              <a:t>16</a:t>
            </a:fld>
            <a:endParaRPr lang="en-GB"/>
          </a:p>
        </p:txBody>
      </p:sp>
    </p:spTree>
    <p:extLst>
      <p:ext uri="{BB962C8B-B14F-4D97-AF65-F5344CB8AC3E}">
        <p14:creationId xmlns:p14="http://schemas.microsoft.com/office/powerpoint/2010/main" val="6303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3478-30EF-42CC-A633-E8A7D967D08A}"/>
              </a:ext>
            </a:extLst>
          </p:cNvPr>
          <p:cNvSpPr>
            <a:spLocks noGrp="1"/>
          </p:cNvSpPr>
          <p:nvPr>
            <p:ph type="title"/>
          </p:nvPr>
        </p:nvSpPr>
        <p:spPr>
          <a:xfrm>
            <a:off x="838200" y="365125"/>
            <a:ext cx="10515600" cy="5607050"/>
          </a:xfrm>
        </p:spPr>
        <p:txBody>
          <a:bodyPr/>
          <a:lstStyle/>
          <a:p>
            <a:r>
              <a:rPr lang="de-DE" dirty="0"/>
              <a:t>                                Thank you </a:t>
            </a:r>
            <a:endParaRPr lang="en-GB" dirty="0"/>
          </a:p>
        </p:txBody>
      </p:sp>
      <p:sp>
        <p:nvSpPr>
          <p:cNvPr id="3" name="Date Placeholder 2">
            <a:extLst>
              <a:ext uri="{FF2B5EF4-FFF2-40B4-BE49-F238E27FC236}">
                <a16:creationId xmlns:a16="http://schemas.microsoft.com/office/drawing/2014/main" id="{7F2357FB-B034-4425-907F-28D621EC01A6}"/>
              </a:ext>
            </a:extLst>
          </p:cNvPr>
          <p:cNvSpPr>
            <a:spLocks noGrp="1"/>
          </p:cNvSpPr>
          <p:nvPr>
            <p:ph type="dt" sz="half" idx="10"/>
          </p:nvPr>
        </p:nvSpPr>
        <p:spPr/>
        <p:txBody>
          <a:bodyPr/>
          <a:lstStyle/>
          <a:p>
            <a:fld id="{949EA915-78AE-411A-9185-B75A466ECBD3}" type="datetime1">
              <a:rPr lang="en-GB" smtClean="0"/>
              <a:t>10/07/2020</a:t>
            </a:fld>
            <a:endParaRPr lang="en-GB"/>
          </a:p>
        </p:txBody>
      </p:sp>
      <p:sp>
        <p:nvSpPr>
          <p:cNvPr id="4" name="Slide Number Placeholder 3">
            <a:extLst>
              <a:ext uri="{FF2B5EF4-FFF2-40B4-BE49-F238E27FC236}">
                <a16:creationId xmlns:a16="http://schemas.microsoft.com/office/drawing/2014/main" id="{5C3FBEFD-640A-421F-AB0E-0C5A8A1E83FC}"/>
              </a:ext>
            </a:extLst>
          </p:cNvPr>
          <p:cNvSpPr>
            <a:spLocks noGrp="1"/>
          </p:cNvSpPr>
          <p:nvPr>
            <p:ph type="sldNum" sz="quarter" idx="12"/>
          </p:nvPr>
        </p:nvSpPr>
        <p:spPr/>
        <p:txBody>
          <a:bodyPr/>
          <a:lstStyle/>
          <a:p>
            <a:fld id="{E52F9436-B1A9-44CC-9877-A7CA68FEA216}" type="slidenum">
              <a:rPr lang="en-GB" smtClean="0"/>
              <a:t>17</a:t>
            </a:fld>
            <a:endParaRPr lang="en-GB"/>
          </a:p>
        </p:txBody>
      </p:sp>
    </p:spTree>
    <p:extLst>
      <p:ext uri="{BB962C8B-B14F-4D97-AF65-F5344CB8AC3E}">
        <p14:creationId xmlns:p14="http://schemas.microsoft.com/office/powerpoint/2010/main" val="183086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A02D57F6-09A3-184C-A43E-71B987337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206" y="140338"/>
            <a:ext cx="9889587" cy="6577324"/>
          </a:xfrm>
        </p:spPr>
      </p:pic>
      <p:sp>
        <p:nvSpPr>
          <p:cNvPr id="2" name="Date Placeholder 1">
            <a:extLst>
              <a:ext uri="{FF2B5EF4-FFF2-40B4-BE49-F238E27FC236}">
                <a16:creationId xmlns:a16="http://schemas.microsoft.com/office/drawing/2014/main" id="{61D1CFCB-F3D3-4AE2-9017-6C9FC3FF2D7E}"/>
              </a:ext>
            </a:extLst>
          </p:cNvPr>
          <p:cNvSpPr>
            <a:spLocks noGrp="1"/>
          </p:cNvSpPr>
          <p:nvPr>
            <p:ph type="dt" sz="half" idx="10"/>
          </p:nvPr>
        </p:nvSpPr>
        <p:spPr/>
        <p:txBody>
          <a:bodyPr/>
          <a:lstStyle/>
          <a:p>
            <a:fld id="{5361EB6D-79D4-4E4A-9F87-47751F020143}" type="datetime1">
              <a:rPr lang="en-GB" smtClean="0"/>
              <a:t>10/07/2020</a:t>
            </a:fld>
            <a:endParaRPr lang="en-GB"/>
          </a:p>
        </p:txBody>
      </p:sp>
      <p:sp>
        <p:nvSpPr>
          <p:cNvPr id="3" name="Slide Number Placeholder 2">
            <a:extLst>
              <a:ext uri="{FF2B5EF4-FFF2-40B4-BE49-F238E27FC236}">
                <a16:creationId xmlns:a16="http://schemas.microsoft.com/office/drawing/2014/main" id="{2F4DE0CE-E51B-47FF-8074-3870776D3E8C}"/>
              </a:ext>
            </a:extLst>
          </p:cNvPr>
          <p:cNvSpPr>
            <a:spLocks noGrp="1"/>
          </p:cNvSpPr>
          <p:nvPr>
            <p:ph type="sldNum" sz="quarter" idx="12"/>
          </p:nvPr>
        </p:nvSpPr>
        <p:spPr/>
        <p:txBody>
          <a:bodyPr/>
          <a:lstStyle/>
          <a:p>
            <a:fld id="{E52F9436-B1A9-44CC-9877-A7CA68FEA216}" type="slidenum">
              <a:rPr lang="en-GB" smtClean="0"/>
              <a:t>2</a:t>
            </a:fld>
            <a:endParaRPr lang="en-GB"/>
          </a:p>
        </p:txBody>
      </p:sp>
    </p:spTree>
    <p:extLst>
      <p:ext uri="{BB962C8B-B14F-4D97-AF65-F5344CB8AC3E}">
        <p14:creationId xmlns:p14="http://schemas.microsoft.com/office/powerpoint/2010/main" val="418213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C998-56AC-4705-8B4F-7BECC3F33D75}"/>
              </a:ext>
            </a:extLst>
          </p:cNvPr>
          <p:cNvSpPr>
            <a:spLocks noGrp="1"/>
          </p:cNvSpPr>
          <p:nvPr>
            <p:ph type="title"/>
          </p:nvPr>
        </p:nvSpPr>
        <p:spPr/>
        <p:txBody>
          <a:bodyPr/>
          <a:lstStyle/>
          <a:p>
            <a:r>
              <a:rPr lang="de-DE" dirty="0"/>
              <a:t>Objective </a:t>
            </a:r>
            <a:endParaRPr lang="en-GB" dirty="0"/>
          </a:p>
        </p:txBody>
      </p:sp>
      <p:sp>
        <p:nvSpPr>
          <p:cNvPr id="3" name="Content Placeholder 2">
            <a:extLst>
              <a:ext uri="{FF2B5EF4-FFF2-40B4-BE49-F238E27FC236}">
                <a16:creationId xmlns:a16="http://schemas.microsoft.com/office/drawing/2014/main" id="{DE37D384-4698-4239-A621-B2101147A34D}"/>
              </a:ext>
            </a:extLst>
          </p:cNvPr>
          <p:cNvSpPr>
            <a:spLocks noGrp="1"/>
          </p:cNvSpPr>
          <p:nvPr>
            <p:ph idx="1"/>
          </p:nvPr>
        </p:nvSpPr>
        <p:spPr/>
        <p:txBody>
          <a:bodyPr/>
          <a:lstStyle/>
          <a:p>
            <a:r>
              <a:rPr lang="de-DE" dirty="0"/>
              <a:t>This Paper examined the effectiveness of Random Forest Variable importance measure in identifying the true predictor among a large number of </a:t>
            </a:r>
            <a:r>
              <a:rPr lang="de-DE" dirty="0" err="1"/>
              <a:t>candidate</a:t>
            </a:r>
            <a:r>
              <a:rPr lang="de-DE" dirty="0"/>
              <a:t> </a:t>
            </a:r>
            <a:r>
              <a:rPr lang="de-DE" dirty="0" err="1"/>
              <a:t>predictors</a:t>
            </a:r>
            <a:r>
              <a:rPr lang="de-DE" dirty="0"/>
              <a:t>.</a:t>
            </a:r>
          </a:p>
          <a:p>
            <a:endParaRPr lang="de-DE" dirty="0"/>
          </a:p>
          <a:p>
            <a:r>
              <a:rPr lang="de-DE" dirty="0"/>
              <a:t>Goal of this Paper is to produce an accurate classifier and to uncover the predictive structure of the Problem.</a:t>
            </a:r>
          </a:p>
          <a:p>
            <a:pPr marL="0" indent="0">
              <a:buNone/>
            </a:pPr>
            <a:endParaRPr lang="en-GB" dirty="0"/>
          </a:p>
        </p:txBody>
      </p:sp>
      <p:sp>
        <p:nvSpPr>
          <p:cNvPr id="4" name="Date Placeholder 3">
            <a:extLst>
              <a:ext uri="{FF2B5EF4-FFF2-40B4-BE49-F238E27FC236}">
                <a16:creationId xmlns:a16="http://schemas.microsoft.com/office/drawing/2014/main" id="{28EB30B1-5C32-4517-83EE-F806D52672B3}"/>
              </a:ext>
            </a:extLst>
          </p:cNvPr>
          <p:cNvSpPr>
            <a:spLocks noGrp="1"/>
          </p:cNvSpPr>
          <p:nvPr>
            <p:ph type="dt" sz="half" idx="10"/>
          </p:nvPr>
        </p:nvSpPr>
        <p:spPr/>
        <p:txBody>
          <a:bodyPr/>
          <a:lstStyle/>
          <a:p>
            <a:fld id="{FB551238-EC26-4904-9433-6C866DD834AD}" type="datetime1">
              <a:rPr lang="en-GB" smtClean="0"/>
              <a:t>10/07/2020</a:t>
            </a:fld>
            <a:endParaRPr lang="en-GB"/>
          </a:p>
        </p:txBody>
      </p:sp>
      <p:sp>
        <p:nvSpPr>
          <p:cNvPr id="5" name="Slide Number Placeholder 4">
            <a:extLst>
              <a:ext uri="{FF2B5EF4-FFF2-40B4-BE49-F238E27FC236}">
                <a16:creationId xmlns:a16="http://schemas.microsoft.com/office/drawing/2014/main" id="{4BDC7A29-D2BC-4277-ADD4-97D5DBC29AA5}"/>
              </a:ext>
            </a:extLst>
          </p:cNvPr>
          <p:cNvSpPr>
            <a:spLocks noGrp="1"/>
          </p:cNvSpPr>
          <p:nvPr>
            <p:ph type="sldNum" sz="quarter" idx="12"/>
          </p:nvPr>
        </p:nvSpPr>
        <p:spPr/>
        <p:txBody>
          <a:bodyPr/>
          <a:lstStyle/>
          <a:p>
            <a:fld id="{E52F9436-B1A9-44CC-9877-A7CA68FEA216}" type="slidenum">
              <a:rPr lang="en-GB" smtClean="0"/>
              <a:t>3</a:t>
            </a:fld>
            <a:endParaRPr lang="en-GB"/>
          </a:p>
        </p:txBody>
      </p:sp>
    </p:spTree>
    <p:extLst>
      <p:ext uri="{BB962C8B-B14F-4D97-AF65-F5344CB8AC3E}">
        <p14:creationId xmlns:p14="http://schemas.microsoft.com/office/powerpoint/2010/main" val="65167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B5FB-BB94-4616-BEDE-17B587CDB2C1}"/>
              </a:ext>
            </a:extLst>
          </p:cNvPr>
          <p:cNvSpPr>
            <a:spLocks noGrp="1"/>
          </p:cNvSpPr>
          <p:nvPr>
            <p:ph type="title"/>
          </p:nvPr>
        </p:nvSpPr>
        <p:spPr>
          <a:xfrm>
            <a:off x="0" y="0"/>
            <a:ext cx="12192000" cy="567559"/>
          </a:xfrm>
        </p:spPr>
        <p:txBody>
          <a:bodyPr>
            <a:normAutofit fontScale="90000"/>
          </a:bodyPr>
          <a:lstStyle/>
          <a:p>
            <a:r>
              <a:rPr lang="de-DE" dirty="0"/>
              <a:t>Introduction </a:t>
            </a:r>
            <a:endParaRPr lang="en-GB" dirty="0"/>
          </a:p>
        </p:txBody>
      </p:sp>
      <p:sp>
        <p:nvSpPr>
          <p:cNvPr id="3" name="Content Placeholder 2">
            <a:extLst>
              <a:ext uri="{FF2B5EF4-FFF2-40B4-BE49-F238E27FC236}">
                <a16:creationId xmlns:a16="http://schemas.microsoft.com/office/drawing/2014/main" id="{FC07391E-B545-4BFB-8407-00E53C97CDC6}"/>
              </a:ext>
            </a:extLst>
          </p:cNvPr>
          <p:cNvSpPr>
            <a:spLocks noGrp="1"/>
          </p:cNvSpPr>
          <p:nvPr>
            <p:ph idx="1"/>
          </p:nvPr>
        </p:nvSpPr>
        <p:spPr>
          <a:xfrm>
            <a:off x="0" y="683172"/>
            <a:ext cx="12191999" cy="6174828"/>
          </a:xfrm>
        </p:spPr>
        <p:txBody>
          <a:bodyPr>
            <a:normAutofit fontScale="92500" lnSpcReduction="10000"/>
          </a:bodyPr>
          <a:lstStyle/>
          <a:p>
            <a:endParaRPr lang="de-DE" dirty="0"/>
          </a:p>
          <a:p>
            <a:pPr lvl="0"/>
            <a:r>
              <a:rPr lang="de-DE" dirty="0" err="1">
                <a:solidFill>
                  <a:prstClr val="black"/>
                </a:solidFill>
              </a:rPr>
              <a:t>If</a:t>
            </a:r>
            <a:r>
              <a:rPr lang="de-DE" dirty="0">
                <a:solidFill>
                  <a:prstClr val="black"/>
                </a:solidFill>
              </a:rPr>
              <a:t> the </a:t>
            </a:r>
            <a:r>
              <a:rPr lang="de-DE" dirty="0" err="1">
                <a:solidFill>
                  <a:prstClr val="black"/>
                </a:solidFill>
              </a:rPr>
              <a:t>candidate</a:t>
            </a:r>
            <a:r>
              <a:rPr lang="de-DE" dirty="0">
                <a:solidFill>
                  <a:prstClr val="black"/>
                </a:solidFill>
              </a:rPr>
              <a:t> </a:t>
            </a:r>
            <a:r>
              <a:rPr lang="de-DE" dirty="0" err="1">
                <a:solidFill>
                  <a:prstClr val="black"/>
                </a:solidFill>
              </a:rPr>
              <a:t>predictors</a:t>
            </a:r>
            <a:r>
              <a:rPr lang="de-DE" dirty="0">
                <a:solidFill>
                  <a:prstClr val="black"/>
                </a:solidFill>
              </a:rPr>
              <a:t> (</a:t>
            </a:r>
            <a:r>
              <a:rPr lang="de-DE" i="1" dirty="0">
                <a:solidFill>
                  <a:prstClr val="black"/>
                </a:solidFill>
              </a:rPr>
              <a:t>p) </a:t>
            </a:r>
            <a:r>
              <a:rPr lang="de-DE" dirty="0">
                <a:solidFill>
                  <a:prstClr val="black"/>
                </a:solidFill>
              </a:rPr>
              <a:t>large  </a:t>
            </a:r>
            <a:r>
              <a:rPr lang="de-DE" dirty="0" err="1">
                <a:solidFill>
                  <a:prstClr val="black"/>
                </a:solidFill>
              </a:rPr>
              <a:t>than</a:t>
            </a:r>
            <a:r>
              <a:rPr lang="de-DE" dirty="0">
                <a:solidFill>
                  <a:prstClr val="black"/>
                </a:solidFill>
              </a:rPr>
              <a:t> </a:t>
            </a:r>
            <a:r>
              <a:rPr lang="de-DE" dirty="0" err="1">
                <a:solidFill>
                  <a:prstClr val="black"/>
                </a:solidFill>
              </a:rPr>
              <a:t>observations</a:t>
            </a:r>
            <a:r>
              <a:rPr lang="de-DE" dirty="0">
                <a:solidFill>
                  <a:prstClr val="black"/>
                </a:solidFill>
              </a:rPr>
              <a:t> (</a:t>
            </a:r>
            <a:r>
              <a:rPr lang="de-DE" dirty="0" err="1">
                <a:solidFill>
                  <a:prstClr val="black"/>
                </a:solidFill>
              </a:rPr>
              <a:t>n</a:t>
            </a:r>
            <a:r>
              <a:rPr lang="de-DE" dirty="0">
                <a:solidFill>
                  <a:prstClr val="black"/>
                </a:solidFill>
              </a:rPr>
              <a:t>) { p&gt;</a:t>
            </a:r>
            <a:r>
              <a:rPr lang="de-DE" dirty="0" err="1">
                <a:solidFill>
                  <a:prstClr val="black"/>
                </a:solidFill>
              </a:rPr>
              <a:t>n</a:t>
            </a:r>
            <a:r>
              <a:rPr lang="de-DE" dirty="0">
                <a:solidFill>
                  <a:prstClr val="black"/>
                </a:solidFill>
              </a:rPr>
              <a:t>) , traditional </a:t>
            </a:r>
            <a:r>
              <a:rPr lang="de-DE" dirty="0" err="1">
                <a:solidFill>
                  <a:prstClr val="black"/>
                </a:solidFill>
              </a:rPr>
              <a:t>statistical</a:t>
            </a:r>
            <a:r>
              <a:rPr lang="de-DE" dirty="0">
                <a:solidFill>
                  <a:prstClr val="black"/>
                </a:solidFill>
              </a:rPr>
              <a:t> </a:t>
            </a:r>
            <a:r>
              <a:rPr lang="de-DE" dirty="0" err="1">
                <a:solidFill>
                  <a:prstClr val="black"/>
                </a:solidFill>
              </a:rPr>
              <a:t>modelling</a:t>
            </a:r>
            <a:r>
              <a:rPr lang="de-DE" dirty="0">
                <a:solidFill>
                  <a:prstClr val="black"/>
                </a:solidFill>
              </a:rPr>
              <a:t> approaches </a:t>
            </a:r>
            <a:r>
              <a:rPr lang="de-DE" dirty="0" err="1">
                <a:solidFill>
                  <a:prstClr val="black"/>
                </a:solidFill>
              </a:rPr>
              <a:t>are</a:t>
            </a:r>
            <a:r>
              <a:rPr lang="de-DE" dirty="0">
                <a:solidFill>
                  <a:prstClr val="black"/>
                </a:solidFill>
              </a:rPr>
              <a:t> not estimateable. </a:t>
            </a:r>
          </a:p>
          <a:p>
            <a:pPr lvl="0"/>
            <a:r>
              <a:rPr lang="de-DE" dirty="0">
                <a:solidFill>
                  <a:prstClr val="black"/>
                </a:solidFill>
              </a:rPr>
              <a:t>In </a:t>
            </a:r>
            <a:r>
              <a:rPr lang="de-DE" dirty="0" err="1">
                <a:solidFill>
                  <a:prstClr val="black"/>
                </a:solidFill>
              </a:rPr>
              <a:t>our</a:t>
            </a:r>
            <a:r>
              <a:rPr lang="de-DE" dirty="0">
                <a:solidFill>
                  <a:prstClr val="black"/>
                </a:solidFill>
              </a:rPr>
              <a:t> </a:t>
            </a:r>
            <a:r>
              <a:rPr lang="de-DE" dirty="0" err="1">
                <a:solidFill>
                  <a:prstClr val="black"/>
                </a:solidFill>
              </a:rPr>
              <a:t>case</a:t>
            </a:r>
            <a:r>
              <a:rPr lang="de-DE" dirty="0">
                <a:solidFill>
                  <a:prstClr val="black"/>
                </a:solidFill>
              </a:rPr>
              <a:t>, p &gt;&gt; </a:t>
            </a:r>
            <a:r>
              <a:rPr lang="de-DE" dirty="0" err="1">
                <a:solidFill>
                  <a:prstClr val="black"/>
                </a:solidFill>
              </a:rPr>
              <a:t>n</a:t>
            </a:r>
            <a:r>
              <a:rPr lang="de-DE" dirty="0">
                <a:solidFill>
                  <a:prstClr val="black"/>
                </a:solidFill>
              </a:rPr>
              <a:t>, </a:t>
            </a:r>
            <a:r>
              <a:rPr lang="de-DE" dirty="0" err="1">
                <a:solidFill>
                  <a:prstClr val="black"/>
                </a:solidFill>
              </a:rPr>
              <a:t>there</a:t>
            </a:r>
            <a:r>
              <a:rPr lang="de-DE" dirty="0">
                <a:solidFill>
                  <a:prstClr val="black"/>
                </a:solidFill>
              </a:rPr>
              <a:t> will </a:t>
            </a:r>
            <a:r>
              <a:rPr lang="de-DE" dirty="0" err="1">
                <a:solidFill>
                  <a:prstClr val="black"/>
                </a:solidFill>
              </a:rPr>
              <a:t>likely</a:t>
            </a:r>
            <a:r>
              <a:rPr lang="de-DE" dirty="0">
                <a:solidFill>
                  <a:prstClr val="black"/>
                </a:solidFill>
              </a:rPr>
              <a:t> </a:t>
            </a:r>
            <a:r>
              <a:rPr lang="de-DE" dirty="0" err="1">
                <a:solidFill>
                  <a:prstClr val="black"/>
                </a:solidFill>
              </a:rPr>
              <a:t>be</a:t>
            </a:r>
            <a:r>
              <a:rPr lang="de-DE" dirty="0">
                <a:solidFill>
                  <a:prstClr val="black"/>
                </a:solidFill>
              </a:rPr>
              <a:t> a </a:t>
            </a:r>
            <a:r>
              <a:rPr lang="de-DE" dirty="0" err="1">
                <a:solidFill>
                  <a:prstClr val="black"/>
                </a:solidFill>
              </a:rPr>
              <a:t>mulitplicity</a:t>
            </a:r>
            <a:r>
              <a:rPr lang="de-DE" dirty="0">
                <a:solidFill>
                  <a:prstClr val="black"/>
                </a:solidFill>
              </a:rPr>
              <a:t> of </a:t>
            </a:r>
            <a:r>
              <a:rPr lang="de-DE" dirty="0" err="1">
                <a:solidFill>
                  <a:prstClr val="black"/>
                </a:solidFill>
              </a:rPr>
              <a:t>models</a:t>
            </a:r>
            <a:r>
              <a:rPr lang="de-DE" dirty="0">
                <a:solidFill>
                  <a:prstClr val="black"/>
                </a:solidFill>
              </a:rPr>
              <a:t>, </a:t>
            </a:r>
            <a:r>
              <a:rPr lang="de-DE" dirty="0" err="1">
                <a:solidFill>
                  <a:prstClr val="black"/>
                </a:solidFill>
              </a:rPr>
              <a:t>most</a:t>
            </a:r>
            <a:r>
              <a:rPr lang="de-DE" dirty="0">
                <a:solidFill>
                  <a:prstClr val="black"/>
                </a:solidFill>
              </a:rPr>
              <a:t> of </a:t>
            </a:r>
            <a:r>
              <a:rPr lang="de-DE" dirty="0" err="1">
                <a:solidFill>
                  <a:prstClr val="black"/>
                </a:solidFill>
              </a:rPr>
              <a:t>which</a:t>
            </a:r>
            <a:r>
              <a:rPr lang="de-DE" dirty="0">
                <a:solidFill>
                  <a:prstClr val="black"/>
                </a:solidFill>
              </a:rPr>
              <a:t> </a:t>
            </a:r>
            <a:r>
              <a:rPr lang="de-DE" dirty="0" err="1">
                <a:solidFill>
                  <a:prstClr val="black"/>
                </a:solidFill>
              </a:rPr>
              <a:t>have</a:t>
            </a:r>
            <a:r>
              <a:rPr lang="de-DE" dirty="0">
                <a:solidFill>
                  <a:prstClr val="black"/>
                </a:solidFill>
              </a:rPr>
              <a:t> </a:t>
            </a:r>
            <a:r>
              <a:rPr lang="de-DE" dirty="0" err="1">
                <a:solidFill>
                  <a:prstClr val="black"/>
                </a:solidFill>
              </a:rPr>
              <a:t>commparable</a:t>
            </a:r>
            <a:r>
              <a:rPr lang="de-DE" dirty="0">
                <a:solidFill>
                  <a:prstClr val="black"/>
                </a:solidFill>
              </a:rPr>
              <a:t> </a:t>
            </a:r>
            <a:r>
              <a:rPr lang="de-DE" dirty="0" err="1">
                <a:solidFill>
                  <a:prstClr val="black"/>
                </a:solidFill>
              </a:rPr>
              <a:t>error</a:t>
            </a:r>
            <a:r>
              <a:rPr lang="de-DE" dirty="0">
                <a:solidFill>
                  <a:prstClr val="black"/>
                </a:solidFill>
              </a:rPr>
              <a:t> </a:t>
            </a:r>
            <a:r>
              <a:rPr lang="de-DE" dirty="0" err="1">
                <a:solidFill>
                  <a:prstClr val="black"/>
                </a:solidFill>
              </a:rPr>
              <a:t>estimates</a:t>
            </a:r>
            <a:r>
              <a:rPr lang="de-DE" dirty="0">
                <a:solidFill>
                  <a:prstClr val="black"/>
                </a:solidFill>
              </a:rPr>
              <a:t>. </a:t>
            </a:r>
            <a:r>
              <a:rPr lang="de-DE" dirty="0" err="1">
                <a:solidFill>
                  <a:prstClr val="black"/>
                </a:solidFill>
              </a:rPr>
              <a:t>However</a:t>
            </a:r>
            <a:r>
              <a:rPr lang="de-DE" dirty="0">
                <a:solidFill>
                  <a:prstClr val="black"/>
                </a:solidFill>
              </a:rPr>
              <a:t>, </a:t>
            </a:r>
            <a:r>
              <a:rPr lang="de-DE" dirty="0" err="1">
                <a:solidFill>
                  <a:prstClr val="black"/>
                </a:solidFill>
              </a:rPr>
              <a:t>each</a:t>
            </a:r>
            <a:r>
              <a:rPr lang="de-DE" dirty="0">
                <a:solidFill>
                  <a:prstClr val="black"/>
                </a:solidFill>
              </a:rPr>
              <a:t> </a:t>
            </a:r>
            <a:r>
              <a:rPr lang="de-DE" dirty="0" err="1">
                <a:solidFill>
                  <a:prstClr val="black"/>
                </a:solidFill>
              </a:rPr>
              <a:t>model</a:t>
            </a:r>
            <a:r>
              <a:rPr lang="de-DE" dirty="0">
                <a:solidFill>
                  <a:prstClr val="black"/>
                </a:solidFill>
              </a:rPr>
              <a:t> </a:t>
            </a:r>
            <a:r>
              <a:rPr lang="de-DE" dirty="0" err="1">
                <a:solidFill>
                  <a:prstClr val="black"/>
                </a:solidFill>
              </a:rPr>
              <a:t>may</a:t>
            </a:r>
            <a:r>
              <a:rPr lang="de-DE" dirty="0">
                <a:solidFill>
                  <a:prstClr val="black"/>
                </a:solidFill>
              </a:rPr>
              <a:t> </a:t>
            </a:r>
            <a:r>
              <a:rPr lang="de-DE" dirty="0" err="1">
                <a:solidFill>
                  <a:prstClr val="black"/>
                </a:solidFill>
              </a:rPr>
              <a:t>provide</a:t>
            </a:r>
            <a:r>
              <a:rPr lang="de-DE" dirty="0">
                <a:solidFill>
                  <a:prstClr val="black"/>
                </a:solidFill>
              </a:rPr>
              <a:t> a </a:t>
            </a:r>
            <a:r>
              <a:rPr lang="de-DE" b="1" dirty="0">
                <a:solidFill>
                  <a:prstClr val="black"/>
                </a:solidFill>
              </a:rPr>
              <a:t>different </a:t>
            </a:r>
            <a:r>
              <a:rPr lang="de-DE" b="1" dirty="0" err="1">
                <a:solidFill>
                  <a:prstClr val="black"/>
                </a:solidFill>
              </a:rPr>
              <a:t>interpretation</a:t>
            </a:r>
            <a:r>
              <a:rPr lang="de-DE" b="1" dirty="0">
                <a:solidFill>
                  <a:prstClr val="black"/>
                </a:solidFill>
              </a:rPr>
              <a:t> </a:t>
            </a:r>
            <a:r>
              <a:rPr lang="de-DE" dirty="0">
                <a:solidFill>
                  <a:prstClr val="black"/>
                </a:solidFill>
              </a:rPr>
              <a:t>of the </a:t>
            </a:r>
            <a:r>
              <a:rPr lang="de-DE" dirty="0" err="1">
                <a:solidFill>
                  <a:prstClr val="black"/>
                </a:solidFill>
              </a:rPr>
              <a:t>underlying</a:t>
            </a:r>
            <a:r>
              <a:rPr lang="de-DE" dirty="0">
                <a:solidFill>
                  <a:prstClr val="black"/>
                </a:solidFill>
              </a:rPr>
              <a:t> biological mechanism.</a:t>
            </a:r>
          </a:p>
          <a:p>
            <a:r>
              <a:rPr lang="de-DE" dirty="0"/>
              <a:t>KNN, SVM, Neural Network, are used for classification but this Methods does not provide insight regarding the </a:t>
            </a:r>
            <a:r>
              <a:rPr lang="de-DE" dirty="0" err="1"/>
              <a:t>covariates</a:t>
            </a:r>
            <a:r>
              <a:rPr lang="de-DE" dirty="0"/>
              <a:t> that best contribute to predictive </a:t>
            </a:r>
            <a:r>
              <a:rPr lang="en-GB" dirty="0"/>
              <a:t>structure</a:t>
            </a:r>
            <a:r>
              <a:rPr lang="de-DE" dirty="0"/>
              <a:t>.</a:t>
            </a:r>
          </a:p>
          <a:p>
            <a:r>
              <a:rPr lang="de-DE" dirty="0" err="1"/>
              <a:t>Classification</a:t>
            </a:r>
            <a:r>
              <a:rPr lang="de-DE" dirty="0"/>
              <a:t> </a:t>
            </a:r>
            <a:r>
              <a:rPr lang="de-DE" dirty="0" err="1"/>
              <a:t>trees</a:t>
            </a:r>
            <a:r>
              <a:rPr lang="de-DE" dirty="0"/>
              <a:t> </a:t>
            </a:r>
            <a:r>
              <a:rPr lang="de-DE" dirty="0" err="1"/>
              <a:t>have</a:t>
            </a:r>
            <a:r>
              <a:rPr lang="de-DE" dirty="0"/>
              <a:t> </a:t>
            </a:r>
            <a:r>
              <a:rPr lang="de-DE" dirty="0" err="1"/>
              <a:t>been</a:t>
            </a:r>
            <a:r>
              <a:rPr lang="de-DE" dirty="0"/>
              <a:t> </a:t>
            </a:r>
            <a:r>
              <a:rPr lang="de-DE" dirty="0" err="1"/>
              <a:t>useful</a:t>
            </a:r>
            <a:r>
              <a:rPr lang="de-DE" dirty="0"/>
              <a:t> in </a:t>
            </a:r>
            <a:r>
              <a:rPr lang="de-DE" dirty="0" err="1"/>
              <a:t>predicting</a:t>
            </a:r>
            <a:r>
              <a:rPr lang="de-DE" dirty="0"/>
              <a:t> </a:t>
            </a:r>
            <a:r>
              <a:rPr lang="de-DE" dirty="0" err="1"/>
              <a:t>class</a:t>
            </a:r>
            <a:r>
              <a:rPr lang="de-DE" dirty="0"/>
              <a:t> </a:t>
            </a:r>
            <a:r>
              <a:rPr lang="de-DE" dirty="0" err="1"/>
              <a:t>membership</a:t>
            </a:r>
            <a:r>
              <a:rPr lang="de-DE" dirty="0"/>
              <a:t> of an </a:t>
            </a:r>
            <a:r>
              <a:rPr lang="de-DE" dirty="0" err="1"/>
              <a:t>observation</a:t>
            </a:r>
            <a:r>
              <a:rPr lang="de-DE" dirty="0"/>
              <a:t> </a:t>
            </a:r>
            <a:r>
              <a:rPr lang="de-DE" dirty="0" err="1"/>
              <a:t>using</a:t>
            </a:r>
            <a:r>
              <a:rPr lang="de-DE" dirty="0"/>
              <a:t> a large </a:t>
            </a:r>
            <a:r>
              <a:rPr lang="de-DE" dirty="0" err="1"/>
              <a:t>set</a:t>
            </a:r>
            <a:r>
              <a:rPr lang="de-DE" dirty="0"/>
              <a:t> of p </a:t>
            </a:r>
            <a:r>
              <a:rPr lang="de-DE" dirty="0" err="1"/>
              <a:t>covariates</a:t>
            </a:r>
            <a:r>
              <a:rPr lang="de-DE" dirty="0"/>
              <a:t>. </a:t>
            </a:r>
            <a:r>
              <a:rPr lang="de-DE" dirty="0" err="1"/>
              <a:t>Additionally</a:t>
            </a:r>
            <a:r>
              <a:rPr lang="de-DE" dirty="0"/>
              <a:t> CTs also </a:t>
            </a:r>
            <a:r>
              <a:rPr lang="de-DE" dirty="0" err="1"/>
              <a:t>provide</a:t>
            </a:r>
            <a:r>
              <a:rPr lang="de-DE" dirty="0"/>
              <a:t> </a:t>
            </a:r>
            <a:r>
              <a:rPr lang="de-DE" dirty="0" err="1"/>
              <a:t>insight</a:t>
            </a:r>
            <a:r>
              <a:rPr lang="de-DE" dirty="0"/>
              <a:t> </a:t>
            </a:r>
            <a:r>
              <a:rPr lang="de-DE" dirty="0" err="1"/>
              <a:t>regarding</a:t>
            </a:r>
            <a:r>
              <a:rPr lang="de-DE" dirty="0"/>
              <a:t> </a:t>
            </a:r>
            <a:r>
              <a:rPr lang="de-DE" dirty="0" err="1"/>
              <a:t>which</a:t>
            </a:r>
            <a:r>
              <a:rPr lang="de-DE" dirty="0"/>
              <a:t> </a:t>
            </a:r>
            <a:r>
              <a:rPr lang="de-DE" dirty="0" err="1"/>
              <a:t>covariates</a:t>
            </a:r>
            <a:r>
              <a:rPr lang="de-DE" dirty="0"/>
              <a:t> </a:t>
            </a:r>
            <a:r>
              <a:rPr lang="de-DE" dirty="0" err="1"/>
              <a:t>are</a:t>
            </a:r>
            <a:r>
              <a:rPr lang="de-DE" dirty="0"/>
              <a:t> the </a:t>
            </a:r>
            <a:r>
              <a:rPr lang="de-DE" dirty="0" err="1"/>
              <a:t>important</a:t>
            </a:r>
            <a:r>
              <a:rPr lang="de-DE" dirty="0"/>
              <a:t> </a:t>
            </a:r>
            <a:r>
              <a:rPr lang="de-DE" dirty="0" err="1"/>
              <a:t>predictors</a:t>
            </a:r>
            <a:r>
              <a:rPr lang="de-DE" dirty="0"/>
              <a:t> but </a:t>
            </a:r>
            <a:r>
              <a:rPr lang="de-DE" dirty="0" err="1"/>
              <a:t>unfortunately</a:t>
            </a:r>
            <a:r>
              <a:rPr lang="de-DE" dirty="0"/>
              <a:t> </a:t>
            </a:r>
            <a:r>
              <a:rPr lang="de-DE" dirty="0" err="1"/>
              <a:t>they</a:t>
            </a:r>
            <a:r>
              <a:rPr lang="de-DE" dirty="0"/>
              <a:t> </a:t>
            </a:r>
            <a:r>
              <a:rPr lang="de-DE" dirty="0" err="1"/>
              <a:t>are</a:t>
            </a:r>
            <a:r>
              <a:rPr lang="de-DE" dirty="0"/>
              <a:t> </a:t>
            </a:r>
            <a:r>
              <a:rPr lang="de-DE" dirty="0" err="1"/>
              <a:t>very</a:t>
            </a:r>
            <a:r>
              <a:rPr lang="de-DE" dirty="0"/>
              <a:t> sensitive </a:t>
            </a:r>
            <a:r>
              <a:rPr lang="de-DE" dirty="0" err="1"/>
              <a:t>to</a:t>
            </a:r>
            <a:r>
              <a:rPr lang="de-DE" dirty="0"/>
              <a:t> </a:t>
            </a:r>
            <a:r>
              <a:rPr lang="de-DE" dirty="0" err="1"/>
              <a:t>small</a:t>
            </a:r>
            <a:r>
              <a:rPr lang="de-DE" dirty="0"/>
              <a:t> </a:t>
            </a:r>
            <a:r>
              <a:rPr lang="de-DE" dirty="0" err="1"/>
              <a:t>changes</a:t>
            </a:r>
            <a:r>
              <a:rPr lang="de-DE" dirty="0"/>
              <a:t> in the </a:t>
            </a:r>
            <a:r>
              <a:rPr lang="de-DE" dirty="0" err="1"/>
              <a:t>learning</a:t>
            </a:r>
            <a:r>
              <a:rPr lang="de-DE" dirty="0"/>
              <a:t> sample and </a:t>
            </a:r>
            <a:r>
              <a:rPr lang="de-DE" dirty="0" err="1"/>
              <a:t>have</a:t>
            </a:r>
            <a:r>
              <a:rPr lang="de-DE" dirty="0"/>
              <a:t> </a:t>
            </a:r>
            <a:r>
              <a:rPr lang="de-DE" dirty="0" err="1"/>
              <a:t>therefore</a:t>
            </a:r>
            <a:r>
              <a:rPr lang="de-DE" dirty="0"/>
              <a:t> </a:t>
            </a:r>
            <a:r>
              <a:rPr lang="de-DE" dirty="0" err="1"/>
              <a:t>been</a:t>
            </a:r>
            <a:r>
              <a:rPr lang="de-DE" dirty="0"/>
              <a:t> </a:t>
            </a:r>
            <a:r>
              <a:rPr lang="de-DE" dirty="0" err="1"/>
              <a:t>identifies</a:t>
            </a:r>
            <a:r>
              <a:rPr lang="de-DE" dirty="0"/>
              <a:t> </a:t>
            </a:r>
            <a:r>
              <a:rPr lang="de-DE" dirty="0" err="1"/>
              <a:t>as</a:t>
            </a:r>
            <a:r>
              <a:rPr lang="de-DE" dirty="0"/>
              <a:t> </a:t>
            </a:r>
            <a:r>
              <a:rPr lang="de-DE" dirty="0" err="1"/>
              <a:t>unstable</a:t>
            </a:r>
            <a:r>
              <a:rPr lang="de-DE" dirty="0"/>
              <a:t> </a:t>
            </a:r>
            <a:r>
              <a:rPr lang="de-DE" dirty="0" err="1"/>
              <a:t>learners</a:t>
            </a:r>
            <a:r>
              <a:rPr lang="de-DE" dirty="0"/>
              <a:t>.</a:t>
            </a:r>
          </a:p>
          <a:p>
            <a:r>
              <a:rPr lang="de-DE" dirty="0"/>
              <a:t>Random Forest methodology is attractive for use in classification problem , it produce an accurate classifier and provide insight regarding the disscriminant ability of Individual predictor variable. RF also yield variable importance measure for each candidate predictor</a:t>
            </a:r>
          </a:p>
          <a:p>
            <a:endParaRPr lang="en-GB" dirty="0"/>
          </a:p>
        </p:txBody>
      </p:sp>
      <p:sp>
        <p:nvSpPr>
          <p:cNvPr id="4" name="Date Placeholder 3">
            <a:extLst>
              <a:ext uri="{FF2B5EF4-FFF2-40B4-BE49-F238E27FC236}">
                <a16:creationId xmlns:a16="http://schemas.microsoft.com/office/drawing/2014/main" id="{38E7C464-FED6-4467-A329-0FBEC5745187}"/>
              </a:ext>
            </a:extLst>
          </p:cNvPr>
          <p:cNvSpPr>
            <a:spLocks noGrp="1"/>
          </p:cNvSpPr>
          <p:nvPr>
            <p:ph type="dt" sz="half" idx="10"/>
          </p:nvPr>
        </p:nvSpPr>
        <p:spPr/>
        <p:txBody>
          <a:bodyPr/>
          <a:lstStyle/>
          <a:p>
            <a:fld id="{5D612FC3-E64B-4C91-93BB-19E1AE8D9F4D}" type="datetime1">
              <a:rPr lang="en-GB" smtClean="0"/>
              <a:t>10/07/2020</a:t>
            </a:fld>
            <a:endParaRPr lang="en-GB"/>
          </a:p>
        </p:txBody>
      </p:sp>
      <p:sp>
        <p:nvSpPr>
          <p:cNvPr id="5" name="Slide Number Placeholder 4">
            <a:extLst>
              <a:ext uri="{FF2B5EF4-FFF2-40B4-BE49-F238E27FC236}">
                <a16:creationId xmlns:a16="http://schemas.microsoft.com/office/drawing/2014/main" id="{42D8916D-E7AA-40DC-B34A-74AB6CDE50A9}"/>
              </a:ext>
            </a:extLst>
          </p:cNvPr>
          <p:cNvSpPr>
            <a:spLocks noGrp="1"/>
          </p:cNvSpPr>
          <p:nvPr>
            <p:ph type="sldNum" sz="quarter" idx="12"/>
          </p:nvPr>
        </p:nvSpPr>
        <p:spPr/>
        <p:txBody>
          <a:bodyPr/>
          <a:lstStyle/>
          <a:p>
            <a:fld id="{E52F9436-B1A9-44CC-9877-A7CA68FEA216}" type="slidenum">
              <a:rPr lang="en-GB" smtClean="0"/>
              <a:t>4</a:t>
            </a:fld>
            <a:endParaRPr lang="en-GB"/>
          </a:p>
        </p:txBody>
      </p:sp>
    </p:spTree>
    <p:extLst>
      <p:ext uri="{BB962C8B-B14F-4D97-AF65-F5344CB8AC3E}">
        <p14:creationId xmlns:p14="http://schemas.microsoft.com/office/powerpoint/2010/main" val="230014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D103-BC2A-4C7D-AC42-88157B0FA3E4}"/>
              </a:ext>
            </a:extLst>
          </p:cNvPr>
          <p:cNvSpPr>
            <a:spLocks noGrp="1"/>
          </p:cNvSpPr>
          <p:nvPr>
            <p:ph type="title"/>
          </p:nvPr>
        </p:nvSpPr>
        <p:spPr/>
        <p:txBody>
          <a:bodyPr/>
          <a:lstStyle/>
          <a:p>
            <a:r>
              <a:rPr lang="de-DE" dirty="0"/>
              <a:t>Random Forest &amp; Algorithm </a:t>
            </a:r>
            <a:endParaRPr lang="en-GB" dirty="0"/>
          </a:p>
        </p:txBody>
      </p:sp>
      <p:sp>
        <p:nvSpPr>
          <p:cNvPr id="3" name="Content Placeholder 2">
            <a:extLst>
              <a:ext uri="{FF2B5EF4-FFF2-40B4-BE49-F238E27FC236}">
                <a16:creationId xmlns:a16="http://schemas.microsoft.com/office/drawing/2014/main" id="{787C4145-7BE3-47CF-9288-5D7C6AEA8B0D}"/>
              </a:ext>
            </a:extLst>
          </p:cNvPr>
          <p:cNvSpPr>
            <a:spLocks noGrp="1"/>
          </p:cNvSpPr>
          <p:nvPr>
            <p:ph idx="1"/>
          </p:nvPr>
        </p:nvSpPr>
        <p:spPr/>
        <p:txBody>
          <a:bodyPr/>
          <a:lstStyle/>
          <a:p>
            <a:r>
              <a:rPr lang="de-DE" dirty="0"/>
              <a:t>Random Forest method is a specific instance of Bootstrap aggregating</a:t>
            </a:r>
          </a:p>
          <a:p>
            <a:pPr marL="0" indent="0">
              <a:buNone/>
            </a:pPr>
            <a:r>
              <a:rPr lang="de-DE" dirty="0"/>
              <a:t> </a:t>
            </a:r>
          </a:p>
          <a:p>
            <a:r>
              <a:rPr lang="de-DE" dirty="0"/>
              <a:t>Random Forest improved accuracy and it provides measure of variable importance for each candidate predictor</a:t>
            </a:r>
          </a:p>
          <a:p>
            <a:pPr marL="0" indent="0">
              <a:buNone/>
            </a:pPr>
            <a:endParaRPr lang="de-DE" dirty="0"/>
          </a:p>
          <a:p>
            <a:r>
              <a:rPr lang="de-DE" dirty="0"/>
              <a:t>Random Forest have additional charachteristic of random feature selection at each node and no pruning or stopping rule </a:t>
            </a:r>
          </a:p>
          <a:p>
            <a:pPr marL="0" indent="0">
              <a:buNone/>
            </a:pPr>
            <a:endParaRPr lang="en-GB" dirty="0"/>
          </a:p>
        </p:txBody>
      </p:sp>
      <p:sp>
        <p:nvSpPr>
          <p:cNvPr id="4" name="Date Placeholder 3">
            <a:extLst>
              <a:ext uri="{FF2B5EF4-FFF2-40B4-BE49-F238E27FC236}">
                <a16:creationId xmlns:a16="http://schemas.microsoft.com/office/drawing/2014/main" id="{1C9041D7-50F4-4F97-8BD1-9180702077AA}"/>
              </a:ext>
            </a:extLst>
          </p:cNvPr>
          <p:cNvSpPr>
            <a:spLocks noGrp="1"/>
          </p:cNvSpPr>
          <p:nvPr>
            <p:ph type="dt" sz="half" idx="10"/>
          </p:nvPr>
        </p:nvSpPr>
        <p:spPr/>
        <p:txBody>
          <a:bodyPr/>
          <a:lstStyle/>
          <a:p>
            <a:fld id="{0599C65E-310F-4F19-AA92-1C11DF0EBAE3}" type="datetime1">
              <a:rPr lang="en-GB" smtClean="0"/>
              <a:t>10/07/2020</a:t>
            </a:fld>
            <a:endParaRPr lang="en-GB"/>
          </a:p>
        </p:txBody>
      </p:sp>
      <p:sp>
        <p:nvSpPr>
          <p:cNvPr id="5" name="Slide Number Placeholder 4">
            <a:extLst>
              <a:ext uri="{FF2B5EF4-FFF2-40B4-BE49-F238E27FC236}">
                <a16:creationId xmlns:a16="http://schemas.microsoft.com/office/drawing/2014/main" id="{666980D0-DD8E-40C3-98E3-13127D3E85CC}"/>
              </a:ext>
            </a:extLst>
          </p:cNvPr>
          <p:cNvSpPr>
            <a:spLocks noGrp="1"/>
          </p:cNvSpPr>
          <p:nvPr>
            <p:ph type="sldNum" sz="quarter" idx="12"/>
          </p:nvPr>
        </p:nvSpPr>
        <p:spPr/>
        <p:txBody>
          <a:bodyPr/>
          <a:lstStyle/>
          <a:p>
            <a:fld id="{E52F9436-B1A9-44CC-9877-A7CA68FEA216}" type="slidenum">
              <a:rPr lang="en-GB" smtClean="0"/>
              <a:t>5</a:t>
            </a:fld>
            <a:endParaRPr lang="en-GB"/>
          </a:p>
        </p:txBody>
      </p:sp>
    </p:spTree>
    <p:extLst>
      <p:ext uri="{BB962C8B-B14F-4D97-AF65-F5344CB8AC3E}">
        <p14:creationId xmlns:p14="http://schemas.microsoft.com/office/powerpoint/2010/main" val="57330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7BDC5-3539-4C12-85BB-BFC6CCEAEF84}"/>
              </a:ext>
            </a:extLst>
          </p:cNvPr>
          <p:cNvSpPr>
            <a:spLocks noGrp="1"/>
          </p:cNvSpPr>
          <p:nvPr>
            <p:ph idx="1"/>
          </p:nvPr>
        </p:nvSpPr>
        <p:spPr>
          <a:xfrm>
            <a:off x="838200" y="433137"/>
            <a:ext cx="10515600" cy="5743826"/>
          </a:xfrm>
        </p:spPr>
        <p:txBody>
          <a:bodyPr/>
          <a:lstStyle/>
          <a:p>
            <a:r>
              <a:rPr lang="de-DE" dirty="0"/>
              <a:t>The Random Selection of features at each nodes decreses the correlation between the tree in the forest and it helps in decresing the forest error rate </a:t>
            </a:r>
          </a:p>
          <a:p>
            <a:pPr marL="0" indent="0">
              <a:buNone/>
            </a:pPr>
            <a:endParaRPr lang="de-DE" dirty="0"/>
          </a:p>
          <a:p>
            <a:r>
              <a:rPr lang="de-DE" dirty="0"/>
              <a:t>Gini Criterion is used to select the split with the lowest impurity at each nodes </a:t>
            </a:r>
          </a:p>
          <a:p>
            <a:pPr marL="0" indent="0">
              <a:buNone/>
            </a:pPr>
            <a:endParaRPr lang="de-DE" dirty="0"/>
          </a:p>
          <a:p>
            <a:r>
              <a:rPr lang="de-DE" dirty="0"/>
              <a:t>Works on Voting mechanism , maximum number of votes among the B-Tree in the Forest is the predicted class of an observation </a:t>
            </a:r>
          </a:p>
          <a:p>
            <a:pPr marL="0" indent="0">
              <a:buNone/>
            </a:pPr>
            <a:endParaRPr lang="de-DE" dirty="0"/>
          </a:p>
          <a:p>
            <a:r>
              <a:rPr lang="de-DE" dirty="0"/>
              <a:t>RF‘s run efficiently on a large dataset and can handle thousand of input variable </a:t>
            </a:r>
            <a:endParaRPr lang="en-GB" dirty="0"/>
          </a:p>
        </p:txBody>
      </p:sp>
      <p:sp>
        <p:nvSpPr>
          <p:cNvPr id="2" name="Date Placeholder 1">
            <a:extLst>
              <a:ext uri="{FF2B5EF4-FFF2-40B4-BE49-F238E27FC236}">
                <a16:creationId xmlns:a16="http://schemas.microsoft.com/office/drawing/2014/main" id="{C66A6BCC-EA09-4C7F-90F9-3EE66ABDDEA4}"/>
              </a:ext>
            </a:extLst>
          </p:cNvPr>
          <p:cNvSpPr>
            <a:spLocks noGrp="1"/>
          </p:cNvSpPr>
          <p:nvPr>
            <p:ph type="dt" sz="half" idx="10"/>
          </p:nvPr>
        </p:nvSpPr>
        <p:spPr/>
        <p:txBody>
          <a:bodyPr/>
          <a:lstStyle/>
          <a:p>
            <a:fld id="{10F6091A-AC98-4BF2-8E5F-006D8117DD8B}" type="datetime1">
              <a:rPr lang="en-GB" smtClean="0"/>
              <a:t>10/07/2020</a:t>
            </a:fld>
            <a:endParaRPr lang="en-GB"/>
          </a:p>
        </p:txBody>
      </p:sp>
      <p:sp>
        <p:nvSpPr>
          <p:cNvPr id="4" name="Slide Number Placeholder 3">
            <a:extLst>
              <a:ext uri="{FF2B5EF4-FFF2-40B4-BE49-F238E27FC236}">
                <a16:creationId xmlns:a16="http://schemas.microsoft.com/office/drawing/2014/main" id="{C9F36B8C-81E7-47E9-9ACB-C7DCD612C189}"/>
              </a:ext>
            </a:extLst>
          </p:cNvPr>
          <p:cNvSpPr>
            <a:spLocks noGrp="1"/>
          </p:cNvSpPr>
          <p:nvPr>
            <p:ph type="sldNum" sz="quarter" idx="12"/>
          </p:nvPr>
        </p:nvSpPr>
        <p:spPr/>
        <p:txBody>
          <a:bodyPr/>
          <a:lstStyle/>
          <a:p>
            <a:fld id="{E52F9436-B1A9-44CC-9877-A7CA68FEA216}" type="slidenum">
              <a:rPr lang="en-GB" smtClean="0"/>
              <a:t>6</a:t>
            </a:fld>
            <a:endParaRPr lang="en-GB"/>
          </a:p>
        </p:txBody>
      </p:sp>
    </p:spTree>
    <p:extLst>
      <p:ext uri="{BB962C8B-B14F-4D97-AF65-F5344CB8AC3E}">
        <p14:creationId xmlns:p14="http://schemas.microsoft.com/office/powerpoint/2010/main" val="280953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60E5-9572-4437-B70B-D341B7020FE3}"/>
              </a:ext>
            </a:extLst>
          </p:cNvPr>
          <p:cNvSpPr>
            <a:spLocks noGrp="1"/>
          </p:cNvSpPr>
          <p:nvPr>
            <p:ph type="title"/>
          </p:nvPr>
        </p:nvSpPr>
        <p:spPr/>
        <p:txBody>
          <a:bodyPr/>
          <a:lstStyle/>
          <a:p>
            <a:r>
              <a:rPr lang="de-DE" dirty="0"/>
              <a:t>Variable Importance measure </a:t>
            </a:r>
            <a:endParaRPr lang="en-GB" dirty="0"/>
          </a:p>
        </p:txBody>
      </p:sp>
      <p:sp>
        <p:nvSpPr>
          <p:cNvPr id="3" name="Content Placeholder 2">
            <a:extLst>
              <a:ext uri="{FF2B5EF4-FFF2-40B4-BE49-F238E27FC236}">
                <a16:creationId xmlns:a16="http://schemas.microsoft.com/office/drawing/2014/main" id="{A972EC72-8429-44D1-B49C-8ABBADE5C61D}"/>
              </a:ext>
            </a:extLst>
          </p:cNvPr>
          <p:cNvSpPr>
            <a:spLocks noGrp="1"/>
          </p:cNvSpPr>
          <p:nvPr>
            <p:ph idx="1"/>
          </p:nvPr>
        </p:nvSpPr>
        <p:spPr>
          <a:xfrm>
            <a:off x="465221" y="1551154"/>
            <a:ext cx="10888579" cy="4941721"/>
          </a:xfrm>
        </p:spPr>
        <p:txBody>
          <a:bodyPr>
            <a:normAutofit/>
          </a:bodyPr>
          <a:lstStyle/>
          <a:p>
            <a:r>
              <a:rPr lang="de-DE" dirty="0"/>
              <a:t>The average differnece in accuracy of the out of bag error versus permuted out of bag observation Over the B-Tree is know as variable importance measure </a:t>
            </a:r>
          </a:p>
          <a:p>
            <a:endParaRPr lang="de-DE" dirty="0"/>
          </a:p>
          <a:p>
            <a:r>
              <a:rPr lang="de-DE" dirty="0"/>
              <a:t>Two useful by product of  Random Forest </a:t>
            </a:r>
          </a:p>
          <a:p>
            <a:pPr marL="0" indent="0">
              <a:buNone/>
            </a:pPr>
            <a:r>
              <a:rPr lang="de-DE" dirty="0"/>
              <a:t>     a.    Out of bag estimation of generalization error </a:t>
            </a:r>
          </a:p>
          <a:p>
            <a:pPr marL="0" indent="0">
              <a:buNone/>
            </a:pPr>
            <a:r>
              <a:rPr lang="de-DE" dirty="0"/>
              <a:t>     b.    Variable Importance measure</a:t>
            </a:r>
          </a:p>
          <a:p>
            <a:pPr marL="0" indent="0">
              <a:buNone/>
            </a:pPr>
            <a:endParaRPr lang="de-DE" dirty="0"/>
          </a:p>
          <a:p>
            <a:r>
              <a:rPr lang="de-DE" dirty="0"/>
              <a:t>Implementation of algorithm for calcualating variable importance measure is done in the Random Forest R Package.</a:t>
            </a:r>
          </a:p>
          <a:p>
            <a:pPr marL="0" indent="0">
              <a:buNone/>
            </a:pPr>
            <a:endParaRPr lang="de-DE" dirty="0"/>
          </a:p>
          <a:p>
            <a:endParaRPr lang="de-DE" dirty="0"/>
          </a:p>
          <a:p>
            <a:endParaRPr lang="de-DE" dirty="0"/>
          </a:p>
          <a:p>
            <a:endParaRPr lang="de-DE" dirty="0"/>
          </a:p>
          <a:p>
            <a:pPr marL="0" indent="0">
              <a:buNone/>
            </a:pPr>
            <a:endParaRPr lang="en-GB" dirty="0"/>
          </a:p>
        </p:txBody>
      </p:sp>
      <p:sp>
        <p:nvSpPr>
          <p:cNvPr id="4" name="Date Placeholder 3">
            <a:extLst>
              <a:ext uri="{FF2B5EF4-FFF2-40B4-BE49-F238E27FC236}">
                <a16:creationId xmlns:a16="http://schemas.microsoft.com/office/drawing/2014/main" id="{3011E8C9-A35F-4F14-8CC4-6570595E33D3}"/>
              </a:ext>
            </a:extLst>
          </p:cNvPr>
          <p:cNvSpPr>
            <a:spLocks noGrp="1"/>
          </p:cNvSpPr>
          <p:nvPr>
            <p:ph type="dt" sz="half" idx="10"/>
          </p:nvPr>
        </p:nvSpPr>
        <p:spPr/>
        <p:txBody>
          <a:bodyPr/>
          <a:lstStyle/>
          <a:p>
            <a:fld id="{76D55F6C-7F56-4EF8-96E1-EF3498ACDD16}" type="datetime1">
              <a:rPr lang="en-GB" smtClean="0"/>
              <a:t>10/07/2020</a:t>
            </a:fld>
            <a:endParaRPr lang="en-GB"/>
          </a:p>
        </p:txBody>
      </p:sp>
      <p:sp>
        <p:nvSpPr>
          <p:cNvPr id="5" name="Slide Number Placeholder 4">
            <a:extLst>
              <a:ext uri="{FF2B5EF4-FFF2-40B4-BE49-F238E27FC236}">
                <a16:creationId xmlns:a16="http://schemas.microsoft.com/office/drawing/2014/main" id="{9FEB80D6-689C-4C07-AEFB-2E853286DF39}"/>
              </a:ext>
            </a:extLst>
          </p:cNvPr>
          <p:cNvSpPr>
            <a:spLocks noGrp="1"/>
          </p:cNvSpPr>
          <p:nvPr>
            <p:ph type="sldNum" sz="quarter" idx="12"/>
          </p:nvPr>
        </p:nvSpPr>
        <p:spPr/>
        <p:txBody>
          <a:bodyPr/>
          <a:lstStyle/>
          <a:p>
            <a:fld id="{E52F9436-B1A9-44CC-9877-A7CA68FEA216}" type="slidenum">
              <a:rPr lang="en-GB" smtClean="0"/>
              <a:t>7</a:t>
            </a:fld>
            <a:endParaRPr lang="en-GB"/>
          </a:p>
        </p:txBody>
      </p:sp>
    </p:spTree>
    <p:extLst>
      <p:ext uri="{BB962C8B-B14F-4D97-AF65-F5344CB8AC3E}">
        <p14:creationId xmlns:p14="http://schemas.microsoft.com/office/powerpoint/2010/main" val="4388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C97B-CF0F-4DBF-A9D5-8955ED660F9B}"/>
              </a:ext>
            </a:extLst>
          </p:cNvPr>
          <p:cNvSpPr>
            <a:spLocks noGrp="1"/>
          </p:cNvSpPr>
          <p:nvPr>
            <p:ph type="title"/>
          </p:nvPr>
        </p:nvSpPr>
        <p:spPr>
          <a:xfrm>
            <a:off x="0" y="0"/>
            <a:ext cx="12192000" cy="681037"/>
          </a:xfrm>
        </p:spPr>
        <p:txBody>
          <a:bodyPr>
            <a:normAutofit/>
          </a:bodyPr>
          <a:lstStyle/>
          <a:p>
            <a:r>
              <a:rPr lang="de-DE" sz="3400" dirty="0"/>
              <a:t>Some Study on Variable Importance </a:t>
            </a:r>
            <a:r>
              <a:rPr lang="de-DE" sz="3400" dirty="0" err="1"/>
              <a:t>Measure</a:t>
            </a:r>
            <a:r>
              <a:rPr lang="de-DE" sz="3400" dirty="0"/>
              <a:t> :</a:t>
            </a:r>
            <a:endParaRPr lang="en-GB" sz="3400" dirty="0"/>
          </a:p>
        </p:txBody>
      </p:sp>
      <p:sp>
        <p:nvSpPr>
          <p:cNvPr id="3" name="Content Placeholder 2">
            <a:extLst>
              <a:ext uri="{FF2B5EF4-FFF2-40B4-BE49-F238E27FC236}">
                <a16:creationId xmlns:a16="http://schemas.microsoft.com/office/drawing/2014/main" id="{C0D27C02-C069-445E-888F-FD620EC32392}"/>
              </a:ext>
            </a:extLst>
          </p:cNvPr>
          <p:cNvSpPr>
            <a:spLocks noGrp="1"/>
          </p:cNvSpPr>
          <p:nvPr>
            <p:ph idx="1"/>
          </p:nvPr>
        </p:nvSpPr>
        <p:spPr>
          <a:xfrm>
            <a:off x="168675" y="1047565"/>
            <a:ext cx="11958221" cy="5129398"/>
          </a:xfrm>
        </p:spPr>
        <p:txBody>
          <a:bodyPr>
            <a:normAutofit/>
          </a:bodyPr>
          <a:lstStyle/>
          <a:p>
            <a:r>
              <a:rPr lang="de-DE" dirty="0"/>
              <a:t>In 2004 Cummings and Myers come up with intresting application of variable imporatance measure that is in Identifying the sequnece features that </a:t>
            </a:r>
            <a:r>
              <a:rPr lang="de-DE" dirty="0" err="1"/>
              <a:t>effect</a:t>
            </a:r>
            <a:r>
              <a:rPr lang="de-DE" dirty="0"/>
              <a:t> </a:t>
            </a:r>
            <a:r>
              <a:rPr lang="de-DE" dirty="0" err="1"/>
              <a:t>edited</a:t>
            </a:r>
            <a:r>
              <a:rPr lang="de-DE" dirty="0"/>
              <a:t> sites in plant mitochondrial RNA</a:t>
            </a:r>
          </a:p>
          <a:p>
            <a:pPr marL="0" indent="0">
              <a:buNone/>
            </a:pPr>
            <a:endParaRPr lang="de-DE" dirty="0"/>
          </a:p>
          <a:p>
            <a:pPr marL="0" indent="0">
              <a:buNone/>
            </a:pPr>
            <a:endParaRPr lang="de-DE" dirty="0"/>
          </a:p>
          <a:p>
            <a:r>
              <a:rPr lang="de-DE" dirty="0"/>
              <a:t>In 2006 Uriarte and Andres proposed an iterative Gene selection procedure where designated percent of genes with lowest variable importance measure are discarded and a new RF is derived until the out of bag error is within one standard error of the Minimum out of bag error etimates </a:t>
            </a:r>
          </a:p>
        </p:txBody>
      </p:sp>
      <p:sp>
        <p:nvSpPr>
          <p:cNvPr id="4" name="Date Placeholder 3">
            <a:extLst>
              <a:ext uri="{FF2B5EF4-FFF2-40B4-BE49-F238E27FC236}">
                <a16:creationId xmlns:a16="http://schemas.microsoft.com/office/drawing/2014/main" id="{30C75787-C553-4953-84DA-30E93D0E692B}"/>
              </a:ext>
            </a:extLst>
          </p:cNvPr>
          <p:cNvSpPr>
            <a:spLocks noGrp="1"/>
          </p:cNvSpPr>
          <p:nvPr>
            <p:ph type="dt" sz="half" idx="10"/>
          </p:nvPr>
        </p:nvSpPr>
        <p:spPr/>
        <p:txBody>
          <a:bodyPr/>
          <a:lstStyle/>
          <a:p>
            <a:fld id="{98EFAC19-C175-43E0-9753-DC75F2070515}" type="datetime1">
              <a:rPr lang="en-GB" smtClean="0"/>
              <a:t>10/07/2020</a:t>
            </a:fld>
            <a:endParaRPr lang="en-GB"/>
          </a:p>
        </p:txBody>
      </p:sp>
      <p:sp>
        <p:nvSpPr>
          <p:cNvPr id="5" name="Slide Number Placeholder 4">
            <a:extLst>
              <a:ext uri="{FF2B5EF4-FFF2-40B4-BE49-F238E27FC236}">
                <a16:creationId xmlns:a16="http://schemas.microsoft.com/office/drawing/2014/main" id="{CD6BC533-07D6-4AE4-B25C-87F1D11FCA32}"/>
              </a:ext>
            </a:extLst>
          </p:cNvPr>
          <p:cNvSpPr>
            <a:spLocks noGrp="1"/>
          </p:cNvSpPr>
          <p:nvPr>
            <p:ph type="sldNum" sz="quarter" idx="12"/>
          </p:nvPr>
        </p:nvSpPr>
        <p:spPr/>
        <p:txBody>
          <a:bodyPr/>
          <a:lstStyle/>
          <a:p>
            <a:fld id="{E52F9436-B1A9-44CC-9877-A7CA68FEA216}" type="slidenum">
              <a:rPr lang="en-GB" smtClean="0"/>
              <a:t>8</a:t>
            </a:fld>
            <a:endParaRPr lang="en-GB"/>
          </a:p>
        </p:txBody>
      </p:sp>
    </p:spTree>
    <p:extLst>
      <p:ext uri="{BB962C8B-B14F-4D97-AF65-F5344CB8AC3E}">
        <p14:creationId xmlns:p14="http://schemas.microsoft.com/office/powerpoint/2010/main" val="371566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99CD-4FD4-4155-AD20-02F15A437E35}"/>
              </a:ext>
            </a:extLst>
          </p:cNvPr>
          <p:cNvSpPr>
            <a:spLocks noGrp="1"/>
          </p:cNvSpPr>
          <p:nvPr>
            <p:ph type="title"/>
          </p:nvPr>
        </p:nvSpPr>
        <p:spPr>
          <a:xfrm>
            <a:off x="0" y="1"/>
            <a:ext cx="10515600" cy="472966"/>
          </a:xfrm>
        </p:spPr>
        <p:txBody>
          <a:bodyPr>
            <a:normAutofit fontScale="90000"/>
          </a:bodyPr>
          <a:lstStyle/>
          <a:p>
            <a:r>
              <a:rPr lang="de-DE"/>
              <a:t>Simulation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F94295-2301-4EF8-9CD0-F32EEEC890F2}"/>
                  </a:ext>
                </a:extLst>
              </p:cNvPr>
              <p:cNvSpPr>
                <a:spLocks noGrp="1"/>
              </p:cNvSpPr>
              <p:nvPr>
                <p:ph idx="1"/>
              </p:nvPr>
            </p:nvSpPr>
            <p:spPr>
              <a:xfrm>
                <a:off x="0" y="472967"/>
                <a:ext cx="12192000" cy="6385032"/>
              </a:xfrm>
            </p:spPr>
            <p:txBody>
              <a:bodyPr/>
              <a:lstStyle/>
              <a:p>
                <a:r>
                  <a:rPr lang="en-GB" sz="1800" dirty="0"/>
                  <a:t>100 multivariate normal variables in 20 blocks, with each block consisting of 40 variables, were randomly generated. </a:t>
                </a:r>
              </a:p>
              <a:p>
                <a:r>
                  <a:rPr lang="en-GB" sz="1800" dirty="0"/>
                  <a:t>Means of multivariate normal random variables were randomly generated from a uniform distribution on the interval [6,12].</a:t>
                </a:r>
              </a:p>
              <a:p>
                <a:r>
                  <a:rPr lang="en-GB" sz="1800" dirty="0"/>
                  <a:t>The observations (</a:t>
                </a:r>
                <a:r>
                  <a:rPr lang="en-GB" sz="1800" dirty="0" err="1"/>
                  <a:t>i</a:t>
                </a:r>
                <a:r>
                  <a:rPr lang="en-GB" sz="1800" dirty="0"/>
                  <a:t>) generated in blocks (j) with nested covariates (k) within each block are denoted by </a:t>
                </a:r>
                <a:r>
                  <a:rPr lang="en-GB" sz="1800" dirty="0" err="1"/>
                  <a:t>x</a:t>
                </a:r>
                <a:r>
                  <a:rPr lang="en-GB" sz="1800" baseline="-25000" dirty="0" err="1"/>
                  <a:t>i,j,k</a:t>
                </a:r>
                <a:r>
                  <a:rPr lang="en-GB" sz="1800" baseline="-25000" dirty="0"/>
                  <a:t>  </a:t>
                </a:r>
                <a:r>
                  <a:rPr lang="en-GB" sz="1800" dirty="0"/>
                  <a:t>having a block diagonal covariance matrix. Each block </a:t>
                </a:r>
                <a:r>
                  <a:rPr lang="en-GB" sz="1800" b="1" dirty="0" err="1"/>
                  <a:t>V</a:t>
                </a:r>
                <a:r>
                  <a:rPr lang="en-GB" sz="1800" b="1" baseline="-25000" dirty="0" err="1"/>
                  <a:t>j</a:t>
                </a:r>
                <a:r>
                  <a:rPr lang="en-GB" sz="1800" baseline="-25000" dirty="0"/>
                  <a:t> </a:t>
                </a:r>
                <a:r>
                  <a:rPr lang="en-GB" sz="1800" dirty="0"/>
                  <a:t>is a </a:t>
                </a:r>
                <a:r>
                  <a:rPr lang="en-GB" sz="1800" b="1" dirty="0"/>
                  <a:t>K*K </a:t>
                </a:r>
                <a:r>
                  <a:rPr lang="en-GB" sz="1800" dirty="0"/>
                  <a:t>matrix.</a:t>
                </a:r>
              </a:p>
              <a:p>
                <a:r>
                  <a:rPr lang="en-GB" sz="1800" dirty="0"/>
                  <a:t>To study the effect of both correlation and strength of predictor, a simulation study was conducted for each combination of j correlations and  </a:t>
                </a:r>
                <a14:m>
                  <m:oMath xmlns:m="http://schemas.openxmlformats.org/officeDocument/2006/math">
                    <m:r>
                      <a:rPr lang="en-US" sz="1800" b="0" i="1" smtClean="0">
                        <a:latin typeface="Cambria Math" panose="02040503050406030204" pitchFamily="18" charset="0"/>
                      </a:rPr>
                      <m:t>𝑙</m:t>
                    </m:r>
                    <m:r>
                      <a:rPr lang="en-US" sz="1800" b="0" i="1" smtClean="0">
                        <a:latin typeface="Cambria Math" panose="02040503050406030204" pitchFamily="18" charset="0"/>
                      </a:rPr>
                      <m:t> </m:t>
                    </m:r>
                  </m:oMath>
                </a14:m>
                <a:r>
                  <a:rPr lang="en-GB" sz="1800" dirty="0"/>
                  <a:t>levels of </a:t>
                </a:r>
                <a14:m>
                  <m:oMath xmlns:m="http://schemas.openxmlformats.org/officeDocument/2006/math">
                    <m:r>
                      <a:rPr lang="en-GB" sz="1800" i="1" smtClean="0">
                        <a:latin typeface="Cambria Math" panose="02040503050406030204" pitchFamily="18" charset="0"/>
                        <a:ea typeface="Cambria Math" panose="02040503050406030204" pitchFamily="18" charset="0"/>
                      </a:rPr>
                      <m:t>𝛽</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𝜖</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0.025,0.50,0.75,1.00,1.25,1.50,1.75</m:t>
                        </m:r>
                      </m:e>
                    </m:d>
                    <m:r>
                      <a:rPr lang="en-US" sz="1800" b="0" i="1" smtClean="0">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140 simulations were performed and for each simulations, a dichotomous response was generated. </a:t>
                </a:r>
              </a:p>
              <a:p>
                <a:r>
                  <a:rPr lang="en-US" sz="1800" dirty="0">
                    <a:ea typeface="Cambria Math" panose="02040503050406030204" pitchFamily="18" charset="0"/>
                  </a:rPr>
                  <a:t>The first covariate within each block of correlated covariates was used as true predictor in generating a dichotomous response. </a:t>
                </a:r>
              </a:p>
              <a:p>
                <a:endParaRPr lang="en-US" sz="1800" dirty="0">
                  <a:ea typeface="Cambria Math" panose="02040503050406030204" pitchFamily="18" charset="0"/>
                </a:endParaRPr>
              </a:p>
              <a:p>
                <a:endParaRPr lang="en-GB" dirty="0"/>
              </a:p>
              <a:p>
                <a:endParaRPr lang="en-GB" dirty="0"/>
              </a:p>
            </p:txBody>
          </p:sp>
        </mc:Choice>
        <mc:Fallback>
          <p:sp>
            <p:nvSpPr>
              <p:cNvPr id="3" name="Content Placeholder 2">
                <a:extLst>
                  <a:ext uri="{FF2B5EF4-FFF2-40B4-BE49-F238E27FC236}">
                    <a16:creationId xmlns:a16="http://schemas.microsoft.com/office/drawing/2014/main" id="{7BF94295-2301-4EF8-9CD0-F32EEEC890F2}"/>
                  </a:ext>
                </a:extLst>
              </p:cNvPr>
              <p:cNvSpPr>
                <a:spLocks noGrp="1" noRot="1" noChangeAspect="1" noMove="1" noResize="1" noEditPoints="1" noAdjustHandles="1" noChangeArrowheads="1" noChangeShapeType="1" noTextEdit="1"/>
              </p:cNvSpPr>
              <p:nvPr>
                <p:ph idx="1"/>
              </p:nvPr>
            </p:nvSpPr>
            <p:spPr>
              <a:xfrm>
                <a:off x="0" y="472967"/>
                <a:ext cx="12192000" cy="6385032"/>
              </a:xfrm>
              <a:blipFill>
                <a:blip r:embed="rId2"/>
                <a:stretch>
                  <a:fillRect l="-300" t="-955" r="-600"/>
                </a:stretch>
              </a:blipFill>
            </p:spPr>
            <p:txBody>
              <a:bodyPr/>
              <a:lstStyle/>
              <a:p>
                <a:r>
                  <a:rPr lang="en-GB">
                    <a:noFill/>
                  </a:rPr>
                  <a:t> </a:t>
                </a:r>
              </a:p>
            </p:txBody>
          </p:sp>
        </mc:Fallback>
      </mc:AlternateContent>
      <p:pic>
        <p:nvPicPr>
          <p:cNvPr id="7" name="Picture 6" descr="A close up of a logo&#10;&#10;Description automatically generated">
            <a:extLst>
              <a:ext uri="{FF2B5EF4-FFF2-40B4-BE49-F238E27FC236}">
                <a16:creationId xmlns:a16="http://schemas.microsoft.com/office/drawing/2014/main" id="{0D6DC36A-D392-FC40-A566-AE4109793A88}"/>
              </a:ext>
            </a:extLst>
          </p:cNvPr>
          <p:cNvPicPr>
            <a:picLocks noChangeAspect="1"/>
          </p:cNvPicPr>
          <p:nvPr/>
        </p:nvPicPr>
        <p:blipFill rotWithShape="1">
          <a:blip r:embed="rId3">
            <a:extLst>
              <a:ext uri="{28A0092B-C50C-407E-A947-70E740481C1C}">
                <a14:useLocalDpi xmlns:a14="http://schemas.microsoft.com/office/drawing/2010/main" val="0"/>
              </a:ext>
            </a:extLst>
          </a:blip>
          <a:srcRect b="1223"/>
          <a:stretch/>
        </p:blipFill>
        <p:spPr>
          <a:xfrm>
            <a:off x="1613428" y="4104582"/>
            <a:ext cx="4361824" cy="2474894"/>
          </a:xfrm>
          <a:prstGeom prst="rect">
            <a:avLst/>
          </a:prstGeom>
        </p:spPr>
      </p:pic>
      <p:sp>
        <p:nvSpPr>
          <p:cNvPr id="4" name="Date Placeholder 3">
            <a:extLst>
              <a:ext uri="{FF2B5EF4-FFF2-40B4-BE49-F238E27FC236}">
                <a16:creationId xmlns:a16="http://schemas.microsoft.com/office/drawing/2014/main" id="{68A65427-A128-47A8-A061-D35DD5E12C7B}"/>
              </a:ext>
            </a:extLst>
          </p:cNvPr>
          <p:cNvSpPr>
            <a:spLocks noGrp="1"/>
          </p:cNvSpPr>
          <p:nvPr>
            <p:ph type="dt" sz="half" idx="10"/>
          </p:nvPr>
        </p:nvSpPr>
        <p:spPr/>
        <p:txBody>
          <a:bodyPr/>
          <a:lstStyle/>
          <a:p>
            <a:fld id="{694C5083-EA6B-4E6D-98E9-BEC2A8EC0BCC}" type="datetime1">
              <a:rPr lang="en-GB" smtClean="0"/>
              <a:t>10/07/2020</a:t>
            </a:fld>
            <a:endParaRPr lang="en-GB"/>
          </a:p>
        </p:txBody>
      </p:sp>
      <p:sp>
        <p:nvSpPr>
          <p:cNvPr id="5" name="Slide Number Placeholder 4">
            <a:extLst>
              <a:ext uri="{FF2B5EF4-FFF2-40B4-BE49-F238E27FC236}">
                <a16:creationId xmlns:a16="http://schemas.microsoft.com/office/drawing/2014/main" id="{19D56D5C-3ED7-4147-820E-8939C1C32D64}"/>
              </a:ext>
            </a:extLst>
          </p:cNvPr>
          <p:cNvSpPr>
            <a:spLocks noGrp="1"/>
          </p:cNvSpPr>
          <p:nvPr>
            <p:ph type="sldNum" sz="quarter" idx="12"/>
          </p:nvPr>
        </p:nvSpPr>
        <p:spPr/>
        <p:txBody>
          <a:bodyPr/>
          <a:lstStyle/>
          <a:p>
            <a:fld id="{E52F9436-B1A9-44CC-9877-A7CA68FEA216}" type="slidenum">
              <a:rPr lang="en-GB" smtClean="0"/>
              <a:t>9</a:t>
            </a:fld>
            <a:endParaRPr lang="en-GB"/>
          </a:p>
        </p:txBody>
      </p:sp>
    </p:spTree>
    <p:extLst>
      <p:ext uri="{BB962C8B-B14F-4D97-AF65-F5344CB8AC3E}">
        <p14:creationId xmlns:p14="http://schemas.microsoft.com/office/powerpoint/2010/main" val="388197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1222</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Empirical characterization of random Forest variable importance measure </vt:lpstr>
      <vt:lpstr>PowerPoint Presentation</vt:lpstr>
      <vt:lpstr>Objective </vt:lpstr>
      <vt:lpstr>Introduction </vt:lpstr>
      <vt:lpstr>Random Forest &amp; Algorithm </vt:lpstr>
      <vt:lpstr>PowerPoint Presentation</vt:lpstr>
      <vt:lpstr>Variable Importance measure </vt:lpstr>
      <vt:lpstr>Some Study on Variable Importance Measure :</vt:lpstr>
      <vt:lpstr>Simulation</vt:lpstr>
      <vt:lpstr>Simulation</vt:lpstr>
      <vt:lpstr>Simulation</vt:lpstr>
      <vt:lpstr>Simulation</vt:lpstr>
      <vt:lpstr>Simulation</vt:lpstr>
      <vt:lpstr>Case application</vt:lpstr>
      <vt:lpstr>Observations:</vt:lpstr>
      <vt:lpstr>Limitation: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characterization of random Forest variable importance measure</dc:title>
  <dc:creator>Ved Ravindra Nerlikar</dc:creator>
  <cp:lastModifiedBy>gauravkumarjha1192@outlook.com</cp:lastModifiedBy>
  <cp:revision>17</cp:revision>
  <dcterms:created xsi:type="dcterms:W3CDTF">2020-07-10T09:35:06Z</dcterms:created>
  <dcterms:modified xsi:type="dcterms:W3CDTF">2020-07-10T14:50:34Z</dcterms:modified>
</cp:coreProperties>
</file>