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71" r:id="rId15"/>
    <p:sldId id="272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 Ravindra Nerlikar" initials="VRN" lastIdx="1" clrIdx="0">
    <p:extLst>
      <p:ext uri="{19B8F6BF-5375-455C-9EA6-DF929625EA0E}">
        <p15:presenceInfo xmlns:p15="http://schemas.microsoft.com/office/powerpoint/2012/main" userId="S::ved.nerlikar@rwth-aachen.de::596659cf-cc31-4e87-b925-2c88aeb28a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10:17:37.046" idx="1">
    <p:pos x="7435" y="895"/>
    <p:text>This range reflects that which is typical for a log2 transformed genre expression values measured on Ann ablsolute intensity scale, such as Affymetrix GeneChip Data.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48AF-A794-4B4A-AE2D-34FA4C370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4FD3-F701-4109-B1B4-83A9E691F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2DFA-110E-4541-BB3A-22B316B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9470-5331-4013-B388-E019B113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E2F1-CCA4-4345-AFE2-147F17F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5AA3-8E4C-455D-9384-E13E1AE9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6864-5981-44C1-BC91-2B760542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539E-4BE5-4A58-8F86-910BBF7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13B9-4737-4CDA-AEF6-67A7B959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3998-FBFF-4B79-8889-C9A1411C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59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D448-870D-43A4-8510-927B3E62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1F246-18E1-4E29-B5E3-3BD196F8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3F11-0D42-463E-9714-43E35A38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0439-B95D-427B-A267-ACE18CB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4831-C8F2-4B5C-900B-D54746FB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4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09D7-0E9D-4F30-81C0-B436DDD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D072-DFEE-490F-91A2-DD166BB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8BB4-BADC-428D-BF94-751F18B3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B664-F430-44C0-8066-113AE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8177-6EF3-400F-A752-21F71463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DEB7-3AD5-4D42-9702-67550183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0AA5-D3BB-4BB8-A2B1-1752593B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CDD2-7ABD-404C-B56B-19973AED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ADAC-4B52-4E44-ABF0-B06DD0BF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B545-9444-4E51-B527-697C55A6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FDB2-0364-4DC1-9188-66EC128A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69E8-4B5F-407C-ADA3-AC554179A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6AF2-6DE9-4C32-8381-7516A0AFE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9E16-19A9-4BCE-8569-09C71E13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93CE-6252-49FC-956E-F658E6A1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1BDB-7C27-4BEA-B1F5-F6BC2FC2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405-30E7-49A5-81D6-3D74C3BD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3030-DEBB-40BF-86EF-AFBE1CBF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E8A6-8EBC-482D-AE5E-29C87C69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06F37-040F-4F82-A88A-FCC7661EA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F482-BCE2-4597-93EE-002FF6231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F9B35-9CEE-42E0-BFBC-F0BF09A1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1D498-B5DD-40FF-85CB-74B6355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D2A7C-80F5-4FF0-ADA4-3BDCF725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756E-ECD1-4353-AB04-7C546659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B828-25CA-4385-A519-4ED1B68C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0CC84-B9C8-4D03-B2BC-E333C74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0CDE1-181D-4FAB-9996-44853852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7FF-8F2B-461E-86F1-A1A239B7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CD567-C98A-4742-B40E-33B7D5C7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ABFE-0662-4A01-8152-D49BF7FE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59D1-C588-400E-B282-FF328C7B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0293-1C8F-4F86-A00F-63BEAACBD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F0CAA-715A-4245-BF7B-24F42082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D1E0-98D4-4056-B36F-BB2239A2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A7DA2-3901-4E85-8283-DFA2D8FB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35BE8-4513-4572-BCF6-AA2C8AAA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42A9-3C36-4D18-84C6-BAE2159F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95C20-2294-431F-A952-B3A1979E7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3A2AF-6CBD-4D49-AC71-4ED85BB1B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BE2BA-B711-4A5F-8693-C1781B73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D1D1-1F42-419E-8054-AE1F97B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5C882-E72E-4BAE-ACC0-D34C4E04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FF26B-E473-4544-87E9-47CA23C5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65BD-EF49-4476-A7CB-56E6B7A1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6E02-D1A3-41AB-AA89-743E91C67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1CBE-0143-4C92-AFB4-1C7AD74049B7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6AC-121E-49D4-8CA0-A36E234FF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9045-88AC-4264-86A7-FACEF13F6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436-B1A9-44CC-9877-A7CA68FEA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1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FC716-C3B6-446F-86B7-A164D44A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 dirty="0" err="1"/>
              <a:t>Empirical</a:t>
            </a:r>
            <a:r>
              <a:rPr lang="de-DE" sz="5800" dirty="0"/>
              <a:t> </a:t>
            </a:r>
            <a:r>
              <a:rPr lang="de-DE" sz="5800" dirty="0" err="1"/>
              <a:t>characterization</a:t>
            </a:r>
            <a:r>
              <a:rPr lang="de-DE" sz="5800" dirty="0"/>
              <a:t> of </a:t>
            </a:r>
            <a:r>
              <a:rPr lang="de-DE" sz="5800" dirty="0" err="1"/>
              <a:t>random</a:t>
            </a:r>
            <a:r>
              <a:rPr lang="de-DE" sz="5800" dirty="0"/>
              <a:t> </a:t>
            </a:r>
            <a:r>
              <a:rPr lang="de-DE" sz="5800" dirty="0" err="1"/>
              <a:t>Forest</a:t>
            </a:r>
            <a:r>
              <a:rPr lang="de-DE" sz="5800" dirty="0"/>
              <a:t> variable importance measure 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5CFC1-9E16-4359-9641-360AEF34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Gaurav Kumar(402742)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Ved Nerlikar(403953)</a:t>
            </a:r>
            <a:endParaRPr lang="en-GB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4E3B-D4E1-E94A-820B-C92CB76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43415-A07B-AA40-A1B2-B85036938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7"/>
                <a:ext cx="12192000" cy="6176962"/>
              </a:xfrm>
            </p:spPr>
            <p:txBody>
              <a:bodyPr/>
              <a:lstStyle/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First the </a:t>
                </a:r>
                <a:r>
                  <a:rPr lang="en-US" dirty="0" err="1">
                    <a:ea typeface="Cambria Math" panose="02040503050406030204" pitchFamily="18" charset="0"/>
                  </a:rPr>
                  <a:t>x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ij</a:t>
                </a:r>
                <a:r>
                  <a:rPr lang="en-US" baseline="-25000" dirty="0">
                    <a:ea typeface="Cambria Math" panose="02040503050406030204" pitchFamily="18" charset="0"/>
                  </a:rPr>
                  <a:t>(k) </a:t>
                </a:r>
                <a:r>
                  <a:rPr lang="en-US" dirty="0">
                    <a:ea typeface="Cambria Math" panose="02040503050406030204" pitchFamily="18" charset="0"/>
                  </a:rPr>
                  <a:t>values were mean centered and scaled. Then, the probability that the response of the </a:t>
                </a:r>
                <a:r>
                  <a:rPr lang="en-US" dirty="0" err="1">
                    <a:ea typeface="Cambria Math" panose="02040503050406030204" pitchFamily="18" charset="0"/>
                  </a:rPr>
                  <a:t>i</a:t>
                </a:r>
                <a:r>
                  <a:rPr lang="en-US" baseline="30000" dirty="0" err="1">
                    <a:ea typeface="Cambria Math" panose="02040503050406030204" pitchFamily="18" charset="0"/>
                  </a:rPr>
                  <a:t>th</a:t>
                </a:r>
                <a:r>
                  <a:rPr lang="en-US" dirty="0">
                    <a:ea typeface="Cambria Math" panose="02040503050406030204" pitchFamily="18" charset="0"/>
                  </a:rPr>
                  <a:t> observations is from class 1 was calculated using the standardized observations and a specified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1" u="sn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dichotomous response was taken to be: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43415-A07B-AA40-A1B2-B85036938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7"/>
                <a:ext cx="12192000" cy="6176962"/>
              </a:xfr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50E1F37-BEB7-7348-BBAD-A74A7CBF6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46" y="2347351"/>
            <a:ext cx="3708400" cy="1092200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9A91F6D-A00A-EB42-8012-F44C122A9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46" y="4225680"/>
            <a:ext cx="41148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7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99CD-4FD4-4155-AD20-02F15A43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r>
              <a:rPr lang="de-DE" dirty="0"/>
              <a:t>Simulation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94295-2301-4EF8-9CD0-F32EEEC89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8"/>
                <a:ext cx="12192000" cy="6158706"/>
              </a:xfrm>
            </p:spPr>
            <p:txBody>
              <a:bodyPr>
                <a:normAutofit/>
              </a:bodyPr>
              <a:lstStyle/>
              <a:p>
                <a:r>
                  <a:rPr lang="en-GB" sz="1900" dirty="0"/>
                  <a:t>This generated a classification response that has a known relationship to the actual predictor based on the value of B</a:t>
                </a:r>
                <a:r>
                  <a:rPr lang="en-GB" sz="1900" baseline="-25000" dirty="0"/>
                  <a:t>l </a:t>
                </a:r>
                <a:r>
                  <a:rPr lang="en-GB" sz="1900" dirty="0"/>
                  <a:t>but with some noise induced by randomly generated values.</a:t>
                </a:r>
              </a:p>
              <a:p>
                <a:r>
                  <a:rPr lang="en-GB" sz="1900" dirty="0"/>
                  <a:t>Each of the </a:t>
                </a:r>
                <a:r>
                  <a:rPr lang="en-GB" sz="1900" b="1" i="1" dirty="0"/>
                  <a:t>J*L </a:t>
                </a:r>
                <a:r>
                  <a:rPr lang="en-GB" sz="1900" dirty="0"/>
                  <a:t>simulations was repeated Q = 400 times and for each an RF of 2500 trees was grown.</a:t>
                </a:r>
              </a:p>
              <a:p>
                <a:r>
                  <a:rPr lang="en-GB" sz="1900" dirty="0"/>
                  <a:t>400 replications of each simulation was performed since, when the number of simulations is 385, a two-sided 95% confidence interval for a single proportion using the large sample normal approximation will extend 0.05 from the observed proportion when the expected size is 0.50. </a:t>
                </a:r>
              </a:p>
              <a:p>
                <a:r>
                  <a:rPr lang="en-GB" sz="1900" dirty="0"/>
                  <a:t>For each combination of </a:t>
                </a:r>
                <a14:m>
                  <m:oMath xmlns:m="http://schemas.openxmlformats.org/officeDocument/2006/math">
                    <m:r>
                      <a:rPr lang="en-GB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b="1" u="sng" dirty="0"/>
                  <a:t> </a:t>
                </a:r>
                <a:r>
                  <a:rPr lang="en-GB" sz="1900" dirty="0"/>
                  <a:t>proportion of times the true predictor had the maximum Gini variable importance values among the p = 800 predictors was reported.</a:t>
                </a:r>
              </a:p>
              <a:p>
                <a:r>
                  <a:rPr lang="en-GB" sz="1900" dirty="0"/>
                  <a:t>For comparison, each of the </a:t>
                </a:r>
                <a:r>
                  <a:rPr lang="en-GB" sz="1900" b="1" i="1" dirty="0"/>
                  <a:t>J*L </a:t>
                </a:r>
                <a:r>
                  <a:rPr lang="en-GB" sz="1900" dirty="0"/>
                  <a:t>simulations was repeated 400 times and for each an LR model was fit to each of the p =800 covariates univariably and the P values from the likelihood ratio test was obtained.</a:t>
                </a:r>
              </a:p>
              <a:p>
                <a:pPr marL="0" indent="0">
                  <a:buNone/>
                </a:pPr>
                <a:endParaRPr lang="en-GB" sz="19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94295-2301-4EF8-9CD0-F32EEEC89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8"/>
                <a:ext cx="12192000" cy="6158706"/>
              </a:xfrm>
              <a:blipFill>
                <a:blip r:embed="rId2"/>
                <a:stretch>
                  <a:fillRect l="-313" t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75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99CD-4FD4-4155-AD20-02F15A43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493985"/>
          </a:xfrm>
        </p:spPr>
        <p:txBody>
          <a:bodyPr>
            <a:normAutofit fontScale="90000"/>
          </a:bodyPr>
          <a:lstStyle/>
          <a:p>
            <a:r>
              <a:rPr lang="de-DE" dirty="0"/>
              <a:t>Simulation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B2640-5D19-E147-9FF2-3C865FCAF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3986"/>
            <a:ext cx="4994031" cy="4107142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E14C2D6-AAC8-EA4A-AA74-1923DFFDC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54" y="532672"/>
            <a:ext cx="4828149" cy="421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94A6D-767B-B545-8C81-15D7A90C2789}"/>
              </a:ext>
            </a:extLst>
          </p:cNvPr>
          <p:cNvSpPr txBox="1"/>
          <p:nvPr/>
        </p:nvSpPr>
        <p:spPr>
          <a:xfrm>
            <a:off x="2175642" y="4601128"/>
            <a:ext cx="254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0BD11-2243-9747-86FA-4FB2765CFB03}"/>
              </a:ext>
            </a:extLst>
          </p:cNvPr>
          <p:cNvSpPr txBox="1"/>
          <p:nvPr/>
        </p:nvSpPr>
        <p:spPr>
          <a:xfrm>
            <a:off x="8313683" y="4660603"/>
            <a:ext cx="250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158517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99CD-4FD4-4155-AD20-02F15A43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8"/>
          </a:xfrm>
        </p:spPr>
        <p:txBody>
          <a:bodyPr>
            <a:normAutofit fontScale="90000"/>
          </a:bodyPr>
          <a:lstStyle/>
          <a:p>
            <a:r>
              <a:rPr lang="de-DE" dirty="0"/>
              <a:t>Simulation</a:t>
            </a:r>
            <a:endParaRPr lang="en-GB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231436-C910-5540-B146-62734F42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615"/>
            <a:ext cx="5173379" cy="435133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32D2B5C-DE60-CA41-8E38-4C397618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79" y="1569634"/>
            <a:ext cx="5994400" cy="278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076C4-E087-5946-9336-A7BBCC53BACD}"/>
              </a:ext>
            </a:extLst>
          </p:cNvPr>
          <p:cNvSpPr txBox="1"/>
          <p:nvPr/>
        </p:nvSpPr>
        <p:spPr>
          <a:xfrm>
            <a:off x="2017986" y="495128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9D5A-2442-544F-9252-A033381389FC}"/>
              </a:ext>
            </a:extLst>
          </p:cNvPr>
          <p:cNvSpPr txBox="1"/>
          <p:nvPr/>
        </p:nvSpPr>
        <p:spPr>
          <a:xfrm>
            <a:off x="7914290" y="4350934"/>
            <a:ext cx="120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12932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3BBA-697A-4A01-9B89-F155D456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r>
              <a:rPr lang="de-DE" dirty="0"/>
              <a:t>Case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58BB-7DD1-4EFA-BA57-52D8E28F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study</a:t>
            </a:r>
            <a:r>
              <a:rPr lang="de-DE" dirty="0"/>
              <a:t>  </a:t>
            </a:r>
            <a:r>
              <a:rPr lang="de-DE" dirty="0" err="1"/>
              <a:t>is</a:t>
            </a:r>
            <a:r>
              <a:rPr lang="de-DE" dirty="0"/>
              <a:t> done on the </a:t>
            </a:r>
            <a:r>
              <a:rPr lang="de-DE" dirty="0" err="1"/>
              <a:t>publicly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consiting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and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for 128 adult </a:t>
            </a:r>
            <a:r>
              <a:rPr lang="de-DE" dirty="0" err="1"/>
              <a:t>acute</a:t>
            </a:r>
            <a:r>
              <a:rPr lang="de-DE" dirty="0"/>
              <a:t> </a:t>
            </a:r>
            <a:r>
              <a:rPr lang="de-DE" dirty="0" err="1"/>
              <a:t>lymphocytic</a:t>
            </a:r>
            <a:r>
              <a:rPr lang="de-DE" dirty="0"/>
              <a:t> </a:t>
            </a:r>
            <a:r>
              <a:rPr lang="de-DE" dirty="0" err="1"/>
              <a:t>leukemia</a:t>
            </a:r>
            <a:r>
              <a:rPr lang="de-DE" dirty="0"/>
              <a:t> .In this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cytometry</a:t>
            </a:r>
            <a:r>
              <a:rPr lang="de-DE" dirty="0"/>
              <a:t> was </a:t>
            </a:r>
            <a:r>
              <a:rPr lang="de-DE" dirty="0" err="1"/>
              <a:t>used</a:t>
            </a:r>
            <a:r>
              <a:rPr lang="de-DE" dirty="0"/>
              <a:t> to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the </a:t>
            </a:r>
            <a:r>
              <a:rPr lang="de-DE" dirty="0" err="1"/>
              <a:t>celllular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was B-Lineage </a:t>
            </a:r>
            <a:r>
              <a:rPr lang="de-DE" dirty="0" err="1"/>
              <a:t>or</a:t>
            </a:r>
            <a:r>
              <a:rPr lang="de-DE" dirty="0"/>
              <a:t> T </a:t>
            </a:r>
            <a:r>
              <a:rPr lang="de-DE" dirty="0" err="1"/>
              <a:t>lineage</a:t>
            </a:r>
            <a:endParaRPr lang="de-DE" dirty="0"/>
          </a:p>
          <a:p>
            <a:r>
              <a:rPr lang="de-DE" dirty="0"/>
              <a:t>Some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that </a:t>
            </a:r>
            <a:r>
              <a:rPr lang="de-DE" dirty="0" err="1"/>
              <a:t>leaf</a:t>
            </a:r>
            <a:r>
              <a:rPr lang="de-DE" dirty="0"/>
              <a:t> to T versus B Lineage all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charachterized</a:t>
            </a:r>
            <a:r>
              <a:rPr lang="de-DE" dirty="0"/>
              <a:t> this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to </a:t>
            </a:r>
            <a:r>
              <a:rPr lang="de-DE" dirty="0" err="1"/>
              <a:t>validate</a:t>
            </a:r>
            <a:r>
              <a:rPr lang="de-DE" dirty="0"/>
              <a:t> the genes with high variable 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</a:p>
          <a:p>
            <a:r>
              <a:rPr lang="de-DE" dirty="0"/>
              <a:t>An RF </a:t>
            </a:r>
            <a:r>
              <a:rPr lang="de-DE" dirty="0" err="1"/>
              <a:t>prediction</a:t>
            </a:r>
            <a:r>
              <a:rPr lang="de-DE" dirty="0"/>
              <a:t> T </a:t>
            </a:r>
            <a:r>
              <a:rPr lang="de-DE" dirty="0" err="1"/>
              <a:t>verusu</a:t>
            </a:r>
            <a:r>
              <a:rPr lang="de-DE" dirty="0"/>
              <a:t> B Lineage all was </a:t>
            </a:r>
            <a:r>
              <a:rPr lang="de-DE" dirty="0" err="1"/>
              <a:t>grown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5000 </a:t>
            </a:r>
            <a:r>
              <a:rPr lang="de-DE" dirty="0" err="1"/>
              <a:t>tress</a:t>
            </a:r>
            <a:r>
              <a:rPr lang="de-DE" dirty="0"/>
              <a:t> and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 = </a:t>
            </a:r>
            <a:r>
              <a:rPr lang="de-DE" dirty="0" err="1"/>
              <a:t>square</a:t>
            </a:r>
            <a:r>
              <a:rPr lang="de-DE" dirty="0"/>
              <a:t> root </a:t>
            </a:r>
            <a:r>
              <a:rPr lang="de-DE" dirty="0" err="1"/>
              <a:t>of</a:t>
            </a:r>
            <a:r>
              <a:rPr lang="de-DE" dirty="0"/>
              <a:t> p ,Here lots </a:t>
            </a:r>
            <a:r>
              <a:rPr lang="de-DE" dirty="0" err="1"/>
              <a:t>of</a:t>
            </a:r>
            <a:r>
              <a:rPr lang="de-DE" dirty="0"/>
              <a:t> tree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to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estimates</a:t>
            </a:r>
            <a:r>
              <a:rPr lang="de-DE" dirty="0"/>
              <a:t> variable </a:t>
            </a:r>
            <a:r>
              <a:rPr lang="de-DE" dirty="0" err="1"/>
              <a:t>importnace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9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3BBA-697A-4A01-9B89-F155D456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1"/>
            <a:ext cx="10515600" cy="417251"/>
          </a:xfrm>
        </p:spPr>
        <p:txBody>
          <a:bodyPr>
            <a:normAutofit fontScale="90000"/>
          </a:bodyPr>
          <a:lstStyle/>
          <a:p>
            <a:r>
              <a:rPr lang="de-DE" dirty="0"/>
              <a:t>Case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58BB-7DD1-4EFA-BA57-52D8E28F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5" y="594803"/>
            <a:ext cx="11741458" cy="6098959"/>
          </a:xfrm>
        </p:spPr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hypergeometric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was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assesiing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probe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annoted</a:t>
            </a:r>
            <a:r>
              <a:rPr lang="de-DE" dirty="0"/>
              <a:t> for s </a:t>
            </a:r>
            <a:r>
              <a:rPr lang="de-DE" dirty="0" err="1"/>
              <a:t>specific</a:t>
            </a:r>
            <a:r>
              <a:rPr lang="de-DE" dirty="0"/>
              <a:t> GO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by </a:t>
            </a:r>
            <a:r>
              <a:rPr lang="de-DE" dirty="0" err="1"/>
              <a:t>our</a:t>
            </a:r>
            <a:r>
              <a:rPr lang="de-DE" dirty="0"/>
              <a:t> k-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For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,the p </a:t>
            </a:r>
            <a:r>
              <a:rPr lang="de-DE" dirty="0" err="1"/>
              <a:t>values</a:t>
            </a:r>
            <a:r>
              <a:rPr lang="de-DE" dirty="0"/>
              <a:t> was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assuming</a:t>
            </a:r>
            <a:r>
              <a:rPr lang="de-DE" dirty="0"/>
              <a:t> X ~h(</a:t>
            </a:r>
            <a:r>
              <a:rPr lang="de-DE" dirty="0" err="1"/>
              <a:t>x:n,M,N</a:t>
            </a:r>
            <a:r>
              <a:rPr lang="de-DE" dirty="0"/>
              <a:t>) </a:t>
            </a:r>
            <a:r>
              <a:rPr lang="de-DE" dirty="0" err="1"/>
              <a:t>where</a:t>
            </a:r>
            <a:r>
              <a:rPr lang="de-DE" dirty="0"/>
              <a:t> N </a:t>
            </a:r>
            <a:r>
              <a:rPr lang="de-DE" dirty="0" err="1"/>
              <a:t>represnet</a:t>
            </a:r>
            <a:r>
              <a:rPr lang="de-DE" dirty="0"/>
              <a:t> the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genes on the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annotated</a:t>
            </a:r>
            <a:r>
              <a:rPr lang="de-DE" dirty="0"/>
              <a:t> GO MF </a:t>
            </a:r>
            <a:r>
              <a:rPr lang="de-DE" dirty="0" err="1"/>
              <a:t>of</a:t>
            </a:r>
            <a:r>
              <a:rPr lang="de-DE" dirty="0"/>
              <a:t> which M </a:t>
            </a:r>
            <a:r>
              <a:rPr lang="de-DE" dirty="0" err="1"/>
              <a:t>belongs</a:t>
            </a:r>
            <a:r>
              <a:rPr lang="de-DE" dirty="0"/>
              <a:t> to s </a:t>
            </a:r>
            <a:r>
              <a:rPr lang="de-DE" dirty="0" err="1"/>
              <a:t>specific</a:t>
            </a:r>
            <a:r>
              <a:rPr lang="de-DE" dirty="0"/>
              <a:t> GO MF, n genes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‚</a:t>
            </a:r>
            <a:r>
              <a:rPr lang="de-DE" dirty="0" err="1"/>
              <a:t>significant</a:t>
            </a:r>
            <a:r>
              <a:rPr lang="de-DE" dirty="0"/>
              <a:t>‘ by </a:t>
            </a:r>
            <a:r>
              <a:rPr lang="de-DE" dirty="0" err="1"/>
              <a:t>our</a:t>
            </a:r>
            <a:r>
              <a:rPr lang="de-DE" dirty="0"/>
              <a:t> k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,and x genes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Intrestingly</a:t>
            </a:r>
            <a:r>
              <a:rPr lang="en-GB" dirty="0"/>
              <a:t> GO term which are identified by the k-means cluster that exhibited the maximum mean variable importance are biologically relevant , since T and B lineage all differ by surface markers ,antigens ,receptors and signal transduction pathways.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33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99CD-4FD4-4155-AD20-02F15A43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51337"/>
          </a:xfrm>
        </p:spPr>
        <p:txBody>
          <a:bodyPr/>
          <a:lstStyle/>
          <a:p>
            <a:r>
              <a:rPr lang="de-DE" dirty="0"/>
              <a:t>Limitation: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4295-2301-4EF8-9CD0-F32EEEC8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45931"/>
            <a:ext cx="12192000" cy="5912069"/>
          </a:xfrm>
        </p:spPr>
        <p:txBody>
          <a:bodyPr>
            <a:normAutofit/>
          </a:bodyPr>
          <a:lstStyle/>
          <a:p>
            <a:r>
              <a:rPr lang="de-DE" sz="2400" dirty="0"/>
              <a:t>Random Forest variable importance measure may yields misleading result when the predictors variable are of different types or when the numbers of level among the categorical variable vary.</a:t>
            </a:r>
          </a:p>
          <a:p>
            <a:r>
              <a:rPr lang="de-DE" sz="2400" dirty="0"/>
              <a:t>This paper suggest that  it is particularly attractive for the Gene expression studies as in this area ,analyst does not have to do feature selection Prior to deriving the classifier.</a:t>
            </a:r>
          </a:p>
          <a:p>
            <a:r>
              <a:rPr lang="de-DE" sz="2400" dirty="0"/>
              <a:t>This paper was relevant only to microarray Gene expression classification problem in which all predictor are standardized ,continous and often correlated.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3033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3478-30EF-42CC-A633-E8A7D96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7050"/>
          </a:xfrm>
        </p:spPr>
        <p:txBody>
          <a:bodyPr/>
          <a:lstStyle/>
          <a:p>
            <a:r>
              <a:rPr lang="de-DE" dirty="0"/>
              <a:t>                                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86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02D57F6-09A3-184C-A43E-71B987337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06" y="140338"/>
            <a:ext cx="9889587" cy="6577324"/>
          </a:xfrm>
        </p:spPr>
      </p:pic>
    </p:spTree>
    <p:extLst>
      <p:ext uri="{BB962C8B-B14F-4D97-AF65-F5344CB8AC3E}">
        <p14:creationId xmlns:p14="http://schemas.microsoft.com/office/powerpoint/2010/main" val="418213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C998-56AC-4705-8B4F-7BECC3F3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Objective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D384-4698-4239-A621-B2101147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Paper examined the effectiveness of Random Forest Variable importance measure in identifying the true predictor among a large number of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predictors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Goal of this Paper is to produce an accurate classifier and to uncover the predictive structure of the Problem.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B5FB-BB94-4616-BEDE-17B587C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7559"/>
          </a:xfrm>
        </p:spPr>
        <p:txBody>
          <a:bodyPr>
            <a:normAutofit fontScale="90000"/>
          </a:bodyPr>
          <a:lstStyle/>
          <a:p>
            <a:r>
              <a:rPr lang="de-DE" dirty="0"/>
              <a:t>Introduction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391E-B545-4BFB-8407-00E53C97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3172"/>
            <a:ext cx="12191999" cy="6174828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  <a:p>
            <a:pPr lvl="0"/>
            <a:r>
              <a:rPr lang="de-DE" dirty="0" err="1">
                <a:solidFill>
                  <a:prstClr val="black"/>
                </a:solidFill>
              </a:rPr>
              <a:t>If</a:t>
            </a:r>
            <a:r>
              <a:rPr lang="de-DE" dirty="0">
                <a:solidFill>
                  <a:prstClr val="black"/>
                </a:solidFill>
              </a:rPr>
              <a:t> the </a:t>
            </a:r>
            <a:r>
              <a:rPr lang="de-DE" dirty="0" err="1">
                <a:solidFill>
                  <a:prstClr val="black"/>
                </a:solidFill>
              </a:rPr>
              <a:t>candidate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predictors</a:t>
            </a:r>
            <a:r>
              <a:rPr lang="de-DE" dirty="0">
                <a:solidFill>
                  <a:prstClr val="black"/>
                </a:solidFill>
              </a:rPr>
              <a:t> (</a:t>
            </a:r>
            <a:r>
              <a:rPr lang="de-DE" i="1" dirty="0">
                <a:solidFill>
                  <a:prstClr val="black"/>
                </a:solidFill>
              </a:rPr>
              <a:t>p) </a:t>
            </a:r>
            <a:r>
              <a:rPr lang="de-DE" dirty="0">
                <a:solidFill>
                  <a:prstClr val="black"/>
                </a:solidFill>
              </a:rPr>
              <a:t>large  </a:t>
            </a:r>
            <a:r>
              <a:rPr lang="de-DE" dirty="0" err="1">
                <a:solidFill>
                  <a:prstClr val="black"/>
                </a:solidFill>
              </a:rPr>
              <a:t>than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observations</a:t>
            </a:r>
            <a:r>
              <a:rPr lang="de-DE" dirty="0">
                <a:solidFill>
                  <a:prstClr val="black"/>
                </a:solidFill>
              </a:rPr>
              <a:t> (</a:t>
            </a:r>
            <a:r>
              <a:rPr lang="de-DE" dirty="0" err="1">
                <a:solidFill>
                  <a:prstClr val="black"/>
                </a:solidFill>
              </a:rPr>
              <a:t>n</a:t>
            </a:r>
            <a:r>
              <a:rPr lang="de-DE" dirty="0">
                <a:solidFill>
                  <a:prstClr val="black"/>
                </a:solidFill>
              </a:rPr>
              <a:t>) { p&gt;</a:t>
            </a:r>
            <a:r>
              <a:rPr lang="de-DE" dirty="0" err="1">
                <a:solidFill>
                  <a:prstClr val="black"/>
                </a:solidFill>
              </a:rPr>
              <a:t>n</a:t>
            </a:r>
            <a:r>
              <a:rPr lang="de-DE" dirty="0">
                <a:solidFill>
                  <a:prstClr val="black"/>
                </a:solidFill>
              </a:rPr>
              <a:t>) , traditional </a:t>
            </a:r>
            <a:r>
              <a:rPr lang="de-DE" dirty="0" err="1">
                <a:solidFill>
                  <a:prstClr val="black"/>
                </a:solidFill>
              </a:rPr>
              <a:t>statistical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modelling</a:t>
            </a:r>
            <a:r>
              <a:rPr lang="de-DE" dirty="0">
                <a:solidFill>
                  <a:prstClr val="black"/>
                </a:solidFill>
              </a:rPr>
              <a:t> approaches </a:t>
            </a:r>
            <a:r>
              <a:rPr lang="de-DE" dirty="0" err="1">
                <a:solidFill>
                  <a:prstClr val="black"/>
                </a:solidFill>
              </a:rPr>
              <a:t>are</a:t>
            </a:r>
            <a:r>
              <a:rPr lang="de-DE" dirty="0">
                <a:solidFill>
                  <a:prstClr val="black"/>
                </a:solidFill>
              </a:rPr>
              <a:t> not estimateable. </a:t>
            </a:r>
          </a:p>
          <a:p>
            <a:pPr lvl="0"/>
            <a:r>
              <a:rPr lang="de-DE" dirty="0">
                <a:solidFill>
                  <a:prstClr val="black"/>
                </a:solidFill>
              </a:rPr>
              <a:t>In </a:t>
            </a:r>
            <a:r>
              <a:rPr lang="de-DE" dirty="0" err="1">
                <a:solidFill>
                  <a:prstClr val="black"/>
                </a:solidFill>
              </a:rPr>
              <a:t>our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case</a:t>
            </a:r>
            <a:r>
              <a:rPr lang="de-DE" dirty="0">
                <a:solidFill>
                  <a:prstClr val="black"/>
                </a:solidFill>
              </a:rPr>
              <a:t>, p &gt;&gt; </a:t>
            </a:r>
            <a:r>
              <a:rPr lang="de-DE" dirty="0" err="1">
                <a:solidFill>
                  <a:prstClr val="black"/>
                </a:solidFill>
              </a:rPr>
              <a:t>n</a:t>
            </a:r>
            <a:r>
              <a:rPr lang="de-DE" dirty="0">
                <a:solidFill>
                  <a:prstClr val="black"/>
                </a:solidFill>
              </a:rPr>
              <a:t>, </a:t>
            </a:r>
            <a:r>
              <a:rPr lang="de-DE" dirty="0" err="1">
                <a:solidFill>
                  <a:prstClr val="black"/>
                </a:solidFill>
              </a:rPr>
              <a:t>there</a:t>
            </a:r>
            <a:r>
              <a:rPr lang="de-DE" dirty="0">
                <a:solidFill>
                  <a:prstClr val="black"/>
                </a:solidFill>
              </a:rPr>
              <a:t> will </a:t>
            </a:r>
            <a:r>
              <a:rPr lang="de-DE" dirty="0" err="1">
                <a:solidFill>
                  <a:prstClr val="black"/>
                </a:solidFill>
              </a:rPr>
              <a:t>likely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be</a:t>
            </a:r>
            <a:r>
              <a:rPr lang="de-DE" dirty="0">
                <a:solidFill>
                  <a:prstClr val="black"/>
                </a:solidFill>
              </a:rPr>
              <a:t> a </a:t>
            </a:r>
            <a:r>
              <a:rPr lang="de-DE" dirty="0" err="1">
                <a:solidFill>
                  <a:prstClr val="black"/>
                </a:solidFill>
              </a:rPr>
              <a:t>mulitplicity</a:t>
            </a:r>
            <a:r>
              <a:rPr lang="de-DE" dirty="0">
                <a:solidFill>
                  <a:prstClr val="black"/>
                </a:solidFill>
              </a:rPr>
              <a:t> of </a:t>
            </a:r>
            <a:r>
              <a:rPr lang="de-DE" dirty="0" err="1">
                <a:solidFill>
                  <a:prstClr val="black"/>
                </a:solidFill>
              </a:rPr>
              <a:t>models</a:t>
            </a:r>
            <a:r>
              <a:rPr lang="de-DE" dirty="0">
                <a:solidFill>
                  <a:prstClr val="black"/>
                </a:solidFill>
              </a:rPr>
              <a:t>, </a:t>
            </a:r>
            <a:r>
              <a:rPr lang="de-DE" dirty="0" err="1">
                <a:solidFill>
                  <a:prstClr val="black"/>
                </a:solidFill>
              </a:rPr>
              <a:t>most</a:t>
            </a:r>
            <a:r>
              <a:rPr lang="de-DE" dirty="0">
                <a:solidFill>
                  <a:prstClr val="black"/>
                </a:solidFill>
              </a:rPr>
              <a:t> of </a:t>
            </a:r>
            <a:r>
              <a:rPr lang="de-DE" dirty="0" err="1">
                <a:solidFill>
                  <a:prstClr val="black"/>
                </a:solidFill>
              </a:rPr>
              <a:t>which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have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commparable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error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estimates</a:t>
            </a:r>
            <a:r>
              <a:rPr lang="de-DE" dirty="0">
                <a:solidFill>
                  <a:prstClr val="black"/>
                </a:solidFill>
              </a:rPr>
              <a:t>. </a:t>
            </a:r>
            <a:r>
              <a:rPr lang="de-DE" dirty="0" err="1">
                <a:solidFill>
                  <a:prstClr val="black"/>
                </a:solidFill>
              </a:rPr>
              <a:t>However</a:t>
            </a:r>
            <a:r>
              <a:rPr lang="de-DE" dirty="0">
                <a:solidFill>
                  <a:prstClr val="black"/>
                </a:solidFill>
              </a:rPr>
              <a:t>, </a:t>
            </a:r>
            <a:r>
              <a:rPr lang="de-DE" dirty="0" err="1">
                <a:solidFill>
                  <a:prstClr val="black"/>
                </a:solidFill>
              </a:rPr>
              <a:t>each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model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may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provide</a:t>
            </a:r>
            <a:r>
              <a:rPr lang="de-DE" dirty="0">
                <a:solidFill>
                  <a:prstClr val="black"/>
                </a:solidFill>
              </a:rPr>
              <a:t> a </a:t>
            </a:r>
            <a:r>
              <a:rPr lang="de-DE" b="1" dirty="0">
                <a:solidFill>
                  <a:prstClr val="black"/>
                </a:solidFill>
              </a:rPr>
              <a:t>different </a:t>
            </a:r>
            <a:r>
              <a:rPr lang="de-DE" b="1" dirty="0" err="1">
                <a:solidFill>
                  <a:prstClr val="black"/>
                </a:solidFill>
              </a:rPr>
              <a:t>interpretation</a:t>
            </a:r>
            <a:r>
              <a:rPr lang="de-DE" b="1" dirty="0">
                <a:solidFill>
                  <a:prstClr val="black"/>
                </a:solidFill>
              </a:rPr>
              <a:t> </a:t>
            </a:r>
            <a:r>
              <a:rPr lang="de-DE" dirty="0">
                <a:solidFill>
                  <a:prstClr val="black"/>
                </a:solidFill>
              </a:rPr>
              <a:t>of the </a:t>
            </a:r>
            <a:r>
              <a:rPr lang="de-DE" dirty="0" err="1">
                <a:solidFill>
                  <a:prstClr val="black"/>
                </a:solidFill>
              </a:rPr>
              <a:t>underlying</a:t>
            </a:r>
            <a:r>
              <a:rPr lang="de-DE" dirty="0">
                <a:solidFill>
                  <a:prstClr val="black"/>
                </a:solidFill>
              </a:rPr>
              <a:t> biological mechanism.</a:t>
            </a:r>
          </a:p>
          <a:p>
            <a:r>
              <a:rPr lang="de-DE" dirty="0"/>
              <a:t>KNN, SVM, Neural Network, are used for classification but this Methods does not provide insight regarding the </a:t>
            </a:r>
            <a:r>
              <a:rPr lang="de-DE" dirty="0" err="1"/>
              <a:t>covariates</a:t>
            </a:r>
            <a:r>
              <a:rPr lang="de-DE" dirty="0"/>
              <a:t> that best contribute to predictive </a:t>
            </a:r>
            <a:r>
              <a:rPr lang="en-GB" dirty="0"/>
              <a:t>structure</a:t>
            </a:r>
            <a:r>
              <a:rPr lang="de-DE" dirty="0"/>
              <a:t>.</a:t>
            </a:r>
          </a:p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in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membership</a:t>
            </a:r>
            <a:r>
              <a:rPr lang="de-DE" dirty="0"/>
              <a:t> of an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large </a:t>
            </a:r>
            <a:r>
              <a:rPr lang="de-DE" dirty="0" err="1"/>
              <a:t>set</a:t>
            </a:r>
            <a:r>
              <a:rPr lang="de-DE" dirty="0"/>
              <a:t> of p </a:t>
            </a:r>
            <a:r>
              <a:rPr lang="de-DE" dirty="0" err="1"/>
              <a:t>covariates</a:t>
            </a:r>
            <a:r>
              <a:rPr lang="de-DE" dirty="0"/>
              <a:t>. </a:t>
            </a:r>
            <a:r>
              <a:rPr lang="de-DE" dirty="0" err="1"/>
              <a:t>Additionally</a:t>
            </a:r>
            <a:r>
              <a:rPr lang="de-DE" dirty="0"/>
              <a:t> CTs also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insight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covariates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the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predictors</a:t>
            </a:r>
            <a:r>
              <a:rPr lang="de-DE" dirty="0"/>
              <a:t> but </a:t>
            </a:r>
            <a:r>
              <a:rPr lang="de-DE" dirty="0" err="1"/>
              <a:t>unfortunately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sensitive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the </a:t>
            </a:r>
            <a:r>
              <a:rPr lang="de-DE" dirty="0" err="1"/>
              <a:t>learning</a:t>
            </a:r>
            <a:r>
              <a:rPr lang="de-DE" dirty="0"/>
              <a:t> sample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unstable</a:t>
            </a:r>
            <a:r>
              <a:rPr lang="de-DE" dirty="0"/>
              <a:t> </a:t>
            </a:r>
            <a:r>
              <a:rPr lang="de-DE" dirty="0" err="1"/>
              <a:t>learners</a:t>
            </a:r>
            <a:r>
              <a:rPr lang="de-DE" dirty="0"/>
              <a:t>.</a:t>
            </a:r>
          </a:p>
          <a:p>
            <a:r>
              <a:rPr lang="de-DE" dirty="0"/>
              <a:t>Random Forest methodology is attractive for use in classification problem , it produce an accurate classifier and provide insight regarding the disscriminant ability of Individual predictor variable. RF also yield variable importance measure for each candidate predictor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14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D103-BC2A-4C7D-AC42-88157B0F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Forest &amp; Algorithm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4145-7BE3-47CF-9288-5D7C6AEA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Random Forest method is a specific instance of Bootstrap aggregating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Random Forest improved accuracy and it provides measure of variable importance for each candidate predictor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Random Forest have additional charachteristic of random feature selection at each node and no pruning or stopping rule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30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BDC5-3539-4C12-85BB-BFC6CCEA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r>
              <a:rPr lang="de-DE" dirty="0"/>
              <a:t>The Random Selection of features at each nodes decreses the correlation between the tree in the forest and it helps in decresing the forest error rate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Gini Criterion is used to select the split with the lowest impurity at each nodes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Works on Voting mechanism , maximum number of votes among the B-Tree in the Forest is the predicted class of an observation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RF‘s run efficiently on a large dataset and can handle thousand of input variable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53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60E5-9572-4437-B70B-D341B702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Importance measure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EC72-8429-44D1-B49C-8ABBADE5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1551154"/>
            <a:ext cx="10888579" cy="4941721"/>
          </a:xfrm>
        </p:spPr>
        <p:txBody>
          <a:bodyPr>
            <a:normAutofit/>
          </a:bodyPr>
          <a:lstStyle/>
          <a:p>
            <a:r>
              <a:rPr lang="de-DE" dirty="0"/>
              <a:t>The average differnece in accuracy of the out of bag error versus permuted out of bag observation Over the B-Tree is know as variable importance measure </a:t>
            </a:r>
          </a:p>
          <a:p>
            <a:endParaRPr lang="de-DE" dirty="0"/>
          </a:p>
          <a:p>
            <a:r>
              <a:rPr lang="de-DE" dirty="0"/>
              <a:t>Two useful by product of  Random Forest </a:t>
            </a:r>
          </a:p>
          <a:p>
            <a:pPr marL="0" indent="0">
              <a:buNone/>
            </a:pPr>
            <a:r>
              <a:rPr lang="de-DE" dirty="0"/>
              <a:t>     a.    Out of bag estimation of generalization error </a:t>
            </a:r>
          </a:p>
          <a:p>
            <a:pPr marL="0" indent="0">
              <a:buNone/>
            </a:pPr>
            <a:r>
              <a:rPr lang="de-DE" dirty="0"/>
              <a:t>     b.    Variable Importance measure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Implementation of algorithm for calcualating variable importance measure is done in the Random Forest R Package.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84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C97B-CF0F-4DBF-A9D5-8955ED66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de-DE" sz="3400" dirty="0"/>
              <a:t>Some Study on Variable Importance </a:t>
            </a:r>
            <a:r>
              <a:rPr lang="de-DE" sz="3400" dirty="0" err="1"/>
              <a:t>Measure</a:t>
            </a:r>
            <a:r>
              <a:rPr lang="de-DE" sz="3400" dirty="0"/>
              <a:t> 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7C02-C069-445E-888F-FD620EC3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2004 Cummings and Myers come up with intresting application of variable imporatnce measure that is in Identifying the sequnece features that effect </a:t>
            </a:r>
            <a:r>
              <a:rPr lang="de-DE" dirty="0" err="1"/>
              <a:t>edited</a:t>
            </a:r>
            <a:r>
              <a:rPr lang="de-DE" dirty="0"/>
              <a:t> sites in plant mitochondrial RNA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2006 Uriarte and Andres proposed an iterative Gene selection procedure where designated percent of genes with lowest variable importance measure are discarded and a new RF is derived until the out of bag error is within one standard error of the Minimum out of bag error etimates </a:t>
            </a:r>
          </a:p>
        </p:txBody>
      </p:sp>
    </p:spTree>
    <p:extLst>
      <p:ext uri="{BB962C8B-B14F-4D97-AF65-F5344CB8AC3E}">
        <p14:creationId xmlns:p14="http://schemas.microsoft.com/office/powerpoint/2010/main" val="371566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99CD-4FD4-4155-AD20-02F15A43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72966"/>
          </a:xfrm>
        </p:spPr>
        <p:txBody>
          <a:bodyPr>
            <a:normAutofit fontScale="90000"/>
          </a:bodyPr>
          <a:lstStyle/>
          <a:p>
            <a:r>
              <a:rPr lang="de-DE"/>
              <a:t>Simulation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94295-2301-4EF8-9CD0-F32EEEC89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72967"/>
                <a:ext cx="12192000" cy="6385032"/>
              </a:xfrm>
            </p:spPr>
            <p:txBody>
              <a:bodyPr/>
              <a:lstStyle/>
              <a:p>
                <a:r>
                  <a:rPr lang="en-GB" sz="1800" dirty="0"/>
                  <a:t>100 multivariate normal variables in 20 blocks, with each block consisting of 40 variables, were randomly generated. </a:t>
                </a:r>
              </a:p>
              <a:p>
                <a:r>
                  <a:rPr lang="en-GB" sz="1800" dirty="0"/>
                  <a:t>Within the </a:t>
                </a:r>
                <a:r>
                  <a:rPr lang="en-GB" sz="1800" dirty="0" err="1"/>
                  <a:t>j</a:t>
                </a:r>
                <a:r>
                  <a:rPr lang="en-GB" sz="1800" baseline="30000" dirty="0" err="1"/>
                  <a:t>th</a:t>
                </a:r>
                <a:r>
                  <a:rPr lang="en-GB" sz="1800" dirty="0"/>
                  <a:t> block of covariates, correlation was taken to be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−0.05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GB" sz="1800" dirty="0"/>
                  <a:t>Correlations for 20 blocks ranged from 0 to 0.95 by increments of 0.05. </a:t>
                </a:r>
              </a:p>
              <a:p>
                <a:r>
                  <a:rPr lang="en-GB" sz="1800" dirty="0"/>
                  <a:t>Means of multivariate normal random variables were randomly generated from a uniform distribution on the interval [6,12].</a:t>
                </a:r>
              </a:p>
              <a:p>
                <a:r>
                  <a:rPr lang="en-GB" sz="1800" dirty="0"/>
                  <a:t>The observations (</a:t>
                </a:r>
                <a:r>
                  <a:rPr lang="en-GB" sz="1800" dirty="0" err="1"/>
                  <a:t>i</a:t>
                </a:r>
                <a:r>
                  <a:rPr lang="en-GB" sz="1800" dirty="0"/>
                  <a:t>) generated in blocks (j) with nested covariates (k) within each block are denoted by </a:t>
                </a:r>
                <a:r>
                  <a:rPr lang="en-GB" sz="1800" dirty="0" err="1"/>
                  <a:t>x</a:t>
                </a:r>
                <a:r>
                  <a:rPr lang="en-GB" sz="1800" baseline="-25000" dirty="0" err="1"/>
                  <a:t>i,j,k</a:t>
                </a:r>
                <a:r>
                  <a:rPr lang="en-GB" sz="1800" baseline="-25000" dirty="0"/>
                  <a:t>  </a:t>
                </a:r>
                <a:r>
                  <a:rPr lang="en-GB" sz="1800" dirty="0"/>
                  <a:t>having a block diagonal covariance matrix. Each block </a:t>
                </a:r>
                <a:r>
                  <a:rPr lang="en-GB" sz="1800" b="1" dirty="0" err="1"/>
                  <a:t>V</a:t>
                </a:r>
                <a:r>
                  <a:rPr lang="en-GB" sz="1800" b="1" baseline="-25000" dirty="0" err="1"/>
                  <a:t>j</a:t>
                </a:r>
                <a:r>
                  <a:rPr lang="en-GB" sz="1800" baseline="-25000" dirty="0"/>
                  <a:t> </a:t>
                </a:r>
                <a:r>
                  <a:rPr lang="en-GB" sz="1800" dirty="0"/>
                  <a:t>is a </a:t>
                </a:r>
                <a:r>
                  <a:rPr lang="en-GB" sz="1800" b="1" dirty="0"/>
                  <a:t>K*K </a:t>
                </a:r>
                <a:r>
                  <a:rPr lang="en-GB" sz="1800" dirty="0"/>
                  <a:t>matrix.</a:t>
                </a:r>
              </a:p>
              <a:p>
                <a:r>
                  <a:rPr lang="en-GB" sz="1800" dirty="0"/>
                  <a:t>To study the effect of both correlation and strength of predictor, a simulation study was conducted for each combination of j correlations and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levels of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0.025,0.50,0.75,1.00,1.25,1.50,1.75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140 simulations were performed and for each simulations, a dichotomous response was generated. 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first covariate within each block of correlated covariates was used as true predictor in generating a dichotomous response.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94295-2301-4EF8-9CD0-F32EEEC89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72967"/>
                <a:ext cx="12192000" cy="6385032"/>
              </a:xfrm>
              <a:blipFill>
                <a:blip r:embed="rId2"/>
                <a:stretch>
                  <a:fillRect l="-208" t="-595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D6DC36A-D392-FC40-A566-AE4109793A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"/>
          <a:stretch/>
        </p:blipFill>
        <p:spPr>
          <a:xfrm>
            <a:off x="1613428" y="4104582"/>
            <a:ext cx="4361824" cy="24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Empirical characterization of random Forest variable importance measure </vt:lpstr>
      <vt:lpstr>PowerPoint Presentation</vt:lpstr>
      <vt:lpstr>Objective </vt:lpstr>
      <vt:lpstr>Introduction </vt:lpstr>
      <vt:lpstr>Random Forest &amp; Algorithm </vt:lpstr>
      <vt:lpstr>PowerPoint Presentation</vt:lpstr>
      <vt:lpstr>Variable Importance measure </vt:lpstr>
      <vt:lpstr>Some Study on Variable Importance Measure </vt:lpstr>
      <vt:lpstr>Simulation</vt:lpstr>
      <vt:lpstr>Simulation</vt:lpstr>
      <vt:lpstr>Simulation</vt:lpstr>
      <vt:lpstr>Simulation</vt:lpstr>
      <vt:lpstr>Simulation</vt:lpstr>
      <vt:lpstr>Case application</vt:lpstr>
      <vt:lpstr>Case application</vt:lpstr>
      <vt:lpstr>Limitation: </vt:lpstr>
      <vt:lpstr>            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characterization of random Forest variable importance measure</dc:title>
  <dc:creator>Ved Ravindra Nerlikar</dc:creator>
  <cp:lastModifiedBy>gauravkumarjha1192@outlook.com</cp:lastModifiedBy>
  <cp:revision>12</cp:revision>
  <dcterms:created xsi:type="dcterms:W3CDTF">2020-07-10T09:35:06Z</dcterms:created>
  <dcterms:modified xsi:type="dcterms:W3CDTF">2020-07-10T12:54:30Z</dcterms:modified>
</cp:coreProperties>
</file>