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Lst>
  <p:notesMasterIdLst>
    <p:notesMasterId r:id="rId35"/>
  </p:notesMasterIdLst>
  <p:sldIdLst>
    <p:sldId id="256" r:id="rId2"/>
    <p:sldId id="257" r:id="rId3"/>
    <p:sldId id="258" r:id="rId4"/>
    <p:sldId id="264" r:id="rId5"/>
    <p:sldId id="300" r:id="rId6"/>
    <p:sldId id="269" r:id="rId7"/>
    <p:sldId id="290" r:id="rId8"/>
    <p:sldId id="271" r:id="rId9"/>
    <p:sldId id="273" r:id="rId10"/>
    <p:sldId id="272" r:id="rId11"/>
    <p:sldId id="301" r:id="rId12"/>
    <p:sldId id="275" r:id="rId13"/>
    <p:sldId id="294" r:id="rId14"/>
    <p:sldId id="295" r:id="rId15"/>
    <p:sldId id="276" r:id="rId16"/>
    <p:sldId id="277" r:id="rId17"/>
    <p:sldId id="306" r:id="rId18"/>
    <p:sldId id="307" r:id="rId19"/>
    <p:sldId id="280" r:id="rId20"/>
    <p:sldId id="281" r:id="rId21"/>
    <p:sldId id="308" r:id="rId22"/>
    <p:sldId id="283" r:id="rId23"/>
    <p:sldId id="284" r:id="rId24"/>
    <p:sldId id="285" r:id="rId25"/>
    <p:sldId id="282" r:id="rId26"/>
    <p:sldId id="286" r:id="rId27"/>
    <p:sldId id="297" r:id="rId28"/>
    <p:sldId id="292" r:id="rId29"/>
    <p:sldId id="302" r:id="rId30"/>
    <p:sldId id="288" r:id="rId31"/>
    <p:sldId id="289" r:id="rId32"/>
    <p:sldId id="291" r:id="rId33"/>
    <p:sldId id="30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1F713-CC92-AC4A-A82E-6D138791ACB1}" v="13" dt="2020-07-01T09:35:44.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719"/>
  </p:normalViewPr>
  <p:slideViewPr>
    <p:cSldViewPr snapToGrid="0" snapToObjects="1">
      <p:cViewPr varScale="1">
        <p:scale>
          <a:sx n="80" d="100"/>
          <a:sy n="80" d="100"/>
        </p:scale>
        <p:origin x="5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F4E07-D08A-8640-B851-B362A27EB802}"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DE257-BC2F-654D-99C5-4825DBE5FC03}" type="slidenum">
              <a:rPr lang="en-US" smtClean="0"/>
              <a:t>‹#›</a:t>
            </a:fld>
            <a:endParaRPr lang="en-US"/>
          </a:p>
        </p:txBody>
      </p:sp>
    </p:spTree>
    <p:extLst>
      <p:ext uri="{BB962C8B-B14F-4D97-AF65-F5344CB8AC3E}">
        <p14:creationId xmlns:p14="http://schemas.microsoft.com/office/powerpoint/2010/main" val="13332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2DE257-BC2F-654D-99C5-4825DBE5FC03}" type="slidenum">
              <a:rPr lang="en-US" smtClean="0"/>
              <a:t>2</a:t>
            </a:fld>
            <a:endParaRPr lang="en-US"/>
          </a:p>
        </p:txBody>
      </p:sp>
    </p:spTree>
    <p:extLst>
      <p:ext uri="{BB962C8B-B14F-4D97-AF65-F5344CB8AC3E}">
        <p14:creationId xmlns:p14="http://schemas.microsoft.com/office/powerpoint/2010/main" val="129465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Notes:</a:t>
            </a:r>
          </a:p>
          <a:p>
            <a:r>
              <a:rPr lang="en-US"/>
              <a:t>1)  </a:t>
            </a:r>
          </a:p>
          <a:p>
            <a:r>
              <a:rPr lang="en-US"/>
              <a:t>2) Scraping immobillienscout24 website. Description of data: Approx. 170,000 Data Points of both Purchase and Rental Data.</a:t>
            </a:r>
          </a:p>
          <a:p>
            <a:r>
              <a:rPr lang="en-US"/>
              <a:t>3) Data preprocessing </a:t>
            </a:r>
            <a:r>
              <a:rPr lang="en-US">
                <a:sym typeface="Wingdings" pitchFamily="2" charset="2"/>
              </a:rPr>
              <a:t> Handling missing values, handling outliers, dimensionality reduction</a:t>
            </a:r>
          </a:p>
          <a:p>
            <a:r>
              <a:rPr lang="en-US">
                <a:sym typeface="Wingdings" pitchFamily="2" charset="2"/>
              </a:rPr>
              <a:t>4) Data collection  macro  paid service with google maps </a:t>
            </a:r>
            <a:r>
              <a:rPr lang="en-US" err="1">
                <a:sym typeface="Wingdings" pitchFamily="2" charset="2"/>
              </a:rPr>
              <a:t>api</a:t>
            </a:r>
            <a:r>
              <a:rPr lang="en-US">
                <a:sym typeface="Wingdings" pitchFamily="2" charset="2"/>
              </a:rPr>
              <a:t> so not chosen therefore chosen </a:t>
            </a:r>
            <a:r>
              <a:rPr lang="en-US" err="1">
                <a:sym typeface="Wingdings" pitchFamily="2" charset="2"/>
              </a:rPr>
              <a:t>openstreetmaps</a:t>
            </a:r>
            <a:r>
              <a:rPr lang="en-US">
                <a:sym typeface="Wingdings" pitchFamily="2" charset="2"/>
              </a:rPr>
              <a:t>  also collected data from </a:t>
            </a:r>
            <a:r>
              <a:rPr lang="en-US" err="1">
                <a:sym typeface="Wingdings" pitchFamily="2" charset="2"/>
              </a:rPr>
              <a:t>sven</a:t>
            </a:r>
            <a:endParaRPr lang="en-US">
              <a:sym typeface="Wingdings" pitchFamily="2" charset="2"/>
            </a:endParaRPr>
          </a:p>
          <a:p>
            <a:r>
              <a:rPr lang="en-US">
                <a:sym typeface="Wingdings" pitchFamily="2" charset="2"/>
              </a:rPr>
              <a:t>5) Feature engineering guided by visualization</a:t>
            </a:r>
          </a:p>
          <a:p>
            <a:r>
              <a:rPr lang="en-US">
                <a:sym typeface="Wingdings" pitchFamily="2" charset="2"/>
              </a:rPr>
              <a:t>6) Creating relevant data for modelling, grouping by micro and macro features  grouped by building types in the population </a:t>
            </a:r>
          </a:p>
          <a:p>
            <a:r>
              <a:rPr lang="en-US">
                <a:sym typeface="Wingdings" pitchFamily="2" charset="2"/>
              </a:rPr>
              <a:t>7) Interpretable regression modeling and feature selection</a:t>
            </a:r>
          </a:p>
          <a:p>
            <a:endParaRPr lang="en-US">
              <a:sym typeface="Wingdings" pitchFamily="2" charset="2"/>
            </a:endParaRPr>
          </a:p>
          <a:p>
            <a:endParaRPr lang="en-US"/>
          </a:p>
        </p:txBody>
      </p:sp>
      <p:sp>
        <p:nvSpPr>
          <p:cNvPr id="4" name="Slide Number Placeholder 3"/>
          <p:cNvSpPr>
            <a:spLocks noGrp="1"/>
          </p:cNvSpPr>
          <p:nvPr>
            <p:ph type="sldNum" sz="quarter" idx="5"/>
          </p:nvPr>
        </p:nvSpPr>
        <p:spPr/>
        <p:txBody>
          <a:bodyPr/>
          <a:lstStyle/>
          <a:p>
            <a:fld id="{832DE257-BC2F-654D-99C5-4825DBE5FC03}" type="slidenum">
              <a:rPr lang="en-US" smtClean="0"/>
              <a:t>4</a:t>
            </a:fld>
            <a:endParaRPr lang="en-US"/>
          </a:p>
        </p:txBody>
      </p:sp>
    </p:spTree>
    <p:extLst>
      <p:ext uri="{BB962C8B-B14F-4D97-AF65-F5344CB8AC3E}">
        <p14:creationId xmlns:p14="http://schemas.microsoft.com/office/powerpoint/2010/main" val="1044582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using imputation, this would not be true data but artificial data which is why we are </a:t>
            </a:r>
            <a:r>
              <a:rPr lang="en-US" dirty="0" err="1"/>
              <a:t>concerneced</a:t>
            </a:r>
            <a:r>
              <a:rPr lang="en-US" dirty="0"/>
              <a:t> and decided to drop it, although we tried to preserve as much data as possible. Most of the data we collected were not really good for the problem we had </a:t>
            </a:r>
            <a:r>
              <a:rPr lang="en-US" dirty="0">
                <a:sym typeface="Wingdings" pitchFamily="2" charset="2"/>
              </a:rPr>
              <a:t> </a:t>
            </a:r>
            <a:r>
              <a:rPr lang="en-US" dirty="0" err="1">
                <a:sym typeface="Wingdings" pitchFamily="2" charset="2"/>
              </a:rPr>
              <a:t>url</a:t>
            </a:r>
            <a:r>
              <a:rPr lang="en-US" dirty="0">
                <a:sym typeface="Wingdings" pitchFamily="2" charset="2"/>
              </a:rPr>
              <a:t>, country, </a:t>
            </a:r>
            <a:r>
              <a:rPr lang="en-US" dirty="0" err="1">
                <a:sym typeface="Wingdings" pitchFamily="2" charset="2"/>
              </a:rPr>
              <a:t>immobilien</a:t>
            </a:r>
            <a:r>
              <a:rPr lang="en-US" dirty="0">
                <a:sym typeface="Wingdings" pitchFamily="2" charset="2"/>
              </a:rPr>
              <a:t> scout id etc.</a:t>
            </a:r>
            <a:endParaRPr lang="en-US" dirty="0"/>
          </a:p>
        </p:txBody>
      </p:sp>
      <p:sp>
        <p:nvSpPr>
          <p:cNvPr id="4" name="Slide Number Placeholder 3"/>
          <p:cNvSpPr>
            <a:spLocks noGrp="1"/>
          </p:cNvSpPr>
          <p:nvPr>
            <p:ph type="sldNum" sz="quarter" idx="5"/>
          </p:nvPr>
        </p:nvSpPr>
        <p:spPr/>
        <p:txBody>
          <a:bodyPr/>
          <a:lstStyle/>
          <a:p>
            <a:fld id="{832DE257-BC2F-654D-99C5-4825DBE5FC03}" type="slidenum">
              <a:rPr lang="en-US" smtClean="0"/>
              <a:t>5</a:t>
            </a:fld>
            <a:endParaRPr lang="en-US"/>
          </a:p>
        </p:txBody>
      </p:sp>
    </p:spTree>
    <p:extLst>
      <p:ext uri="{BB962C8B-B14F-4D97-AF65-F5344CB8AC3E}">
        <p14:creationId xmlns:p14="http://schemas.microsoft.com/office/powerpoint/2010/main" val="3534009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2DE257-BC2F-654D-99C5-4825DBE5FC03}" type="slidenum">
              <a:rPr lang="en-US" smtClean="0"/>
              <a:t>6</a:t>
            </a:fld>
            <a:endParaRPr lang="en-US"/>
          </a:p>
        </p:txBody>
      </p:sp>
    </p:spTree>
    <p:extLst>
      <p:ext uri="{BB962C8B-B14F-4D97-AF65-F5344CB8AC3E}">
        <p14:creationId xmlns:p14="http://schemas.microsoft.com/office/powerpoint/2010/main" val="3578685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More macro data will help understand the impact better</a:t>
            </a:r>
          </a:p>
          <a:p>
            <a:pPr marL="228600" indent="-228600">
              <a:buAutoNum type="arabicParenR"/>
            </a:pPr>
            <a:r>
              <a:rPr lang="en-US" dirty="0"/>
              <a:t>Using timeseries we can forecast the BONNUS, we could get more macro data and collecting data at multiple points in time</a:t>
            </a:r>
          </a:p>
        </p:txBody>
      </p:sp>
      <p:sp>
        <p:nvSpPr>
          <p:cNvPr id="4" name="Slide Number Placeholder 3"/>
          <p:cNvSpPr>
            <a:spLocks noGrp="1"/>
          </p:cNvSpPr>
          <p:nvPr>
            <p:ph type="sldNum" sz="quarter" idx="5"/>
          </p:nvPr>
        </p:nvSpPr>
        <p:spPr/>
        <p:txBody>
          <a:bodyPr/>
          <a:lstStyle/>
          <a:p>
            <a:fld id="{832DE257-BC2F-654D-99C5-4825DBE5FC03}" type="slidenum">
              <a:rPr lang="en-US" smtClean="0"/>
              <a:t>31</a:t>
            </a:fld>
            <a:endParaRPr lang="en-US"/>
          </a:p>
        </p:txBody>
      </p:sp>
    </p:spTree>
    <p:extLst>
      <p:ext uri="{BB962C8B-B14F-4D97-AF65-F5344CB8AC3E}">
        <p14:creationId xmlns:p14="http://schemas.microsoft.com/office/powerpoint/2010/main" val="116193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7" name="Date Placeholder 6"/>
          <p:cNvSpPr>
            <a:spLocks noGrp="1"/>
          </p:cNvSpPr>
          <p:nvPr>
            <p:ph type="dt" sz="half" idx="10"/>
          </p:nvPr>
        </p:nvSpPr>
        <p:spPr/>
        <p:txBody>
          <a:bodyPr/>
          <a:lstStyle/>
          <a:p>
            <a:fld id="{F9342EDA-2E00-B340-B7D5-1C40DB610873}" type="datetime1">
              <a:rPr lang="en-IN" smtClean="0"/>
              <a:t>07-07-2020</a:t>
            </a:fld>
            <a:endParaRPr lang="en-US"/>
          </a:p>
        </p:txBody>
      </p:sp>
      <p:sp>
        <p:nvSpPr>
          <p:cNvPr id="8" name="Footer Placeholder 7"/>
          <p:cNvSpPr>
            <a:spLocks noGrp="1"/>
          </p:cNvSpPr>
          <p:nvPr>
            <p:ph type="ftr" sz="quarter" idx="11"/>
          </p:nvPr>
        </p:nvSpPr>
        <p:spPr/>
        <p:txBody>
          <a:bodyPr/>
          <a:lstStyle/>
          <a:p>
            <a:r>
              <a:rPr lang="en-US"/>
              <a:t>Phanindra, Gaurav, Ved</a:t>
            </a:r>
          </a:p>
        </p:txBody>
      </p:sp>
      <p:sp>
        <p:nvSpPr>
          <p:cNvPr id="9" name="Slide Number Placeholder 8"/>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30574829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2463ABB-E4FE-3E4C-9261-03AD1636EF93}" type="datetime1">
              <a:rPr lang="en-IN" smtClean="0"/>
              <a:t>07-07-2020</a:t>
            </a:fld>
            <a:endParaRPr lang="en-US"/>
          </a:p>
        </p:txBody>
      </p:sp>
      <p:sp>
        <p:nvSpPr>
          <p:cNvPr id="5" name="Footer Placeholder 4"/>
          <p:cNvSpPr>
            <a:spLocks noGrp="1"/>
          </p:cNvSpPr>
          <p:nvPr>
            <p:ph type="ftr" sz="quarter" idx="11"/>
          </p:nvPr>
        </p:nvSpPr>
        <p:spPr/>
        <p:txBody>
          <a:bodyPr/>
          <a:lstStyle/>
          <a:p>
            <a:r>
              <a:rPr lang="en-US"/>
              <a:t>Phanindra, Gaurav, Ved</a:t>
            </a:r>
          </a:p>
        </p:txBody>
      </p:sp>
      <p:sp>
        <p:nvSpPr>
          <p:cNvPr id="6" name="Slide Number Placeholder 5"/>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404444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F287948-DB2B-AF46-9EF1-9339E92F4D22}" type="datetime1">
              <a:rPr lang="en-IN" smtClean="0"/>
              <a:t>07-07-2020</a:t>
            </a:fld>
            <a:endParaRPr lang="en-US"/>
          </a:p>
        </p:txBody>
      </p:sp>
      <p:sp>
        <p:nvSpPr>
          <p:cNvPr id="5" name="Footer Placeholder 4"/>
          <p:cNvSpPr>
            <a:spLocks noGrp="1"/>
          </p:cNvSpPr>
          <p:nvPr>
            <p:ph type="ftr" sz="quarter" idx="11"/>
          </p:nvPr>
        </p:nvSpPr>
        <p:spPr/>
        <p:txBody>
          <a:bodyPr/>
          <a:lstStyle/>
          <a:p>
            <a:r>
              <a:rPr lang="en-US"/>
              <a:t>Phanindra, Gaurav, Ved</a:t>
            </a:r>
          </a:p>
        </p:txBody>
      </p:sp>
      <p:sp>
        <p:nvSpPr>
          <p:cNvPr id="6" name="Slide Number Placeholder 5"/>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234027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B40D-B56E-134B-BDD5-97648CD455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542FE1C-51E1-5A49-944B-717D07E1523C}"/>
              </a:ext>
            </a:extLst>
          </p:cNvPr>
          <p:cNvSpPr>
            <a:spLocks noGrp="1"/>
          </p:cNvSpPr>
          <p:nvPr>
            <p:ph type="dt" sz="half" idx="10"/>
          </p:nvPr>
        </p:nvSpPr>
        <p:spPr/>
        <p:txBody>
          <a:bodyPr/>
          <a:lstStyle/>
          <a:p>
            <a:fld id="{246A1155-FCB1-5E44-8D1A-E428A11C3502}" type="datetime1">
              <a:rPr lang="en-IN" smtClean="0"/>
              <a:t>07-07-2020</a:t>
            </a:fld>
            <a:endParaRPr lang="en-US"/>
          </a:p>
        </p:txBody>
      </p:sp>
      <p:sp>
        <p:nvSpPr>
          <p:cNvPr id="4" name="Footer Placeholder 3">
            <a:extLst>
              <a:ext uri="{FF2B5EF4-FFF2-40B4-BE49-F238E27FC236}">
                <a16:creationId xmlns:a16="http://schemas.microsoft.com/office/drawing/2014/main" id="{93B50A58-DF62-674D-A820-52F42058FAF7}"/>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095F2A5-4DFC-9E4B-81A6-2494EE0C2C38}"/>
              </a:ext>
            </a:extLst>
          </p:cNvPr>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151061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AB470FD-7889-6F43-AD75-DEAA24B467A1}" type="datetime1">
              <a:rPr lang="en-IN" smtClean="0"/>
              <a:t>07-07-2020</a:t>
            </a:fld>
            <a:endParaRPr lang="en-US"/>
          </a:p>
        </p:txBody>
      </p:sp>
      <p:sp>
        <p:nvSpPr>
          <p:cNvPr id="8" name="Footer Placeholder 7"/>
          <p:cNvSpPr>
            <a:spLocks noGrp="1"/>
          </p:cNvSpPr>
          <p:nvPr>
            <p:ph type="ftr" sz="quarter" idx="11"/>
          </p:nvPr>
        </p:nvSpPr>
        <p:spPr/>
        <p:txBody>
          <a:bodyPr/>
          <a:lstStyle/>
          <a:p>
            <a:r>
              <a:rPr lang="en-US"/>
              <a:t>Phanindra, Gaurav, Ved</a:t>
            </a:r>
          </a:p>
        </p:txBody>
      </p:sp>
      <p:sp>
        <p:nvSpPr>
          <p:cNvPr id="9" name="Slide Number Placeholder 8"/>
          <p:cNvSpPr>
            <a:spLocks noGrp="1"/>
          </p:cNvSpPr>
          <p:nvPr>
            <p:ph type="sldNum" sz="quarter" idx="12"/>
          </p:nvPr>
        </p:nvSpPr>
        <p:spPr/>
        <p:txBody>
          <a:bodyPr/>
          <a:lstStyle/>
          <a:p>
            <a:fld id="{542D7923-4E55-E742-B4CE-3E43DDF1815F}" type="slidenum">
              <a:rPr lang="en-US" smtClean="0"/>
              <a:t>‹#›</a:t>
            </a:fld>
            <a:endParaRPr lang="en-US"/>
          </a:p>
        </p:txBody>
      </p:sp>
      <p:pic>
        <p:nvPicPr>
          <p:cNvPr id="10" name="Picture 9" descr="A close up of a sign&#10;&#10;Description automatically generated">
            <a:extLst>
              <a:ext uri="{FF2B5EF4-FFF2-40B4-BE49-F238E27FC236}">
                <a16:creationId xmlns:a16="http://schemas.microsoft.com/office/drawing/2014/main" id="{7EDA9052-F06C-6741-B486-A1951DEED230}"/>
              </a:ext>
            </a:extLst>
          </p:cNvPr>
          <p:cNvPicPr>
            <a:picLocks noChangeAspect="1"/>
          </p:cNvPicPr>
          <p:nvPr userDrawn="1"/>
        </p:nvPicPr>
        <p:blipFill>
          <a:blip r:embed="rId2"/>
          <a:stretch>
            <a:fillRect/>
          </a:stretch>
        </p:blipFill>
        <p:spPr>
          <a:xfrm>
            <a:off x="10259005" y="0"/>
            <a:ext cx="1932996" cy="522513"/>
          </a:xfrm>
          <a:prstGeom prst="rect">
            <a:avLst/>
          </a:prstGeom>
        </p:spPr>
      </p:pic>
    </p:spTree>
    <p:extLst>
      <p:ext uri="{BB962C8B-B14F-4D97-AF65-F5344CB8AC3E}">
        <p14:creationId xmlns:p14="http://schemas.microsoft.com/office/powerpoint/2010/main" val="293613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E912B704-E33C-2341-B26A-02484AAF0FFD}" type="datetime1">
              <a:rPr lang="en-IN" smtClean="0"/>
              <a:t>07-07-2020</a:t>
            </a:fld>
            <a:endParaRPr lang="en-US"/>
          </a:p>
        </p:txBody>
      </p:sp>
      <p:sp>
        <p:nvSpPr>
          <p:cNvPr id="8" name="Footer Placeholder 7"/>
          <p:cNvSpPr>
            <a:spLocks noGrp="1"/>
          </p:cNvSpPr>
          <p:nvPr>
            <p:ph type="ftr" sz="quarter" idx="11"/>
          </p:nvPr>
        </p:nvSpPr>
        <p:spPr/>
        <p:txBody>
          <a:bodyPr/>
          <a:lstStyle/>
          <a:p>
            <a:r>
              <a:rPr lang="en-US"/>
              <a:t>Phanindra, Gaurav, Ved</a:t>
            </a:r>
          </a:p>
        </p:txBody>
      </p:sp>
      <p:sp>
        <p:nvSpPr>
          <p:cNvPr id="9" name="Slide Number Placeholder 8"/>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23269278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515CE097-7951-6549-8F08-22FD0067EE97}" type="datetime1">
              <a:rPr lang="en-IN" smtClean="0"/>
              <a:t>07-07-2020</a:t>
            </a:fld>
            <a:endParaRPr lang="en-US"/>
          </a:p>
        </p:txBody>
      </p:sp>
      <p:sp>
        <p:nvSpPr>
          <p:cNvPr id="9" name="Footer Placeholder 8"/>
          <p:cNvSpPr>
            <a:spLocks noGrp="1"/>
          </p:cNvSpPr>
          <p:nvPr>
            <p:ph type="ftr" sz="quarter" idx="11"/>
          </p:nvPr>
        </p:nvSpPr>
        <p:spPr/>
        <p:txBody>
          <a:bodyPr/>
          <a:lstStyle/>
          <a:p>
            <a:r>
              <a:rPr lang="en-US"/>
              <a:t>Phanindra, Gaurav, Ved</a:t>
            </a:r>
          </a:p>
        </p:txBody>
      </p:sp>
      <p:sp>
        <p:nvSpPr>
          <p:cNvPr id="10" name="Slide Number Placeholder 9"/>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343080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3EE7518-F83A-344F-9232-58BD1DA6959E}" type="datetime1">
              <a:rPr lang="en-IN" smtClean="0"/>
              <a:t>07-07-2020</a:t>
            </a:fld>
            <a:endParaRPr lang="en-US"/>
          </a:p>
        </p:txBody>
      </p:sp>
      <p:sp>
        <p:nvSpPr>
          <p:cNvPr id="8" name="Footer Placeholder 7"/>
          <p:cNvSpPr>
            <a:spLocks noGrp="1"/>
          </p:cNvSpPr>
          <p:nvPr>
            <p:ph type="ftr" sz="quarter" idx="11"/>
          </p:nvPr>
        </p:nvSpPr>
        <p:spPr/>
        <p:txBody>
          <a:bodyPr/>
          <a:lstStyle/>
          <a:p>
            <a:r>
              <a:rPr lang="en-US"/>
              <a:t>Phanindra, Gaurav, Ved</a:t>
            </a:r>
          </a:p>
        </p:txBody>
      </p:sp>
      <p:sp>
        <p:nvSpPr>
          <p:cNvPr id="9" name="Slide Number Placeholder 8"/>
          <p:cNvSpPr>
            <a:spLocks noGrp="1"/>
          </p:cNvSpPr>
          <p:nvPr>
            <p:ph type="sldNum" sz="quarter" idx="12"/>
          </p:nvPr>
        </p:nvSpPr>
        <p:spPr/>
        <p:txBody>
          <a:bodyPr/>
          <a:lstStyle/>
          <a:p>
            <a:fld id="{542D7923-4E55-E742-B4CE-3E43DDF1815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425944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88E1E6B-949D-AC43-B75F-5BC191DF6F34}" type="datetime1">
              <a:rPr lang="en-IN" smtClean="0"/>
              <a:t>07-07-2020</a:t>
            </a:fld>
            <a:endParaRPr lang="en-US"/>
          </a:p>
        </p:txBody>
      </p:sp>
      <p:sp>
        <p:nvSpPr>
          <p:cNvPr id="4" name="Footer Placeholder 3"/>
          <p:cNvSpPr>
            <a:spLocks noGrp="1"/>
          </p:cNvSpPr>
          <p:nvPr>
            <p:ph type="ftr" sz="quarter" idx="11"/>
          </p:nvPr>
        </p:nvSpPr>
        <p:spPr/>
        <p:txBody>
          <a:bodyPr/>
          <a:lstStyle/>
          <a:p>
            <a:r>
              <a:rPr lang="en-US"/>
              <a:t>Phanindra, Gaurav, Ved</a:t>
            </a:r>
          </a:p>
        </p:txBody>
      </p:sp>
      <p:sp>
        <p:nvSpPr>
          <p:cNvPr id="5" name="Slide Number Placeholder 4"/>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243518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1D261-2907-DC45-BFCE-7B3A448703AF}" type="datetime1">
              <a:rPr lang="en-IN" smtClean="0"/>
              <a:t>07-07-2020</a:t>
            </a:fld>
            <a:endParaRPr lang="en-US"/>
          </a:p>
        </p:txBody>
      </p:sp>
      <p:sp>
        <p:nvSpPr>
          <p:cNvPr id="3" name="Footer Placeholder 2"/>
          <p:cNvSpPr>
            <a:spLocks noGrp="1"/>
          </p:cNvSpPr>
          <p:nvPr>
            <p:ph type="ftr" sz="quarter" idx="11"/>
          </p:nvPr>
        </p:nvSpPr>
        <p:spPr/>
        <p:txBody>
          <a:bodyPr/>
          <a:lstStyle/>
          <a:p>
            <a:r>
              <a:rPr lang="en-US"/>
              <a:t>Phanindra, Gaurav, Ved</a:t>
            </a:r>
          </a:p>
        </p:txBody>
      </p:sp>
      <p:sp>
        <p:nvSpPr>
          <p:cNvPr id="4" name="Slide Number Placeholder 3"/>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352194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8450B1E9-52EA-C549-A794-C61B9CEE0DDA}" type="datetime1">
              <a:rPr lang="en-IN" smtClean="0"/>
              <a:t>07-07-2020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Phanindra, Gaurav, Ved</a:t>
            </a:r>
          </a:p>
        </p:txBody>
      </p:sp>
      <p:sp>
        <p:nvSpPr>
          <p:cNvPr id="11" name="Slide Number Placeholder 10"/>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358421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E76C295-8585-BB49-ABB4-014B591982ED}" type="datetime1">
              <a:rPr lang="en-IN" smtClean="0"/>
              <a:t>07-07-2020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Phanindra, Gaurav, Ved</a:t>
            </a:r>
          </a:p>
        </p:txBody>
      </p:sp>
      <p:sp>
        <p:nvSpPr>
          <p:cNvPr id="10" name="Slide Number Placeholder 9"/>
          <p:cNvSpPr>
            <a:spLocks noGrp="1"/>
          </p:cNvSpPr>
          <p:nvPr>
            <p:ph type="sldNum" sz="quarter" idx="12"/>
          </p:nvPr>
        </p:nvSpPr>
        <p:spPr/>
        <p:txBody>
          <a:bodyPr/>
          <a:lstStyle/>
          <a:p>
            <a:fld id="{542D7923-4E55-E742-B4CE-3E43DDF1815F}" type="slidenum">
              <a:rPr lang="en-US" smtClean="0"/>
              <a:t>‹#›</a:t>
            </a:fld>
            <a:endParaRPr lang="en-US"/>
          </a:p>
        </p:txBody>
      </p:sp>
    </p:spTree>
    <p:extLst>
      <p:ext uri="{BB962C8B-B14F-4D97-AF65-F5344CB8AC3E}">
        <p14:creationId xmlns:p14="http://schemas.microsoft.com/office/powerpoint/2010/main" val="154013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3EE7518-F83A-344F-9232-58BD1DA6959E}" type="datetime1">
              <a:rPr lang="en-IN" smtClean="0"/>
              <a:t>07-07-2020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Phanindra, Gaurav, Ved</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2D7923-4E55-E742-B4CE-3E43DDF1815F}" type="slidenum">
              <a:rPr lang="en-US" smtClean="0"/>
              <a:t>‹#›</a:t>
            </a:fld>
            <a:endParaRPr lang="en-US"/>
          </a:p>
        </p:txBody>
      </p:sp>
    </p:spTree>
    <p:extLst>
      <p:ext uri="{BB962C8B-B14F-4D97-AF65-F5344CB8AC3E}">
        <p14:creationId xmlns:p14="http://schemas.microsoft.com/office/powerpoint/2010/main" val="75824565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660" r:id="rId12"/>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gaurav.kumar7925#!/vizhome/PricetoRentBuildingTypes/Dashboard1?publish=ye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tats.idre.ucla.edu/other/mult-pkg/faq/general/faq-how-can-i-detectaddress-spatial-autocorrelation-in-my-data/" TargetMode="External"/><Relationship Id="rId2" Type="http://schemas.openxmlformats.org/officeDocument/2006/relationships/hyperlink" Target="https://rspatial.org/raster/analysis/3-spauto.html" TargetMode="External"/><Relationship Id="rId1" Type="http://schemas.openxmlformats.org/officeDocument/2006/relationships/slideLayout" Target="../slideLayouts/slideLayout2.xml"/><Relationship Id="rId6" Type="http://schemas.openxmlformats.org/officeDocument/2006/relationships/hyperlink" Target="http://rstudio-pubs-static.s3.amazonaws.com/9687_cc323b60e5d542449563ff1142163f05.html" TargetMode="External"/><Relationship Id="rId5" Type="http://schemas.openxmlformats.org/officeDocument/2006/relationships/hyperlink" Target="https://www.ncbi.nlm.nih.gov/pmc/articles/PMC4723244/" TargetMode="External"/><Relationship Id="rId4" Type="http://schemas.openxmlformats.org/officeDocument/2006/relationships/hyperlink" Target="https://r-spatial.github.io/spdep/reference/lm.morantes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5A845B-6B97-FA43-AA5C-A6833951D700}"/>
              </a:ext>
            </a:extLst>
          </p:cNvPr>
          <p:cNvSpPr/>
          <p:nvPr/>
        </p:nvSpPr>
        <p:spPr>
          <a:xfrm>
            <a:off x="3282042" y="1632857"/>
            <a:ext cx="5760000" cy="39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FA71F-A698-D74F-816E-C8A8616B548C}"/>
              </a:ext>
            </a:extLst>
          </p:cNvPr>
          <p:cNvSpPr>
            <a:spLocks noGrp="1"/>
          </p:cNvSpPr>
          <p:nvPr>
            <p:ph type="ctrTitle"/>
          </p:nvPr>
        </p:nvSpPr>
        <p:spPr/>
        <p:txBody>
          <a:bodyPr/>
          <a:lstStyle/>
          <a:p>
            <a:r>
              <a:rPr lang="en-US"/>
              <a:t>DATA ANALYTICS PRESENTATION:</a:t>
            </a:r>
          </a:p>
        </p:txBody>
      </p:sp>
      <p:sp>
        <p:nvSpPr>
          <p:cNvPr id="3" name="Subtitle 2">
            <a:extLst>
              <a:ext uri="{FF2B5EF4-FFF2-40B4-BE49-F238E27FC236}">
                <a16:creationId xmlns:a16="http://schemas.microsoft.com/office/drawing/2014/main" id="{A7A876A0-3227-F444-B3D7-CB77F5D82FED}"/>
              </a:ext>
            </a:extLst>
          </p:cNvPr>
          <p:cNvSpPr>
            <a:spLocks noGrp="1"/>
          </p:cNvSpPr>
          <p:nvPr>
            <p:ph type="subTitle" idx="1"/>
          </p:nvPr>
        </p:nvSpPr>
        <p:spPr/>
        <p:txBody>
          <a:bodyPr>
            <a:normAutofit fontScale="47500" lnSpcReduction="20000"/>
          </a:bodyPr>
          <a:lstStyle/>
          <a:p>
            <a:r>
              <a:rPr lang="en-US"/>
              <a:t>BY:</a:t>
            </a:r>
          </a:p>
          <a:p>
            <a:r>
              <a:rPr lang="en-US"/>
              <a:t>PHANINDRA PARASHAR</a:t>
            </a:r>
          </a:p>
          <a:p>
            <a:r>
              <a:rPr lang="en-US"/>
              <a:t>GAURAV KUMAR</a:t>
            </a:r>
          </a:p>
          <a:p>
            <a:r>
              <a:rPr lang="en-US"/>
              <a:t>VED NERLIKAR</a:t>
            </a:r>
          </a:p>
          <a:p>
            <a:r>
              <a:rPr lang="en-US"/>
              <a:t>GUIDED BY: PROF. DR. SVEN MÜLLER</a:t>
            </a:r>
          </a:p>
        </p:txBody>
      </p:sp>
      <p:pic>
        <p:nvPicPr>
          <p:cNvPr id="5" name="Picture 4">
            <a:extLst>
              <a:ext uri="{FF2B5EF4-FFF2-40B4-BE49-F238E27FC236}">
                <a16:creationId xmlns:a16="http://schemas.microsoft.com/office/drawing/2014/main" id="{F0D93676-292D-8E48-9220-B3AB4E1B75D1}"/>
              </a:ext>
            </a:extLst>
          </p:cNvPr>
          <p:cNvPicPr>
            <a:picLocks noChangeAspect="1"/>
          </p:cNvPicPr>
          <p:nvPr/>
        </p:nvPicPr>
        <p:blipFill>
          <a:blip r:embed="rId2"/>
          <a:stretch>
            <a:fillRect/>
          </a:stretch>
        </p:blipFill>
        <p:spPr>
          <a:xfrm>
            <a:off x="9299034" y="1219"/>
            <a:ext cx="2892966" cy="402818"/>
          </a:xfrm>
          <a:prstGeom prst="rect">
            <a:avLst/>
          </a:prstGeom>
        </p:spPr>
      </p:pic>
    </p:spTree>
    <p:extLst>
      <p:ext uri="{BB962C8B-B14F-4D97-AF65-F5344CB8AC3E}">
        <p14:creationId xmlns:p14="http://schemas.microsoft.com/office/powerpoint/2010/main" val="212207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BD2A-0AD6-7F45-91EA-EA8623235450}"/>
              </a:ext>
            </a:extLst>
          </p:cNvPr>
          <p:cNvSpPr>
            <a:spLocks noGrp="1"/>
          </p:cNvSpPr>
          <p:nvPr>
            <p:ph type="title"/>
          </p:nvPr>
        </p:nvSpPr>
        <p:spPr>
          <a:xfrm>
            <a:off x="1600200" y="1"/>
            <a:ext cx="8600704" cy="526092"/>
          </a:xfrm>
        </p:spPr>
        <p:txBody>
          <a:bodyPr>
            <a:normAutofit fontScale="90000"/>
          </a:bodyPr>
          <a:lstStyle/>
          <a:p>
            <a:r>
              <a:rPr lang="en-US">
                <a:cs typeface="Calibri Light"/>
              </a:rPr>
              <a:t>Statistical Analysis</a:t>
            </a:r>
            <a:endParaRPr lang="en-US"/>
          </a:p>
        </p:txBody>
      </p:sp>
      <p:sp>
        <p:nvSpPr>
          <p:cNvPr id="3" name="Content Placeholder 2">
            <a:extLst>
              <a:ext uri="{FF2B5EF4-FFF2-40B4-BE49-F238E27FC236}">
                <a16:creationId xmlns:a16="http://schemas.microsoft.com/office/drawing/2014/main" id="{2E970FAC-462A-7549-BA69-803579DB46C3}"/>
              </a:ext>
            </a:extLst>
          </p:cNvPr>
          <p:cNvSpPr>
            <a:spLocks noGrp="1"/>
          </p:cNvSpPr>
          <p:nvPr>
            <p:ph idx="1"/>
          </p:nvPr>
        </p:nvSpPr>
        <p:spPr>
          <a:xfrm>
            <a:off x="0" y="638826"/>
            <a:ext cx="12192000" cy="5717523"/>
          </a:xfrm>
        </p:spPr>
        <p:txBody>
          <a:bodyPr vert="horz" lIns="91440" tIns="45720" rIns="91440" bIns="45720" rtlCol="0" anchor="t">
            <a:normAutofit fontScale="62500" lnSpcReduction="20000"/>
          </a:bodyPr>
          <a:lstStyle/>
          <a:p>
            <a:pPr marL="0" indent="0">
              <a:buNone/>
            </a:pPr>
            <a:r>
              <a:rPr lang="en-US">
                <a:cs typeface="Calibri"/>
              </a:rPr>
              <a:t>Heteroscedastic Test for variance</a:t>
            </a:r>
          </a:p>
          <a:p>
            <a:r>
              <a:rPr lang="en-US">
                <a:cs typeface="Calibri"/>
              </a:rPr>
              <a:t>Using Residual and Fitted plot </a:t>
            </a:r>
          </a:p>
          <a:p>
            <a:pPr marL="0" indent="0">
              <a:buNone/>
            </a:pPr>
            <a:endParaRPr lang="en-US">
              <a:cs typeface="Calibri"/>
            </a:endParaRPr>
          </a:p>
          <a:p>
            <a:endParaRPr lang="en-US">
              <a:cs typeface="Calibri"/>
            </a:endParaRPr>
          </a:p>
          <a:p>
            <a:pPr marL="0" indent="0">
              <a:buNone/>
            </a:pP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Using </a:t>
            </a:r>
            <a:r>
              <a:rPr lang="en-US">
                <a:ea typeface="+mn-lt"/>
                <a:cs typeface="+mn-lt"/>
              </a:rPr>
              <a:t>Breusch pagan Test</a:t>
            </a:r>
            <a:endParaRPr lang="en-US">
              <a:cs typeface="Calibri"/>
            </a:endParaRPr>
          </a:p>
          <a:p>
            <a:pPr marL="0" indent="0">
              <a:buNone/>
            </a:pPr>
            <a:r>
              <a:rPr lang="en-US">
                <a:ea typeface="+mn-lt"/>
                <a:cs typeface="+mn-lt"/>
              </a:rPr>
              <a:t>     Result : BP = 53.032,  p-value = 0.05341</a:t>
            </a:r>
            <a:endParaRPr lang="en-US"/>
          </a:p>
          <a:p>
            <a:pPr marL="0" indent="0">
              <a:buNone/>
            </a:pPr>
            <a:r>
              <a:rPr lang="en-US">
                <a:cs typeface="Calibri"/>
              </a:rPr>
              <a:t>     </a:t>
            </a:r>
            <a:r>
              <a:rPr lang="en-US">
                <a:ea typeface="+mn-lt"/>
                <a:cs typeface="+mn-lt"/>
              </a:rPr>
              <a:t> </a:t>
            </a:r>
          </a:p>
          <a:p>
            <a:pPr marL="0" indent="0">
              <a:buNone/>
            </a:pPr>
            <a:endParaRPr lang="en-US">
              <a:cs typeface="Calibri"/>
            </a:endParaRPr>
          </a:p>
          <a:p>
            <a:pPr marL="0" indent="0">
              <a:buNone/>
            </a:pPr>
            <a:r>
              <a:rPr lang="en-US">
                <a:cs typeface="Calibri"/>
              </a:rPr>
              <a:t>    </a:t>
            </a:r>
          </a:p>
        </p:txBody>
      </p:sp>
      <p:sp>
        <p:nvSpPr>
          <p:cNvPr id="4" name="Footer Placeholder 3">
            <a:extLst>
              <a:ext uri="{FF2B5EF4-FFF2-40B4-BE49-F238E27FC236}">
                <a16:creationId xmlns:a16="http://schemas.microsoft.com/office/drawing/2014/main" id="{9269DD0E-306F-5A40-82CC-F80D249C9E72}"/>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0635FA2-5142-9240-8035-0E845A43E78B}"/>
              </a:ext>
            </a:extLst>
          </p:cNvPr>
          <p:cNvSpPr>
            <a:spLocks noGrp="1"/>
          </p:cNvSpPr>
          <p:nvPr>
            <p:ph type="sldNum" sz="quarter" idx="12"/>
          </p:nvPr>
        </p:nvSpPr>
        <p:spPr/>
        <p:txBody>
          <a:bodyPr/>
          <a:lstStyle/>
          <a:p>
            <a:fld id="{542D7923-4E55-E742-B4CE-3E43DDF1815F}" type="slidenum">
              <a:rPr lang="en-US" smtClean="0"/>
              <a:t>10</a:t>
            </a:fld>
            <a:endParaRPr lang="en-US"/>
          </a:p>
        </p:txBody>
      </p:sp>
      <p:pic>
        <p:nvPicPr>
          <p:cNvPr id="8" name="Picture 7" descr="A screenshot of a cell phone&#10;&#10;Description automatically generated">
            <a:extLst>
              <a:ext uri="{FF2B5EF4-FFF2-40B4-BE49-F238E27FC236}">
                <a16:creationId xmlns:a16="http://schemas.microsoft.com/office/drawing/2014/main" id="{7F09641B-579D-C94C-B2F9-81CB43F795F7}"/>
              </a:ext>
            </a:extLst>
          </p:cNvPr>
          <p:cNvPicPr>
            <a:picLocks noChangeAspect="1"/>
          </p:cNvPicPr>
          <p:nvPr/>
        </p:nvPicPr>
        <p:blipFill>
          <a:blip r:embed="rId2"/>
          <a:stretch>
            <a:fillRect/>
          </a:stretch>
        </p:blipFill>
        <p:spPr>
          <a:xfrm>
            <a:off x="1503195" y="1114815"/>
            <a:ext cx="4397357" cy="322519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EB851C65-0ADB-CF4A-BFC9-E3EBF038C202}"/>
              </a:ext>
            </a:extLst>
          </p:cNvPr>
          <p:cNvPicPr>
            <a:picLocks noChangeAspect="1"/>
          </p:cNvPicPr>
          <p:nvPr/>
        </p:nvPicPr>
        <p:blipFill>
          <a:blip r:embed="rId3"/>
          <a:stretch>
            <a:fillRect/>
          </a:stretch>
        </p:blipFill>
        <p:spPr>
          <a:xfrm>
            <a:off x="7501389" y="1114815"/>
            <a:ext cx="4230445" cy="3225191"/>
          </a:xfrm>
          <a:prstGeom prst="rect">
            <a:avLst/>
          </a:prstGeom>
        </p:spPr>
      </p:pic>
    </p:spTree>
    <p:extLst>
      <p:ext uri="{BB962C8B-B14F-4D97-AF65-F5344CB8AC3E}">
        <p14:creationId xmlns:p14="http://schemas.microsoft.com/office/powerpoint/2010/main" val="347224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5597-7A65-0D49-A274-4AF752E68909}"/>
              </a:ext>
            </a:extLst>
          </p:cNvPr>
          <p:cNvSpPr>
            <a:spLocks noGrp="1"/>
          </p:cNvSpPr>
          <p:nvPr>
            <p:ph type="title"/>
          </p:nvPr>
        </p:nvSpPr>
        <p:spPr>
          <a:xfrm>
            <a:off x="2231136" y="0"/>
            <a:ext cx="7729728" cy="520995"/>
          </a:xfrm>
        </p:spPr>
        <p:txBody>
          <a:bodyPr>
            <a:normAutofit fontScale="90000"/>
          </a:bodyPr>
          <a:lstStyle/>
          <a:p>
            <a:r>
              <a:rPr lang="en-US" dirty="0"/>
              <a:t>Region-wise visualization</a:t>
            </a:r>
          </a:p>
        </p:txBody>
      </p:sp>
      <p:pic>
        <p:nvPicPr>
          <p:cNvPr id="7" name="Content Placeholder 6" descr="A close up of a map&#10;&#10;Description automatically generated">
            <a:extLst>
              <a:ext uri="{FF2B5EF4-FFF2-40B4-BE49-F238E27FC236}">
                <a16:creationId xmlns:a16="http://schemas.microsoft.com/office/drawing/2014/main" id="{EED6BE05-E5FC-0247-8047-F08360FC90C3}"/>
              </a:ext>
            </a:extLst>
          </p:cNvPr>
          <p:cNvPicPr>
            <a:picLocks noGrp="1" noChangeAspect="1"/>
          </p:cNvPicPr>
          <p:nvPr>
            <p:ph idx="1"/>
          </p:nvPr>
        </p:nvPicPr>
        <p:blipFill>
          <a:blip r:embed="rId2"/>
          <a:stretch>
            <a:fillRect/>
          </a:stretch>
        </p:blipFill>
        <p:spPr>
          <a:xfrm>
            <a:off x="1833526" y="1297763"/>
            <a:ext cx="8524948" cy="4262474"/>
          </a:xfrm>
        </p:spPr>
      </p:pic>
      <p:sp>
        <p:nvSpPr>
          <p:cNvPr id="4" name="Footer Placeholder 3">
            <a:extLst>
              <a:ext uri="{FF2B5EF4-FFF2-40B4-BE49-F238E27FC236}">
                <a16:creationId xmlns:a16="http://schemas.microsoft.com/office/drawing/2014/main" id="{8858C1B9-5DFA-1144-88AA-B2577D72CB6E}"/>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8FBDB35-5E8C-964B-B234-472EC2A768FC}"/>
              </a:ext>
            </a:extLst>
          </p:cNvPr>
          <p:cNvSpPr>
            <a:spLocks noGrp="1"/>
          </p:cNvSpPr>
          <p:nvPr>
            <p:ph type="sldNum" sz="quarter" idx="12"/>
          </p:nvPr>
        </p:nvSpPr>
        <p:spPr/>
        <p:txBody>
          <a:bodyPr/>
          <a:lstStyle/>
          <a:p>
            <a:fld id="{542D7923-4E55-E742-B4CE-3E43DDF1815F}" type="slidenum">
              <a:rPr lang="en-US" smtClean="0"/>
              <a:t>11</a:t>
            </a:fld>
            <a:endParaRPr lang="en-US"/>
          </a:p>
        </p:txBody>
      </p:sp>
      <p:sp>
        <p:nvSpPr>
          <p:cNvPr id="9" name="TextBox 8">
            <a:extLst>
              <a:ext uri="{FF2B5EF4-FFF2-40B4-BE49-F238E27FC236}">
                <a16:creationId xmlns:a16="http://schemas.microsoft.com/office/drawing/2014/main" id="{CEBD0449-A067-7940-8FE5-EBEDBCAED05F}"/>
              </a:ext>
            </a:extLst>
          </p:cNvPr>
          <p:cNvSpPr txBox="1"/>
          <p:nvPr/>
        </p:nvSpPr>
        <p:spPr>
          <a:xfrm>
            <a:off x="595423" y="5649678"/>
            <a:ext cx="11392862" cy="369332"/>
          </a:xfrm>
          <a:prstGeom prst="rect">
            <a:avLst/>
          </a:prstGeom>
          <a:noFill/>
        </p:spPr>
        <p:txBody>
          <a:bodyPr wrap="none" rtlCol="0">
            <a:spAutoFit/>
          </a:bodyPr>
          <a:lstStyle/>
          <a:p>
            <a:r>
              <a:rPr lang="en-US" dirty="0"/>
              <a:t>https://</a:t>
            </a:r>
            <a:r>
              <a:rPr lang="en-US" dirty="0" err="1"/>
              <a:t>public.tableau.com</a:t>
            </a:r>
            <a:r>
              <a:rPr lang="en-US" dirty="0"/>
              <a:t>/profile/gaurav.kumar7925#!/</a:t>
            </a:r>
            <a:r>
              <a:rPr lang="en-US" dirty="0" err="1"/>
              <a:t>vizhome</a:t>
            </a:r>
            <a:r>
              <a:rPr lang="en-US" dirty="0"/>
              <a:t>/PriceToRent_15935571642500/Dashboard2?publish=yes</a:t>
            </a:r>
          </a:p>
        </p:txBody>
      </p:sp>
    </p:spTree>
    <p:extLst>
      <p:ext uri="{BB962C8B-B14F-4D97-AF65-F5344CB8AC3E}">
        <p14:creationId xmlns:p14="http://schemas.microsoft.com/office/powerpoint/2010/main" val="317507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8FE2-0975-034B-BFB1-1514A62600D8}"/>
              </a:ext>
            </a:extLst>
          </p:cNvPr>
          <p:cNvSpPr>
            <a:spLocks noGrp="1"/>
          </p:cNvSpPr>
          <p:nvPr>
            <p:ph type="title"/>
          </p:nvPr>
        </p:nvSpPr>
        <p:spPr>
          <a:xfrm>
            <a:off x="1989895" y="67631"/>
            <a:ext cx="7729728" cy="468241"/>
          </a:xfrm>
        </p:spPr>
        <p:txBody>
          <a:bodyPr>
            <a:normAutofit fontScale="90000"/>
          </a:bodyPr>
          <a:lstStyle/>
          <a:p>
            <a:r>
              <a:rPr lang="en-US"/>
              <a:t> visualization</a:t>
            </a:r>
          </a:p>
        </p:txBody>
      </p:sp>
      <p:sp>
        <p:nvSpPr>
          <p:cNvPr id="4" name="Footer Placeholder 3">
            <a:extLst>
              <a:ext uri="{FF2B5EF4-FFF2-40B4-BE49-F238E27FC236}">
                <a16:creationId xmlns:a16="http://schemas.microsoft.com/office/drawing/2014/main" id="{B6D68341-2DBB-804D-BACF-C1998799BF71}"/>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6A00564F-28BE-E047-B396-561E6E901CB1}"/>
              </a:ext>
            </a:extLst>
          </p:cNvPr>
          <p:cNvSpPr>
            <a:spLocks noGrp="1"/>
          </p:cNvSpPr>
          <p:nvPr>
            <p:ph type="sldNum" sz="quarter" idx="12"/>
          </p:nvPr>
        </p:nvSpPr>
        <p:spPr/>
        <p:txBody>
          <a:bodyPr/>
          <a:lstStyle/>
          <a:p>
            <a:fld id="{542D7923-4E55-E742-B4CE-3E43DDF1815F}" type="slidenum">
              <a:rPr lang="en-US" smtClean="0"/>
              <a:t>12</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24CB0E75-01F9-F646-8232-68A45994D8CF}"/>
              </a:ext>
            </a:extLst>
          </p:cNvPr>
          <p:cNvPicPr>
            <a:picLocks noGrp="1" noChangeAspect="1"/>
          </p:cNvPicPr>
          <p:nvPr>
            <p:ph idx="1"/>
          </p:nvPr>
        </p:nvPicPr>
        <p:blipFill>
          <a:blip r:embed="rId2"/>
          <a:stretch>
            <a:fillRect/>
          </a:stretch>
        </p:blipFill>
        <p:spPr>
          <a:xfrm>
            <a:off x="1091465" y="1047353"/>
            <a:ext cx="9526588" cy="4763294"/>
          </a:xfrm>
        </p:spPr>
      </p:pic>
      <p:sp>
        <p:nvSpPr>
          <p:cNvPr id="10" name="TextBox 9">
            <a:extLst>
              <a:ext uri="{FF2B5EF4-FFF2-40B4-BE49-F238E27FC236}">
                <a16:creationId xmlns:a16="http://schemas.microsoft.com/office/drawing/2014/main" id="{17A7375F-854E-5C4F-88D3-EBAE03D0D41A}"/>
              </a:ext>
            </a:extLst>
          </p:cNvPr>
          <p:cNvSpPr txBox="1"/>
          <p:nvPr/>
        </p:nvSpPr>
        <p:spPr>
          <a:xfrm>
            <a:off x="690097" y="5810647"/>
            <a:ext cx="10811806" cy="646331"/>
          </a:xfrm>
          <a:prstGeom prst="rect">
            <a:avLst/>
          </a:prstGeom>
          <a:noFill/>
        </p:spPr>
        <p:txBody>
          <a:bodyPr wrap="none" rtlCol="0">
            <a:spAutoFit/>
          </a:bodyPr>
          <a:lstStyle/>
          <a:p>
            <a:r>
              <a:rPr lang="en-US" dirty="0">
                <a:hlinkClick r:id="rId3"/>
              </a:rPr>
              <a:t>https://public.tableau.com/profile/gaurav.kumar7925#!/vizhome/PricetoRentBuildingTypes/Dashboard1?publish=yes</a:t>
            </a:r>
            <a:endParaRPr lang="en-US" dirty="0"/>
          </a:p>
          <a:p>
            <a:endParaRPr lang="en-US" dirty="0"/>
          </a:p>
        </p:txBody>
      </p:sp>
    </p:spTree>
    <p:extLst>
      <p:ext uri="{BB962C8B-B14F-4D97-AF65-F5344CB8AC3E}">
        <p14:creationId xmlns:p14="http://schemas.microsoft.com/office/powerpoint/2010/main" val="347744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AE3CB-1225-43C7-A959-29708E56E273}"/>
              </a:ext>
            </a:extLst>
          </p:cNvPr>
          <p:cNvSpPr>
            <a:spLocks noGrp="1"/>
          </p:cNvSpPr>
          <p:nvPr>
            <p:ph type="ftr" sz="quarter" idx="11"/>
          </p:nvPr>
        </p:nvSpPr>
        <p:spPr/>
        <p:txBody>
          <a:bodyPr/>
          <a:lstStyle/>
          <a:p>
            <a:r>
              <a:rPr lang="en-US"/>
              <a:t>Phanindra, Gaurav, Ved</a:t>
            </a:r>
          </a:p>
        </p:txBody>
      </p:sp>
      <p:sp>
        <p:nvSpPr>
          <p:cNvPr id="3" name="Slide Number Placeholder 2">
            <a:extLst>
              <a:ext uri="{FF2B5EF4-FFF2-40B4-BE49-F238E27FC236}">
                <a16:creationId xmlns:a16="http://schemas.microsoft.com/office/drawing/2014/main" id="{77A7E07F-3141-419E-8495-04821BDB4581}"/>
              </a:ext>
            </a:extLst>
          </p:cNvPr>
          <p:cNvSpPr>
            <a:spLocks noGrp="1"/>
          </p:cNvSpPr>
          <p:nvPr>
            <p:ph type="sldNum" sz="quarter" idx="12"/>
          </p:nvPr>
        </p:nvSpPr>
        <p:spPr/>
        <p:txBody>
          <a:bodyPr/>
          <a:lstStyle/>
          <a:p>
            <a:fld id="{542D7923-4E55-E742-B4CE-3E43DDF1815F}" type="slidenum">
              <a:rPr lang="en-US" smtClean="0"/>
              <a:t>13</a:t>
            </a:fld>
            <a:endParaRPr lang="en-US"/>
          </a:p>
        </p:txBody>
      </p:sp>
      <p:pic>
        <p:nvPicPr>
          <p:cNvPr id="4" name="Picture 4" descr="A screenshot of a computer&#10;&#10;Description automatically generated">
            <a:extLst>
              <a:ext uri="{FF2B5EF4-FFF2-40B4-BE49-F238E27FC236}">
                <a16:creationId xmlns:a16="http://schemas.microsoft.com/office/drawing/2014/main" id="{38E5CD1C-DD06-4EC4-A456-47E9077AF6FF}"/>
              </a:ext>
            </a:extLst>
          </p:cNvPr>
          <p:cNvPicPr>
            <a:picLocks noChangeAspect="1"/>
          </p:cNvPicPr>
          <p:nvPr/>
        </p:nvPicPr>
        <p:blipFill>
          <a:blip r:embed="rId2"/>
          <a:stretch>
            <a:fillRect/>
          </a:stretch>
        </p:blipFill>
        <p:spPr>
          <a:xfrm>
            <a:off x="876301" y="395964"/>
            <a:ext cx="10439398" cy="5460268"/>
          </a:xfrm>
          <a:prstGeom prst="rect">
            <a:avLst/>
          </a:prstGeom>
        </p:spPr>
      </p:pic>
    </p:spTree>
    <p:extLst>
      <p:ext uri="{BB962C8B-B14F-4D97-AF65-F5344CB8AC3E}">
        <p14:creationId xmlns:p14="http://schemas.microsoft.com/office/powerpoint/2010/main" val="370996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9C225-731F-4C86-9B1B-C55F3701B2FB}"/>
              </a:ext>
            </a:extLst>
          </p:cNvPr>
          <p:cNvSpPr>
            <a:spLocks noGrp="1"/>
          </p:cNvSpPr>
          <p:nvPr>
            <p:ph type="ftr" sz="quarter" idx="11"/>
          </p:nvPr>
        </p:nvSpPr>
        <p:spPr/>
        <p:txBody>
          <a:bodyPr/>
          <a:lstStyle/>
          <a:p>
            <a:r>
              <a:rPr lang="en-US"/>
              <a:t>Phanindra, Gaurav, Ved</a:t>
            </a:r>
          </a:p>
        </p:txBody>
      </p:sp>
      <p:sp>
        <p:nvSpPr>
          <p:cNvPr id="3" name="Slide Number Placeholder 2">
            <a:extLst>
              <a:ext uri="{FF2B5EF4-FFF2-40B4-BE49-F238E27FC236}">
                <a16:creationId xmlns:a16="http://schemas.microsoft.com/office/drawing/2014/main" id="{14661316-602C-44E1-8983-A533B51852DE}"/>
              </a:ext>
            </a:extLst>
          </p:cNvPr>
          <p:cNvSpPr>
            <a:spLocks noGrp="1"/>
          </p:cNvSpPr>
          <p:nvPr>
            <p:ph type="sldNum" sz="quarter" idx="12"/>
          </p:nvPr>
        </p:nvSpPr>
        <p:spPr/>
        <p:txBody>
          <a:bodyPr/>
          <a:lstStyle/>
          <a:p>
            <a:fld id="{542D7923-4E55-E742-B4CE-3E43DDF1815F}" type="slidenum">
              <a:rPr lang="en-US" smtClean="0"/>
              <a:t>14</a:t>
            </a:fld>
            <a:endParaRPr lang="en-US"/>
          </a:p>
        </p:txBody>
      </p:sp>
      <p:pic>
        <p:nvPicPr>
          <p:cNvPr id="4" name="Picture 4" descr="A screenshot of a cell phone&#10;&#10;Description automatically generated">
            <a:extLst>
              <a:ext uri="{FF2B5EF4-FFF2-40B4-BE49-F238E27FC236}">
                <a16:creationId xmlns:a16="http://schemas.microsoft.com/office/drawing/2014/main" id="{1BA97ADC-37EB-4CAF-9EA2-E1D9B0B24D25}"/>
              </a:ext>
            </a:extLst>
          </p:cNvPr>
          <p:cNvPicPr>
            <a:picLocks noChangeAspect="1"/>
          </p:cNvPicPr>
          <p:nvPr/>
        </p:nvPicPr>
        <p:blipFill>
          <a:blip r:embed="rId2"/>
          <a:stretch>
            <a:fillRect/>
          </a:stretch>
        </p:blipFill>
        <p:spPr>
          <a:xfrm>
            <a:off x="386443" y="274320"/>
            <a:ext cx="11419113" cy="5877639"/>
          </a:xfrm>
          <a:prstGeom prst="rect">
            <a:avLst/>
          </a:prstGeom>
        </p:spPr>
      </p:pic>
    </p:spTree>
    <p:extLst>
      <p:ext uri="{BB962C8B-B14F-4D97-AF65-F5344CB8AC3E}">
        <p14:creationId xmlns:p14="http://schemas.microsoft.com/office/powerpoint/2010/main" val="209386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dark, screen, orange, clock&#10;&#10;Description automatically generated">
            <a:extLst>
              <a:ext uri="{FF2B5EF4-FFF2-40B4-BE49-F238E27FC236}">
                <a16:creationId xmlns:a16="http://schemas.microsoft.com/office/drawing/2014/main" id="{912E65DF-658D-9242-97D7-FCFDCC0F7C56}"/>
              </a:ext>
            </a:extLst>
          </p:cNvPr>
          <p:cNvPicPr>
            <a:picLocks noGrp="1" noChangeAspect="1"/>
          </p:cNvPicPr>
          <p:nvPr>
            <p:ph idx="1"/>
          </p:nvPr>
        </p:nvPicPr>
        <p:blipFill>
          <a:blip r:embed="rId2"/>
          <a:stretch>
            <a:fillRect/>
          </a:stretch>
        </p:blipFill>
        <p:spPr>
          <a:xfrm>
            <a:off x="663064" y="140188"/>
            <a:ext cx="10865872" cy="7236842"/>
          </a:xfrm>
        </p:spPr>
      </p:pic>
      <p:sp>
        <p:nvSpPr>
          <p:cNvPr id="4" name="Footer Placeholder 3">
            <a:extLst>
              <a:ext uri="{FF2B5EF4-FFF2-40B4-BE49-F238E27FC236}">
                <a16:creationId xmlns:a16="http://schemas.microsoft.com/office/drawing/2014/main" id="{D325BB5A-2B93-F34D-9AB7-CCE824FD6B9E}"/>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F0BE7639-0214-4242-85BC-566AFCDE3E97}"/>
              </a:ext>
            </a:extLst>
          </p:cNvPr>
          <p:cNvSpPr>
            <a:spLocks noGrp="1"/>
          </p:cNvSpPr>
          <p:nvPr>
            <p:ph type="sldNum" sz="quarter" idx="12"/>
          </p:nvPr>
        </p:nvSpPr>
        <p:spPr/>
        <p:txBody>
          <a:bodyPr/>
          <a:lstStyle/>
          <a:p>
            <a:fld id="{542D7923-4E55-E742-B4CE-3E43DDF1815F}" type="slidenum">
              <a:rPr lang="en-US" smtClean="0"/>
              <a:t>15</a:t>
            </a:fld>
            <a:endParaRPr lang="en-US"/>
          </a:p>
        </p:txBody>
      </p:sp>
    </p:spTree>
    <p:extLst>
      <p:ext uri="{BB962C8B-B14F-4D97-AF65-F5344CB8AC3E}">
        <p14:creationId xmlns:p14="http://schemas.microsoft.com/office/powerpoint/2010/main" val="28000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sitting, small, screen, orange&#10;&#10;Description automatically generated">
            <a:extLst>
              <a:ext uri="{FF2B5EF4-FFF2-40B4-BE49-F238E27FC236}">
                <a16:creationId xmlns:a16="http://schemas.microsoft.com/office/drawing/2014/main" id="{EF0CFC4B-F85A-B942-92A9-5CF2F9E86E86}"/>
              </a:ext>
            </a:extLst>
          </p:cNvPr>
          <p:cNvPicPr>
            <a:picLocks noGrp="1" noChangeAspect="1"/>
          </p:cNvPicPr>
          <p:nvPr>
            <p:ph idx="1"/>
          </p:nvPr>
        </p:nvPicPr>
        <p:blipFill>
          <a:blip r:embed="rId2"/>
          <a:stretch>
            <a:fillRect/>
          </a:stretch>
        </p:blipFill>
        <p:spPr>
          <a:xfrm>
            <a:off x="1369890" y="180577"/>
            <a:ext cx="9754792" cy="6496845"/>
          </a:xfrm>
        </p:spPr>
      </p:pic>
      <p:sp>
        <p:nvSpPr>
          <p:cNvPr id="4" name="Footer Placeholder 3">
            <a:extLst>
              <a:ext uri="{FF2B5EF4-FFF2-40B4-BE49-F238E27FC236}">
                <a16:creationId xmlns:a16="http://schemas.microsoft.com/office/drawing/2014/main" id="{FAC362AB-3057-8749-BF41-9DE86B2A8EEC}"/>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E736C96F-3E27-6043-880E-373EBE66C499}"/>
              </a:ext>
            </a:extLst>
          </p:cNvPr>
          <p:cNvSpPr>
            <a:spLocks noGrp="1"/>
          </p:cNvSpPr>
          <p:nvPr>
            <p:ph type="sldNum" sz="quarter" idx="12"/>
          </p:nvPr>
        </p:nvSpPr>
        <p:spPr/>
        <p:txBody>
          <a:bodyPr/>
          <a:lstStyle/>
          <a:p>
            <a:fld id="{542D7923-4E55-E742-B4CE-3E43DDF1815F}" type="slidenum">
              <a:rPr lang="en-US" smtClean="0"/>
              <a:t>16</a:t>
            </a:fld>
            <a:endParaRPr lang="en-US"/>
          </a:p>
        </p:txBody>
      </p:sp>
    </p:spTree>
    <p:extLst>
      <p:ext uri="{BB962C8B-B14F-4D97-AF65-F5344CB8AC3E}">
        <p14:creationId xmlns:p14="http://schemas.microsoft.com/office/powerpoint/2010/main" val="421124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2480-3B34-7B4E-A2B7-ACC99227112D}"/>
              </a:ext>
            </a:extLst>
          </p:cNvPr>
          <p:cNvSpPr>
            <a:spLocks noGrp="1"/>
          </p:cNvSpPr>
          <p:nvPr>
            <p:ph type="title"/>
          </p:nvPr>
        </p:nvSpPr>
        <p:spPr>
          <a:xfrm>
            <a:off x="1499191" y="0"/>
            <a:ext cx="8461673" cy="606056"/>
          </a:xfrm>
        </p:spPr>
        <p:txBody>
          <a:bodyPr>
            <a:normAutofit fontScale="90000"/>
          </a:bodyPr>
          <a:lstStyle/>
          <a:p>
            <a:r>
              <a:rPr lang="en-US" dirty="0"/>
              <a:t>Non-log model: normalized coefficient</a:t>
            </a:r>
          </a:p>
        </p:txBody>
      </p:sp>
      <p:pic>
        <p:nvPicPr>
          <p:cNvPr id="7" name="Content Placeholder 6" descr="A screenshot of a cell phone&#10;&#10;Description automatically generated">
            <a:extLst>
              <a:ext uri="{FF2B5EF4-FFF2-40B4-BE49-F238E27FC236}">
                <a16:creationId xmlns:a16="http://schemas.microsoft.com/office/drawing/2014/main" id="{F9E6CE38-86E9-6E4C-91A4-DEEDA3025824}"/>
              </a:ext>
            </a:extLst>
          </p:cNvPr>
          <p:cNvPicPr>
            <a:picLocks noGrp="1" noChangeAspect="1"/>
          </p:cNvPicPr>
          <p:nvPr>
            <p:ph idx="1"/>
          </p:nvPr>
        </p:nvPicPr>
        <p:blipFill>
          <a:blip r:embed="rId2"/>
          <a:stretch>
            <a:fillRect/>
          </a:stretch>
        </p:blipFill>
        <p:spPr>
          <a:xfrm>
            <a:off x="2298336" y="1435986"/>
            <a:ext cx="7595327" cy="3986028"/>
          </a:xfrm>
        </p:spPr>
      </p:pic>
      <p:sp>
        <p:nvSpPr>
          <p:cNvPr id="4" name="Footer Placeholder 3">
            <a:extLst>
              <a:ext uri="{FF2B5EF4-FFF2-40B4-BE49-F238E27FC236}">
                <a16:creationId xmlns:a16="http://schemas.microsoft.com/office/drawing/2014/main" id="{56353C7B-3C40-DF41-BCDF-653595DF26FB}"/>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6A8B99A1-8979-9E4F-9819-7807ABE7D38E}"/>
              </a:ext>
            </a:extLst>
          </p:cNvPr>
          <p:cNvSpPr>
            <a:spLocks noGrp="1"/>
          </p:cNvSpPr>
          <p:nvPr>
            <p:ph type="sldNum" sz="quarter" idx="12"/>
          </p:nvPr>
        </p:nvSpPr>
        <p:spPr/>
        <p:txBody>
          <a:bodyPr/>
          <a:lstStyle/>
          <a:p>
            <a:fld id="{542D7923-4E55-E742-B4CE-3E43DDF1815F}" type="slidenum">
              <a:rPr lang="en-US" smtClean="0"/>
              <a:t>17</a:t>
            </a:fld>
            <a:endParaRPr lang="en-US"/>
          </a:p>
        </p:txBody>
      </p:sp>
    </p:spTree>
    <p:extLst>
      <p:ext uri="{BB962C8B-B14F-4D97-AF65-F5344CB8AC3E}">
        <p14:creationId xmlns:p14="http://schemas.microsoft.com/office/powerpoint/2010/main" val="131494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CE72-3A11-5D43-A02F-EFB5DDE8B07D}"/>
              </a:ext>
            </a:extLst>
          </p:cNvPr>
          <p:cNvSpPr>
            <a:spLocks noGrp="1"/>
          </p:cNvSpPr>
          <p:nvPr>
            <p:ph type="title"/>
          </p:nvPr>
        </p:nvSpPr>
        <p:spPr>
          <a:xfrm>
            <a:off x="733647" y="0"/>
            <a:ext cx="9388548" cy="489098"/>
          </a:xfrm>
        </p:spPr>
        <p:txBody>
          <a:bodyPr>
            <a:normAutofit fontScale="90000"/>
          </a:bodyPr>
          <a:lstStyle/>
          <a:p>
            <a:r>
              <a:rPr lang="en-US" dirty="0"/>
              <a:t>Non-log model: normalized coefficient</a:t>
            </a:r>
          </a:p>
        </p:txBody>
      </p:sp>
      <p:sp>
        <p:nvSpPr>
          <p:cNvPr id="3" name="Content Placeholder 2">
            <a:extLst>
              <a:ext uri="{FF2B5EF4-FFF2-40B4-BE49-F238E27FC236}">
                <a16:creationId xmlns:a16="http://schemas.microsoft.com/office/drawing/2014/main" id="{642A189C-8BFF-9C47-BA91-28CD9B97C661}"/>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B8ABB26-C542-D14C-B966-32C1A5F93E5A}"/>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6B2372C4-4BF7-5141-815F-78C0983DD1B4}"/>
              </a:ext>
            </a:extLst>
          </p:cNvPr>
          <p:cNvSpPr>
            <a:spLocks noGrp="1"/>
          </p:cNvSpPr>
          <p:nvPr>
            <p:ph type="sldNum" sz="quarter" idx="12"/>
          </p:nvPr>
        </p:nvSpPr>
        <p:spPr/>
        <p:txBody>
          <a:bodyPr/>
          <a:lstStyle/>
          <a:p>
            <a:fld id="{542D7923-4E55-E742-B4CE-3E43DDF1815F}" type="slidenum">
              <a:rPr lang="en-US" smtClean="0"/>
              <a:t>18</a:t>
            </a:fld>
            <a:endParaRPr lang="en-US"/>
          </a:p>
        </p:txBody>
      </p:sp>
      <p:pic>
        <p:nvPicPr>
          <p:cNvPr id="7" name="Content Placeholder 8" descr="A screenshot of a cell phone&#10;&#10;Description automatically generated">
            <a:extLst>
              <a:ext uri="{FF2B5EF4-FFF2-40B4-BE49-F238E27FC236}">
                <a16:creationId xmlns:a16="http://schemas.microsoft.com/office/drawing/2014/main" id="{5D59C2F6-EC83-C144-B1B3-C9231857D148}"/>
              </a:ext>
            </a:extLst>
          </p:cNvPr>
          <p:cNvPicPr>
            <a:picLocks noChangeAspect="1"/>
          </p:cNvPicPr>
          <p:nvPr/>
        </p:nvPicPr>
        <p:blipFill>
          <a:blip r:embed="rId2"/>
          <a:stretch>
            <a:fillRect/>
          </a:stretch>
        </p:blipFill>
        <p:spPr>
          <a:xfrm>
            <a:off x="733647" y="894890"/>
            <a:ext cx="10025275" cy="5093227"/>
          </a:xfrm>
          <a:prstGeom prst="rect">
            <a:avLst/>
          </a:prstGeom>
        </p:spPr>
      </p:pic>
    </p:spTree>
    <p:extLst>
      <p:ext uri="{BB962C8B-B14F-4D97-AF65-F5344CB8AC3E}">
        <p14:creationId xmlns:p14="http://schemas.microsoft.com/office/powerpoint/2010/main" val="313734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31C6-EB67-434B-A714-25C88D525C26}"/>
              </a:ext>
            </a:extLst>
          </p:cNvPr>
          <p:cNvSpPr>
            <a:spLocks noGrp="1"/>
          </p:cNvSpPr>
          <p:nvPr>
            <p:ph type="title"/>
          </p:nvPr>
        </p:nvSpPr>
        <p:spPr>
          <a:xfrm>
            <a:off x="1191491" y="0"/>
            <a:ext cx="9021288" cy="640979"/>
          </a:xfrm>
        </p:spPr>
        <p:txBody>
          <a:bodyPr>
            <a:normAutofit fontScale="90000"/>
          </a:bodyPr>
          <a:lstStyle/>
          <a:p>
            <a:r>
              <a:rPr lang="en-US" dirty="0"/>
              <a:t>Non-log model: Normalized Coefficients</a:t>
            </a:r>
          </a:p>
        </p:txBody>
      </p:sp>
      <p:pic>
        <p:nvPicPr>
          <p:cNvPr id="6" name="Content Placeholder 5" descr="A screenshot of a cell phone&#10;&#10;Description automatically generated">
            <a:extLst>
              <a:ext uri="{FF2B5EF4-FFF2-40B4-BE49-F238E27FC236}">
                <a16:creationId xmlns:a16="http://schemas.microsoft.com/office/drawing/2014/main" id="{664816CA-FBA6-5B42-BE33-B3F3C77E7E2E}"/>
              </a:ext>
            </a:extLst>
          </p:cNvPr>
          <p:cNvPicPr>
            <a:picLocks noGrp="1" noChangeAspect="1"/>
          </p:cNvPicPr>
          <p:nvPr>
            <p:ph idx="1"/>
          </p:nvPr>
        </p:nvPicPr>
        <p:blipFill>
          <a:blip r:embed="rId2"/>
          <a:stretch>
            <a:fillRect/>
          </a:stretch>
        </p:blipFill>
        <p:spPr>
          <a:xfrm>
            <a:off x="1191491" y="1004211"/>
            <a:ext cx="9809018" cy="4849578"/>
          </a:xfrm>
          <a:prstGeom prst="rect">
            <a:avLst/>
          </a:prstGeom>
        </p:spPr>
      </p:pic>
      <p:sp>
        <p:nvSpPr>
          <p:cNvPr id="4" name="Footer Placeholder 3">
            <a:extLst>
              <a:ext uri="{FF2B5EF4-FFF2-40B4-BE49-F238E27FC236}">
                <a16:creationId xmlns:a16="http://schemas.microsoft.com/office/drawing/2014/main" id="{01B846A7-47BE-5540-96DB-F674122825FA}"/>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18364BDF-FF78-EA46-8C86-57686C2569B4}"/>
              </a:ext>
            </a:extLst>
          </p:cNvPr>
          <p:cNvSpPr>
            <a:spLocks noGrp="1"/>
          </p:cNvSpPr>
          <p:nvPr>
            <p:ph type="sldNum" sz="quarter" idx="12"/>
          </p:nvPr>
        </p:nvSpPr>
        <p:spPr/>
        <p:txBody>
          <a:bodyPr/>
          <a:lstStyle/>
          <a:p>
            <a:fld id="{542D7923-4E55-E742-B4CE-3E43DDF1815F}" type="slidenum">
              <a:rPr lang="en-US" smtClean="0"/>
              <a:t>19</a:t>
            </a:fld>
            <a:endParaRPr lang="en-US"/>
          </a:p>
        </p:txBody>
      </p:sp>
    </p:spTree>
    <p:extLst>
      <p:ext uri="{BB962C8B-B14F-4D97-AF65-F5344CB8AC3E}">
        <p14:creationId xmlns:p14="http://schemas.microsoft.com/office/powerpoint/2010/main" val="43353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ED0E-52F3-1E48-815E-FA343C287B79}"/>
              </a:ext>
            </a:extLst>
          </p:cNvPr>
          <p:cNvSpPr>
            <a:spLocks noGrp="1"/>
          </p:cNvSpPr>
          <p:nvPr>
            <p:ph type="title"/>
          </p:nvPr>
        </p:nvSpPr>
        <p:spPr>
          <a:xfrm>
            <a:off x="2114914" y="1"/>
            <a:ext cx="7729729" cy="967562"/>
          </a:xfrm>
        </p:spPr>
        <p:txBody>
          <a:bodyPr/>
          <a:lstStyle/>
          <a:p>
            <a:pPr algn="ctr"/>
            <a:r>
              <a:rPr lang="en-US"/>
              <a:t>TABLE OF CONTENTS:</a:t>
            </a:r>
          </a:p>
        </p:txBody>
      </p:sp>
      <p:sp>
        <p:nvSpPr>
          <p:cNvPr id="3" name="Content Placeholder 2">
            <a:extLst>
              <a:ext uri="{FF2B5EF4-FFF2-40B4-BE49-F238E27FC236}">
                <a16:creationId xmlns:a16="http://schemas.microsoft.com/office/drawing/2014/main" id="{7A585E87-1558-0249-AB78-FD4C807EF673}"/>
              </a:ext>
            </a:extLst>
          </p:cNvPr>
          <p:cNvSpPr>
            <a:spLocks noGrp="1"/>
          </p:cNvSpPr>
          <p:nvPr>
            <p:ph idx="1"/>
          </p:nvPr>
        </p:nvSpPr>
        <p:spPr/>
        <p:txBody>
          <a:bodyPr>
            <a:normAutofit lnSpcReduction="10000"/>
          </a:bodyPr>
          <a:lstStyle/>
          <a:p>
            <a:r>
              <a:rPr lang="en-US" dirty="0"/>
              <a:t>PROBLEM STATEMENT AND DESCRIPTION</a:t>
            </a:r>
          </a:p>
          <a:p>
            <a:r>
              <a:rPr lang="en-US" dirty="0"/>
              <a:t>TIMELINE </a:t>
            </a:r>
          </a:p>
          <a:p>
            <a:r>
              <a:rPr lang="en-US" dirty="0"/>
              <a:t>DATA DESCRIPTION AND EXPLANATION</a:t>
            </a:r>
          </a:p>
          <a:p>
            <a:r>
              <a:rPr lang="en-US" dirty="0"/>
              <a:t>DATA VISUALIZATION</a:t>
            </a:r>
          </a:p>
          <a:p>
            <a:r>
              <a:rPr lang="en-US" dirty="0"/>
              <a:t>MODELLING</a:t>
            </a:r>
          </a:p>
          <a:p>
            <a:r>
              <a:rPr lang="en-US" dirty="0"/>
              <a:t>INTERPRETATION</a:t>
            </a:r>
          </a:p>
          <a:p>
            <a:r>
              <a:rPr lang="en-US" dirty="0"/>
              <a:t>TAKEAWAYS AND FUTURE SCOPE</a:t>
            </a:r>
          </a:p>
          <a:p>
            <a:r>
              <a:rPr lang="en-US" dirty="0"/>
              <a:t>REFERENCES</a:t>
            </a:r>
          </a:p>
          <a:p>
            <a:endParaRPr lang="en-US" dirty="0"/>
          </a:p>
          <a:p>
            <a:endParaRPr lang="en-US" dirty="0"/>
          </a:p>
        </p:txBody>
      </p:sp>
      <p:sp>
        <p:nvSpPr>
          <p:cNvPr id="4" name="Footer Placeholder 3">
            <a:extLst>
              <a:ext uri="{FF2B5EF4-FFF2-40B4-BE49-F238E27FC236}">
                <a16:creationId xmlns:a16="http://schemas.microsoft.com/office/drawing/2014/main" id="{8BF8B160-8AF1-C449-8A80-1B4099D2E1C1}"/>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EEA4E930-F0F8-CC42-A117-BAD2D90D34E2}"/>
              </a:ext>
            </a:extLst>
          </p:cNvPr>
          <p:cNvSpPr>
            <a:spLocks noGrp="1"/>
          </p:cNvSpPr>
          <p:nvPr>
            <p:ph type="sldNum" sz="quarter" idx="12"/>
          </p:nvPr>
        </p:nvSpPr>
        <p:spPr/>
        <p:txBody>
          <a:bodyPr/>
          <a:lstStyle/>
          <a:p>
            <a:fld id="{542D7923-4E55-E742-B4CE-3E43DDF1815F}" type="slidenum">
              <a:rPr lang="en-US" smtClean="0"/>
              <a:t>2</a:t>
            </a:fld>
            <a:endParaRPr lang="en-US"/>
          </a:p>
        </p:txBody>
      </p:sp>
    </p:spTree>
    <p:extLst>
      <p:ext uri="{BB962C8B-B14F-4D97-AF65-F5344CB8AC3E}">
        <p14:creationId xmlns:p14="http://schemas.microsoft.com/office/powerpoint/2010/main" val="3033470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4E00-6A56-BA4D-94A4-558370F758AF}"/>
              </a:ext>
            </a:extLst>
          </p:cNvPr>
          <p:cNvSpPr>
            <a:spLocks noGrp="1"/>
          </p:cNvSpPr>
          <p:nvPr>
            <p:ph type="title"/>
          </p:nvPr>
        </p:nvSpPr>
        <p:spPr>
          <a:xfrm>
            <a:off x="1600200" y="1"/>
            <a:ext cx="8576953" cy="681036"/>
          </a:xfrm>
        </p:spPr>
        <p:txBody>
          <a:bodyPr>
            <a:normAutofit fontScale="90000"/>
          </a:bodyPr>
          <a:lstStyle/>
          <a:p>
            <a:r>
              <a:rPr lang="en-US"/>
              <a:t>Non-log model: Normalized Coefficients</a:t>
            </a:r>
          </a:p>
        </p:txBody>
      </p:sp>
      <p:pic>
        <p:nvPicPr>
          <p:cNvPr id="7" name="Content Placeholder 6" descr="A screenshot of a social media post&#10;&#10;Description automatically generated">
            <a:extLst>
              <a:ext uri="{FF2B5EF4-FFF2-40B4-BE49-F238E27FC236}">
                <a16:creationId xmlns:a16="http://schemas.microsoft.com/office/drawing/2014/main" id="{A44D9AC5-F6AF-444A-B589-C0E3303C2EC6}"/>
              </a:ext>
            </a:extLst>
          </p:cNvPr>
          <p:cNvPicPr>
            <a:picLocks noGrp="1" noChangeAspect="1"/>
          </p:cNvPicPr>
          <p:nvPr>
            <p:ph idx="1"/>
          </p:nvPr>
        </p:nvPicPr>
        <p:blipFill>
          <a:blip r:embed="rId2"/>
          <a:stretch>
            <a:fillRect/>
          </a:stretch>
        </p:blipFill>
        <p:spPr>
          <a:xfrm>
            <a:off x="1255073" y="941629"/>
            <a:ext cx="9681854" cy="4974741"/>
          </a:xfrm>
        </p:spPr>
      </p:pic>
      <p:sp>
        <p:nvSpPr>
          <p:cNvPr id="4" name="Footer Placeholder 3">
            <a:extLst>
              <a:ext uri="{FF2B5EF4-FFF2-40B4-BE49-F238E27FC236}">
                <a16:creationId xmlns:a16="http://schemas.microsoft.com/office/drawing/2014/main" id="{A793640C-77F1-F343-A706-ABE380B833D3}"/>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A8AD53D-9B98-9644-B0DF-FE35E706BC21}"/>
              </a:ext>
            </a:extLst>
          </p:cNvPr>
          <p:cNvSpPr>
            <a:spLocks noGrp="1"/>
          </p:cNvSpPr>
          <p:nvPr>
            <p:ph type="sldNum" sz="quarter" idx="12"/>
          </p:nvPr>
        </p:nvSpPr>
        <p:spPr/>
        <p:txBody>
          <a:bodyPr/>
          <a:lstStyle/>
          <a:p>
            <a:fld id="{542D7923-4E55-E742-B4CE-3E43DDF1815F}" type="slidenum">
              <a:rPr lang="en-US" smtClean="0"/>
              <a:t>20</a:t>
            </a:fld>
            <a:endParaRPr lang="en-US"/>
          </a:p>
        </p:txBody>
      </p:sp>
    </p:spTree>
    <p:extLst>
      <p:ext uri="{BB962C8B-B14F-4D97-AF65-F5344CB8AC3E}">
        <p14:creationId xmlns:p14="http://schemas.microsoft.com/office/powerpoint/2010/main" val="141084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93640C-77F1-F343-A706-ABE380B833D3}"/>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A8AD53D-9B98-9644-B0DF-FE35E706BC21}"/>
              </a:ext>
            </a:extLst>
          </p:cNvPr>
          <p:cNvSpPr>
            <a:spLocks noGrp="1"/>
          </p:cNvSpPr>
          <p:nvPr>
            <p:ph type="sldNum" sz="quarter" idx="12"/>
          </p:nvPr>
        </p:nvSpPr>
        <p:spPr/>
        <p:txBody>
          <a:bodyPr/>
          <a:lstStyle/>
          <a:p>
            <a:fld id="{542D7923-4E55-E742-B4CE-3E43DDF1815F}" type="slidenum">
              <a:rPr lang="en-US" smtClean="0"/>
              <a:t>21</a:t>
            </a:fld>
            <a:endParaRPr lang="en-US"/>
          </a:p>
        </p:txBody>
      </p:sp>
      <p:sp>
        <p:nvSpPr>
          <p:cNvPr id="9" name="Title 8">
            <a:extLst>
              <a:ext uri="{FF2B5EF4-FFF2-40B4-BE49-F238E27FC236}">
                <a16:creationId xmlns:a16="http://schemas.microsoft.com/office/drawing/2014/main" id="{970B5521-C51D-49FD-9F83-CC7BF7D78B2C}"/>
              </a:ext>
            </a:extLst>
          </p:cNvPr>
          <p:cNvSpPr>
            <a:spLocks noGrp="1"/>
          </p:cNvSpPr>
          <p:nvPr>
            <p:ph type="title"/>
          </p:nvPr>
        </p:nvSpPr>
        <p:spPr>
          <a:xfrm>
            <a:off x="1842030" y="2511390"/>
            <a:ext cx="7729728" cy="1188720"/>
          </a:xfrm>
        </p:spPr>
        <p:txBody>
          <a:bodyPr/>
          <a:lstStyle/>
          <a:p>
            <a:r>
              <a:rPr lang="de-DE" dirty="0"/>
              <a:t>Interpretation of Log Model</a:t>
            </a:r>
            <a:endParaRPr lang="en-GB" dirty="0"/>
          </a:p>
        </p:txBody>
      </p:sp>
    </p:spTree>
    <p:extLst>
      <p:ext uri="{BB962C8B-B14F-4D97-AF65-F5344CB8AC3E}">
        <p14:creationId xmlns:p14="http://schemas.microsoft.com/office/powerpoint/2010/main" val="360871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3C6-43B3-764C-87E1-5AA070075C34}"/>
              </a:ext>
            </a:extLst>
          </p:cNvPr>
          <p:cNvSpPr>
            <a:spLocks noGrp="1"/>
          </p:cNvSpPr>
          <p:nvPr>
            <p:ph type="title"/>
          </p:nvPr>
        </p:nvSpPr>
        <p:spPr>
          <a:xfrm>
            <a:off x="2093086" y="1"/>
            <a:ext cx="7335922" cy="522513"/>
          </a:xfrm>
        </p:spPr>
        <p:txBody>
          <a:bodyPr>
            <a:normAutofit fontScale="90000"/>
          </a:bodyPr>
          <a:lstStyle/>
          <a:p>
            <a:r>
              <a:rPr lang="en-US"/>
              <a:t>Log-log Models for Elasticity:</a:t>
            </a:r>
          </a:p>
        </p:txBody>
      </p:sp>
      <p:pic>
        <p:nvPicPr>
          <p:cNvPr id="7" name="Content Placeholder 6" descr="A screenshot of a cell phone&#10;&#10;Description automatically generated">
            <a:extLst>
              <a:ext uri="{FF2B5EF4-FFF2-40B4-BE49-F238E27FC236}">
                <a16:creationId xmlns:a16="http://schemas.microsoft.com/office/drawing/2014/main" id="{A9F9F631-B16B-6E4A-9A22-5F4B09F33400}"/>
              </a:ext>
            </a:extLst>
          </p:cNvPr>
          <p:cNvPicPr>
            <a:picLocks noGrp="1" noChangeAspect="1"/>
          </p:cNvPicPr>
          <p:nvPr>
            <p:ph idx="1"/>
          </p:nvPr>
        </p:nvPicPr>
        <p:blipFill>
          <a:blip r:embed="rId2"/>
          <a:stretch>
            <a:fillRect/>
          </a:stretch>
        </p:blipFill>
        <p:spPr>
          <a:xfrm>
            <a:off x="1046543" y="888190"/>
            <a:ext cx="10098914" cy="5081619"/>
          </a:xfrm>
        </p:spPr>
      </p:pic>
      <p:sp>
        <p:nvSpPr>
          <p:cNvPr id="4" name="Footer Placeholder 3">
            <a:extLst>
              <a:ext uri="{FF2B5EF4-FFF2-40B4-BE49-F238E27FC236}">
                <a16:creationId xmlns:a16="http://schemas.microsoft.com/office/drawing/2014/main" id="{24F5E1BF-038B-5949-9322-CF0C626BD937}"/>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0C441D38-3DA3-8541-A552-777E12CC6A74}"/>
              </a:ext>
            </a:extLst>
          </p:cNvPr>
          <p:cNvSpPr>
            <a:spLocks noGrp="1"/>
          </p:cNvSpPr>
          <p:nvPr>
            <p:ph type="sldNum" sz="quarter" idx="12"/>
          </p:nvPr>
        </p:nvSpPr>
        <p:spPr/>
        <p:txBody>
          <a:bodyPr/>
          <a:lstStyle/>
          <a:p>
            <a:fld id="{542D7923-4E55-E742-B4CE-3E43DDF1815F}" type="slidenum">
              <a:rPr lang="en-US" smtClean="0"/>
              <a:t>22</a:t>
            </a:fld>
            <a:endParaRPr lang="en-US"/>
          </a:p>
        </p:txBody>
      </p:sp>
    </p:spTree>
    <p:extLst>
      <p:ext uri="{BB962C8B-B14F-4D97-AF65-F5344CB8AC3E}">
        <p14:creationId xmlns:p14="http://schemas.microsoft.com/office/powerpoint/2010/main" val="659294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3C6-43B3-764C-87E1-5AA070075C34}"/>
              </a:ext>
            </a:extLst>
          </p:cNvPr>
          <p:cNvSpPr>
            <a:spLocks noGrp="1"/>
          </p:cNvSpPr>
          <p:nvPr>
            <p:ph type="title"/>
          </p:nvPr>
        </p:nvSpPr>
        <p:spPr>
          <a:xfrm>
            <a:off x="1600200" y="1"/>
            <a:ext cx="8600704" cy="522513"/>
          </a:xfrm>
        </p:spPr>
        <p:txBody>
          <a:bodyPr>
            <a:normAutofit fontScale="90000"/>
          </a:bodyPr>
          <a:lstStyle/>
          <a:p>
            <a:r>
              <a:rPr lang="en-US"/>
              <a:t>Log-log Models for Elasticity:</a:t>
            </a:r>
          </a:p>
        </p:txBody>
      </p:sp>
      <p:pic>
        <p:nvPicPr>
          <p:cNvPr id="9" name="Content Placeholder 8" descr="A screenshot of a cell phone&#10;&#10;Description automatically generated">
            <a:extLst>
              <a:ext uri="{FF2B5EF4-FFF2-40B4-BE49-F238E27FC236}">
                <a16:creationId xmlns:a16="http://schemas.microsoft.com/office/drawing/2014/main" id="{126892B5-C409-2B44-B1D5-B49C23E59DE4}"/>
              </a:ext>
            </a:extLst>
          </p:cNvPr>
          <p:cNvPicPr>
            <a:picLocks noGrp="1" noChangeAspect="1"/>
          </p:cNvPicPr>
          <p:nvPr>
            <p:ph idx="1"/>
          </p:nvPr>
        </p:nvPicPr>
        <p:blipFill>
          <a:blip r:embed="rId2"/>
          <a:stretch>
            <a:fillRect/>
          </a:stretch>
        </p:blipFill>
        <p:spPr>
          <a:xfrm>
            <a:off x="851755" y="806877"/>
            <a:ext cx="10488489" cy="5244245"/>
          </a:xfrm>
        </p:spPr>
      </p:pic>
      <p:sp>
        <p:nvSpPr>
          <p:cNvPr id="4" name="Footer Placeholder 3">
            <a:extLst>
              <a:ext uri="{FF2B5EF4-FFF2-40B4-BE49-F238E27FC236}">
                <a16:creationId xmlns:a16="http://schemas.microsoft.com/office/drawing/2014/main" id="{24F5E1BF-038B-5949-9322-CF0C626BD937}"/>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0C441D38-3DA3-8541-A552-777E12CC6A74}"/>
              </a:ext>
            </a:extLst>
          </p:cNvPr>
          <p:cNvSpPr>
            <a:spLocks noGrp="1"/>
          </p:cNvSpPr>
          <p:nvPr>
            <p:ph type="sldNum" sz="quarter" idx="12"/>
          </p:nvPr>
        </p:nvSpPr>
        <p:spPr/>
        <p:txBody>
          <a:bodyPr/>
          <a:lstStyle/>
          <a:p>
            <a:fld id="{542D7923-4E55-E742-B4CE-3E43DDF1815F}" type="slidenum">
              <a:rPr lang="en-US" smtClean="0"/>
              <a:t>23</a:t>
            </a:fld>
            <a:endParaRPr lang="en-US"/>
          </a:p>
        </p:txBody>
      </p:sp>
    </p:spTree>
    <p:extLst>
      <p:ext uri="{BB962C8B-B14F-4D97-AF65-F5344CB8AC3E}">
        <p14:creationId xmlns:p14="http://schemas.microsoft.com/office/powerpoint/2010/main" val="1723718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3C6-43B3-764C-87E1-5AA070075C34}"/>
              </a:ext>
            </a:extLst>
          </p:cNvPr>
          <p:cNvSpPr>
            <a:spLocks noGrp="1"/>
          </p:cNvSpPr>
          <p:nvPr>
            <p:ph type="title"/>
          </p:nvPr>
        </p:nvSpPr>
        <p:spPr>
          <a:xfrm>
            <a:off x="941034" y="1"/>
            <a:ext cx="9283621" cy="522513"/>
          </a:xfrm>
        </p:spPr>
        <p:txBody>
          <a:bodyPr>
            <a:normAutofit fontScale="90000"/>
          </a:bodyPr>
          <a:lstStyle/>
          <a:p>
            <a:r>
              <a:rPr lang="en-US"/>
              <a:t>Log-log Models for Elasticity:</a:t>
            </a:r>
          </a:p>
        </p:txBody>
      </p:sp>
      <p:pic>
        <p:nvPicPr>
          <p:cNvPr id="8" name="Content Placeholder 7" descr="A screenshot of a cell phone&#10;&#10;Description automatically generated">
            <a:extLst>
              <a:ext uri="{FF2B5EF4-FFF2-40B4-BE49-F238E27FC236}">
                <a16:creationId xmlns:a16="http://schemas.microsoft.com/office/drawing/2014/main" id="{62A02809-C9CA-FE4B-B0E8-2DC88D195C29}"/>
              </a:ext>
            </a:extLst>
          </p:cNvPr>
          <p:cNvPicPr>
            <a:picLocks noGrp="1" noChangeAspect="1"/>
          </p:cNvPicPr>
          <p:nvPr>
            <p:ph idx="1"/>
          </p:nvPr>
        </p:nvPicPr>
        <p:blipFill>
          <a:blip r:embed="rId2"/>
          <a:stretch>
            <a:fillRect/>
          </a:stretch>
        </p:blipFill>
        <p:spPr>
          <a:xfrm>
            <a:off x="941034" y="814637"/>
            <a:ext cx="10309931" cy="5228725"/>
          </a:xfrm>
        </p:spPr>
      </p:pic>
      <p:sp>
        <p:nvSpPr>
          <p:cNvPr id="4" name="Footer Placeholder 3">
            <a:extLst>
              <a:ext uri="{FF2B5EF4-FFF2-40B4-BE49-F238E27FC236}">
                <a16:creationId xmlns:a16="http://schemas.microsoft.com/office/drawing/2014/main" id="{24F5E1BF-038B-5949-9322-CF0C626BD937}"/>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0C441D38-3DA3-8541-A552-777E12CC6A74}"/>
              </a:ext>
            </a:extLst>
          </p:cNvPr>
          <p:cNvSpPr>
            <a:spLocks noGrp="1"/>
          </p:cNvSpPr>
          <p:nvPr>
            <p:ph type="sldNum" sz="quarter" idx="12"/>
          </p:nvPr>
        </p:nvSpPr>
        <p:spPr/>
        <p:txBody>
          <a:bodyPr/>
          <a:lstStyle/>
          <a:p>
            <a:fld id="{542D7923-4E55-E742-B4CE-3E43DDF1815F}" type="slidenum">
              <a:rPr lang="en-US" smtClean="0"/>
              <a:t>24</a:t>
            </a:fld>
            <a:endParaRPr lang="en-US"/>
          </a:p>
        </p:txBody>
      </p:sp>
    </p:spTree>
    <p:extLst>
      <p:ext uri="{BB962C8B-B14F-4D97-AF65-F5344CB8AC3E}">
        <p14:creationId xmlns:p14="http://schemas.microsoft.com/office/powerpoint/2010/main" val="419140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79AF-21F9-C446-99CE-B5791CA5EFF2}"/>
              </a:ext>
            </a:extLst>
          </p:cNvPr>
          <p:cNvSpPr>
            <a:spLocks noGrp="1"/>
          </p:cNvSpPr>
          <p:nvPr>
            <p:ph type="title"/>
          </p:nvPr>
        </p:nvSpPr>
        <p:spPr>
          <a:xfrm>
            <a:off x="1192524" y="1"/>
            <a:ext cx="8996505" cy="665017"/>
          </a:xfrm>
        </p:spPr>
        <p:txBody>
          <a:bodyPr>
            <a:normAutofit fontScale="90000"/>
          </a:bodyPr>
          <a:lstStyle/>
          <a:p>
            <a:r>
              <a:rPr lang="en-US"/>
              <a:t>Non-log model: Normalized Coefficients</a:t>
            </a:r>
          </a:p>
        </p:txBody>
      </p:sp>
      <p:pic>
        <p:nvPicPr>
          <p:cNvPr id="7" name="Content Placeholder 6" descr="A screenshot of a social media post&#10;&#10;Description automatically generated">
            <a:extLst>
              <a:ext uri="{FF2B5EF4-FFF2-40B4-BE49-F238E27FC236}">
                <a16:creationId xmlns:a16="http://schemas.microsoft.com/office/drawing/2014/main" id="{BF3DC823-8AC3-254F-91C8-55737774ABE3}"/>
              </a:ext>
            </a:extLst>
          </p:cNvPr>
          <p:cNvPicPr>
            <a:picLocks noGrp="1" noChangeAspect="1"/>
          </p:cNvPicPr>
          <p:nvPr>
            <p:ph idx="1"/>
          </p:nvPr>
        </p:nvPicPr>
        <p:blipFill>
          <a:blip r:embed="rId2"/>
          <a:stretch>
            <a:fillRect/>
          </a:stretch>
        </p:blipFill>
        <p:spPr>
          <a:xfrm>
            <a:off x="1192524" y="997130"/>
            <a:ext cx="9806951" cy="4863739"/>
          </a:xfrm>
        </p:spPr>
      </p:pic>
      <p:sp>
        <p:nvSpPr>
          <p:cNvPr id="4" name="Footer Placeholder 3">
            <a:extLst>
              <a:ext uri="{FF2B5EF4-FFF2-40B4-BE49-F238E27FC236}">
                <a16:creationId xmlns:a16="http://schemas.microsoft.com/office/drawing/2014/main" id="{8E2E4477-713E-9B4D-B36E-3200364B8D94}"/>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4B696A0-AD9E-F449-9868-F1A6EB7C0A62}"/>
              </a:ext>
            </a:extLst>
          </p:cNvPr>
          <p:cNvSpPr>
            <a:spLocks noGrp="1"/>
          </p:cNvSpPr>
          <p:nvPr>
            <p:ph type="sldNum" sz="quarter" idx="12"/>
          </p:nvPr>
        </p:nvSpPr>
        <p:spPr/>
        <p:txBody>
          <a:bodyPr/>
          <a:lstStyle/>
          <a:p>
            <a:fld id="{542D7923-4E55-E742-B4CE-3E43DDF1815F}" type="slidenum">
              <a:rPr lang="en-US" smtClean="0"/>
              <a:t>25</a:t>
            </a:fld>
            <a:endParaRPr lang="en-US"/>
          </a:p>
        </p:txBody>
      </p:sp>
    </p:spTree>
    <p:extLst>
      <p:ext uri="{BB962C8B-B14F-4D97-AF65-F5344CB8AC3E}">
        <p14:creationId xmlns:p14="http://schemas.microsoft.com/office/powerpoint/2010/main" val="3448360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3C6-43B3-764C-87E1-5AA070075C34}"/>
              </a:ext>
            </a:extLst>
          </p:cNvPr>
          <p:cNvSpPr>
            <a:spLocks noGrp="1"/>
          </p:cNvSpPr>
          <p:nvPr>
            <p:ph type="title"/>
          </p:nvPr>
        </p:nvSpPr>
        <p:spPr>
          <a:xfrm>
            <a:off x="1600200" y="1"/>
            <a:ext cx="8541327" cy="522513"/>
          </a:xfrm>
        </p:spPr>
        <p:txBody>
          <a:bodyPr>
            <a:normAutofit fontScale="90000"/>
          </a:bodyPr>
          <a:lstStyle/>
          <a:p>
            <a:r>
              <a:rPr lang="en-US"/>
              <a:t>Log-log Models for Elasticity:</a:t>
            </a:r>
          </a:p>
        </p:txBody>
      </p:sp>
      <p:pic>
        <p:nvPicPr>
          <p:cNvPr id="9" name="Content Placeholder 8" descr="A screenshot of a cell phone&#10;&#10;Description automatically generated">
            <a:extLst>
              <a:ext uri="{FF2B5EF4-FFF2-40B4-BE49-F238E27FC236}">
                <a16:creationId xmlns:a16="http://schemas.microsoft.com/office/drawing/2014/main" id="{D4310A28-F376-2A45-A1C0-EBF2BA18E3EC}"/>
              </a:ext>
            </a:extLst>
          </p:cNvPr>
          <p:cNvPicPr>
            <a:picLocks noGrp="1" noChangeAspect="1"/>
          </p:cNvPicPr>
          <p:nvPr>
            <p:ph idx="1"/>
          </p:nvPr>
        </p:nvPicPr>
        <p:blipFill>
          <a:blip r:embed="rId2"/>
          <a:stretch>
            <a:fillRect/>
          </a:stretch>
        </p:blipFill>
        <p:spPr>
          <a:xfrm>
            <a:off x="1092425" y="919116"/>
            <a:ext cx="10007150" cy="5019768"/>
          </a:xfrm>
        </p:spPr>
      </p:pic>
      <p:sp>
        <p:nvSpPr>
          <p:cNvPr id="4" name="Footer Placeholder 3">
            <a:extLst>
              <a:ext uri="{FF2B5EF4-FFF2-40B4-BE49-F238E27FC236}">
                <a16:creationId xmlns:a16="http://schemas.microsoft.com/office/drawing/2014/main" id="{24F5E1BF-038B-5949-9322-CF0C626BD937}"/>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0C441D38-3DA3-8541-A552-777E12CC6A74}"/>
              </a:ext>
            </a:extLst>
          </p:cNvPr>
          <p:cNvSpPr>
            <a:spLocks noGrp="1"/>
          </p:cNvSpPr>
          <p:nvPr>
            <p:ph type="sldNum" sz="quarter" idx="12"/>
          </p:nvPr>
        </p:nvSpPr>
        <p:spPr/>
        <p:txBody>
          <a:bodyPr/>
          <a:lstStyle/>
          <a:p>
            <a:fld id="{542D7923-4E55-E742-B4CE-3E43DDF1815F}" type="slidenum">
              <a:rPr lang="en-US" smtClean="0"/>
              <a:t>26</a:t>
            </a:fld>
            <a:endParaRPr lang="en-US"/>
          </a:p>
        </p:txBody>
      </p:sp>
    </p:spTree>
    <p:extLst>
      <p:ext uri="{BB962C8B-B14F-4D97-AF65-F5344CB8AC3E}">
        <p14:creationId xmlns:p14="http://schemas.microsoft.com/office/powerpoint/2010/main" val="197257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4DD5-A65B-49C2-AB1A-9A6BBE5AB75D}"/>
              </a:ext>
            </a:extLst>
          </p:cNvPr>
          <p:cNvSpPr>
            <a:spLocks noGrp="1"/>
          </p:cNvSpPr>
          <p:nvPr>
            <p:ph type="title"/>
          </p:nvPr>
        </p:nvSpPr>
        <p:spPr>
          <a:xfrm>
            <a:off x="2231136" y="0"/>
            <a:ext cx="7729728" cy="478465"/>
          </a:xfrm>
        </p:spPr>
        <p:txBody>
          <a:bodyPr>
            <a:normAutofit fontScale="90000"/>
          </a:bodyPr>
          <a:lstStyle/>
          <a:p>
            <a:r>
              <a:rPr lang="en-US" dirty="0"/>
              <a:t>Model comparisons</a:t>
            </a:r>
          </a:p>
        </p:txBody>
      </p:sp>
      <p:pic>
        <p:nvPicPr>
          <p:cNvPr id="6" name="Picture 6" descr="A screenshot of a cell phone&#10;&#10;Description automatically generated">
            <a:extLst>
              <a:ext uri="{FF2B5EF4-FFF2-40B4-BE49-F238E27FC236}">
                <a16:creationId xmlns:a16="http://schemas.microsoft.com/office/drawing/2014/main" id="{ABC3B1DF-261B-4AA5-9C99-54844AE1327D}"/>
              </a:ext>
            </a:extLst>
          </p:cNvPr>
          <p:cNvPicPr>
            <a:picLocks noGrp="1" noChangeAspect="1"/>
          </p:cNvPicPr>
          <p:nvPr>
            <p:ph idx="1"/>
          </p:nvPr>
        </p:nvPicPr>
        <p:blipFill>
          <a:blip r:embed="rId2"/>
          <a:stretch>
            <a:fillRect/>
          </a:stretch>
        </p:blipFill>
        <p:spPr>
          <a:xfrm>
            <a:off x="1980029" y="1117196"/>
            <a:ext cx="8231942" cy="4623608"/>
          </a:xfrm>
        </p:spPr>
      </p:pic>
      <p:sp>
        <p:nvSpPr>
          <p:cNvPr id="4" name="Footer Placeholder 3">
            <a:extLst>
              <a:ext uri="{FF2B5EF4-FFF2-40B4-BE49-F238E27FC236}">
                <a16:creationId xmlns:a16="http://schemas.microsoft.com/office/drawing/2014/main" id="{E9FC8203-D08A-4361-9542-5F2093FBF64E}"/>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778C203D-6EDC-410E-8616-F140CFD6BCEA}"/>
              </a:ext>
            </a:extLst>
          </p:cNvPr>
          <p:cNvSpPr>
            <a:spLocks noGrp="1"/>
          </p:cNvSpPr>
          <p:nvPr>
            <p:ph type="sldNum" sz="quarter" idx="12"/>
          </p:nvPr>
        </p:nvSpPr>
        <p:spPr/>
        <p:txBody>
          <a:bodyPr/>
          <a:lstStyle/>
          <a:p>
            <a:fld id="{542D7923-4E55-E742-B4CE-3E43DDF1815F}" type="slidenum">
              <a:rPr lang="en-US" smtClean="0"/>
              <a:t>27</a:t>
            </a:fld>
            <a:endParaRPr lang="en-US"/>
          </a:p>
        </p:txBody>
      </p:sp>
    </p:spTree>
    <p:extLst>
      <p:ext uri="{BB962C8B-B14F-4D97-AF65-F5344CB8AC3E}">
        <p14:creationId xmlns:p14="http://schemas.microsoft.com/office/powerpoint/2010/main" val="276043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EE25-FBA2-554F-B7F0-F7B63B6B7713}"/>
              </a:ext>
            </a:extLst>
          </p:cNvPr>
          <p:cNvSpPr>
            <a:spLocks noGrp="1"/>
          </p:cNvSpPr>
          <p:nvPr>
            <p:ph type="title"/>
          </p:nvPr>
        </p:nvSpPr>
        <p:spPr>
          <a:xfrm>
            <a:off x="202019" y="141732"/>
            <a:ext cx="10037134" cy="320040"/>
          </a:xfrm>
        </p:spPr>
        <p:txBody>
          <a:bodyPr>
            <a:normAutofit fontScale="90000"/>
          </a:bodyPr>
          <a:lstStyle/>
          <a:p>
            <a:br>
              <a:rPr lang="en-US" dirty="0"/>
            </a:br>
            <a:r>
              <a:rPr lang="en-US" dirty="0"/>
              <a:t>COMPARISON BETWEEN MACHINE LEARNING MODELS:</a:t>
            </a:r>
            <a:br>
              <a:rPr lang="en-US" dirty="0"/>
            </a:br>
            <a:endParaRPr lang="en-US" dirty="0"/>
          </a:p>
        </p:txBody>
      </p:sp>
      <p:sp>
        <p:nvSpPr>
          <p:cNvPr id="4" name="Footer Placeholder 3">
            <a:extLst>
              <a:ext uri="{FF2B5EF4-FFF2-40B4-BE49-F238E27FC236}">
                <a16:creationId xmlns:a16="http://schemas.microsoft.com/office/drawing/2014/main" id="{19D8E750-299B-E444-8015-17096C709C8C}"/>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F1D4B902-4AC1-B949-8435-4D51617DE1E5}"/>
              </a:ext>
            </a:extLst>
          </p:cNvPr>
          <p:cNvSpPr>
            <a:spLocks noGrp="1"/>
          </p:cNvSpPr>
          <p:nvPr>
            <p:ph type="sldNum" sz="quarter" idx="12"/>
          </p:nvPr>
        </p:nvSpPr>
        <p:spPr/>
        <p:txBody>
          <a:bodyPr/>
          <a:lstStyle/>
          <a:p>
            <a:fld id="{542D7923-4E55-E742-B4CE-3E43DDF1815F}" type="slidenum">
              <a:rPr lang="en-US" smtClean="0"/>
              <a:t>28</a:t>
            </a:fld>
            <a:endParaRPr lang="en-US"/>
          </a:p>
        </p:txBody>
      </p:sp>
      <p:pic>
        <p:nvPicPr>
          <p:cNvPr id="6" name="Picture 4" descr="A screenshot of a cell phone&#10;&#10;Description automatically generated">
            <a:extLst>
              <a:ext uri="{FF2B5EF4-FFF2-40B4-BE49-F238E27FC236}">
                <a16:creationId xmlns:a16="http://schemas.microsoft.com/office/drawing/2014/main" id="{D44D110C-F47E-6149-A223-E7C6BB5056FC}"/>
              </a:ext>
            </a:extLst>
          </p:cNvPr>
          <p:cNvPicPr>
            <a:picLocks noChangeAspect="1"/>
          </p:cNvPicPr>
          <p:nvPr/>
        </p:nvPicPr>
        <p:blipFill>
          <a:blip r:embed="rId2"/>
          <a:stretch>
            <a:fillRect/>
          </a:stretch>
        </p:blipFill>
        <p:spPr>
          <a:xfrm>
            <a:off x="3145405" y="1039190"/>
            <a:ext cx="5901189" cy="5197018"/>
          </a:xfrm>
          <a:prstGeom prst="rect">
            <a:avLst/>
          </a:prstGeom>
        </p:spPr>
      </p:pic>
    </p:spTree>
    <p:extLst>
      <p:ext uri="{BB962C8B-B14F-4D97-AF65-F5344CB8AC3E}">
        <p14:creationId xmlns:p14="http://schemas.microsoft.com/office/powerpoint/2010/main" val="314881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EE25-FBA2-554F-B7F0-F7B63B6B7713}"/>
              </a:ext>
            </a:extLst>
          </p:cNvPr>
          <p:cNvSpPr>
            <a:spLocks noGrp="1"/>
          </p:cNvSpPr>
          <p:nvPr>
            <p:ph type="title"/>
          </p:nvPr>
        </p:nvSpPr>
        <p:spPr>
          <a:xfrm>
            <a:off x="329610" y="56335"/>
            <a:ext cx="9824484" cy="475293"/>
          </a:xfrm>
        </p:spPr>
        <p:txBody>
          <a:bodyPr>
            <a:normAutofit fontScale="90000"/>
          </a:bodyPr>
          <a:lstStyle/>
          <a:p>
            <a:r>
              <a:rPr lang="en-US" dirty="0"/>
              <a:t>10 CROSS VALIDATION OF LINEAR NON-LOG MODEL</a:t>
            </a:r>
          </a:p>
        </p:txBody>
      </p:sp>
      <p:sp>
        <p:nvSpPr>
          <p:cNvPr id="4" name="Footer Placeholder 3">
            <a:extLst>
              <a:ext uri="{FF2B5EF4-FFF2-40B4-BE49-F238E27FC236}">
                <a16:creationId xmlns:a16="http://schemas.microsoft.com/office/drawing/2014/main" id="{19D8E750-299B-E444-8015-17096C709C8C}"/>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F1D4B902-4AC1-B949-8435-4D51617DE1E5}"/>
              </a:ext>
            </a:extLst>
          </p:cNvPr>
          <p:cNvSpPr>
            <a:spLocks noGrp="1"/>
          </p:cNvSpPr>
          <p:nvPr>
            <p:ph type="sldNum" sz="quarter" idx="12"/>
          </p:nvPr>
        </p:nvSpPr>
        <p:spPr/>
        <p:txBody>
          <a:bodyPr/>
          <a:lstStyle/>
          <a:p>
            <a:fld id="{542D7923-4E55-E742-B4CE-3E43DDF1815F}" type="slidenum">
              <a:rPr lang="en-US" smtClean="0"/>
              <a:t>29</a:t>
            </a:fld>
            <a:endParaRPr lang="en-US"/>
          </a:p>
        </p:txBody>
      </p:sp>
      <p:pic>
        <p:nvPicPr>
          <p:cNvPr id="6" name="Picture 4" descr="A screenshot of a cell phone&#10;&#10;Description automatically generated">
            <a:extLst>
              <a:ext uri="{FF2B5EF4-FFF2-40B4-BE49-F238E27FC236}">
                <a16:creationId xmlns:a16="http://schemas.microsoft.com/office/drawing/2014/main" id="{79DB0C47-CAB4-FD47-AFF9-DB1A7B07EFB1}"/>
              </a:ext>
            </a:extLst>
          </p:cNvPr>
          <p:cNvPicPr>
            <a:picLocks noChangeAspect="1"/>
          </p:cNvPicPr>
          <p:nvPr/>
        </p:nvPicPr>
        <p:blipFill>
          <a:blip r:embed="rId2"/>
          <a:stretch>
            <a:fillRect/>
          </a:stretch>
        </p:blipFill>
        <p:spPr>
          <a:xfrm>
            <a:off x="3016243" y="720720"/>
            <a:ext cx="6159514" cy="5497200"/>
          </a:xfrm>
          <a:prstGeom prst="rect">
            <a:avLst/>
          </a:prstGeom>
        </p:spPr>
      </p:pic>
    </p:spTree>
    <p:extLst>
      <p:ext uri="{BB962C8B-B14F-4D97-AF65-F5344CB8AC3E}">
        <p14:creationId xmlns:p14="http://schemas.microsoft.com/office/powerpoint/2010/main" val="317996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94D0-83B1-C64A-B608-528F7B665013}"/>
              </a:ext>
            </a:extLst>
          </p:cNvPr>
          <p:cNvSpPr>
            <a:spLocks noGrp="1"/>
          </p:cNvSpPr>
          <p:nvPr>
            <p:ph type="title"/>
          </p:nvPr>
        </p:nvSpPr>
        <p:spPr>
          <a:xfrm>
            <a:off x="2112383" y="85918"/>
            <a:ext cx="7729728" cy="520138"/>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EC249FB4-DD31-7246-97E8-3AC98E9A72E8}"/>
              </a:ext>
            </a:extLst>
          </p:cNvPr>
          <p:cNvSpPr>
            <a:spLocks noGrp="1"/>
          </p:cNvSpPr>
          <p:nvPr>
            <p:ph idx="1"/>
          </p:nvPr>
        </p:nvSpPr>
        <p:spPr>
          <a:xfrm>
            <a:off x="0" y="606056"/>
            <a:ext cx="12192000" cy="6251944"/>
          </a:xfrm>
        </p:spPr>
        <p:txBody>
          <a:bodyPr>
            <a:normAutofit/>
          </a:bodyPr>
          <a:lstStyle/>
          <a:p>
            <a:r>
              <a:rPr lang="en-IN" sz="1400" b="1" u="sng" dirty="0"/>
              <a:t>Relationship of rent vs purchase prices(multiplier) </a:t>
            </a:r>
            <a:endParaRPr lang="en-IN" sz="1400" u="sng" dirty="0"/>
          </a:p>
          <a:p>
            <a:r>
              <a:rPr lang="en-IN" sz="1300" b="1" dirty="0"/>
              <a:t>Assignment: NN, NN</a:t>
            </a:r>
            <a:br>
              <a:rPr lang="en-IN" sz="1300" b="1" dirty="0"/>
            </a:br>
            <a:r>
              <a:rPr lang="en-IN" sz="1300" b="1" dirty="0"/>
              <a:t>Description</a:t>
            </a:r>
            <a:br>
              <a:rPr lang="en-IN" sz="1300" b="1" dirty="0"/>
            </a:br>
            <a:r>
              <a:rPr lang="en-IN" sz="1300" dirty="0"/>
              <a:t>ALLMYHOMES is the platform for data-based development and marketing of condominiums located in Berlin, Germany (https://</a:t>
            </a:r>
            <a:r>
              <a:rPr lang="en-IN" sz="1300" dirty="0" err="1"/>
              <a:t>www.allmyhomes.com</a:t>
            </a:r>
            <a:r>
              <a:rPr lang="en-IN" sz="1300" dirty="0"/>
              <a:t>/category/uber-</a:t>
            </a:r>
            <a:r>
              <a:rPr lang="en-IN" sz="1300" dirty="0" err="1"/>
              <a:t>uns</a:t>
            </a:r>
            <a:r>
              <a:rPr lang="en-IN" sz="1300" dirty="0"/>
              <a:t>-</a:t>
            </a:r>
            <a:r>
              <a:rPr lang="en-IN" sz="1300" dirty="0" err="1"/>
              <a:t>en</a:t>
            </a:r>
            <a:r>
              <a:rPr lang="en-IN" sz="1300" dirty="0"/>
              <a:t>/)</a:t>
            </a:r>
            <a:br>
              <a:rPr lang="en-IN" sz="1300" dirty="0"/>
            </a:br>
            <a:r>
              <a:rPr lang="en-IN" sz="1300" dirty="0"/>
              <a:t>The project represents actual business problems with strategic relevance for ALLMYHOMES. The findings will support management decisions. We expect (at least): description of chosen data set, including source</a:t>
            </a:r>
            <a:br>
              <a:rPr lang="en-IN" sz="1300" dirty="0"/>
            </a:br>
            <a:r>
              <a:rPr lang="en-IN" sz="1300" dirty="0"/>
              <a:t>Explicit formulation of hypotheses (assumptions)</a:t>
            </a:r>
            <a:br>
              <a:rPr lang="en-IN" sz="1300" dirty="0"/>
            </a:br>
            <a:r>
              <a:rPr lang="en-IN" sz="1300" dirty="0"/>
              <a:t>Visualization of results (e.g. variable dependencies and trends). Due to the nature of our business model (real estate projects with long transaction cycles), we consciously decided not to supply (limited) internal data but rather let students research and gather relevant and sufficient external data (publicly available on online real estate portals like immobilienscout24.de or neubaukompass.de). By “new development” real estate, we refer to newly constructed projects in Germany built by large property development companies (</a:t>
            </a:r>
            <a:r>
              <a:rPr lang="en-IN" sz="1300" dirty="0" err="1"/>
              <a:t>Bauträger</a:t>
            </a:r>
            <a:r>
              <a:rPr lang="en-IN" sz="1300" dirty="0"/>
              <a:t>) with at least 10 apartment units (excluding e.g. smaller multi-family homes). ALLMYHOMES are available for questions at any time. Contact: : Gaurav Sing (Director Business Development) &amp; Paul </a:t>
            </a:r>
            <a:r>
              <a:rPr lang="en-IN" sz="1300" dirty="0" err="1"/>
              <a:t>Koeper</a:t>
            </a:r>
            <a:r>
              <a:rPr lang="en-IN" sz="1300" dirty="0"/>
              <a:t> (Pre-Sales Analyst). </a:t>
            </a:r>
          </a:p>
          <a:p>
            <a:r>
              <a:rPr lang="en-IN" sz="1300" dirty="0"/>
              <a:t>● Context:</a:t>
            </a:r>
            <a:br>
              <a:rPr lang="en-IN" sz="1300" dirty="0"/>
            </a:br>
            <a:r>
              <a:rPr lang="en-IN" sz="1300" dirty="0"/>
              <a:t>○ In recent years the percental increase of German real estate purchasing prices</a:t>
            </a:r>
            <a:br>
              <a:rPr lang="en-IN" sz="1300" dirty="0"/>
            </a:br>
            <a:r>
              <a:rPr lang="en-IN" sz="1300" dirty="0"/>
              <a:t>has been considerably higher than the percental increase of rents</a:t>
            </a:r>
            <a:br>
              <a:rPr lang="en-IN" sz="1300" dirty="0"/>
            </a:br>
            <a:r>
              <a:rPr lang="en-IN" sz="1300" dirty="0"/>
              <a:t>○ The Gross Rent Multiplier (Property Price / Gross Annual Rent) is one measurement to describe this relationship</a:t>
            </a:r>
            <a:br>
              <a:rPr lang="en-IN" sz="1300" dirty="0"/>
            </a:br>
            <a:r>
              <a:rPr lang="en-IN" sz="1300" dirty="0"/>
              <a:t>○ Not only has this multiplier increased in the past few year, but it also varies</a:t>
            </a:r>
            <a:br>
              <a:rPr lang="en-IN" sz="1300" dirty="0"/>
            </a:br>
            <a:r>
              <a:rPr lang="en-IN" sz="1300" dirty="0"/>
              <a:t>significantly</a:t>
            </a:r>
            <a:br>
              <a:rPr lang="en-IN" sz="1300" dirty="0"/>
            </a:br>
            <a:r>
              <a:rPr lang="en-IN" sz="1300" dirty="0"/>
              <a:t>● How has the multiplier developed in the past?</a:t>
            </a:r>
            <a:br>
              <a:rPr lang="en-IN" sz="1300" dirty="0"/>
            </a:br>
            <a:r>
              <a:rPr lang="en-IN" sz="1300" dirty="0"/>
              <a:t>● Which factors determine the multiplier (i.e. the difference of rent vs purchase prices)?</a:t>
            </a:r>
            <a:br>
              <a:rPr lang="en-IN" sz="1300" dirty="0"/>
            </a:br>
            <a:r>
              <a:rPr lang="en-IN" sz="1300" dirty="0"/>
              <a:t>E.g.</a:t>
            </a:r>
            <a:br>
              <a:rPr lang="en-IN" sz="1300" dirty="0"/>
            </a:br>
            <a:r>
              <a:rPr lang="en-IN" sz="1300" dirty="0"/>
              <a:t>○ Building (apartment) Location (ZIP code)</a:t>
            </a:r>
            <a:br>
              <a:rPr lang="en-IN" sz="1300" dirty="0"/>
            </a:br>
            <a:r>
              <a:rPr lang="en-IN" sz="1300" dirty="0"/>
              <a:t>○ Size of apartment (in sqm) </a:t>
            </a:r>
          </a:p>
          <a:p>
            <a:r>
              <a:rPr lang="en-IN" sz="1300" dirty="0"/>
              <a:t>● Which of these micro factors (i.e. variables) correlate with each other, and which (can be isolated to) have the highest impact on price? Potentially discuss/exchange with Topic groups 1 and 2 (see projects above) to investigate major drivers (i.e. independent variables driving macro and micro pricing) </a:t>
            </a:r>
          </a:p>
          <a:p>
            <a:r>
              <a:rPr lang="en-IN" sz="1300" dirty="0"/>
              <a:t>● Bonus: Based on historical data, is there any trend recognizable that could predict future multiplicator patterns? </a:t>
            </a:r>
          </a:p>
          <a:p>
            <a:endParaRPr lang="en-IN" sz="1200" dirty="0"/>
          </a:p>
          <a:p>
            <a:pPr marL="0" indent="0">
              <a:buNone/>
            </a:pPr>
            <a:endParaRPr lang="en-US" sz="1200" dirty="0"/>
          </a:p>
        </p:txBody>
      </p:sp>
      <p:sp>
        <p:nvSpPr>
          <p:cNvPr id="4" name="Footer Placeholder 3">
            <a:extLst>
              <a:ext uri="{FF2B5EF4-FFF2-40B4-BE49-F238E27FC236}">
                <a16:creationId xmlns:a16="http://schemas.microsoft.com/office/drawing/2014/main" id="{9220C52A-26F1-8249-8F6A-46413AF8F9CB}"/>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F5B257A4-2815-E145-9174-81D8604BCAE9}"/>
              </a:ext>
            </a:extLst>
          </p:cNvPr>
          <p:cNvSpPr>
            <a:spLocks noGrp="1"/>
          </p:cNvSpPr>
          <p:nvPr>
            <p:ph type="sldNum" sz="quarter" idx="12"/>
          </p:nvPr>
        </p:nvSpPr>
        <p:spPr/>
        <p:txBody>
          <a:bodyPr/>
          <a:lstStyle/>
          <a:p>
            <a:fld id="{542D7923-4E55-E742-B4CE-3E43DDF1815F}" type="slidenum">
              <a:rPr lang="en-US" smtClean="0"/>
              <a:t>3</a:t>
            </a:fld>
            <a:endParaRPr lang="en-US"/>
          </a:p>
        </p:txBody>
      </p:sp>
    </p:spTree>
    <p:extLst>
      <p:ext uri="{BB962C8B-B14F-4D97-AF65-F5344CB8AC3E}">
        <p14:creationId xmlns:p14="http://schemas.microsoft.com/office/powerpoint/2010/main" val="267701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1BFD-C02F-934B-BBA8-A7C09C893ADC}"/>
              </a:ext>
            </a:extLst>
          </p:cNvPr>
          <p:cNvSpPr>
            <a:spLocks noGrp="1"/>
          </p:cNvSpPr>
          <p:nvPr>
            <p:ph type="title"/>
          </p:nvPr>
        </p:nvSpPr>
        <p:spPr>
          <a:xfrm>
            <a:off x="1448790" y="-22563"/>
            <a:ext cx="8265226" cy="593765"/>
          </a:xfrm>
        </p:spPr>
        <p:txBody>
          <a:bodyPr>
            <a:normAutofit fontScale="90000"/>
          </a:bodyPr>
          <a:lstStyle/>
          <a:p>
            <a:r>
              <a:rPr lang="en-US"/>
              <a:t>Insights from the Model Visualizations:</a:t>
            </a:r>
          </a:p>
        </p:txBody>
      </p:sp>
      <p:sp>
        <p:nvSpPr>
          <p:cNvPr id="3" name="Content Placeholder 2">
            <a:extLst>
              <a:ext uri="{FF2B5EF4-FFF2-40B4-BE49-F238E27FC236}">
                <a16:creationId xmlns:a16="http://schemas.microsoft.com/office/drawing/2014/main" id="{C1A136D4-24E3-DB45-B2E5-3FDE4F4B01CC}"/>
              </a:ext>
            </a:extLst>
          </p:cNvPr>
          <p:cNvSpPr>
            <a:spLocks noGrp="1"/>
          </p:cNvSpPr>
          <p:nvPr>
            <p:ph idx="1"/>
          </p:nvPr>
        </p:nvSpPr>
        <p:spPr>
          <a:xfrm>
            <a:off x="0" y="736269"/>
            <a:ext cx="12192000" cy="4762005"/>
          </a:xfrm>
        </p:spPr>
        <p:txBody>
          <a:bodyPr>
            <a:normAutofit/>
          </a:bodyPr>
          <a:lstStyle/>
          <a:p>
            <a:pPr marL="514350" indent="-514350">
              <a:buFont typeface="+mj-lt"/>
              <a:buAutoNum type="arabicPeriod"/>
            </a:pPr>
            <a:r>
              <a:rPr lang="en-US" sz="1600" dirty="0"/>
              <a:t>East of Germany has a higher Price to Rent ratio, however West of a major city has a higher price to rent ratio.</a:t>
            </a:r>
          </a:p>
          <a:p>
            <a:pPr marL="514350" indent="-514350">
              <a:buFont typeface="+mj-lt"/>
              <a:buAutoNum type="arabicPeriod"/>
            </a:pPr>
            <a:r>
              <a:rPr lang="en-US" sz="1600" dirty="0"/>
              <a:t>Fast-food and public transport has a negative impact on price to rent ratio whereas Cafes have a positive impact.</a:t>
            </a:r>
          </a:p>
          <a:p>
            <a:pPr marL="514350" indent="-514350">
              <a:buFont typeface="+mj-lt"/>
              <a:buAutoNum type="arabicPeriod"/>
            </a:pPr>
            <a:r>
              <a:rPr lang="en-US" sz="1600" dirty="0"/>
              <a:t>Except for the category involving not so popular house categories, the other house categories show a negative impact on GDP per capita of state.</a:t>
            </a:r>
          </a:p>
          <a:p>
            <a:pPr marL="514350" indent="-514350">
              <a:buFont typeface="+mj-lt"/>
              <a:buAutoNum type="arabicPeriod"/>
            </a:pPr>
            <a:r>
              <a:rPr lang="en-US" sz="1600" dirty="0"/>
              <a:t>The building categories (others and terrace flats) have a negative impact on price to rent ratio.</a:t>
            </a:r>
          </a:p>
          <a:p>
            <a:pPr marL="514350" indent="-514350">
              <a:buFont typeface="+mj-lt"/>
              <a:buAutoNum type="arabicPeriod"/>
            </a:pPr>
            <a:r>
              <a:rPr lang="en-US" sz="1600" dirty="0"/>
              <a:t>Older end-terraced houses tend to have a higher price to rent ratio.</a:t>
            </a:r>
          </a:p>
          <a:p>
            <a:pPr marL="0" indent="0">
              <a:buNone/>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p:txBody>
      </p:sp>
      <p:sp>
        <p:nvSpPr>
          <p:cNvPr id="4" name="Footer Placeholder 3">
            <a:extLst>
              <a:ext uri="{FF2B5EF4-FFF2-40B4-BE49-F238E27FC236}">
                <a16:creationId xmlns:a16="http://schemas.microsoft.com/office/drawing/2014/main" id="{46B1FF29-C285-0D4F-9F37-706211022A6C}"/>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DDCC8843-03FF-1843-8127-48DFF690A85B}"/>
              </a:ext>
            </a:extLst>
          </p:cNvPr>
          <p:cNvSpPr>
            <a:spLocks noGrp="1"/>
          </p:cNvSpPr>
          <p:nvPr>
            <p:ph type="sldNum" sz="quarter" idx="12"/>
          </p:nvPr>
        </p:nvSpPr>
        <p:spPr/>
        <p:txBody>
          <a:bodyPr/>
          <a:lstStyle/>
          <a:p>
            <a:fld id="{542D7923-4E55-E742-B4CE-3E43DDF1815F}" type="slidenum">
              <a:rPr lang="en-US" smtClean="0"/>
              <a:t>30</a:t>
            </a:fld>
            <a:endParaRPr lang="en-US"/>
          </a:p>
        </p:txBody>
      </p:sp>
    </p:spTree>
    <p:extLst>
      <p:ext uri="{BB962C8B-B14F-4D97-AF65-F5344CB8AC3E}">
        <p14:creationId xmlns:p14="http://schemas.microsoft.com/office/powerpoint/2010/main" val="1368835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E978-CF37-F54D-A207-2E7A70114E4D}"/>
              </a:ext>
            </a:extLst>
          </p:cNvPr>
          <p:cNvSpPr>
            <a:spLocks noGrp="1"/>
          </p:cNvSpPr>
          <p:nvPr>
            <p:ph type="title"/>
          </p:nvPr>
        </p:nvSpPr>
        <p:spPr>
          <a:xfrm>
            <a:off x="1600200" y="1"/>
            <a:ext cx="8220694" cy="681036"/>
          </a:xfrm>
        </p:spPr>
        <p:txBody>
          <a:bodyPr>
            <a:normAutofit fontScale="90000"/>
          </a:bodyPr>
          <a:lstStyle/>
          <a:p>
            <a:r>
              <a:rPr lang="en-US" dirty="0"/>
              <a:t>Future Scope and takeaways:</a:t>
            </a:r>
          </a:p>
        </p:txBody>
      </p:sp>
      <p:sp>
        <p:nvSpPr>
          <p:cNvPr id="3" name="Content Placeholder 2">
            <a:extLst>
              <a:ext uri="{FF2B5EF4-FFF2-40B4-BE49-F238E27FC236}">
                <a16:creationId xmlns:a16="http://schemas.microsoft.com/office/drawing/2014/main" id="{90FB0943-9AA3-F34A-8FEB-73F137E3D6AC}"/>
              </a:ext>
            </a:extLst>
          </p:cNvPr>
          <p:cNvSpPr>
            <a:spLocks noGrp="1"/>
          </p:cNvSpPr>
          <p:nvPr>
            <p:ph idx="1"/>
          </p:nvPr>
        </p:nvSpPr>
        <p:spPr>
          <a:xfrm>
            <a:off x="0" y="903768"/>
            <a:ext cx="12192000" cy="5231218"/>
          </a:xfrm>
        </p:spPr>
        <p:txBody>
          <a:bodyPr>
            <a:normAutofit/>
          </a:bodyPr>
          <a:lstStyle/>
          <a:p>
            <a:r>
              <a:rPr lang="en-US" sz="1600" u="sng" dirty="0"/>
              <a:t>Future Scope:</a:t>
            </a:r>
          </a:p>
          <a:p>
            <a:pPr marL="514350" indent="-514350">
              <a:buFont typeface="+mj-lt"/>
              <a:buAutoNum type="arabicPeriod"/>
            </a:pPr>
            <a:r>
              <a:rPr lang="en-US" sz="1600" dirty="0"/>
              <a:t>More macro data</a:t>
            </a:r>
          </a:p>
          <a:p>
            <a:pPr marL="514350" indent="-514350">
              <a:buFont typeface="+mj-lt"/>
              <a:buAutoNum type="arabicPeriod"/>
            </a:pPr>
            <a:r>
              <a:rPr lang="en-US" sz="1600" dirty="0"/>
              <a:t>Building more complex models</a:t>
            </a:r>
          </a:p>
          <a:p>
            <a:pPr marL="514350" indent="-514350">
              <a:buFont typeface="+mj-lt"/>
              <a:buAutoNum type="arabicPeriod"/>
            </a:pPr>
            <a:endParaRPr lang="en-US" sz="1600" dirty="0"/>
          </a:p>
          <a:p>
            <a:r>
              <a:rPr lang="en-US" sz="1600" u="sng" dirty="0"/>
              <a:t>Takeaway:</a:t>
            </a:r>
          </a:p>
          <a:p>
            <a:pPr marL="342900" indent="-342900">
              <a:buFont typeface="+mj-lt"/>
              <a:buAutoNum type="arabicPeriod"/>
            </a:pPr>
            <a:r>
              <a:rPr lang="en-US" sz="1600" dirty="0"/>
              <a:t>Working on a macro-micro approach</a:t>
            </a:r>
          </a:p>
          <a:p>
            <a:pPr marL="342900" indent="-342900">
              <a:buFont typeface="+mj-lt"/>
              <a:buAutoNum type="arabicPeriod"/>
            </a:pPr>
            <a:r>
              <a:rPr lang="en-US" sz="1600" dirty="0"/>
              <a:t>Working on data to take real business decisions</a:t>
            </a:r>
          </a:p>
          <a:p>
            <a:pPr marL="342900" indent="-342900">
              <a:buFont typeface="+mj-lt"/>
              <a:buAutoNum type="arabicPeriod"/>
            </a:pPr>
            <a:r>
              <a:rPr lang="en-US" sz="1600" dirty="0"/>
              <a:t> Data scraping</a:t>
            </a:r>
          </a:p>
          <a:p>
            <a:pPr marL="342900" indent="-342900">
              <a:buFont typeface="+mj-lt"/>
              <a:buAutoNum type="arabicPeriod"/>
            </a:pPr>
            <a:r>
              <a:rPr lang="en-US" sz="1600" dirty="0"/>
              <a:t>Regression analysis and modelling</a:t>
            </a:r>
          </a:p>
          <a:p>
            <a:pPr marL="342900" indent="-342900">
              <a:buFont typeface="+mj-lt"/>
              <a:buAutoNum type="arabicPeriod"/>
            </a:pPr>
            <a:r>
              <a:rPr lang="en-US" sz="1600" dirty="0"/>
              <a:t>Handling heteroscedasticity and multicollinearity</a:t>
            </a:r>
          </a:p>
          <a:p>
            <a:pPr marL="342900" indent="-342900">
              <a:buFont typeface="+mj-lt"/>
              <a:buAutoNum type="arabicPeriod"/>
            </a:pPr>
            <a:r>
              <a:rPr lang="en-US" sz="1600" dirty="0"/>
              <a:t>Comparisons between regression analysis and machine learning approaches</a:t>
            </a:r>
          </a:p>
          <a:p>
            <a:pPr marL="342900" indent="-342900">
              <a:buFont typeface="+mj-lt"/>
              <a:buAutoNum type="arabicPeriod"/>
            </a:pPr>
            <a:r>
              <a:rPr lang="en-US" sz="1600" dirty="0"/>
              <a:t>Making Interpretable models.</a:t>
            </a:r>
          </a:p>
          <a:p>
            <a:pPr marL="514350" indent="-514350">
              <a:buFont typeface="+mj-lt"/>
              <a:buAutoNum type="arabicPeriod"/>
            </a:pPr>
            <a:endParaRPr lang="en-US" sz="1600" dirty="0"/>
          </a:p>
        </p:txBody>
      </p:sp>
      <p:sp>
        <p:nvSpPr>
          <p:cNvPr id="4" name="Footer Placeholder 3">
            <a:extLst>
              <a:ext uri="{FF2B5EF4-FFF2-40B4-BE49-F238E27FC236}">
                <a16:creationId xmlns:a16="http://schemas.microsoft.com/office/drawing/2014/main" id="{71340E57-CBC2-F841-857B-3804AB153ECC}"/>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3EC9FDA9-14A5-A943-ACFC-7D2441799529}"/>
              </a:ext>
            </a:extLst>
          </p:cNvPr>
          <p:cNvSpPr>
            <a:spLocks noGrp="1"/>
          </p:cNvSpPr>
          <p:nvPr>
            <p:ph type="sldNum" sz="quarter" idx="12"/>
          </p:nvPr>
        </p:nvSpPr>
        <p:spPr/>
        <p:txBody>
          <a:bodyPr/>
          <a:lstStyle/>
          <a:p>
            <a:fld id="{542D7923-4E55-E742-B4CE-3E43DDF1815F}" type="slidenum">
              <a:rPr lang="en-US" smtClean="0"/>
              <a:t>31</a:t>
            </a:fld>
            <a:endParaRPr lang="en-US"/>
          </a:p>
        </p:txBody>
      </p:sp>
    </p:spTree>
    <p:extLst>
      <p:ext uri="{BB962C8B-B14F-4D97-AF65-F5344CB8AC3E}">
        <p14:creationId xmlns:p14="http://schemas.microsoft.com/office/powerpoint/2010/main" val="1910756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BB28-D6AB-6D42-9386-817B06CF3676}"/>
              </a:ext>
            </a:extLst>
          </p:cNvPr>
          <p:cNvSpPr>
            <a:spLocks noGrp="1"/>
          </p:cNvSpPr>
          <p:nvPr>
            <p:ph type="title"/>
          </p:nvPr>
        </p:nvSpPr>
        <p:spPr>
          <a:xfrm>
            <a:off x="0" y="1"/>
            <a:ext cx="12192000" cy="681036"/>
          </a:xfrm>
        </p:spPr>
        <p:txBody>
          <a:bodyPr>
            <a:normAutofit fontScale="90000"/>
          </a:bodyPr>
          <a:lstStyle/>
          <a:p>
            <a:r>
              <a:rPr lang="en-US"/>
              <a:t>References:</a:t>
            </a:r>
          </a:p>
        </p:txBody>
      </p:sp>
      <p:sp>
        <p:nvSpPr>
          <p:cNvPr id="3" name="Content Placeholder 2">
            <a:extLst>
              <a:ext uri="{FF2B5EF4-FFF2-40B4-BE49-F238E27FC236}">
                <a16:creationId xmlns:a16="http://schemas.microsoft.com/office/drawing/2014/main" id="{C9CBB743-2958-BA41-B1B8-5EF2EE0FAE91}"/>
              </a:ext>
            </a:extLst>
          </p:cNvPr>
          <p:cNvSpPr>
            <a:spLocks noGrp="1"/>
          </p:cNvSpPr>
          <p:nvPr>
            <p:ph idx="1"/>
          </p:nvPr>
        </p:nvSpPr>
        <p:spPr>
          <a:xfrm>
            <a:off x="0" y="681037"/>
            <a:ext cx="12192000" cy="5874142"/>
          </a:xfrm>
        </p:spPr>
        <p:txBody>
          <a:bodyPr>
            <a:normAutofit/>
          </a:bodyPr>
          <a:lstStyle/>
          <a:p>
            <a:r>
              <a:rPr lang="en-IN" sz="1400" dirty="0">
                <a:hlinkClick r:id="rId2"/>
              </a:rPr>
              <a:t>https://rspatial.org/raster/analysis/3-spauto.html</a:t>
            </a:r>
            <a:endParaRPr lang="en-IN" sz="1400" dirty="0"/>
          </a:p>
          <a:p>
            <a:r>
              <a:rPr lang="en-IN" sz="1400" dirty="0">
                <a:hlinkClick r:id="rId3"/>
              </a:rPr>
              <a:t>https://stats.idre.ucla.edu/other/mult-pkg/faq/general/faq-how-can-i-detectaddress-spatial-autocorrelation-in-my-data/</a:t>
            </a:r>
            <a:endParaRPr lang="en-IN" sz="1400" dirty="0"/>
          </a:p>
          <a:p>
            <a:r>
              <a:rPr lang="en-IN" sz="1400" dirty="0">
                <a:hlinkClick r:id="rId4"/>
              </a:rPr>
              <a:t>https://r-spatial.github.io/spdep/reference/lm.morantest.html</a:t>
            </a:r>
            <a:endParaRPr lang="en-IN" sz="1400" dirty="0"/>
          </a:p>
          <a:p>
            <a:r>
              <a:rPr lang="en-IN" sz="1400" dirty="0">
                <a:hlinkClick r:id="rId5"/>
              </a:rPr>
              <a:t>https://www.ncbi.nlm.nih.gov/pmc/articles/PMC4723244/</a:t>
            </a:r>
            <a:endParaRPr lang="en-IN" sz="1400" dirty="0"/>
          </a:p>
          <a:p>
            <a:r>
              <a:rPr lang="en-IN" sz="1400" dirty="0">
                <a:hlinkClick r:id="rId6"/>
              </a:rPr>
              <a:t>http://rstudio-pubs-static.s3.amazonaws.com/9687_cc323b60e5d542449563ff1142163f05.html</a:t>
            </a:r>
            <a:endParaRPr lang="en-IN" sz="1400" dirty="0"/>
          </a:p>
          <a:p>
            <a:endParaRPr lang="en-IN" sz="1400" dirty="0"/>
          </a:p>
          <a:p>
            <a:endParaRPr lang="en-IN" sz="1400" dirty="0"/>
          </a:p>
          <a:p>
            <a:endParaRPr lang="en-US" sz="1400" dirty="0"/>
          </a:p>
        </p:txBody>
      </p:sp>
      <p:sp>
        <p:nvSpPr>
          <p:cNvPr id="4" name="Footer Placeholder 3">
            <a:extLst>
              <a:ext uri="{FF2B5EF4-FFF2-40B4-BE49-F238E27FC236}">
                <a16:creationId xmlns:a16="http://schemas.microsoft.com/office/drawing/2014/main" id="{825F3080-6BA9-F149-89B6-B42A58A37DEA}"/>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B37CB612-02A4-A748-9D90-763EE847EE4D}"/>
              </a:ext>
            </a:extLst>
          </p:cNvPr>
          <p:cNvSpPr>
            <a:spLocks noGrp="1"/>
          </p:cNvSpPr>
          <p:nvPr>
            <p:ph type="sldNum" sz="quarter" idx="12"/>
          </p:nvPr>
        </p:nvSpPr>
        <p:spPr/>
        <p:txBody>
          <a:bodyPr/>
          <a:lstStyle/>
          <a:p>
            <a:fld id="{542D7923-4E55-E742-B4CE-3E43DDF1815F}" type="slidenum">
              <a:rPr lang="en-US" smtClean="0"/>
              <a:t>32</a:t>
            </a:fld>
            <a:endParaRPr lang="en-US"/>
          </a:p>
        </p:txBody>
      </p:sp>
    </p:spTree>
    <p:extLst>
      <p:ext uri="{BB962C8B-B14F-4D97-AF65-F5344CB8AC3E}">
        <p14:creationId xmlns:p14="http://schemas.microsoft.com/office/powerpoint/2010/main" val="1743200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EE25-FBA2-554F-B7F0-F7B63B6B7713}"/>
              </a:ext>
            </a:extLst>
          </p:cNvPr>
          <p:cNvSpPr>
            <a:spLocks noGrp="1"/>
          </p:cNvSpPr>
          <p:nvPr>
            <p:ph type="title"/>
          </p:nvPr>
        </p:nvSpPr>
        <p:spPr>
          <a:xfrm>
            <a:off x="2231136" y="2834640"/>
            <a:ext cx="7729728" cy="1188720"/>
          </a:xfrm>
        </p:spPr>
        <p:txBody>
          <a:bodyPr/>
          <a:lstStyle/>
          <a:p>
            <a:r>
              <a:rPr lang="en-US"/>
              <a:t>Thank you</a:t>
            </a:r>
          </a:p>
        </p:txBody>
      </p:sp>
      <p:sp>
        <p:nvSpPr>
          <p:cNvPr id="4" name="Footer Placeholder 3">
            <a:extLst>
              <a:ext uri="{FF2B5EF4-FFF2-40B4-BE49-F238E27FC236}">
                <a16:creationId xmlns:a16="http://schemas.microsoft.com/office/drawing/2014/main" id="{19D8E750-299B-E444-8015-17096C709C8C}"/>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F1D4B902-4AC1-B949-8435-4D51617DE1E5}"/>
              </a:ext>
            </a:extLst>
          </p:cNvPr>
          <p:cNvSpPr>
            <a:spLocks noGrp="1"/>
          </p:cNvSpPr>
          <p:nvPr>
            <p:ph type="sldNum" sz="quarter" idx="12"/>
          </p:nvPr>
        </p:nvSpPr>
        <p:spPr/>
        <p:txBody>
          <a:bodyPr/>
          <a:lstStyle/>
          <a:p>
            <a:fld id="{542D7923-4E55-E742-B4CE-3E43DDF1815F}" type="slidenum">
              <a:rPr lang="en-US" smtClean="0"/>
              <a:t>33</a:t>
            </a:fld>
            <a:endParaRPr lang="en-US"/>
          </a:p>
        </p:txBody>
      </p:sp>
    </p:spTree>
    <p:extLst>
      <p:ext uri="{BB962C8B-B14F-4D97-AF65-F5344CB8AC3E}">
        <p14:creationId xmlns:p14="http://schemas.microsoft.com/office/powerpoint/2010/main" val="225250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orange, screen, dark, small&#10;&#10;Description automatically generated">
            <a:extLst>
              <a:ext uri="{FF2B5EF4-FFF2-40B4-BE49-F238E27FC236}">
                <a16:creationId xmlns:a16="http://schemas.microsoft.com/office/drawing/2014/main" id="{12B9A17C-F452-4F4C-A408-558F650A0025}"/>
              </a:ext>
            </a:extLst>
          </p:cNvPr>
          <p:cNvPicPr>
            <a:picLocks noGrp="1" noChangeAspect="1"/>
          </p:cNvPicPr>
          <p:nvPr>
            <p:ph idx="1"/>
          </p:nvPr>
        </p:nvPicPr>
        <p:blipFill>
          <a:blip r:embed="rId3"/>
          <a:stretch>
            <a:fillRect/>
          </a:stretch>
        </p:blipFill>
        <p:spPr>
          <a:xfrm>
            <a:off x="0" y="-631032"/>
            <a:ext cx="11949830" cy="7958774"/>
          </a:xfrm>
        </p:spPr>
      </p:pic>
      <p:sp>
        <p:nvSpPr>
          <p:cNvPr id="4" name="Footer Placeholder 3">
            <a:extLst>
              <a:ext uri="{FF2B5EF4-FFF2-40B4-BE49-F238E27FC236}">
                <a16:creationId xmlns:a16="http://schemas.microsoft.com/office/drawing/2014/main" id="{AEF334B2-9F10-CB44-918D-FBFF94BC3528}"/>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FBC614E7-BE54-C54E-B404-0DF5F5A9340D}"/>
              </a:ext>
            </a:extLst>
          </p:cNvPr>
          <p:cNvSpPr>
            <a:spLocks noGrp="1"/>
          </p:cNvSpPr>
          <p:nvPr>
            <p:ph type="sldNum" sz="quarter" idx="12"/>
          </p:nvPr>
        </p:nvSpPr>
        <p:spPr/>
        <p:txBody>
          <a:bodyPr/>
          <a:lstStyle/>
          <a:p>
            <a:fld id="{542D7923-4E55-E742-B4CE-3E43DDF1815F}" type="slidenum">
              <a:rPr lang="en-US" smtClean="0"/>
              <a:t>4</a:t>
            </a:fld>
            <a:endParaRPr lang="en-US"/>
          </a:p>
        </p:txBody>
      </p:sp>
    </p:spTree>
    <p:extLst>
      <p:ext uri="{BB962C8B-B14F-4D97-AF65-F5344CB8AC3E}">
        <p14:creationId xmlns:p14="http://schemas.microsoft.com/office/powerpoint/2010/main" val="178588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081C-5739-8D45-8269-EE264D3186A8}"/>
              </a:ext>
            </a:extLst>
          </p:cNvPr>
          <p:cNvSpPr>
            <a:spLocks noGrp="1"/>
          </p:cNvSpPr>
          <p:nvPr>
            <p:ph type="title"/>
          </p:nvPr>
        </p:nvSpPr>
        <p:spPr>
          <a:xfrm>
            <a:off x="2231136" y="0"/>
            <a:ext cx="7729728" cy="457200"/>
          </a:xfrm>
        </p:spPr>
        <p:txBody>
          <a:bodyPr>
            <a:normAutofit fontScale="90000"/>
          </a:bodyPr>
          <a:lstStyle/>
          <a:p>
            <a:r>
              <a:rPr lang="en-US" dirty="0"/>
              <a:t>Challenges:</a:t>
            </a:r>
          </a:p>
        </p:txBody>
      </p:sp>
      <p:sp>
        <p:nvSpPr>
          <p:cNvPr id="3" name="Content Placeholder 2">
            <a:extLst>
              <a:ext uri="{FF2B5EF4-FFF2-40B4-BE49-F238E27FC236}">
                <a16:creationId xmlns:a16="http://schemas.microsoft.com/office/drawing/2014/main" id="{9D124D82-4B53-4945-B4BF-62779D81A359}"/>
              </a:ext>
            </a:extLst>
          </p:cNvPr>
          <p:cNvSpPr>
            <a:spLocks noGrp="1"/>
          </p:cNvSpPr>
          <p:nvPr>
            <p:ph idx="1"/>
          </p:nvPr>
        </p:nvSpPr>
        <p:spPr>
          <a:xfrm>
            <a:off x="0" y="1722475"/>
            <a:ext cx="12192000" cy="3104706"/>
          </a:xfrm>
        </p:spPr>
        <p:txBody>
          <a:bodyPr/>
          <a:lstStyle/>
          <a:p>
            <a:r>
              <a:rPr lang="en-US" dirty="0"/>
              <a:t>Initial misinterpretation of Price to Rent ratio.</a:t>
            </a:r>
          </a:p>
          <a:p>
            <a:r>
              <a:rPr lang="en-US" dirty="0"/>
              <a:t>Losing most of the micro features during groupby</a:t>
            </a:r>
          </a:p>
          <a:p>
            <a:r>
              <a:rPr lang="en-US" dirty="0"/>
              <a:t>For micro features we could only preserve living space, number of rooms and age.  Because aggregation could only be performed on numerical data.</a:t>
            </a:r>
          </a:p>
          <a:p>
            <a:r>
              <a:rPr lang="en-US" dirty="0"/>
              <a:t>OpenStreetMap versus Google Maps </a:t>
            </a:r>
            <a:r>
              <a:rPr lang="en-US" dirty="0" err="1"/>
              <a:t>api</a:t>
            </a:r>
            <a:endParaRPr lang="en-US" dirty="0"/>
          </a:p>
          <a:p>
            <a:r>
              <a:rPr lang="en-US" dirty="0"/>
              <a:t>Losing data after merging rental and price data.</a:t>
            </a:r>
          </a:p>
        </p:txBody>
      </p:sp>
      <p:sp>
        <p:nvSpPr>
          <p:cNvPr id="4" name="Footer Placeholder 3">
            <a:extLst>
              <a:ext uri="{FF2B5EF4-FFF2-40B4-BE49-F238E27FC236}">
                <a16:creationId xmlns:a16="http://schemas.microsoft.com/office/drawing/2014/main" id="{6C42842B-F1FC-8247-8CA4-64E7BA9CC926}"/>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0AE131F9-0B44-3048-A2B3-2B073392E7F4}"/>
              </a:ext>
            </a:extLst>
          </p:cNvPr>
          <p:cNvSpPr>
            <a:spLocks noGrp="1"/>
          </p:cNvSpPr>
          <p:nvPr>
            <p:ph type="sldNum" sz="quarter" idx="12"/>
          </p:nvPr>
        </p:nvSpPr>
        <p:spPr/>
        <p:txBody>
          <a:bodyPr/>
          <a:lstStyle/>
          <a:p>
            <a:fld id="{542D7923-4E55-E742-B4CE-3E43DDF1815F}" type="slidenum">
              <a:rPr lang="en-US" smtClean="0"/>
              <a:t>5</a:t>
            </a:fld>
            <a:endParaRPr lang="en-US"/>
          </a:p>
        </p:txBody>
      </p:sp>
    </p:spTree>
    <p:extLst>
      <p:ext uri="{BB962C8B-B14F-4D97-AF65-F5344CB8AC3E}">
        <p14:creationId xmlns:p14="http://schemas.microsoft.com/office/powerpoint/2010/main" val="207017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1E4-B185-3B4A-B8A0-36C07BF44209}"/>
              </a:ext>
            </a:extLst>
          </p:cNvPr>
          <p:cNvSpPr>
            <a:spLocks noGrp="1"/>
          </p:cNvSpPr>
          <p:nvPr>
            <p:ph type="title"/>
          </p:nvPr>
        </p:nvSpPr>
        <p:spPr>
          <a:xfrm>
            <a:off x="2407046" y="1"/>
            <a:ext cx="7377905" cy="576196"/>
          </a:xfrm>
        </p:spPr>
        <p:txBody>
          <a:bodyPr>
            <a:normAutofit fontScale="90000"/>
          </a:bodyPr>
          <a:lstStyle/>
          <a:p>
            <a:r>
              <a:rPr lang="en-US"/>
              <a:t>Data Insights: </a:t>
            </a:r>
          </a:p>
        </p:txBody>
      </p:sp>
      <p:pic>
        <p:nvPicPr>
          <p:cNvPr id="11" name="Content Placeholder 10">
            <a:extLst>
              <a:ext uri="{FF2B5EF4-FFF2-40B4-BE49-F238E27FC236}">
                <a16:creationId xmlns:a16="http://schemas.microsoft.com/office/drawing/2014/main" id="{2C26E086-BC35-0A47-91AF-A6BAAC19C1D7}"/>
              </a:ext>
            </a:extLst>
          </p:cNvPr>
          <p:cNvPicPr>
            <a:picLocks noGrp="1" noChangeAspect="1"/>
          </p:cNvPicPr>
          <p:nvPr>
            <p:ph idx="1"/>
          </p:nvPr>
        </p:nvPicPr>
        <p:blipFill>
          <a:blip r:embed="rId3"/>
          <a:stretch>
            <a:fillRect/>
          </a:stretch>
        </p:blipFill>
        <p:spPr>
          <a:xfrm>
            <a:off x="2407047" y="776288"/>
            <a:ext cx="7377905" cy="5675312"/>
          </a:xfrm>
        </p:spPr>
      </p:pic>
      <p:sp>
        <p:nvSpPr>
          <p:cNvPr id="4" name="Footer Placeholder 3">
            <a:extLst>
              <a:ext uri="{FF2B5EF4-FFF2-40B4-BE49-F238E27FC236}">
                <a16:creationId xmlns:a16="http://schemas.microsoft.com/office/drawing/2014/main" id="{4B19F1E9-2D61-6F4C-A3DA-114871F85EDF}"/>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5D7964C-45FC-A14D-99D7-FC4A85F7F32C}"/>
              </a:ext>
            </a:extLst>
          </p:cNvPr>
          <p:cNvSpPr>
            <a:spLocks noGrp="1"/>
          </p:cNvSpPr>
          <p:nvPr>
            <p:ph type="sldNum" sz="quarter" idx="12"/>
          </p:nvPr>
        </p:nvSpPr>
        <p:spPr/>
        <p:txBody>
          <a:bodyPr/>
          <a:lstStyle/>
          <a:p>
            <a:fld id="{542D7923-4E55-E742-B4CE-3E43DDF1815F}" type="slidenum">
              <a:rPr lang="en-US" smtClean="0"/>
              <a:t>6</a:t>
            </a:fld>
            <a:endParaRPr lang="en-US"/>
          </a:p>
        </p:txBody>
      </p:sp>
    </p:spTree>
    <p:extLst>
      <p:ext uri="{BB962C8B-B14F-4D97-AF65-F5344CB8AC3E}">
        <p14:creationId xmlns:p14="http://schemas.microsoft.com/office/powerpoint/2010/main" val="88878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DC8F-1F80-354A-A249-764032E409F5}"/>
              </a:ext>
            </a:extLst>
          </p:cNvPr>
          <p:cNvSpPr>
            <a:spLocks noGrp="1"/>
          </p:cNvSpPr>
          <p:nvPr>
            <p:ph type="title"/>
          </p:nvPr>
        </p:nvSpPr>
        <p:spPr>
          <a:xfrm>
            <a:off x="1195488" y="-1"/>
            <a:ext cx="9054298" cy="826361"/>
          </a:xfrm>
        </p:spPr>
        <p:txBody>
          <a:bodyPr>
            <a:noAutofit/>
          </a:bodyPr>
          <a:lstStyle/>
          <a:p>
            <a:br>
              <a:rPr lang="en-US" sz="2400" dirty="0"/>
            </a:br>
            <a:r>
              <a:rPr lang="en-US" sz="2400" dirty="0"/>
              <a:t>Overview of Price to Rent Ratio VS BUILDING TYPE</a:t>
            </a:r>
          </a:p>
        </p:txBody>
      </p:sp>
      <p:pic>
        <p:nvPicPr>
          <p:cNvPr id="7" name="Content Placeholder 6" descr="A picture containing screenshot&#10;&#10;Description automatically generated">
            <a:extLst>
              <a:ext uri="{FF2B5EF4-FFF2-40B4-BE49-F238E27FC236}">
                <a16:creationId xmlns:a16="http://schemas.microsoft.com/office/drawing/2014/main" id="{03C3FEB7-23F6-1940-AA61-C37A2A51946B}"/>
              </a:ext>
            </a:extLst>
          </p:cNvPr>
          <p:cNvPicPr>
            <a:picLocks noGrp="1" noChangeAspect="1"/>
          </p:cNvPicPr>
          <p:nvPr>
            <p:ph idx="1"/>
          </p:nvPr>
        </p:nvPicPr>
        <p:blipFill>
          <a:blip r:embed="rId2"/>
          <a:stretch>
            <a:fillRect/>
          </a:stretch>
        </p:blipFill>
        <p:spPr>
          <a:xfrm>
            <a:off x="1195487" y="1018542"/>
            <a:ext cx="9563435" cy="5007197"/>
          </a:xfrm>
        </p:spPr>
      </p:pic>
      <p:sp>
        <p:nvSpPr>
          <p:cNvPr id="4" name="Footer Placeholder 3">
            <a:extLst>
              <a:ext uri="{FF2B5EF4-FFF2-40B4-BE49-F238E27FC236}">
                <a16:creationId xmlns:a16="http://schemas.microsoft.com/office/drawing/2014/main" id="{CD92E32D-95C8-E44A-98B6-C0AD474F98E8}"/>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24EE9635-0201-5046-9A93-E350E3D2D5FC}"/>
              </a:ext>
            </a:extLst>
          </p:cNvPr>
          <p:cNvSpPr>
            <a:spLocks noGrp="1"/>
          </p:cNvSpPr>
          <p:nvPr>
            <p:ph type="sldNum" sz="quarter" idx="12"/>
          </p:nvPr>
        </p:nvSpPr>
        <p:spPr/>
        <p:txBody>
          <a:bodyPr/>
          <a:lstStyle/>
          <a:p>
            <a:fld id="{542D7923-4E55-E742-B4CE-3E43DDF1815F}" type="slidenum">
              <a:rPr lang="en-US" smtClean="0"/>
              <a:t>7</a:t>
            </a:fld>
            <a:endParaRPr lang="en-US"/>
          </a:p>
        </p:txBody>
      </p:sp>
    </p:spTree>
    <p:extLst>
      <p:ext uri="{BB962C8B-B14F-4D97-AF65-F5344CB8AC3E}">
        <p14:creationId xmlns:p14="http://schemas.microsoft.com/office/powerpoint/2010/main" val="143564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5088-0DAB-5E46-AC0A-4CD062ABA7AC}"/>
              </a:ext>
            </a:extLst>
          </p:cNvPr>
          <p:cNvSpPr>
            <a:spLocks noGrp="1"/>
          </p:cNvSpPr>
          <p:nvPr>
            <p:ph type="title"/>
          </p:nvPr>
        </p:nvSpPr>
        <p:spPr>
          <a:xfrm>
            <a:off x="1600200" y="1"/>
            <a:ext cx="8624455" cy="563670"/>
          </a:xfrm>
        </p:spPr>
        <p:txBody>
          <a:bodyPr>
            <a:normAutofit fontScale="90000"/>
          </a:bodyPr>
          <a:lstStyle/>
          <a:p>
            <a:r>
              <a:rPr lang="en-US"/>
              <a:t>Data Preprocessing:</a:t>
            </a:r>
          </a:p>
        </p:txBody>
      </p:sp>
      <p:sp>
        <p:nvSpPr>
          <p:cNvPr id="3" name="Content Placeholder 2">
            <a:extLst>
              <a:ext uri="{FF2B5EF4-FFF2-40B4-BE49-F238E27FC236}">
                <a16:creationId xmlns:a16="http://schemas.microsoft.com/office/drawing/2014/main" id="{BD0EBC41-6DB2-154F-A874-7BE8DF83AD58}"/>
              </a:ext>
            </a:extLst>
          </p:cNvPr>
          <p:cNvSpPr>
            <a:spLocks noGrp="1"/>
          </p:cNvSpPr>
          <p:nvPr>
            <p:ph idx="1"/>
          </p:nvPr>
        </p:nvSpPr>
        <p:spPr>
          <a:xfrm>
            <a:off x="0" y="1482288"/>
            <a:ext cx="12192000" cy="5101392"/>
          </a:xfrm>
        </p:spPr>
        <p:txBody>
          <a:bodyPr vert="horz" lIns="91440" tIns="45720" rIns="91440" bIns="45720" rtlCol="0" anchor="t">
            <a:normAutofit/>
          </a:bodyPr>
          <a:lstStyle/>
          <a:p>
            <a:r>
              <a:rPr lang="en-US" dirty="0">
                <a:sym typeface="Wingdings" pitchFamily="2" charset="2"/>
              </a:rPr>
              <a:t>Removing Outliers</a:t>
            </a:r>
          </a:p>
          <a:p>
            <a:r>
              <a:rPr lang="en-US" dirty="0">
                <a:sym typeface="Wingdings" pitchFamily="2" charset="2"/>
              </a:rPr>
              <a:t>Removing unwanted columns which do not have an impact on the model: e.g. Country Name; URL; Time Stamp of data collection</a:t>
            </a:r>
          </a:p>
          <a:p>
            <a:r>
              <a:rPr lang="en-US" dirty="0">
                <a:sym typeface="Wingdings" pitchFamily="2" charset="2"/>
              </a:rPr>
              <a:t>Merging of 2 types of data i.e. </a:t>
            </a:r>
            <a:r>
              <a:rPr lang="en-US" dirty="0" err="1">
                <a:sym typeface="Wingdings" pitchFamily="2" charset="2"/>
              </a:rPr>
              <a:t>Wohnung</a:t>
            </a:r>
            <a:r>
              <a:rPr lang="en-US" dirty="0">
                <a:sym typeface="Wingdings" pitchFamily="2" charset="2"/>
              </a:rPr>
              <a:t> and </a:t>
            </a:r>
            <a:r>
              <a:rPr lang="en-US" dirty="0" err="1">
                <a:sym typeface="Wingdings" pitchFamily="2" charset="2"/>
              </a:rPr>
              <a:t>Hauskauf</a:t>
            </a:r>
            <a:r>
              <a:rPr lang="en-US" dirty="0">
                <a:sym typeface="Wingdings" pitchFamily="2" charset="2"/>
              </a:rPr>
              <a:t>: using Tableau Prep</a:t>
            </a:r>
          </a:p>
          <a:p>
            <a:r>
              <a:rPr lang="en-US" dirty="0">
                <a:sym typeface="Wingdings" pitchFamily="2" charset="2"/>
              </a:rPr>
              <a:t>Merging Micro and Macro feature data</a:t>
            </a:r>
          </a:p>
          <a:p>
            <a:r>
              <a:rPr lang="en-US" dirty="0">
                <a:cs typeface="Calibri"/>
              </a:rPr>
              <a:t>Features Engineering </a:t>
            </a:r>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p>
        </p:txBody>
      </p:sp>
      <p:sp>
        <p:nvSpPr>
          <p:cNvPr id="4" name="Footer Placeholder 3">
            <a:extLst>
              <a:ext uri="{FF2B5EF4-FFF2-40B4-BE49-F238E27FC236}">
                <a16:creationId xmlns:a16="http://schemas.microsoft.com/office/drawing/2014/main" id="{02D34353-A794-834A-97C0-2B6A7C7CCF68}"/>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6B730ED2-9246-134C-913D-EBEA52FF8B76}"/>
              </a:ext>
            </a:extLst>
          </p:cNvPr>
          <p:cNvSpPr>
            <a:spLocks noGrp="1"/>
          </p:cNvSpPr>
          <p:nvPr>
            <p:ph type="sldNum" sz="quarter" idx="12"/>
          </p:nvPr>
        </p:nvSpPr>
        <p:spPr/>
        <p:txBody>
          <a:bodyPr/>
          <a:lstStyle/>
          <a:p>
            <a:fld id="{542D7923-4E55-E742-B4CE-3E43DDF1815F}" type="slidenum">
              <a:rPr lang="en-US" smtClean="0"/>
              <a:t>8</a:t>
            </a:fld>
            <a:endParaRPr lang="en-US"/>
          </a:p>
        </p:txBody>
      </p:sp>
    </p:spTree>
    <p:extLst>
      <p:ext uri="{BB962C8B-B14F-4D97-AF65-F5344CB8AC3E}">
        <p14:creationId xmlns:p14="http://schemas.microsoft.com/office/powerpoint/2010/main" val="271619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BD2A-0AD6-7F45-91EA-EA8623235450}"/>
              </a:ext>
            </a:extLst>
          </p:cNvPr>
          <p:cNvSpPr>
            <a:spLocks noGrp="1"/>
          </p:cNvSpPr>
          <p:nvPr>
            <p:ph type="title"/>
          </p:nvPr>
        </p:nvSpPr>
        <p:spPr>
          <a:xfrm>
            <a:off x="1600200" y="1"/>
            <a:ext cx="8624455" cy="526092"/>
          </a:xfrm>
        </p:spPr>
        <p:txBody>
          <a:bodyPr>
            <a:normAutofit fontScale="90000"/>
          </a:bodyPr>
          <a:lstStyle/>
          <a:p>
            <a:r>
              <a:rPr lang="en-US">
                <a:cs typeface="Calibri Light"/>
              </a:rPr>
              <a:t>Data</a:t>
            </a:r>
            <a:endParaRPr lang="en-US"/>
          </a:p>
        </p:txBody>
      </p:sp>
      <p:sp>
        <p:nvSpPr>
          <p:cNvPr id="4" name="Footer Placeholder 3">
            <a:extLst>
              <a:ext uri="{FF2B5EF4-FFF2-40B4-BE49-F238E27FC236}">
                <a16:creationId xmlns:a16="http://schemas.microsoft.com/office/drawing/2014/main" id="{9269DD0E-306F-5A40-82CC-F80D249C9E72}"/>
              </a:ext>
            </a:extLst>
          </p:cNvPr>
          <p:cNvSpPr>
            <a:spLocks noGrp="1"/>
          </p:cNvSpPr>
          <p:nvPr>
            <p:ph type="ftr" sz="quarter" idx="11"/>
          </p:nvPr>
        </p:nvSpPr>
        <p:spPr/>
        <p:txBody>
          <a:bodyPr/>
          <a:lstStyle/>
          <a:p>
            <a:r>
              <a:rPr lang="en-US"/>
              <a:t>Phanindra, Gaurav, Ved</a:t>
            </a:r>
          </a:p>
        </p:txBody>
      </p:sp>
      <p:sp>
        <p:nvSpPr>
          <p:cNvPr id="5" name="Slide Number Placeholder 4">
            <a:extLst>
              <a:ext uri="{FF2B5EF4-FFF2-40B4-BE49-F238E27FC236}">
                <a16:creationId xmlns:a16="http://schemas.microsoft.com/office/drawing/2014/main" id="{40635FA2-5142-9240-8035-0E845A43E78B}"/>
              </a:ext>
            </a:extLst>
          </p:cNvPr>
          <p:cNvSpPr>
            <a:spLocks noGrp="1"/>
          </p:cNvSpPr>
          <p:nvPr>
            <p:ph type="sldNum" sz="quarter" idx="12"/>
          </p:nvPr>
        </p:nvSpPr>
        <p:spPr/>
        <p:txBody>
          <a:bodyPr/>
          <a:lstStyle/>
          <a:p>
            <a:fld id="{542D7923-4E55-E742-B4CE-3E43DDF1815F}" type="slidenum">
              <a:rPr lang="en-US" smtClean="0"/>
              <a:t>9</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A8EFAA2-8CAE-0540-A6D7-DEAF7FD9F378}"/>
              </a:ext>
            </a:extLst>
          </p:cNvPr>
          <p:cNvPicPr>
            <a:picLocks noGrp="1" noChangeAspect="1"/>
          </p:cNvPicPr>
          <p:nvPr>
            <p:ph idx="1"/>
          </p:nvPr>
        </p:nvPicPr>
        <p:blipFill>
          <a:blip r:embed="rId2"/>
          <a:stretch>
            <a:fillRect/>
          </a:stretch>
        </p:blipFill>
        <p:spPr>
          <a:xfrm>
            <a:off x="446987" y="1901507"/>
            <a:ext cx="11298026" cy="3054986"/>
          </a:xfrm>
        </p:spPr>
      </p:pic>
    </p:spTree>
    <p:extLst>
      <p:ext uri="{BB962C8B-B14F-4D97-AF65-F5344CB8AC3E}">
        <p14:creationId xmlns:p14="http://schemas.microsoft.com/office/powerpoint/2010/main" val="1605209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{EB7C6556-348A-BF4B-8CC2-466FA8AEC9E0}tf10001120</Template>
  <TotalTime>0</TotalTime>
  <Words>940</Words>
  <Application>Microsoft Office PowerPoint</Application>
  <PresentationFormat>Widescreen</PresentationFormat>
  <Paragraphs>188</Paragraphs>
  <Slides>33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Parcel</vt:lpstr>
      <vt:lpstr>DATA ANALYTICS PRESENTATION:</vt:lpstr>
      <vt:lpstr>TABLE OF CONTENTS:</vt:lpstr>
      <vt:lpstr>PROBLEM STATEMENT:</vt:lpstr>
      <vt:lpstr>PowerPoint Presentation</vt:lpstr>
      <vt:lpstr>Challenges:</vt:lpstr>
      <vt:lpstr>Data Insights: </vt:lpstr>
      <vt:lpstr> Overview of Price to Rent Ratio VS BUILDING TYPE</vt:lpstr>
      <vt:lpstr>Data Preprocessing:</vt:lpstr>
      <vt:lpstr>Data</vt:lpstr>
      <vt:lpstr>Statistical Analysis</vt:lpstr>
      <vt:lpstr>Region-wise visualization</vt:lpstr>
      <vt:lpstr> visualization</vt:lpstr>
      <vt:lpstr>PowerPoint Presentation</vt:lpstr>
      <vt:lpstr>PowerPoint Presentation</vt:lpstr>
      <vt:lpstr>PowerPoint Presentation</vt:lpstr>
      <vt:lpstr>PowerPoint Presentation</vt:lpstr>
      <vt:lpstr>Non-log model: normalized coefficient</vt:lpstr>
      <vt:lpstr>Non-log model: normalized coefficient</vt:lpstr>
      <vt:lpstr>Non-log model: Normalized Coefficients</vt:lpstr>
      <vt:lpstr>Non-log model: Normalized Coefficients</vt:lpstr>
      <vt:lpstr>Interpretation of Log Model</vt:lpstr>
      <vt:lpstr>Log-log Models for Elasticity:</vt:lpstr>
      <vt:lpstr>Log-log Models for Elasticity:</vt:lpstr>
      <vt:lpstr>Log-log Models for Elasticity:</vt:lpstr>
      <vt:lpstr>Non-log model: Normalized Coefficients</vt:lpstr>
      <vt:lpstr>Log-log Models for Elasticity:</vt:lpstr>
      <vt:lpstr>Model comparisons</vt:lpstr>
      <vt:lpstr> COMPARISON BETWEEN MACHINE LEARNING MODELS: </vt:lpstr>
      <vt:lpstr>10 CROSS VALIDATION OF LINEAR NON-LOG MODEL</vt:lpstr>
      <vt:lpstr>Insights from the Model Visualizations:</vt:lpstr>
      <vt:lpstr>Future Scope and takeaways: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PRESENTATION:</dc:title>
  <dc:creator>Ved Ravindra Nerlikar</dc:creator>
  <cp:lastModifiedBy>gauravkumarjha1192@outlook.com</cp:lastModifiedBy>
  <cp:revision>16</cp:revision>
  <dcterms:created xsi:type="dcterms:W3CDTF">2020-06-21T15:19:09Z</dcterms:created>
  <dcterms:modified xsi:type="dcterms:W3CDTF">2020-07-07T14:29:47Z</dcterms:modified>
</cp:coreProperties>
</file>