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77fd5b491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77fd5b491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77fd5b491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77fd5b491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7fd5b491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7fd5b491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7fd5b491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7fd5b491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77fd5b491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77fd5b491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77fd5b491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77fd5b491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7fd5b491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77fd5b491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7fd5b491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77fd5b491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77fd5b491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77fd5b491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77fd5b491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77fd5b491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77fd5b491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77fd5b491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77fd5b491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77fd5b491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77fd5b491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77fd5b491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7fd5b491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7fd5b491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7fd5b491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7fd5b491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7fd5b491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7fd5b491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7fd5b491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7fd5b491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skyhack.hackerearth.com/" TargetMode="External"/><Relationship Id="rId4" Type="http://schemas.openxmlformats.org/officeDocument/2006/relationships/hyperlink" Target="https://github.com/Gaurav7877/SkyHack_Hackathon" TargetMode="External"/><Relationship Id="rId5" Type="http://schemas.openxmlformats.org/officeDocument/2006/relationships/hyperlink" Target="https://docs.google.com/spreadsheets/u/0/d/1KYWEmVz-TJAaF1vNqoRVMNemXV0HHkJpveUgmSQmKm8/edi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58050" y="559575"/>
            <a:ext cx="8580300" cy="2316900"/>
          </a:xfrm>
          <a:prstGeom prst="rect">
            <a:avLst/>
          </a:prstGeom>
        </p:spPr>
        <p:txBody>
          <a:bodyPr anchorCtr="0" anchor="b" bIns="91425" lIns="91425" spcFirstLastPara="1" rIns="91425" wrap="square" tIns="91425">
            <a:normAutofit/>
          </a:bodyPr>
          <a:lstStyle/>
          <a:p>
            <a:pPr indent="0" lvl="0" marL="0" rtl="0" algn="r">
              <a:spcBef>
                <a:spcPts val="0"/>
              </a:spcBef>
              <a:spcAft>
                <a:spcPts val="0"/>
              </a:spcAft>
              <a:buNone/>
            </a:pPr>
            <a:r>
              <a:rPr b="1" lang="en" sz="7000">
                <a:solidFill>
                  <a:srgbClr val="003096"/>
                </a:solidFill>
                <a:latin typeface="Times New Roman"/>
                <a:ea typeface="Times New Roman"/>
                <a:cs typeface="Times New Roman"/>
                <a:sym typeface="Times New Roman"/>
              </a:rPr>
              <a:t>SKYHACK</a:t>
            </a:r>
            <a:endParaRPr b="1" sz="7000">
              <a:solidFill>
                <a:srgbClr val="003096"/>
              </a:solidFill>
              <a:latin typeface="Times New Roman"/>
              <a:ea typeface="Times New Roman"/>
              <a:cs typeface="Times New Roman"/>
              <a:sym typeface="Times New Roman"/>
            </a:endParaRPr>
          </a:p>
          <a:p>
            <a:pPr indent="0" lvl="0" marL="0" rtl="0" algn="r">
              <a:spcBef>
                <a:spcPts val="0"/>
              </a:spcBef>
              <a:spcAft>
                <a:spcPts val="0"/>
              </a:spcAft>
              <a:buNone/>
            </a:pPr>
            <a:r>
              <a:rPr lang="en" sz="7000">
                <a:solidFill>
                  <a:srgbClr val="003096"/>
                </a:solidFill>
                <a:latin typeface="Times New Roman"/>
                <a:ea typeface="Times New Roman"/>
                <a:cs typeface="Times New Roman"/>
                <a:sym typeface="Times New Roman"/>
              </a:rPr>
              <a:t>HACKATHON</a:t>
            </a:r>
            <a:endParaRPr sz="7000">
              <a:solidFill>
                <a:srgbClr val="003096"/>
              </a:solidFill>
              <a:latin typeface="Times New Roman"/>
              <a:ea typeface="Times New Roman"/>
              <a:cs typeface="Times New Roman"/>
              <a:sym typeface="Times New Roman"/>
            </a:endParaRPr>
          </a:p>
        </p:txBody>
      </p:sp>
      <p:sp>
        <p:nvSpPr>
          <p:cNvPr id="55" name="Google Shape;55;p13"/>
          <p:cNvSpPr txBox="1"/>
          <p:nvPr>
            <p:ph idx="1" type="subTitle"/>
          </p:nvPr>
        </p:nvSpPr>
        <p:spPr>
          <a:xfrm>
            <a:off x="311588" y="35250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3096"/>
                </a:solidFill>
                <a:latin typeface="Times New Roman"/>
                <a:ea typeface="Times New Roman"/>
                <a:cs typeface="Times New Roman"/>
                <a:sym typeface="Times New Roman"/>
              </a:rPr>
              <a:t>2K20/MC/049   Gaurav Jain</a:t>
            </a:r>
            <a:endParaRPr>
              <a:solidFill>
                <a:srgbClr val="003096"/>
              </a:solidFill>
              <a:latin typeface="Times New Roman"/>
              <a:ea typeface="Times New Roman"/>
              <a:cs typeface="Times New Roman"/>
              <a:sym typeface="Times New Roman"/>
            </a:endParaRPr>
          </a:p>
        </p:txBody>
      </p:sp>
      <p:pic>
        <p:nvPicPr>
          <p:cNvPr id="56" name="Google Shape;56;p13"/>
          <p:cNvPicPr preferRelativeResize="0"/>
          <p:nvPr/>
        </p:nvPicPr>
        <p:blipFill rotWithShape="1">
          <a:blip r:embed="rId3">
            <a:alphaModFix/>
          </a:blip>
          <a:srcRect b="27205" l="15737" r="17861" t="5900"/>
          <a:stretch/>
        </p:blipFill>
        <p:spPr>
          <a:xfrm>
            <a:off x="304800" y="457200"/>
            <a:ext cx="2552814" cy="2571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3096"/>
                </a:solidFill>
                <a:latin typeface="Times New Roman"/>
                <a:ea typeface="Times New Roman"/>
                <a:cs typeface="Times New Roman"/>
                <a:sym typeface="Times New Roman"/>
              </a:rPr>
              <a:t>ANALYSING </a:t>
            </a:r>
            <a:r>
              <a:rPr lang="en">
                <a:solidFill>
                  <a:srgbClr val="003096"/>
                </a:solidFill>
                <a:latin typeface="Times New Roman"/>
                <a:ea typeface="Times New Roman"/>
                <a:cs typeface="Times New Roman"/>
                <a:sym typeface="Times New Roman"/>
              </a:rPr>
              <a:t>THE RESULTS</a:t>
            </a:r>
            <a:endParaRPr>
              <a:solidFill>
                <a:srgbClr val="003096"/>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14" name="Google Shape;114;p22"/>
          <p:cNvSpPr txBox="1"/>
          <p:nvPr>
            <p:ph idx="2" type="body"/>
          </p:nvPr>
        </p:nvSpPr>
        <p:spPr>
          <a:xfrm>
            <a:off x="4572000" y="1152475"/>
            <a:ext cx="4260300" cy="381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003096"/>
                </a:solidFill>
                <a:latin typeface="Times New Roman"/>
                <a:ea typeface="Times New Roman"/>
                <a:cs typeface="Times New Roman"/>
                <a:sym typeface="Times New Roman"/>
              </a:rPr>
              <a:t>In the first chart:</a:t>
            </a:r>
            <a:endParaRPr>
              <a:solidFill>
                <a:srgbClr val="003096"/>
              </a:solidFill>
              <a:latin typeface="Times New Roman"/>
              <a:ea typeface="Times New Roman"/>
              <a:cs typeface="Times New Roman"/>
              <a:sym typeface="Times New Roman"/>
            </a:endParaRPr>
          </a:p>
          <a:p>
            <a:pPr indent="-317500" lvl="0" marL="457200" rtl="0" algn="l">
              <a:spcBef>
                <a:spcPts val="120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Unexpectedly, those without a stop in between are the most dissatisfied whereas those who have stop(s) are more satisfied, it can be assumed that this is due to the fact that many 1 leg flights are short in duration and some don’t have meal time resulting in dissatisfaction</a:t>
            </a:r>
            <a:endParaRPr>
              <a:solidFill>
                <a:srgbClr val="003096"/>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003096"/>
                </a:solidFill>
                <a:latin typeface="Times New Roman"/>
                <a:ea typeface="Times New Roman"/>
                <a:cs typeface="Times New Roman"/>
                <a:sym typeface="Times New Roman"/>
              </a:rPr>
              <a:t>In the second chart:</a:t>
            </a:r>
            <a:endParaRPr>
              <a:solidFill>
                <a:srgbClr val="003096"/>
              </a:solidFill>
              <a:latin typeface="Times New Roman"/>
              <a:ea typeface="Times New Roman"/>
              <a:cs typeface="Times New Roman"/>
              <a:sym typeface="Times New Roman"/>
            </a:endParaRPr>
          </a:p>
          <a:p>
            <a:pPr indent="-317500" lvl="0" marL="457200" rtl="0" algn="l">
              <a:spcBef>
                <a:spcPts val="120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The hub departures are those leaving from a larger airport having many </a:t>
            </a:r>
            <a:r>
              <a:rPr lang="en">
                <a:solidFill>
                  <a:srgbClr val="003096"/>
                </a:solidFill>
                <a:latin typeface="Times New Roman"/>
                <a:ea typeface="Times New Roman"/>
                <a:cs typeface="Times New Roman"/>
                <a:sym typeface="Times New Roman"/>
              </a:rPr>
              <a:t>facilities, hence one would assume the F&amp;B services here would be satisfactory but the data seem to show otherwise.</a:t>
            </a:r>
            <a:endParaRPr>
              <a:solidFill>
                <a:srgbClr val="003096"/>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rgbClr val="003096"/>
                </a:solidFill>
                <a:latin typeface="Times New Roman"/>
                <a:ea typeface="Times New Roman"/>
                <a:cs typeface="Times New Roman"/>
                <a:sym typeface="Times New Roman"/>
              </a:rPr>
              <a:t>It is also worth noting the scale that each chart is showing as they are all ranging differently</a:t>
            </a:r>
            <a:endParaRPr>
              <a:solidFill>
                <a:srgbClr val="003096"/>
              </a:solidFill>
              <a:latin typeface="Times New Roman"/>
              <a:ea typeface="Times New Roman"/>
              <a:cs typeface="Times New Roman"/>
              <a:sym typeface="Times New Roman"/>
            </a:endParaRPr>
          </a:p>
        </p:txBody>
      </p:sp>
      <p:pic>
        <p:nvPicPr>
          <p:cNvPr id="115" name="Google Shape;115;p22"/>
          <p:cNvPicPr preferRelativeResize="0"/>
          <p:nvPr/>
        </p:nvPicPr>
        <p:blipFill rotWithShape="1">
          <a:blip r:embed="rId3">
            <a:alphaModFix/>
          </a:blip>
          <a:srcRect b="0" l="0" r="0" t="0"/>
          <a:stretch/>
        </p:blipFill>
        <p:spPr>
          <a:xfrm>
            <a:off x="682749" y="1017725"/>
            <a:ext cx="3194250" cy="1975125"/>
          </a:xfrm>
          <a:prstGeom prst="rect">
            <a:avLst/>
          </a:prstGeom>
          <a:noFill/>
          <a:ln>
            <a:noFill/>
          </a:ln>
        </p:spPr>
      </p:pic>
      <p:pic>
        <p:nvPicPr>
          <p:cNvPr id="116" name="Google Shape;116;p22"/>
          <p:cNvPicPr preferRelativeResize="0"/>
          <p:nvPr/>
        </p:nvPicPr>
        <p:blipFill rotWithShape="1">
          <a:blip r:embed="rId4">
            <a:alphaModFix/>
          </a:blip>
          <a:srcRect b="0" l="0" r="0" t="0"/>
          <a:stretch/>
        </p:blipFill>
        <p:spPr>
          <a:xfrm>
            <a:off x="682750" y="2992845"/>
            <a:ext cx="3194250" cy="19751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3096"/>
                </a:solidFill>
                <a:latin typeface="Times New Roman"/>
                <a:ea typeface="Times New Roman"/>
                <a:cs typeface="Times New Roman"/>
                <a:sym typeface="Times New Roman"/>
              </a:rPr>
              <a:t>ANALYSING </a:t>
            </a:r>
            <a:r>
              <a:rPr lang="en">
                <a:solidFill>
                  <a:srgbClr val="003096"/>
                </a:solidFill>
                <a:latin typeface="Times New Roman"/>
                <a:ea typeface="Times New Roman"/>
                <a:cs typeface="Times New Roman"/>
                <a:sym typeface="Times New Roman"/>
              </a:rPr>
              <a:t>THE RESULTS</a:t>
            </a:r>
            <a:endParaRPr>
              <a:solidFill>
                <a:srgbClr val="003096"/>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22" name="Google Shape;122;p23"/>
          <p:cNvSpPr txBox="1"/>
          <p:nvPr>
            <p:ph idx="2" type="body"/>
          </p:nvPr>
        </p:nvSpPr>
        <p:spPr>
          <a:xfrm>
            <a:off x="4572000" y="1152475"/>
            <a:ext cx="4260300" cy="381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3096"/>
                </a:solidFill>
                <a:latin typeface="Times New Roman"/>
                <a:ea typeface="Times New Roman"/>
                <a:cs typeface="Times New Roman"/>
                <a:sym typeface="Times New Roman"/>
              </a:rPr>
              <a:t>In the first chart:</a:t>
            </a:r>
            <a:endParaRPr>
              <a:solidFill>
                <a:srgbClr val="003096"/>
              </a:solidFill>
              <a:latin typeface="Times New Roman"/>
              <a:ea typeface="Times New Roman"/>
              <a:cs typeface="Times New Roman"/>
              <a:sym typeface="Times New Roman"/>
            </a:endParaRPr>
          </a:p>
          <a:p>
            <a:pPr indent="-317500" lvl="0" marL="457200" rtl="0" algn="l">
              <a:spcBef>
                <a:spcPts val="120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We can clearly see that some of the fleet / airplane types are </a:t>
            </a:r>
            <a:r>
              <a:rPr lang="en">
                <a:solidFill>
                  <a:srgbClr val="003096"/>
                </a:solidFill>
                <a:latin typeface="Times New Roman"/>
                <a:ea typeface="Times New Roman"/>
                <a:cs typeface="Times New Roman"/>
                <a:sym typeface="Times New Roman"/>
              </a:rPr>
              <a:t>preferred</a:t>
            </a:r>
            <a:r>
              <a:rPr lang="en">
                <a:solidFill>
                  <a:srgbClr val="003096"/>
                </a:solidFill>
                <a:latin typeface="Times New Roman"/>
                <a:ea typeface="Times New Roman"/>
                <a:cs typeface="Times New Roman"/>
                <a:sym typeface="Times New Roman"/>
              </a:rPr>
              <a:t> over the others, namely:</a:t>
            </a:r>
            <a:endParaRPr>
              <a:solidFill>
                <a:srgbClr val="003096"/>
              </a:solidFill>
              <a:latin typeface="Times New Roman"/>
              <a:ea typeface="Times New Roman"/>
              <a:cs typeface="Times New Roman"/>
              <a:sym typeface="Times New Roman"/>
            </a:endParaRPr>
          </a:p>
          <a:p>
            <a:pPr indent="-304800" lvl="1" marL="914400" rtl="0" algn="l">
              <a:spcBef>
                <a:spcPts val="0"/>
              </a:spcBef>
              <a:spcAft>
                <a:spcPts val="0"/>
              </a:spcAft>
              <a:buClr>
                <a:srgbClr val="003096"/>
              </a:buClr>
              <a:buSzPts val="1200"/>
              <a:buFont typeface="Times New Roman"/>
              <a:buChar char="-"/>
            </a:pPr>
            <a:r>
              <a:rPr lang="en">
                <a:solidFill>
                  <a:srgbClr val="003096"/>
                </a:solidFill>
                <a:latin typeface="Times New Roman"/>
                <a:ea typeface="Times New Roman"/>
                <a:cs typeface="Times New Roman"/>
                <a:sym typeface="Times New Roman"/>
              </a:rPr>
              <a:t>A319-100, B737-800, B737-900</a:t>
            </a:r>
            <a:endParaRPr>
              <a:solidFill>
                <a:srgbClr val="003096"/>
              </a:solidFill>
              <a:latin typeface="Times New Roman"/>
              <a:ea typeface="Times New Roman"/>
              <a:cs typeface="Times New Roman"/>
              <a:sym typeface="Times New Roman"/>
            </a:endParaRPr>
          </a:p>
          <a:p>
            <a:pPr indent="-304800" lvl="1" marL="914400" rtl="0" algn="l">
              <a:spcBef>
                <a:spcPts val="0"/>
              </a:spcBef>
              <a:spcAft>
                <a:spcPts val="0"/>
              </a:spcAft>
              <a:buClr>
                <a:srgbClr val="003096"/>
              </a:buClr>
              <a:buSzPts val="1200"/>
              <a:buFont typeface="Times New Roman"/>
              <a:buChar char="-"/>
            </a:pPr>
            <a:r>
              <a:rPr lang="en">
                <a:solidFill>
                  <a:srgbClr val="003096"/>
                </a:solidFill>
                <a:latin typeface="Times New Roman"/>
                <a:ea typeface="Times New Roman"/>
                <a:cs typeface="Times New Roman"/>
                <a:sym typeface="Times New Roman"/>
              </a:rPr>
              <a:t>It would be smarter to try to </a:t>
            </a:r>
            <a:r>
              <a:rPr lang="en">
                <a:solidFill>
                  <a:srgbClr val="003096"/>
                </a:solidFill>
                <a:latin typeface="Times New Roman"/>
                <a:ea typeface="Times New Roman"/>
                <a:cs typeface="Times New Roman"/>
                <a:sym typeface="Times New Roman"/>
              </a:rPr>
              <a:t>acquire</a:t>
            </a:r>
            <a:r>
              <a:rPr lang="en">
                <a:solidFill>
                  <a:srgbClr val="003096"/>
                </a:solidFill>
                <a:latin typeface="Times New Roman"/>
                <a:ea typeface="Times New Roman"/>
                <a:cs typeface="Times New Roman"/>
                <a:sym typeface="Times New Roman"/>
              </a:rPr>
              <a:t> more of these fleet types to increase the customer satisfaction</a:t>
            </a:r>
            <a:endParaRPr>
              <a:solidFill>
                <a:srgbClr val="003096"/>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003096"/>
                </a:solidFill>
                <a:latin typeface="Times New Roman"/>
                <a:ea typeface="Times New Roman"/>
                <a:cs typeface="Times New Roman"/>
                <a:sym typeface="Times New Roman"/>
              </a:rPr>
              <a:t>Similarly in the second chart:</a:t>
            </a:r>
            <a:endParaRPr>
              <a:solidFill>
                <a:srgbClr val="003096"/>
              </a:solidFill>
              <a:latin typeface="Times New Roman"/>
              <a:ea typeface="Times New Roman"/>
              <a:cs typeface="Times New Roman"/>
              <a:sym typeface="Times New Roman"/>
            </a:endParaRPr>
          </a:p>
          <a:p>
            <a:pPr indent="-317500" lvl="0" marL="457200" rtl="0" algn="l">
              <a:spcBef>
                <a:spcPts val="120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We can that even for equipment type, there are some that are better as they increase consumer satisfaction, like:</a:t>
            </a:r>
            <a:endParaRPr>
              <a:solidFill>
                <a:srgbClr val="003096"/>
              </a:solidFill>
              <a:latin typeface="Times New Roman"/>
              <a:ea typeface="Times New Roman"/>
              <a:cs typeface="Times New Roman"/>
              <a:sym typeface="Times New Roman"/>
            </a:endParaRPr>
          </a:p>
          <a:p>
            <a:pPr indent="-304800" lvl="1" marL="914400" rtl="0" algn="l">
              <a:spcBef>
                <a:spcPts val="0"/>
              </a:spcBef>
              <a:spcAft>
                <a:spcPts val="0"/>
              </a:spcAft>
              <a:buClr>
                <a:srgbClr val="003096"/>
              </a:buClr>
              <a:buSzPts val="1200"/>
              <a:buFont typeface="Times New Roman"/>
              <a:buChar char="-"/>
            </a:pPr>
            <a:r>
              <a:rPr lang="en">
                <a:solidFill>
                  <a:srgbClr val="003096"/>
                </a:solidFill>
                <a:latin typeface="Times New Roman"/>
                <a:ea typeface="Times New Roman"/>
                <a:cs typeface="Times New Roman"/>
                <a:sym typeface="Times New Roman"/>
              </a:rPr>
              <a:t>19F, 73Y, 37K, 19G</a:t>
            </a:r>
            <a:endParaRPr>
              <a:solidFill>
                <a:srgbClr val="003096"/>
              </a:solidFill>
              <a:latin typeface="Times New Roman"/>
              <a:ea typeface="Times New Roman"/>
              <a:cs typeface="Times New Roman"/>
              <a:sym typeface="Times New Roman"/>
            </a:endParaRPr>
          </a:p>
        </p:txBody>
      </p:sp>
      <p:pic>
        <p:nvPicPr>
          <p:cNvPr id="123" name="Google Shape;123;p23"/>
          <p:cNvPicPr preferRelativeResize="0"/>
          <p:nvPr/>
        </p:nvPicPr>
        <p:blipFill rotWithShape="1">
          <a:blip r:embed="rId3">
            <a:alphaModFix/>
          </a:blip>
          <a:srcRect b="0" l="0" r="0" t="0"/>
          <a:stretch/>
        </p:blipFill>
        <p:spPr>
          <a:xfrm>
            <a:off x="682749" y="1017725"/>
            <a:ext cx="3194250" cy="1975125"/>
          </a:xfrm>
          <a:prstGeom prst="rect">
            <a:avLst/>
          </a:prstGeom>
          <a:noFill/>
          <a:ln>
            <a:noFill/>
          </a:ln>
        </p:spPr>
      </p:pic>
      <p:pic>
        <p:nvPicPr>
          <p:cNvPr id="124" name="Google Shape;124;p23"/>
          <p:cNvPicPr preferRelativeResize="0"/>
          <p:nvPr/>
        </p:nvPicPr>
        <p:blipFill rotWithShape="1">
          <a:blip r:embed="rId4">
            <a:alphaModFix/>
          </a:blip>
          <a:srcRect b="0" l="0" r="0" t="0"/>
          <a:stretch/>
        </p:blipFill>
        <p:spPr>
          <a:xfrm>
            <a:off x="682750" y="2992845"/>
            <a:ext cx="3194250" cy="19751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3096"/>
                </a:solidFill>
                <a:latin typeface="Times New Roman"/>
                <a:ea typeface="Times New Roman"/>
                <a:cs typeface="Times New Roman"/>
                <a:sym typeface="Times New Roman"/>
              </a:rPr>
              <a:t>ANALYSING </a:t>
            </a:r>
            <a:r>
              <a:rPr lang="en">
                <a:solidFill>
                  <a:srgbClr val="003096"/>
                </a:solidFill>
                <a:latin typeface="Times New Roman"/>
                <a:ea typeface="Times New Roman"/>
                <a:cs typeface="Times New Roman"/>
                <a:sym typeface="Times New Roman"/>
              </a:rPr>
              <a:t>THE RESULTS</a:t>
            </a:r>
            <a:endParaRPr>
              <a:solidFill>
                <a:srgbClr val="003096"/>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30" name="Google Shape;130;p24"/>
          <p:cNvSpPr txBox="1"/>
          <p:nvPr>
            <p:ph idx="2" type="body"/>
          </p:nvPr>
        </p:nvSpPr>
        <p:spPr>
          <a:xfrm>
            <a:off x="4572000" y="1152475"/>
            <a:ext cx="4260300" cy="3815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003096"/>
                </a:solidFill>
                <a:latin typeface="Times New Roman"/>
                <a:ea typeface="Times New Roman"/>
                <a:cs typeface="Times New Roman"/>
                <a:sym typeface="Times New Roman"/>
              </a:rPr>
              <a:t>In these charts:</a:t>
            </a:r>
            <a:endParaRPr>
              <a:solidFill>
                <a:srgbClr val="003096"/>
              </a:solidFill>
              <a:latin typeface="Times New Roman"/>
              <a:ea typeface="Times New Roman"/>
              <a:cs typeface="Times New Roman"/>
              <a:sym typeface="Times New Roman"/>
            </a:endParaRPr>
          </a:p>
          <a:p>
            <a:pPr indent="-317500" lvl="0" marL="457200" rtl="0" algn="l">
              <a:spcBef>
                <a:spcPts val="120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We can see an understandable dissatisfaction when it comes to long flights (which is also reflected in the second chart as most international flight tent to be longer) as at this point we can assume that the journey itself is creating more dissatisfaction than the F&amp;B service</a:t>
            </a:r>
            <a:endParaRPr>
              <a:solidFill>
                <a:srgbClr val="003096"/>
              </a:solidFill>
              <a:latin typeface="Times New Roman"/>
              <a:ea typeface="Times New Roman"/>
              <a:cs typeface="Times New Roman"/>
              <a:sym typeface="Times New Roman"/>
            </a:endParaRPr>
          </a:p>
          <a:p>
            <a:pPr indent="-317500" lvl="0" marL="457200" rtl="0" algn="l">
              <a:spcBef>
                <a:spcPts val="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The short journeys are also slightly in dissatisfaction due to the possibility that they may not serve food at all</a:t>
            </a:r>
            <a:endParaRPr>
              <a:solidFill>
                <a:srgbClr val="003096"/>
              </a:solidFill>
              <a:latin typeface="Times New Roman"/>
              <a:ea typeface="Times New Roman"/>
              <a:cs typeface="Times New Roman"/>
              <a:sym typeface="Times New Roman"/>
            </a:endParaRPr>
          </a:p>
          <a:p>
            <a:pPr indent="-317500" lvl="0" marL="457200" rtl="0" algn="l">
              <a:spcBef>
                <a:spcPts val="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However we can see that the customers in </a:t>
            </a:r>
            <a:r>
              <a:rPr lang="en">
                <a:solidFill>
                  <a:srgbClr val="003096"/>
                </a:solidFill>
                <a:latin typeface="Times New Roman"/>
                <a:ea typeface="Times New Roman"/>
                <a:cs typeface="Times New Roman"/>
                <a:sym typeface="Times New Roman"/>
              </a:rPr>
              <a:t>medium</a:t>
            </a:r>
            <a:r>
              <a:rPr lang="en">
                <a:solidFill>
                  <a:srgbClr val="003096"/>
                </a:solidFill>
                <a:latin typeface="Times New Roman"/>
                <a:ea typeface="Times New Roman"/>
                <a:cs typeface="Times New Roman"/>
                <a:sym typeface="Times New Roman"/>
              </a:rPr>
              <a:t> and domestic flights are super satisfied with their F&amp;B services, paying attention the first chart, the </a:t>
            </a:r>
            <a:r>
              <a:rPr lang="en">
                <a:solidFill>
                  <a:srgbClr val="003096"/>
                </a:solidFill>
                <a:latin typeface="Times New Roman"/>
                <a:ea typeface="Times New Roman"/>
                <a:cs typeface="Times New Roman"/>
                <a:sym typeface="Times New Roman"/>
              </a:rPr>
              <a:t>medium</a:t>
            </a:r>
            <a:r>
              <a:rPr lang="en">
                <a:solidFill>
                  <a:srgbClr val="003096"/>
                </a:solidFill>
                <a:latin typeface="Times New Roman"/>
                <a:ea typeface="Times New Roman"/>
                <a:cs typeface="Times New Roman"/>
                <a:sym typeface="Times New Roman"/>
              </a:rPr>
              <a:t> length has even </a:t>
            </a:r>
            <a:r>
              <a:rPr lang="en">
                <a:solidFill>
                  <a:srgbClr val="003096"/>
                </a:solidFill>
                <a:latin typeface="Times New Roman"/>
                <a:ea typeface="Times New Roman"/>
                <a:cs typeface="Times New Roman"/>
                <a:sym typeface="Times New Roman"/>
              </a:rPr>
              <a:t>broken</a:t>
            </a:r>
            <a:r>
              <a:rPr lang="en">
                <a:solidFill>
                  <a:srgbClr val="003096"/>
                </a:solidFill>
                <a:latin typeface="Times New Roman"/>
                <a:ea typeface="Times New Roman"/>
                <a:cs typeface="Times New Roman"/>
                <a:sym typeface="Times New Roman"/>
              </a:rPr>
              <a:t> the 100 unit barrier</a:t>
            </a:r>
            <a:endParaRPr>
              <a:solidFill>
                <a:srgbClr val="003096"/>
              </a:solidFill>
              <a:latin typeface="Times New Roman"/>
              <a:ea typeface="Times New Roman"/>
              <a:cs typeface="Times New Roman"/>
              <a:sym typeface="Times New Roman"/>
            </a:endParaRPr>
          </a:p>
        </p:txBody>
      </p:sp>
      <p:pic>
        <p:nvPicPr>
          <p:cNvPr id="131" name="Google Shape;131;p24"/>
          <p:cNvPicPr preferRelativeResize="0"/>
          <p:nvPr/>
        </p:nvPicPr>
        <p:blipFill rotWithShape="1">
          <a:blip r:embed="rId3">
            <a:alphaModFix/>
          </a:blip>
          <a:srcRect b="0" l="0" r="0" t="0"/>
          <a:stretch/>
        </p:blipFill>
        <p:spPr>
          <a:xfrm>
            <a:off x="682749" y="1017725"/>
            <a:ext cx="3194250" cy="1975125"/>
          </a:xfrm>
          <a:prstGeom prst="rect">
            <a:avLst/>
          </a:prstGeom>
          <a:noFill/>
          <a:ln>
            <a:noFill/>
          </a:ln>
        </p:spPr>
      </p:pic>
      <p:pic>
        <p:nvPicPr>
          <p:cNvPr id="132" name="Google Shape;132;p24"/>
          <p:cNvPicPr preferRelativeResize="0"/>
          <p:nvPr/>
        </p:nvPicPr>
        <p:blipFill rotWithShape="1">
          <a:blip r:embed="rId4">
            <a:alphaModFix/>
          </a:blip>
          <a:srcRect b="0" l="0" r="0" t="0"/>
          <a:stretch/>
        </p:blipFill>
        <p:spPr>
          <a:xfrm>
            <a:off x="682750" y="2992845"/>
            <a:ext cx="3194250" cy="197510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3096"/>
                </a:solidFill>
                <a:latin typeface="Times New Roman"/>
                <a:ea typeface="Times New Roman"/>
                <a:cs typeface="Times New Roman"/>
                <a:sym typeface="Times New Roman"/>
              </a:rPr>
              <a:t>ANALYSING </a:t>
            </a:r>
            <a:r>
              <a:rPr lang="en">
                <a:solidFill>
                  <a:srgbClr val="003096"/>
                </a:solidFill>
                <a:latin typeface="Times New Roman"/>
                <a:ea typeface="Times New Roman"/>
                <a:cs typeface="Times New Roman"/>
                <a:sym typeface="Times New Roman"/>
              </a:rPr>
              <a:t>THE RESULTS</a:t>
            </a:r>
            <a:endParaRPr>
              <a:solidFill>
                <a:srgbClr val="003096"/>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38" name="Google Shape;138;p25"/>
          <p:cNvSpPr txBox="1"/>
          <p:nvPr>
            <p:ph idx="2" type="body"/>
          </p:nvPr>
        </p:nvSpPr>
        <p:spPr>
          <a:xfrm>
            <a:off x="4572000" y="1152475"/>
            <a:ext cx="4260300" cy="3815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003096"/>
                </a:solidFill>
                <a:latin typeface="Times New Roman"/>
                <a:ea typeface="Times New Roman"/>
                <a:cs typeface="Times New Roman"/>
                <a:sym typeface="Times New Roman"/>
              </a:rPr>
              <a:t>In the first chart:</a:t>
            </a:r>
            <a:endParaRPr>
              <a:solidFill>
                <a:srgbClr val="003096"/>
              </a:solidFill>
              <a:latin typeface="Times New Roman"/>
              <a:ea typeface="Times New Roman"/>
              <a:cs typeface="Times New Roman"/>
              <a:sym typeface="Times New Roman"/>
            </a:endParaRPr>
          </a:p>
          <a:p>
            <a:pPr indent="-317500" lvl="0" marL="457200" rtl="0" algn="l">
              <a:spcBef>
                <a:spcPts val="120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Flight that are filled to the brim also cause customer dissatisfaction as even your personal space gets cramped</a:t>
            </a:r>
            <a:endParaRPr>
              <a:solidFill>
                <a:srgbClr val="003096"/>
              </a:solidFill>
              <a:latin typeface="Times New Roman"/>
              <a:ea typeface="Times New Roman"/>
              <a:cs typeface="Times New Roman"/>
              <a:sym typeface="Times New Roman"/>
            </a:endParaRPr>
          </a:p>
          <a:p>
            <a:pPr indent="-317500" lvl="0" marL="457200" rtl="0" algn="l">
              <a:spcBef>
                <a:spcPts val="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We can assume that the flight attendants are busy hence your food also may get delay leading to high dissatisfaction</a:t>
            </a:r>
            <a:endParaRPr>
              <a:solidFill>
                <a:srgbClr val="003096"/>
              </a:solidFill>
              <a:latin typeface="Times New Roman"/>
              <a:ea typeface="Times New Roman"/>
              <a:cs typeface="Times New Roman"/>
              <a:sym typeface="Times New Roman"/>
            </a:endParaRPr>
          </a:p>
          <a:p>
            <a:pPr indent="-317500" lvl="0" marL="457200" rtl="0" algn="l">
              <a:spcBef>
                <a:spcPts val="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And we can see this hypothesis work when we consider the converse of this situation</a:t>
            </a:r>
            <a:endParaRPr>
              <a:solidFill>
                <a:srgbClr val="003096"/>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003096"/>
                </a:solidFill>
                <a:latin typeface="Times New Roman"/>
                <a:ea typeface="Times New Roman"/>
                <a:cs typeface="Times New Roman"/>
                <a:sym typeface="Times New Roman"/>
              </a:rPr>
              <a:t>In the second chart:</a:t>
            </a:r>
            <a:endParaRPr>
              <a:solidFill>
                <a:srgbClr val="003096"/>
              </a:solidFill>
              <a:latin typeface="Times New Roman"/>
              <a:ea typeface="Times New Roman"/>
              <a:cs typeface="Times New Roman"/>
              <a:sym typeface="Times New Roman"/>
            </a:endParaRPr>
          </a:p>
          <a:p>
            <a:pPr indent="-317500" lvl="0" marL="457200" rtl="0" algn="l">
              <a:spcBef>
                <a:spcPts val="120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It is interesting that even a media provider can change a customers F&amp;B experience for example Parasonic causes a lot of dissatisfaction while Thales is causing satisfaction.</a:t>
            </a:r>
            <a:endParaRPr>
              <a:solidFill>
                <a:srgbClr val="003096"/>
              </a:solidFill>
              <a:latin typeface="Times New Roman"/>
              <a:ea typeface="Times New Roman"/>
              <a:cs typeface="Times New Roman"/>
              <a:sym typeface="Times New Roman"/>
            </a:endParaRPr>
          </a:p>
        </p:txBody>
      </p:sp>
      <p:pic>
        <p:nvPicPr>
          <p:cNvPr id="139" name="Google Shape;139;p25"/>
          <p:cNvPicPr preferRelativeResize="0"/>
          <p:nvPr/>
        </p:nvPicPr>
        <p:blipFill rotWithShape="1">
          <a:blip r:embed="rId3">
            <a:alphaModFix/>
          </a:blip>
          <a:srcRect b="0" l="0" r="0" t="0"/>
          <a:stretch/>
        </p:blipFill>
        <p:spPr>
          <a:xfrm>
            <a:off x="682749" y="1017725"/>
            <a:ext cx="3194250" cy="1975125"/>
          </a:xfrm>
          <a:prstGeom prst="rect">
            <a:avLst/>
          </a:prstGeom>
          <a:noFill/>
          <a:ln>
            <a:noFill/>
          </a:ln>
        </p:spPr>
      </p:pic>
      <p:pic>
        <p:nvPicPr>
          <p:cNvPr id="140" name="Google Shape;140;p25"/>
          <p:cNvPicPr preferRelativeResize="0"/>
          <p:nvPr/>
        </p:nvPicPr>
        <p:blipFill rotWithShape="1">
          <a:blip r:embed="rId4">
            <a:alphaModFix/>
          </a:blip>
          <a:srcRect b="0" l="0" r="0" t="0"/>
          <a:stretch/>
        </p:blipFill>
        <p:spPr>
          <a:xfrm>
            <a:off x="682750" y="2992845"/>
            <a:ext cx="3194250" cy="19751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3096"/>
                </a:solidFill>
                <a:latin typeface="Times New Roman"/>
                <a:ea typeface="Times New Roman"/>
                <a:cs typeface="Times New Roman"/>
                <a:sym typeface="Times New Roman"/>
              </a:rPr>
              <a:t>ANALYSING </a:t>
            </a:r>
            <a:r>
              <a:rPr lang="en">
                <a:solidFill>
                  <a:srgbClr val="003096"/>
                </a:solidFill>
                <a:latin typeface="Times New Roman"/>
                <a:ea typeface="Times New Roman"/>
                <a:cs typeface="Times New Roman"/>
                <a:sym typeface="Times New Roman"/>
              </a:rPr>
              <a:t>THE RESULTS</a:t>
            </a:r>
            <a:endParaRPr>
              <a:solidFill>
                <a:srgbClr val="003096"/>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46" name="Google Shape;146;p26"/>
          <p:cNvSpPr txBox="1"/>
          <p:nvPr>
            <p:ph idx="2" type="body"/>
          </p:nvPr>
        </p:nvSpPr>
        <p:spPr>
          <a:xfrm>
            <a:off x="5572025" y="1152475"/>
            <a:ext cx="3260400" cy="333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3096"/>
                </a:solidFill>
                <a:latin typeface="Times New Roman"/>
                <a:ea typeface="Times New Roman"/>
                <a:cs typeface="Times New Roman"/>
                <a:sym typeface="Times New Roman"/>
              </a:rPr>
              <a:t>In this chart:</a:t>
            </a:r>
            <a:endParaRPr>
              <a:solidFill>
                <a:srgbClr val="003096"/>
              </a:solidFill>
              <a:latin typeface="Times New Roman"/>
              <a:ea typeface="Times New Roman"/>
              <a:cs typeface="Times New Roman"/>
              <a:sym typeface="Times New Roman"/>
            </a:endParaRPr>
          </a:p>
          <a:p>
            <a:pPr indent="-317500" lvl="0" marL="457200" rtl="0" algn="l">
              <a:spcBef>
                <a:spcPts val="120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It is </a:t>
            </a:r>
            <a:r>
              <a:rPr lang="en">
                <a:solidFill>
                  <a:srgbClr val="003096"/>
                </a:solidFill>
                <a:latin typeface="Times New Roman"/>
                <a:ea typeface="Times New Roman"/>
                <a:cs typeface="Times New Roman"/>
                <a:sym typeface="Times New Roman"/>
              </a:rPr>
              <a:t>fascinating</a:t>
            </a:r>
            <a:r>
              <a:rPr lang="en">
                <a:solidFill>
                  <a:srgbClr val="003096"/>
                </a:solidFill>
                <a:latin typeface="Times New Roman"/>
                <a:ea typeface="Times New Roman"/>
                <a:cs typeface="Times New Roman"/>
                <a:sym typeface="Times New Roman"/>
              </a:rPr>
              <a:t> to see that those who are not a member of united are way more satisfied than those who are a member of the loyalty program.</a:t>
            </a:r>
            <a:endParaRPr>
              <a:solidFill>
                <a:srgbClr val="003096"/>
              </a:solidFill>
              <a:latin typeface="Times New Roman"/>
              <a:ea typeface="Times New Roman"/>
              <a:cs typeface="Times New Roman"/>
              <a:sym typeface="Times New Roman"/>
            </a:endParaRPr>
          </a:p>
          <a:p>
            <a:pPr indent="-317500" lvl="0" marL="457200" rtl="0" algn="l">
              <a:spcBef>
                <a:spcPts val="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It can be assumed that those who are non-member are not frequent-flyers meaning that the high satisfaction is coming not from F&amp;B but the flying experience itself.</a:t>
            </a:r>
            <a:endParaRPr>
              <a:solidFill>
                <a:srgbClr val="003096"/>
              </a:solidFill>
              <a:latin typeface="Times New Roman"/>
              <a:ea typeface="Times New Roman"/>
              <a:cs typeface="Times New Roman"/>
              <a:sym typeface="Times New Roman"/>
            </a:endParaRPr>
          </a:p>
        </p:txBody>
      </p:sp>
      <p:pic>
        <p:nvPicPr>
          <p:cNvPr id="147" name="Google Shape;147;p26"/>
          <p:cNvPicPr preferRelativeResize="0"/>
          <p:nvPr/>
        </p:nvPicPr>
        <p:blipFill rotWithShape="1">
          <a:blip r:embed="rId3">
            <a:alphaModFix/>
          </a:blip>
          <a:srcRect b="0" l="0" r="0" t="0"/>
          <a:stretch/>
        </p:blipFill>
        <p:spPr>
          <a:xfrm>
            <a:off x="311700" y="1234349"/>
            <a:ext cx="5260325" cy="3252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3096"/>
                </a:solidFill>
                <a:latin typeface="Times New Roman"/>
                <a:ea typeface="Times New Roman"/>
                <a:cs typeface="Times New Roman"/>
                <a:sym typeface="Times New Roman"/>
              </a:rPr>
              <a:t>PLANNING</a:t>
            </a:r>
            <a:r>
              <a:rPr b="1" lang="en">
                <a:solidFill>
                  <a:srgbClr val="003096"/>
                </a:solidFill>
                <a:latin typeface="Times New Roman"/>
                <a:ea typeface="Times New Roman"/>
                <a:cs typeface="Times New Roman"/>
                <a:sym typeface="Times New Roman"/>
              </a:rPr>
              <a:t> </a:t>
            </a:r>
            <a:r>
              <a:rPr lang="en">
                <a:solidFill>
                  <a:srgbClr val="003096"/>
                </a:solidFill>
                <a:latin typeface="Times New Roman"/>
                <a:ea typeface="Times New Roman"/>
                <a:cs typeface="Times New Roman"/>
                <a:sym typeface="Times New Roman"/>
              </a:rPr>
              <a:t>FOR THE FUTURE</a:t>
            </a:r>
            <a:endParaRPr>
              <a:solidFill>
                <a:srgbClr val="003096"/>
              </a:solidFill>
              <a:latin typeface="Times New Roman"/>
              <a:ea typeface="Times New Roman"/>
              <a:cs typeface="Times New Roman"/>
              <a:sym typeface="Times New Roman"/>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solidFill>
                  <a:srgbClr val="003096"/>
                </a:solidFill>
                <a:latin typeface="Times New Roman"/>
                <a:ea typeface="Times New Roman"/>
                <a:cs typeface="Times New Roman"/>
                <a:sym typeface="Times New Roman"/>
              </a:rPr>
              <a:t>With more time available, I would have proceeded by taking the (first question) segmented table from inflight satisfaction dataset and applying various machine learning algorithms to assess which one best predicts customer satisfaction or dissatisfaction.</a:t>
            </a:r>
            <a:endParaRPr>
              <a:solidFill>
                <a:srgbClr val="003096"/>
              </a:solidFill>
              <a:latin typeface="Times New Roman"/>
              <a:ea typeface="Times New Roman"/>
              <a:cs typeface="Times New Roman"/>
              <a:sym typeface="Times New Roman"/>
            </a:endParaRPr>
          </a:p>
          <a:p>
            <a:pPr indent="0" lvl="0" marL="0" rtl="0" algn="just">
              <a:spcBef>
                <a:spcPts val="1200"/>
              </a:spcBef>
              <a:spcAft>
                <a:spcPts val="1200"/>
              </a:spcAft>
              <a:buNone/>
            </a:pPr>
            <a:r>
              <a:rPr lang="en">
                <a:solidFill>
                  <a:srgbClr val="003096"/>
                </a:solidFill>
                <a:latin typeface="Times New Roman"/>
                <a:ea typeface="Times New Roman"/>
                <a:cs typeface="Times New Roman"/>
                <a:sym typeface="Times New Roman"/>
              </a:rPr>
              <a:t>I would then select the most effective algorithm and apply it to the other half of the </a:t>
            </a:r>
            <a:r>
              <a:rPr lang="en">
                <a:solidFill>
                  <a:srgbClr val="003096"/>
                </a:solidFill>
                <a:latin typeface="Times New Roman"/>
                <a:ea typeface="Times New Roman"/>
                <a:cs typeface="Times New Roman"/>
                <a:sym typeface="Times New Roman"/>
              </a:rPr>
              <a:t>inflight satisfaction </a:t>
            </a:r>
            <a:r>
              <a:rPr lang="en">
                <a:solidFill>
                  <a:srgbClr val="003096"/>
                </a:solidFill>
                <a:latin typeface="Times New Roman"/>
                <a:ea typeface="Times New Roman"/>
                <a:cs typeface="Times New Roman"/>
                <a:sym typeface="Times New Roman"/>
              </a:rPr>
              <a:t>dataset, which contains responses to the second question and details about the types of food and beverages (F&amp;B). The result from this model prediction would give me which customers were satisfied or not and combining that with the data of which customer has </a:t>
            </a:r>
            <a:r>
              <a:rPr lang="en">
                <a:solidFill>
                  <a:srgbClr val="003096"/>
                </a:solidFill>
                <a:latin typeface="Times New Roman"/>
                <a:ea typeface="Times New Roman"/>
                <a:cs typeface="Times New Roman"/>
                <a:sym typeface="Times New Roman"/>
              </a:rPr>
              <a:t>ordered</a:t>
            </a:r>
            <a:r>
              <a:rPr lang="en">
                <a:solidFill>
                  <a:srgbClr val="003096"/>
                </a:solidFill>
                <a:latin typeface="Times New Roman"/>
                <a:ea typeface="Times New Roman"/>
                <a:cs typeface="Times New Roman"/>
                <a:sym typeface="Times New Roman"/>
              </a:rPr>
              <a:t> which item, in the end I would have a table showing which item causes satisfaction or not based on all factors. This approach would have allowed us to discern which specific types of F&amp;B contribute to customer satisfaction and which do not.</a:t>
            </a:r>
            <a:endParaRPr>
              <a:solidFill>
                <a:srgbClr val="003096"/>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3096"/>
                </a:solidFill>
                <a:latin typeface="Times New Roman"/>
                <a:ea typeface="Times New Roman"/>
                <a:cs typeface="Times New Roman"/>
                <a:sym typeface="Times New Roman"/>
              </a:rPr>
              <a:t>PLANNING </a:t>
            </a:r>
            <a:r>
              <a:rPr lang="en">
                <a:solidFill>
                  <a:srgbClr val="003096"/>
                </a:solidFill>
                <a:latin typeface="Times New Roman"/>
                <a:ea typeface="Times New Roman"/>
                <a:cs typeface="Times New Roman"/>
                <a:sym typeface="Times New Roman"/>
              </a:rPr>
              <a:t>FOR THE FUTURE</a:t>
            </a:r>
            <a:endParaRPr>
              <a:solidFill>
                <a:srgbClr val="003096"/>
              </a:solidFill>
              <a:latin typeface="Times New Roman"/>
              <a:ea typeface="Times New Roman"/>
              <a:cs typeface="Times New Roman"/>
              <a:sym typeface="Times New Roman"/>
            </a:endParaRPr>
          </a:p>
        </p:txBody>
      </p:sp>
      <p:sp>
        <p:nvSpPr>
          <p:cNvPr id="159" name="Google Shape;159;p28"/>
          <p:cNvSpPr txBox="1"/>
          <p:nvPr>
            <p:ph idx="1" type="body"/>
          </p:nvPr>
        </p:nvSpPr>
        <p:spPr>
          <a:xfrm>
            <a:off x="311700" y="1152475"/>
            <a:ext cx="8520600" cy="3679800"/>
          </a:xfrm>
          <a:prstGeom prst="rect">
            <a:avLst/>
          </a:prstGeom>
        </p:spPr>
        <p:txBody>
          <a:bodyPr anchorCtr="0" anchor="t" bIns="91425" lIns="91425" spcFirstLastPara="1" rIns="91425" wrap="square" tIns="91425">
            <a:normAutofit/>
          </a:bodyPr>
          <a:lstStyle/>
          <a:p>
            <a:pPr indent="0" lvl="0" marL="0" rtl="0" algn="just">
              <a:lnSpc>
                <a:spcPct val="105000"/>
              </a:lnSpc>
              <a:spcBef>
                <a:spcPts val="0"/>
              </a:spcBef>
              <a:spcAft>
                <a:spcPts val="0"/>
              </a:spcAft>
              <a:buClr>
                <a:schemeClr val="dk1"/>
              </a:buClr>
              <a:buSzPts val="1018"/>
              <a:buFont typeface="Arial"/>
              <a:buNone/>
            </a:pPr>
            <a:r>
              <a:rPr lang="en" sz="1665">
                <a:solidFill>
                  <a:srgbClr val="003096"/>
                </a:solidFill>
                <a:latin typeface="Times New Roman"/>
                <a:ea typeface="Times New Roman"/>
                <a:cs typeface="Times New Roman"/>
                <a:sym typeface="Times New Roman"/>
              </a:rPr>
              <a:t>Subsequently, I would have used natural language processing (NLP) on the second dataset, which contains customer reviews of F&amp;B. This analysis would involve sentiment analysis to identify which F&amp;B items are well-received and which are criticized. And then if my hypothesis holds true, the ratio of positive to negative sentiment for each F&amp;B </a:t>
            </a:r>
            <a:r>
              <a:rPr lang="en" sz="1665">
                <a:solidFill>
                  <a:srgbClr val="003096"/>
                </a:solidFill>
                <a:latin typeface="Times New Roman"/>
                <a:ea typeface="Times New Roman"/>
                <a:cs typeface="Times New Roman"/>
                <a:sym typeface="Times New Roman"/>
              </a:rPr>
              <a:t>category </a:t>
            </a:r>
            <a:r>
              <a:rPr lang="en" sz="1665">
                <a:solidFill>
                  <a:srgbClr val="003096"/>
                </a:solidFill>
                <a:latin typeface="Times New Roman"/>
                <a:ea typeface="Times New Roman"/>
                <a:cs typeface="Times New Roman"/>
                <a:sym typeface="Times New Roman"/>
              </a:rPr>
              <a:t>would align with the results obtained from the machine learning model. Throughout this process, I would have also noted common themes recurring in customer reviews for further drawing conclusions.</a:t>
            </a:r>
            <a:endParaRPr sz="1665">
              <a:solidFill>
                <a:srgbClr val="003096"/>
              </a:solidFill>
              <a:latin typeface="Times New Roman"/>
              <a:ea typeface="Times New Roman"/>
              <a:cs typeface="Times New Roman"/>
              <a:sym typeface="Times New Roman"/>
            </a:endParaRPr>
          </a:p>
          <a:p>
            <a:pPr indent="0" lvl="0" marL="0" rtl="0" algn="just">
              <a:lnSpc>
                <a:spcPct val="105000"/>
              </a:lnSpc>
              <a:spcBef>
                <a:spcPts val="1200"/>
              </a:spcBef>
              <a:spcAft>
                <a:spcPts val="1200"/>
              </a:spcAft>
              <a:buSzPts val="1018"/>
              <a:buNone/>
            </a:pPr>
            <a:r>
              <a:rPr lang="en" sz="1665">
                <a:solidFill>
                  <a:srgbClr val="003096"/>
                </a:solidFill>
                <a:latin typeface="Times New Roman"/>
                <a:ea typeface="Times New Roman"/>
                <a:cs typeface="Times New Roman"/>
                <a:sym typeface="Times New Roman"/>
              </a:rPr>
              <a:t>Finally, I would have conducted data analysis on the planned versus consumed F&amp;B counts available in the inventory dataset to gain insights into consumption patterns and potentia</a:t>
            </a:r>
            <a:r>
              <a:rPr lang="en" sz="1665">
                <a:solidFill>
                  <a:srgbClr val="003096"/>
                </a:solidFill>
                <a:latin typeface="Times New Roman"/>
                <a:ea typeface="Times New Roman"/>
                <a:cs typeface="Times New Roman"/>
                <a:sym typeface="Times New Roman"/>
              </a:rPr>
              <a:t>lly shortlisted some items that are preferred over the others. Then I would compare this data to the one we got from ML and NLP models to see one more time that the items shortlisted would not only have a larger ratio of satisfaction from ML model predictions, but we would also see a higher ratio of positive sentiment towards the frequently ordered items from the NLP model.</a:t>
            </a:r>
            <a:endParaRPr sz="1665">
              <a:solidFill>
                <a:srgbClr val="003096"/>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3096"/>
                </a:solidFill>
                <a:latin typeface="Times New Roman"/>
                <a:ea typeface="Times New Roman"/>
                <a:cs typeface="Times New Roman"/>
                <a:sym typeface="Times New Roman"/>
              </a:rPr>
              <a:t>PROJECT </a:t>
            </a:r>
            <a:r>
              <a:rPr lang="en">
                <a:solidFill>
                  <a:srgbClr val="003096"/>
                </a:solidFill>
                <a:latin typeface="Times New Roman"/>
                <a:ea typeface="Times New Roman"/>
                <a:cs typeface="Times New Roman"/>
                <a:sym typeface="Times New Roman"/>
              </a:rPr>
              <a:t>LINK</a:t>
            </a:r>
            <a:endParaRPr>
              <a:solidFill>
                <a:srgbClr val="003096"/>
              </a:solidFill>
              <a:latin typeface="Times New Roman"/>
              <a:ea typeface="Times New Roman"/>
              <a:cs typeface="Times New Roman"/>
              <a:sym typeface="Times New Roman"/>
            </a:endParaRPr>
          </a:p>
        </p:txBody>
      </p:sp>
      <p:sp>
        <p:nvSpPr>
          <p:cNvPr id="165" name="Google Shape;16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003096"/>
                </a:solidFill>
                <a:latin typeface="Times New Roman"/>
                <a:ea typeface="Times New Roman"/>
                <a:cs typeface="Times New Roman"/>
                <a:sym typeface="Times New Roman"/>
              </a:rPr>
              <a:t>Hackathon Link:</a:t>
            </a:r>
            <a:endParaRPr sz="2000">
              <a:solidFill>
                <a:srgbClr val="003096"/>
              </a:solidFill>
              <a:latin typeface="Times New Roman"/>
              <a:ea typeface="Times New Roman"/>
              <a:cs typeface="Times New Roman"/>
              <a:sym typeface="Times New Roman"/>
            </a:endParaRPr>
          </a:p>
          <a:p>
            <a:pPr indent="0" lvl="0" marL="0" rtl="0" algn="l">
              <a:spcBef>
                <a:spcPts val="1200"/>
              </a:spcBef>
              <a:spcAft>
                <a:spcPts val="0"/>
              </a:spcAft>
              <a:buNone/>
            </a:pPr>
            <a:r>
              <a:rPr lang="en" u="sng">
                <a:solidFill>
                  <a:schemeClr val="hlink"/>
                </a:solidFill>
                <a:latin typeface="Times New Roman"/>
                <a:ea typeface="Times New Roman"/>
                <a:cs typeface="Times New Roman"/>
                <a:sym typeface="Times New Roman"/>
                <a:hlinkClick r:id="rId3"/>
              </a:rPr>
              <a:t>https://skyhack.hackerearth.com/</a:t>
            </a:r>
            <a:endParaRPr>
              <a:solidFill>
                <a:srgbClr val="003096"/>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2000">
              <a:solidFill>
                <a:srgbClr val="003096"/>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2000">
                <a:solidFill>
                  <a:srgbClr val="003096"/>
                </a:solidFill>
                <a:latin typeface="Times New Roman"/>
                <a:ea typeface="Times New Roman"/>
                <a:cs typeface="Times New Roman"/>
                <a:sym typeface="Times New Roman"/>
              </a:rPr>
              <a:t>Project </a:t>
            </a:r>
            <a:r>
              <a:rPr lang="en" sz="2000">
                <a:solidFill>
                  <a:srgbClr val="003096"/>
                </a:solidFill>
                <a:latin typeface="Times New Roman"/>
                <a:ea typeface="Times New Roman"/>
                <a:cs typeface="Times New Roman"/>
                <a:sym typeface="Times New Roman"/>
              </a:rPr>
              <a:t>Links:</a:t>
            </a:r>
            <a:endParaRPr sz="2000">
              <a:solidFill>
                <a:srgbClr val="003096"/>
              </a:solidFill>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solidFill>
                  <a:srgbClr val="003096"/>
                </a:solidFill>
                <a:latin typeface="Times New Roman"/>
                <a:ea typeface="Times New Roman"/>
                <a:cs typeface="Times New Roman"/>
                <a:sym typeface="Times New Roman"/>
              </a:rPr>
              <a:t>GitHub Link: </a:t>
            </a:r>
            <a:r>
              <a:rPr lang="en" u="sng">
                <a:solidFill>
                  <a:schemeClr val="hlink"/>
                </a:solidFill>
                <a:latin typeface="Times New Roman"/>
                <a:ea typeface="Times New Roman"/>
                <a:cs typeface="Times New Roman"/>
                <a:sym typeface="Times New Roman"/>
                <a:hlinkClick r:id="rId4"/>
              </a:rPr>
              <a:t>https://github.com/Gaurav7877/SkyHack_Hackathon</a:t>
            </a:r>
            <a:endParaRPr>
              <a:solidFill>
                <a:srgbClr val="003096"/>
              </a:solidFill>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solidFill>
                  <a:srgbClr val="003096"/>
                </a:solidFill>
                <a:latin typeface="Times New Roman"/>
                <a:ea typeface="Times New Roman"/>
                <a:cs typeface="Times New Roman"/>
                <a:sym typeface="Times New Roman"/>
              </a:rPr>
              <a:t>Google Spreadsheet Link: </a:t>
            </a:r>
            <a:r>
              <a:rPr lang="en" u="sng">
                <a:solidFill>
                  <a:schemeClr val="hlink"/>
                </a:solidFill>
                <a:latin typeface="Times New Roman"/>
                <a:ea typeface="Times New Roman"/>
                <a:cs typeface="Times New Roman"/>
                <a:sym typeface="Times New Roman"/>
                <a:hlinkClick r:id="rId5"/>
              </a:rPr>
              <a:t>SkyHack Hackation Excel Sheet Link (G-Drive)</a:t>
            </a:r>
            <a:endParaRPr>
              <a:solidFill>
                <a:srgbClr val="003096"/>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15633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solidFill>
                  <a:srgbClr val="003096"/>
                </a:solidFill>
              </a:rPr>
              <a:t>THANK </a:t>
            </a:r>
            <a:r>
              <a:rPr lang="en">
                <a:solidFill>
                  <a:srgbClr val="003096"/>
                </a:solidFill>
              </a:rPr>
              <a:t>YOU</a:t>
            </a:r>
            <a:endParaRPr>
              <a:solidFill>
                <a:srgbClr val="00309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3096"/>
                </a:solidFill>
                <a:latin typeface="Times New Roman"/>
                <a:ea typeface="Times New Roman"/>
                <a:cs typeface="Times New Roman"/>
                <a:sym typeface="Times New Roman"/>
              </a:rPr>
              <a:t>TABLE </a:t>
            </a:r>
            <a:r>
              <a:rPr lang="en">
                <a:solidFill>
                  <a:srgbClr val="003096"/>
                </a:solidFill>
                <a:latin typeface="Times New Roman"/>
                <a:ea typeface="Times New Roman"/>
                <a:cs typeface="Times New Roman"/>
                <a:sym typeface="Times New Roman"/>
              </a:rPr>
              <a:t>OF</a:t>
            </a:r>
            <a:r>
              <a:rPr lang="en">
                <a:solidFill>
                  <a:srgbClr val="003096"/>
                </a:solidFill>
                <a:latin typeface="Times New Roman"/>
                <a:ea typeface="Times New Roman"/>
                <a:cs typeface="Times New Roman"/>
                <a:sym typeface="Times New Roman"/>
              </a:rPr>
              <a:t> CONTENTS</a:t>
            </a:r>
            <a:endParaRPr>
              <a:solidFill>
                <a:srgbClr val="003096"/>
              </a:solidFill>
              <a:latin typeface="Times New Roman"/>
              <a:ea typeface="Times New Roman"/>
              <a:cs typeface="Times New Roman"/>
              <a:sym typeface="Times New Roman"/>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55600" lvl="0" marL="457200" rtl="0" algn="l">
              <a:lnSpc>
                <a:spcPct val="200000"/>
              </a:lnSpc>
              <a:spcBef>
                <a:spcPts val="0"/>
              </a:spcBef>
              <a:spcAft>
                <a:spcPts val="0"/>
              </a:spcAft>
              <a:buClr>
                <a:srgbClr val="003096"/>
              </a:buClr>
              <a:buSzPts val="2000"/>
              <a:buFont typeface="Times New Roman"/>
              <a:buChar char="-"/>
            </a:pPr>
            <a:r>
              <a:rPr lang="en" sz="2000">
                <a:solidFill>
                  <a:srgbClr val="003096"/>
                </a:solidFill>
                <a:latin typeface="Times New Roman"/>
                <a:ea typeface="Times New Roman"/>
                <a:cs typeface="Times New Roman"/>
                <a:sym typeface="Times New Roman"/>
              </a:rPr>
              <a:t>Executive Summary             </a:t>
            </a:r>
            <a:r>
              <a:rPr lang="en" sz="2000">
                <a:solidFill>
                  <a:srgbClr val="003096"/>
                </a:solidFill>
                <a:latin typeface="Times New Roman"/>
                <a:ea typeface="Times New Roman"/>
                <a:cs typeface="Times New Roman"/>
                <a:sym typeface="Times New Roman"/>
              </a:rPr>
              <a:t>                                                                    3</a:t>
            </a:r>
            <a:endParaRPr sz="2000">
              <a:solidFill>
                <a:srgbClr val="003096"/>
              </a:solidFill>
              <a:latin typeface="Times New Roman"/>
              <a:ea typeface="Times New Roman"/>
              <a:cs typeface="Times New Roman"/>
              <a:sym typeface="Times New Roman"/>
            </a:endParaRPr>
          </a:p>
          <a:p>
            <a:pPr indent="-355600" lvl="0" marL="457200" rtl="0" algn="l">
              <a:lnSpc>
                <a:spcPct val="200000"/>
              </a:lnSpc>
              <a:spcBef>
                <a:spcPts val="0"/>
              </a:spcBef>
              <a:spcAft>
                <a:spcPts val="0"/>
              </a:spcAft>
              <a:buClr>
                <a:srgbClr val="003096"/>
              </a:buClr>
              <a:buSzPts val="2000"/>
              <a:buFont typeface="Times New Roman"/>
              <a:buChar char="-"/>
            </a:pPr>
            <a:r>
              <a:rPr lang="en" sz="2000">
                <a:solidFill>
                  <a:srgbClr val="003096"/>
                </a:solidFill>
                <a:latin typeface="Times New Roman"/>
                <a:ea typeface="Times New Roman"/>
                <a:cs typeface="Times New Roman"/>
                <a:sym typeface="Times New Roman"/>
              </a:rPr>
              <a:t>Understanding The Problem                                                                    4</a:t>
            </a:r>
            <a:endParaRPr sz="2000">
              <a:solidFill>
                <a:srgbClr val="003096"/>
              </a:solidFill>
              <a:latin typeface="Times New Roman"/>
              <a:ea typeface="Times New Roman"/>
              <a:cs typeface="Times New Roman"/>
              <a:sym typeface="Times New Roman"/>
            </a:endParaRPr>
          </a:p>
          <a:p>
            <a:pPr indent="-355600" lvl="0" marL="457200" rtl="0" algn="l">
              <a:lnSpc>
                <a:spcPct val="200000"/>
              </a:lnSpc>
              <a:spcBef>
                <a:spcPts val="0"/>
              </a:spcBef>
              <a:spcAft>
                <a:spcPts val="0"/>
              </a:spcAft>
              <a:buClr>
                <a:srgbClr val="003096"/>
              </a:buClr>
              <a:buSzPts val="2000"/>
              <a:buFont typeface="Times New Roman"/>
              <a:buChar char="-"/>
            </a:pPr>
            <a:r>
              <a:rPr lang="en" sz="2000">
                <a:solidFill>
                  <a:srgbClr val="003096"/>
                </a:solidFill>
                <a:latin typeface="Times New Roman"/>
                <a:ea typeface="Times New Roman"/>
                <a:cs typeface="Times New Roman"/>
                <a:sym typeface="Times New Roman"/>
              </a:rPr>
              <a:t>Approaching The Datasets                                                                       5</a:t>
            </a:r>
            <a:endParaRPr sz="2000">
              <a:solidFill>
                <a:srgbClr val="003096"/>
              </a:solidFill>
              <a:latin typeface="Times New Roman"/>
              <a:ea typeface="Times New Roman"/>
              <a:cs typeface="Times New Roman"/>
              <a:sym typeface="Times New Roman"/>
            </a:endParaRPr>
          </a:p>
          <a:p>
            <a:pPr indent="-355600" lvl="0" marL="457200" rtl="0" algn="l">
              <a:lnSpc>
                <a:spcPct val="200000"/>
              </a:lnSpc>
              <a:spcBef>
                <a:spcPts val="0"/>
              </a:spcBef>
              <a:spcAft>
                <a:spcPts val="0"/>
              </a:spcAft>
              <a:buClr>
                <a:srgbClr val="003096"/>
              </a:buClr>
              <a:buSzPts val="2000"/>
              <a:buFont typeface="Times New Roman"/>
              <a:buChar char="-"/>
            </a:pPr>
            <a:r>
              <a:rPr lang="en" sz="2000">
                <a:solidFill>
                  <a:srgbClr val="003096"/>
                </a:solidFill>
                <a:latin typeface="Times New Roman"/>
                <a:ea typeface="Times New Roman"/>
                <a:cs typeface="Times New Roman"/>
                <a:sym typeface="Times New Roman"/>
              </a:rPr>
              <a:t>Analysing The Results                                                                             8</a:t>
            </a:r>
            <a:endParaRPr sz="2000">
              <a:solidFill>
                <a:srgbClr val="003096"/>
              </a:solidFill>
              <a:latin typeface="Times New Roman"/>
              <a:ea typeface="Times New Roman"/>
              <a:cs typeface="Times New Roman"/>
              <a:sym typeface="Times New Roman"/>
            </a:endParaRPr>
          </a:p>
          <a:p>
            <a:pPr indent="-355600" lvl="0" marL="457200" rtl="0" algn="l">
              <a:lnSpc>
                <a:spcPct val="200000"/>
              </a:lnSpc>
              <a:spcBef>
                <a:spcPts val="0"/>
              </a:spcBef>
              <a:spcAft>
                <a:spcPts val="0"/>
              </a:spcAft>
              <a:buClr>
                <a:srgbClr val="003096"/>
              </a:buClr>
              <a:buSzPts val="2000"/>
              <a:buFont typeface="Times New Roman"/>
              <a:buChar char="-"/>
            </a:pPr>
            <a:r>
              <a:rPr lang="en" sz="2000">
                <a:solidFill>
                  <a:srgbClr val="003096"/>
                </a:solidFill>
                <a:latin typeface="Times New Roman"/>
                <a:ea typeface="Times New Roman"/>
                <a:cs typeface="Times New Roman"/>
                <a:sym typeface="Times New Roman"/>
              </a:rPr>
              <a:t>Planning For The Future                                                                          15</a:t>
            </a:r>
            <a:endParaRPr sz="2000">
              <a:solidFill>
                <a:srgbClr val="003096"/>
              </a:solidFill>
              <a:latin typeface="Times New Roman"/>
              <a:ea typeface="Times New Roman"/>
              <a:cs typeface="Times New Roman"/>
              <a:sym typeface="Times New Roman"/>
            </a:endParaRPr>
          </a:p>
          <a:p>
            <a:pPr indent="-355600" lvl="0" marL="457200" rtl="0" algn="l">
              <a:lnSpc>
                <a:spcPct val="200000"/>
              </a:lnSpc>
              <a:spcBef>
                <a:spcPts val="0"/>
              </a:spcBef>
              <a:spcAft>
                <a:spcPts val="0"/>
              </a:spcAft>
              <a:buClr>
                <a:srgbClr val="003096"/>
              </a:buClr>
              <a:buSzPts val="2000"/>
              <a:buFont typeface="Times New Roman"/>
              <a:buChar char="-"/>
            </a:pPr>
            <a:r>
              <a:rPr lang="en" sz="2000">
                <a:solidFill>
                  <a:srgbClr val="003096"/>
                </a:solidFill>
                <a:latin typeface="Times New Roman"/>
                <a:ea typeface="Times New Roman"/>
                <a:cs typeface="Times New Roman"/>
                <a:sym typeface="Times New Roman"/>
              </a:rPr>
              <a:t>Project Link                     </a:t>
            </a:r>
            <a:r>
              <a:rPr lang="en" sz="2000">
                <a:solidFill>
                  <a:srgbClr val="003096"/>
                </a:solidFill>
                <a:latin typeface="Times New Roman"/>
                <a:ea typeface="Times New Roman"/>
                <a:cs typeface="Times New Roman"/>
                <a:sym typeface="Times New Roman"/>
              </a:rPr>
              <a:t>                                                                         17</a:t>
            </a:r>
            <a:endParaRPr sz="2000">
              <a:solidFill>
                <a:srgbClr val="003096"/>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3096"/>
                </a:solidFill>
                <a:latin typeface="Times New Roman"/>
                <a:ea typeface="Times New Roman"/>
                <a:cs typeface="Times New Roman"/>
                <a:sym typeface="Times New Roman"/>
              </a:rPr>
              <a:t>EXECUTIVE </a:t>
            </a:r>
            <a:r>
              <a:rPr lang="en">
                <a:solidFill>
                  <a:srgbClr val="003096"/>
                </a:solidFill>
                <a:latin typeface="Times New Roman"/>
                <a:ea typeface="Times New Roman"/>
                <a:cs typeface="Times New Roman"/>
                <a:sym typeface="Times New Roman"/>
              </a:rPr>
              <a:t>SUMMARY</a:t>
            </a:r>
            <a:endParaRPr>
              <a:solidFill>
                <a:srgbClr val="003096"/>
              </a:solidFill>
              <a:latin typeface="Times New Roman"/>
              <a:ea typeface="Times New Roman"/>
              <a:cs typeface="Times New Roman"/>
              <a:sym typeface="Times New Roman"/>
            </a:endParaRPr>
          </a:p>
        </p:txBody>
      </p:sp>
      <p:sp>
        <p:nvSpPr>
          <p:cNvPr id="68" name="Google Shape;68;p15"/>
          <p:cNvSpPr txBox="1"/>
          <p:nvPr>
            <p:ph idx="1" type="body"/>
          </p:nvPr>
        </p:nvSpPr>
        <p:spPr>
          <a:xfrm>
            <a:off x="311700" y="1152475"/>
            <a:ext cx="8520600" cy="36414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1200"/>
              </a:spcAft>
              <a:buNone/>
            </a:pPr>
            <a:r>
              <a:rPr lang="en">
                <a:solidFill>
                  <a:srgbClr val="003096"/>
                </a:solidFill>
                <a:latin typeface="Times New Roman"/>
                <a:ea typeface="Times New Roman"/>
                <a:cs typeface="Times New Roman"/>
                <a:sym typeface="Times New Roman"/>
              </a:rPr>
              <a:t>In the initial stages of this project, I started by importing fundamental libraries such as NumPy and Pandas to manage our datasets efficiently. With a focus on data exploration, I utilized techniques like "df.info()" and "df.value_counts()" to gain a comprehensive understanding of the dataset's characteristics, including unique values and their frequencies. Moving forward, I did data preprocessing by filling in missing values, detecting and eliminating outliers, and lastly creating more descriptive categories to enhance data interpretation. Next, I split the dataset based on the two questions found in the "question_type" column, thereby refining the dataset's relevance. Subsequently, we segmented the data further into tables for satisfied and dissatisfied customers using the “satisfaction_type” column. Finally, I created a new data frame that compiled unique values and their frequencies from each column, calculating their effects on customer satisfaction and streamlining the dataset by removing less impactful factors. These steps laid the foundation for a more focused and visual analysis of United Airlines' food and beverage services' that I did using google spreadsheet (excel) customer feedback.</a:t>
            </a:r>
            <a:endParaRPr>
              <a:solidFill>
                <a:srgbClr val="003096"/>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3096"/>
                </a:solidFill>
                <a:latin typeface="Times New Roman"/>
                <a:ea typeface="Times New Roman"/>
                <a:cs typeface="Times New Roman"/>
                <a:sym typeface="Times New Roman"/>
              </a:rPr>
              <a:t>UNDERSTANDING </a:t>
            </a:r>
            <a:r>
              <a:rPr lang="en">
                <a:solidFill>
                  <a:srgbClr val="003096"/>
                </a:solidFill>
                <a:latin typeface="Times New Roman"/>
                <a:ea typeface="Times New Roman"/>
                <a:cs typeface="Times New Roman"/>
                <a:sym typeface="Times New Roman"/>
              </a:rPr>
              <a:t>THE PROBLEM</a:t>
            </a:r>
            <a:endParaRPr>
              <a:solidFill>
                <a:srgbClr val="003096"/>
              </a:solidFill>
              <a:latin typeface="Times New Roman"/>
              <a:ea typeface="Times New Roman"/>
              <a:cs typeface="Times New Roman"/>
              <a:sym typeface="Times New Roman"/>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Root Cause for F&amp;B Satisfaction:</a:t>
            </a:r>
            <a:endParaRPr>
              <a:solidFill>
                <a:srgbClr val="003096"/>
              </a:solidFill>
              <a:latin typeface="Times New Roman"/>
              <a:ea typeface="Times New Roman"/>
              <a:cs typeface="Times New Roman"/>
              <a:sym typeface="Times New Roman"/>
            </a:endParaRPr>
          </a:p>
          <a:p>
            <a:pPr indent="-317500" lvl="1" marL="914400" rtl="0" algn="l">
              <a:spcBef>
                <a:spcPts val="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Identify the underlying reasons behind in food and beverage (F&amp;B) satisfaction scores specifically during the summer months and analyze data to find the key factors influencing F&amp;B satisfaction during this period.</a:t>
            </a:r>
            <a:endParaRPr>
              <a:solidFill>
                <a:srgbClr val="003096"/>
              </a:solidFill>
              <a:latin typeface="Times New Roman"/>
              <a:ea typeface="Times New Roman"/>
              <a:cs typeface="Times New Roman"/>
              <a:sym typeface="Times New Roman"/>
            </a:endParaRPr>
          </a:p>
          <a:p>
            <a:pPr indent="-342900" lvl="0" marL="457200" rtl="0" algn="l">
              <a:spcBef>
                <a:spcPts val="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Analysis of Survey Comments:</a:t>
            </a:r>
            <a:endParaRPr>
              <a:solidFill>
                <a:srgbClr val="003096"/>
              </a:solidFill>
              <a:latin typeface="Times New Roman"/>
              <a:ea typeface="Times New Roman"/>
              <a:cs typeface="Times New Roman"/>
              <a:sym typeface="Times New Roman"/>
            </a:endParaRPr>
          </a:p>
          <a:p>
            <a:pPr indent="-317500" lvl="1" marL="914400" rtl="0" algn="l">
              <a:spcBef>
                <a:spcPts val="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Gain insights from customer feedback by analyzing survey comments and understand the major themes and issues related to F&amp;B that customers are complaining about.</a:t>
            </a:r>
            <a:endParaRPr>
              <a:solidFill>
                <a:srgbClr val="003096"/>
              </a:solidFill>
              <a:latin typeface="Times New Roman"/>
              <a:ea typeface="Times New Roman"/>
              <a:cs typeface="Times New Roman"/>
              <a:sym typeface="Times New Roman"/>
            </a:endParaRPr>
          </a:p>
          <a:p>
            <a:pPr indent="-342900" lvl="0" marL="457200" rtl="0" algn="l">
              <a:spcBef>
                <a:spcPts val="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Coding Skills Showcase:</a:t>
            </a:r>
            <a:endParaRPr>
              <a:solidFill>
                <a:srgbClr val="003096"/>
              </a:solidFill>
              <a:latin typeface="Times New Roman"/>
              <a:ea typeface="Times New Roman"/>
              <a:cs typeface="Times New Roman"/>
              <a:sym typeface="Times New Roman"/>
            </a:endParaRPr>
          </a:p>
          <a:p>
            <a:pPr indent="-317500" lvl="1" marL="914400" rtl="0" algn="l">
              <a:spcBef>
                <a:spcPts val="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Demonstrate technical proficiency in SQL, Python, or R to manipulate and summarize data effectively and write queries or scripts to extract, transform, and summarize data at various levels for meaningful conclusions.</a:t>
            </a:r>
            <a:endParaRPr>
              <a:solidFill>
                <a:srgbClr val="003096"/>
              </a:solidFill>
              <a:latin typeface="Times New Roman"/>
              <a:ea typeface="Times New Roman"/>
              <a:cs typeface="Times New Roman"/>
              <a:sym typeface="Times New Roman"/>
            </a:endParaRPr>
          </a:p>
          <a:p>
            <a:pPr indent="-342900" lvl="0" marL="457200" rtl="0" algn="l">
              <a:spcBef>
                <a:spcPts val="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Storytelling and Initial Recommendations:</a:t>
            </a:r>
            <a:endParaRPr>
              <a:solidFill>
                <a:srgbClr val="003096"/>
              </a:solidFill>
              <a:latin typeface="Times New Roman"/>
              <a:ea typeface="Times New Roman"/>
              <a:cs typeface="Times New Roman"/>
              <a:sym typeface="Times New Roman"/>
            </a:endParaRPr>
          </a:p>
          <a:p>
            <a:pPr indent="-317500" lvl="1" marL="914400" rtl="0" algn="l">
              <a:spcBef>
                <a:spcPts val="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Present the analysis findings cohesively in a narrative format and tell a story using data to convey the factors impacting F&amp;B satisfaction provide initial recommendations based on insights.</a:t>
            </a:r>
            <a:endParaRPr>
              <a:solidFill>
                <a:srgbClr val="003096"/>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3096"/>
                </a:solidFill>
                <a:latin typeface="Times New Roman"/>
                <a:ea typeface="Times New Roman"/>
                <a:cs typeface="Times New Roman"/>
                <a:sym typeface="Times New Roman"/>
              </a:rPr>
              <a:t>APPROACHING</a:t>
            </a:r>
            <a:r>
              <a:rPr b="1" lang="en">
                <a:solidFill>
                  <a:srgbClr val="003096"/>
                </a:solidFill>
                <a:latin typeface="Times New Roman"/>
                <a:ea typeface="Times New Roman"/>
                <a:cs typeface="Times New Roman"/>
                <a:sym typeface="Times New Roman"/>
              </a:rPr>
              <a:t> </a:t>
            </a:r>
            <a:r>
              <a:rPr lang="en">
                <a:solidFill>
                  <a:srgbClr val="003096"/>
                </a:solidFill>
                <a:latin typeface="Times New Roman"/>
                <a:ea typeface="Times New Roman"/>
                <a:cs typeface="Times New Roman"/>
                <a:sym typeface="Times New Roman"/>
              </a:rPr>
              <a:t>THE DATASETS</a:t>
            </a:r>
            <a:endParaRPr>
              <a:solidFill>
                <a:srgbClr val="003096"/>
              </a:solidFill>
              <a:latin typeface="Times New Roman"/>
              <a:ea typeface="Times New Roman"/>
              <a:cs typeface="Times New Roman"/>
              <a:sym typeface="Times New Roman"/>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003096"/>
                </a:solidFill>
                <a:latin typeface="Times New Roman"/>
                <a:ea typeface="Times New Roman"/>
                <a:cs typeface="Times New Roman"/>
                <a:sym typeface="Times New Roman"/>
              </a:rPr>
              <a:t>Step 1: Data Understanding</a:t>
            </a:r>
            <a:endParaRPr>
              <a:solidFill>
                <a:srgbClr val="003096"/>
              </a:solidFill>
              <a:latin typeface="Times New Roman"/>
              <a:ea typeface="Times New Roman"/>
              <a:cs typeface="Times New Roman"/>
              <a:sym typeface="Times New Roman"/>
            </a:endParaRPr>
          </a:p>
          <a:p>
            <a:pPr indent="-342900" lvl="0" marL="457200" rtl="0" algn="l">
              <a:spcBef>
                <a:spcPts val="120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Importing essential libraries such as 'numpy' and 'pandas.'</a:t>
            </a:r>
            <a:endParaRPr>
              <a:solidFill>
                <a:srgbClr val="003096"/>
              </a:solidFill>
              <a:latin typeface="Times New Roman"/>
              <a:ea typeface="Times New Roman"/>
              <a:cs typeface="Times New Roman"/>
              <a:sym typeface="Times New Roman"/>
            </a:endParaRPr>
          </a:p>
          <a:p>
            <a:pPr indent="-342900" lvl="0" marL="457200" rtl="0" algn="l">
              <a:spcBef>
                <a:spcPts val="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Beginning</a:t>
            </a:r>
            <a:r>
              <a:rPr lang="en">
                <a:solidFill>
                  <a:srgbClr val="003096"/>
                </a:solidFill>
                <a:latin typeface="Times New Roman"/>
                <a:ea typeface="Times New Roman"/>
                <a:cs typeface="Times New Roman"/>
                <a:sym typeface="Times New Roman"/>
              </a:rPr>
              <a:t> by comprehensively understanding the dataset using the dataset description to gain insights into its context and purpose and also examination of the types of values and frequency of such values present in each column.</a:t>
            </a:r>
            <a:endParaRPr>
              <a:solidFill>
                <a:srgbClr val="003096"/>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003096"/>
                </a:solidFill>
                <a:latin typeface="Times New Roman"/>
                <a:ea typeface="Times New Roman"/>
                <a:cs typeface="Times New Roman"/>
                <a:sym typeface="Times New Roman"/>
              </a:rPr>
              <a:t>Step 2: Data Cleaning</a:t>
            </a:r>
            <a:endParaRPr>
              <a:solidFill>
                <a:srgbClr val="003096"/>
              </a:solidFill>
              <a:latin typeface="Times New Roman"/>
              <a:ea typeface="Times New Roman"/>
              <a:cs typeface="Times New Roman"/>
              <a:sym typeface="Times New Roman"/>
            </a:endParaRPr>
          </a:p>
          <a:p>
            <a:pPr indent="-342900" lvl="0" marL="457200" rtl="0" algn="l">
              <a:spcBef>
                <a:spcPts val="120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Interpreting and addressing missing values using appropriate methods.</a:t>
            </a:r>
            <a:endParaRPr>
              <a:solidFill>
                <a:srgbClr val="003096"/>
              </a:solidFill>
              <a:latin typeface="Times New Roman"/>
              <a:ea typeface="Times New Roman"/>
              <a:cs typeface="Times New Roman"/>
              <a:sym typeface="Times New Roman"/>
            </a:endParaRPr>
          </a:p>
          <a:p>
            <a:pPr indent="-342900" lvl="0" marL="457200" rtl="0" algn="l">
              <a:spcBef>
                <a:spcPts val="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Identifying and dealing with outliers to ensure data integrity.</a:t>
            </a:r>
            <a:endParaRPr>
              <a:solidFill>
                <a:srgbClr val="003096"/>
              </a:solidFill>
              <a:latin typeface="Times New Roman"/>
              <a:ea typeface="Times New Roman"/>
              <a:cs typeface="Times New Roman"/>
              <a:sym typeface="Times New Roman"/>
            </a:endParaRPr>
          </a:p>
          <a:p>
            <a:pPr indent="-342900" lvl="0" marL="457200" rtl="0" algn="l">
              <a:spcBef>
                <a:spcPts val="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Creating more descriptive categories to enhance data interpretability.</a:t>
            </a:r>
            <a:endParaRPr>
              <a:solidFill>
                <a:srgbClr val="003096"/>
              </a:solidFill>
              <a:latin typeface="Times New Roman"/>
              <a:ea typeface="Times New Roman"/>
              <a:cs typeface="Times New Roman"/>
              <a:sym typeface="Times New Roman"/>
            </a:endParaRPr>
          </a:p>
          <a:p>
            <a:pPr indent="-342900" lvl="0" marL="457200" rtl="0" algn="l">
              <a:spcBef>
                <a:spcPts val="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Removing redundant or unnecessary columns that do not contribute to the analysis.</a:t>
            </a:r>
            <a:endParaRPr>
              <a:solidFill>
                <a:srgbClr val="003096"/>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3096"/>
                </a:solidFill>
                <a:latin typeface="Times New Roman"/>
                <a:ea typeface="Times New Roman"/>
                <a:cs typeface="Times New Roman"/>
                <a:sym typeface="Times New Roman"/>
              </a:rPr>
              <a:t>APPROACHING </a:t>
            </a:r>
            <a:r>
              <a:rPr lang="en">
                <a:solidFill>
                  <a:srgbClr val="003096"/>
                </a:solidFill>
                <a:latin typeface="Times New Roman"/>
                <a:ea typeface="Times New Roman"/>
                <a:cs typeface="Times New Roman"/>
                <a:sym typeface="Times New Roman"/>
              </a:rPr>
              <a:t>THE DATASETS</a:t>
            </a:r>
            <a:endParaRPr>
              <a:solidFill>
                <a:srgbClr val="003096"/>
              </a:solidFill>
              <a:latin typeface="Times New Roman"/>
              <a:ea typeface="Times New Roman"/>
              <a:cs typeface="Times New Roman"/>
              <a:sym typeface="Times New Roman"/>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003096"/>
                </a:solidFill>
                <a:latin typeface="Times New Roman"/>
                <a:ea typeface="Times New Roman"/>
                <a:cs typeface="Times New Roman"/>
                <a:sym typeface="Times New Roman"/>
              </a:rPr>
              <a:t>Step 3: Data Segmentation</a:t>
            </a:r>
            <a:endParaRPr>
              <a:solidFill>
                <a:srgbClr val="003096"/>
              </a:solidFill>
              <a:latin typeface="Times New Roman"/>
              <a:ea typeface="Times New Roman"/>
              <a:cs typeface="Times New Roman"/>
              <a:sym typeface="Times New Roman"/>
            </a:endParaRPr>
          </a:p>
          <a:p>
            <a:pPr indent="-342900" lvl="0" marL="457200" rtl="0" algn="l">
              <a:spcBef>
                <a:spcPts val="120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Split the cleaned dataset into two distinct tables based on the "question_type" column.</a:t>
            </a:r>
            <a:endParaRPr>
              <a:solidFill>
                <a:srgbClr val="003096"/>
              </a:solidFill>
              <a:latin typeface="Times New Roman"/>
              <a:ea typeface="Times New Roman"/>
              <a:cs typeface="Times New Roman"/>
              <a:sym typeface="Times New Roman"/>
            </a:endParaRPr>
          </a:p>
          <a:p>
            <a:pPr indent="-342900" lvl="0" marL="457200" rtl="0" algn="l">
              <a:spcBef>
                <a:spcPts val="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This separation helps us focus on each question </a:t>
            </a:r>
            <a:r>
              <a:rPr lang="en">
                <a:solidFill>
                  <a:srgbClr val="003096"/>
                </a:solidFill>
                <a:latin typeface="Times New Roman"/>
                <a:ea typeface="Times New Roman"/>
                <a:cs typeface="Times New Roman"/>
                <a:sym typeface="Times New Roman"/>
              </a:rPr>
              <a:t>separately</a:t>
            </a:r>
            <a:r>
              <a:rPr lang="en">
                <a:solidFill>
                  <a:srgbClr val="003096"/>
                </a:solidFill>
                <a:latin typeface="Times New Roman"/>
                <a:ea typeface="Times New Roman"/>
                <a:cs typeface="Times New Roman"/>
                <a:sym typeface="Times New Roman"/>
              </a:rPr>
              <a:t> since the “score” column now contains answers from either question in </a:t>
            </a:r>
            <a:r>
              <a:rPr lang="en">
                <a:solidFill>
                  <a:srgbClr val="003096"/>
                </a:solidFill>
                <a:latin typeface="Times New Roman"/>
                <a:ea typeface="Times New Roman"/>
                <a:cs typeface="Times New Roman"/>
                <a:sym typeface="Times New Roman"/>
              </a:rPr>
              <a:t>different</a:t>
            </a:r>
            <a:r>
              <a:rPr lang="en">
                <a:solidFill>
                  <a:srgbClr val="003096"/>
                </a:solidFill>
                <a:latin typeface="Times New Roman"/>
                <a:ea typeface="Times New Roman"/>
                <a:cs typeface="Times New Roman"/>
                <a:sym typeface="Times New Roman"/>
              </a:rPr>
              <a:t> tables</a:t>
            </a:r>
            <a:endParaRPr>
              <a:solidFill>
                <a:srgbClr val="003096"/>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003096"/>
                </a:solidFill>
                <a:latin typeface="Times New Roman"/>
                <a:ea typeface="Times New Roman"/>
                <a:cs typeface="Times New Roman"/>
                <a:sym typeface="Times New Roman"/>
              </a:rPr>
              <a:t>Step 4: Further Segmentation</a:t>
            </a:r>
            <a:endParaRPr>
              <a:solidFill>
                <a:srgbClr val="003096"/>
              </a:solidFill>
              <a:latin typeface="Times New Roman"/>
              <a:ea typeface="Times New Roman"/>
              <a:cs typeface="Times New Roman"/>
              <a:sym typeface="Times New Roman"/>
            </a:endParaRPr>
          </a:p>
          <a:p>
            <a:pPr indent="-342900" lvl="0" marL="457200" rtl="0" algn="l">
              <a:spcBef>
                <a:spcPts val="120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Within one of the segmented tables, further split the data based on "satisfaction_type."</a:t>
            </a:r>
            <a:endParaRPr>
              <a:solidFill>
                <a:srgbClr val="003096"/>
              </a:solidFill>
              <a:latin typeface="Times New Roman"/>
              <a:ea typeface="Times New Roman"/>
              <a:cs typeface="Times New Roman"/>
              <a:sym typeface="Times New Roman"/>
            </a:endParaRPr>
          </a:p>
          <a:p>
            <a:pPr indent="-342900" lvl="0" marL="457200" rtl="0" algn="l">
              <a:spcBef>
                <a:spcPts val="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This results in two additional tables—one for satisfied customers and one for dissatisfied customers.</a:t>
            </a:r>
            <a:endParaRPr>
              <a:solidFill>
                <a:srgbClr val="003096"/>
              </a:solidFill>
              <a:latin typeface="Times New Roman"/>
              <a:ea typeface="Times New Roman"/>
              <a:cs typeface="Times New Roman"/>
              <a:sym typeface="Times New Roman"/>
            </a:endParaRPr>
          </a:p>
          <a:p>
            <a:pPr indent="-342900" lvl="0" marL="457200" rtl="0" algn="l">
              <a:spcBef>
                <a:spcPts val="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This is useful for fine data manipulation and data extraction</a:t>
            </a:r>
            <a:endParaRPr>
              <a:solidFill>
                <a:srgbClr val="003096"/>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3096"/>
                </a:solidFill>
                <a:latin typeface="Times New Roman"/>
                <a:ea typeface="Times New Roman"/>
                <a:cs typeface="Times New Roman"/>
                <a:sym typeface="Times New Roman"/>
              </a:rPr>
              <a:t>APPROACHING </a:t>
            </a:r>
            <a:r>
              <a:rPr lang="en">
                <a:solidFill>
                  <a:srgbClr val="003096"/>
                </a:solidFill>
                <a:latin typeface="Times New Roman"/>
                <a:ea typeface="Times New Roman"/>
                <a:cs typeface="Times New Roman"/>
                <a:sym typeface="Times New Roman"/>
              </a:rPr>
              <a:t>THE DATASETS</a:t>
            </a:r>
            <a:endParaRPr>
              <a:solidFill>
                <a:srgbClr val="003096"/>
              </a:solidFill>
              <a:latin typeface="Times New Roman"/>
              <a:ea typeface="Times New Roman"/>
              <a:cs typeface="Times New Roman"/>
              <a:sym typeface="Times New Roman"/>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003096"/>
                </a:solidFill>
                <a:latin typeface="Times New Roman"/>
                <a:ea typeface="Times New Roman"/>
                <a:cs typeface="Times New Roman"/>
                <a:sym typeface="Times New Roman"/>
              </a:rPr>
              <a:t>Step 5: </a:t>
            </a:r>
            <a:r>
              <a:rPr lang="en">
                <a:solidFill>
                  <a:srgbClr val="003096"/>
                </a:solidFill>
                <a:latin typeface="Times New Roman"/>
                <a:ea typeface="Times New Roman"/>
                <a:cs typeface="Times New Roman"/>
                <a:sym typeface="Times New Roman"/>
              </a:rPr>
              <a:t>Creating Factors Affect DataFrame</a:t>
            </a:r>
            <a:endParaRPr>
              <a:solidFill>
                <a:srgbClr val="003096"/>
              </a:solidFill>
              <a:latin typeface="Times New Roman"/>
              <a:ea typeface="Times New Roman"/>
              <a:cs typeface="Times New Roman"/>
              <a:sym typeface="Times New Roman"/>
            </a:endParaRPr>
          </a:p>
          <a:p>
            <a:pPr indent="-342900" lvl="0" marL="457200" rtl="0" algn="l">
              <a:spcBef>
                <a:spcPts val="120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Create a new dataframe to store unique values and their frequencies from each column of the previously segmented dataset.</a:t>
            </a:r>
            <a:endParaRPr>
              <a:solidFill>
                <a:srgbClr val="003096"/>
              </a:solidFill>
              <a:latin typeface="Times New Roman"/>
              <a:ea typeface="Times New Roman"/>
              <a:cs typeface="Times New Roman"/>
              <a:sym typeface="Times New Roman"/>
            </a:endParaRPr>
          </a:p>
          <a:p>
            <a:pPr indent="-342900" lvl="0" marL="457200" rtl="0" algn="l">
              <a:spcBef>
                <a:spcPts val="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For each column in the original dataset:</a:t>
            </a:r>
            <a:endParaRPr>
              <a:solidFill>
                <a:srgbClr val="003096"/>
              </a:solidFill>
              <a:latin typeface="Times New Roman"/>
              <a:ea typeface="Times New Roman"/>
              <a:cs typeface="Times New Roman"/>
              <a:sym typeface="Times New Roman"/>
            </a:endParaRPr>
          </a:p>
          <a:p>
            <a:pPr indent="-317500" lvl="1" marL="914400" rtl="0" algn="l">
              <a:spcBef>
                <a:spcPts val="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Calculate the frequency of each unique value across the entire dataset.</a:t>
            </a:r>
            <a:endParaRPr>
              <a:solidFill>
                <a:srgbClr val="003096"/>
              </a:solidFill>
              <a:latin typeface="Times New Roman"/>
              <a:ea typeface="Times New Roman"/>
              <a:cs typeface="Times New Roman"/>
              <a:sym typeface="Times New Roman"/>
            </a:endParaRPr>
          </a:p>
          <a:p>
            <a:pPr indent="-317500" lvl="1" marL="914400" rtl="0" algn="l">
              <a:spcBef>
                <a:spcPts val="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Calculate the frequency of each unique value separately for satisfied and dissatisfied customers.</a:t>
            </a:r>
            <a:endParaRPr>
              <a:solidFill>
                <a:srgbClr val="003096"/>
              </a:solidFill>
              <a:latin typeface="Times New Roman"/>
              <a:ea typeface="Times New Roman"/>
              <a:cs typeface="Times New Roman"/>
              <a:sym typeface="Times New Roman"/>
            </a:endParaRPr>
          </a:p>
          <a:p>
            <a:pPr indent="-317500" lvl="1" marL="914400" rtl="0" algn="l">
              <a:spcBef>
                <a:spcPts val="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Add these frequencies to the new dataframe.</a:t>
            </a:r>
            <a:endParaRPr>
              <a:solidFill>
                <a:srgbClr val="003096"/>
              </a:solidFill>
              <a:latin typeface="Times New Roman"/>
              <a:ea typeface="Times New Roman"/>
              <a:cs typeface="Times New Roman"/>
              <a:sym typeface="Times New Roman"/>
            </a:endParaRPr>
          </a:p>
          <a:p>
            <a:pPr indent="-317500" lvl="1" marL="914400" rtl="0" algn="l">
              <a:spcBef>
                <a:spcPts val="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Also add the percent of each unique value with respect to the number of entries in that column</a:t>
            </a:r>
            <a:endParaRPr>
              <a:solidFill>
                <a:srgbClr val="003096"/>
              </a:solidFill>
              <a:latin typeface="Times New Roman"/>
              <a:ea typeface="Times New Roman"/>
              <a:cs typeface="Times New Roman"/>
              <a:sym typeface="Times New Roman"/>
            </a:endParaRPr>
          </a:p>
          <a:p>
            <a:pPr indent="-342900" lvl="0" marL="457200" rtl="0" algn="l">
              <a:spcBef>
                <a:spcPts val="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Using all values entered in this dataframe, calculate the effect of the occurrence of each unique value and its positive or negative effects on the customer satisfaction</a:t>
            </a:r>
            <a:endParaRPr>
              <a:solidFill>
                <a:srgbClr val="003096"/>
              </a:solidFill>
              <a:latin typeface="Times New Roman"/>
              <a:ea typeface="Times New Roman"/>
              <a:cs typeface="Times New Roman"/>
              <a:sym typeface="Times New Roman"/>
            </a:endParaRPr>
          </a:p>
          <a:p>
            <a:pPr indent="-342900" lvl="0" marL="457200" rtl="0" algn="l">
              <a:spcBef>
                <a:spcPts val="0"/>
              </a:spcBef>
              <a:spcAft>
                <a:spcPts val="0"/>
              </a:spcAft>
              <a:buClr>
                <a:srgbClr val="003096"/>
              </a:buClr>
              <a:buSzPts val="1800"/>
              <a:buFont typeface="Times New Roman"/>
              <a:buChar char="-"/>
            </a:pPr>
            <a:r>
              <a:rPr lang="en">
                <a:solidFill>
                  <a:srgbClr val="003096"/>
                </a:solidFill>
                <a:latin typeface="Times New Roman"/>
                <a:ea typeface="Times New Roman"/>
                <a:cs typeface="Times New Roman"/>
                <a:sym typeface="Times New Roman"/>
              </a:rPr>
              <a:t>Lastly, remove all factors that have very less effect on the consumer satisfaction</a:t>
            </a:r>
            <a:endParaRPr>
              <a:solidFill>
                <a:srgbClr val="003096"/>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rgbClr val="003096"/>
                </a:solidFill>
                <a:latin typeface="Times New Roman"/>
                <a:ea typeface="Times New Roman"/>
                <a:cs typeface="Times New Roman"/>
                <a:sym typeface="Times New Roman"/>
              </a:rPr>
              <a:t>ANALYSING </a:t>
            </a:r>
            <a:r>
              <a:rPr lang="en">
                <a:solidFill>
                  <a:srgbClr val="003096"/>
                </a:solidFill>
                <a:latin typeface="Times New Roman"/>
                <a:ea typeface="Times New Roman"/>
                <a:cs typeface="Times New Roman"/>
                <a:sym typeface="Times New Roman"/>
              </a:rPr>
              <a:t>THE RESULTS</a:t>
            </a:r>
            <a:endParaRPr>
              <a:solidFill>
                <a:srgbClr val="003096"/>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98" name="Google Shape;98;p20"/>
          <p:cNvSpPr txBox="1"/>
          <p:nvPr>
            <p:ph idx="2" type="body"/>
          </p:nvPr>
        </p:nvSpPr>
        <p:spPr>
          <a:xfrm>
            <a:off x="4572000" y="1152475"/>
            <a:ext cx="4260000" cy="381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3096"/>
                </a:solidFill>
                <a:latin typeface="Times New Roman"/>
                <a:ea typeface="Times New Roman"/>
                <a:cs typeface="Times New Roman"/>
                <a:sym typeface="Times New Roman"/>
              </a:rPr>
              <a:t>Using the previously generated table, I extracted the impact of each factor and represented it visually through bar charts that showcase the relationship between customer satisfaction with Food and Beverages (F&amp;B) and select relevant factors from categories.</a:t>
            </a:r>
            <a:endParaRPr>
              <a:solidFill>
                <a:srgbClr val="003096"/>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003096"/>
                </a:solidFill>
                <a:latin typeface="Times New Roman"/>
                <a:ea typeface="Times New Roman"/>
                <a:cs typeface="Times New Roman"/>
                <a:sym typeface="Times New Roman"/>
              </a:rPr>
              <a:t>In these particular charts:</a:t>
            </a:r>
            <a:endParaRPr>
              <a:solidFill>
                <a:srgbClr val="003096"/>
              </a:solidFill>
              <a:latin typeface="Times New Roman"/>
              <a:ea typeface="Times New Roman"/>
              <a:cs typeface="Times New Roman"/>
              <a:sym typeface="Times New Roman"/>
            </a:endParaRPr>
          </a:p>
          <a:p>
            <a:pPr indent="-317500" lvl="0" marL="457200" rtl="0" algn="l">
              <a:spcBef>
                <a:spcPts val="1200"/>
              </a:spcBef>
              <a:spcAft>
                <a:spcPts val="0"/>
              </a:spcAft>
              <a:buClr>
                <a:srgbClr val="003096"/>
              </a:buClr>
              <a:buSzPts val="1400"/>
              <a:buFont typeface="Times New Roman"/>
              <a:buChar char="-"/>
            </a:pPr>
            <a:r>
              <a:rPr lang="en">
                <a:solidFill>
                  <a:srgbClr val="003096"/>
                </a:solidFill>
                <a:latin typeface="Times New Roman"/>
                <a:ea typeface="Times New Roman"/>
                <a:cs typeface="Times New Roman"/>
                <a:sym typeface="Times New Roman"/>
              </a:rPr>
              <a:t>There are some airports that appear both times, for example:</a:t>
            </a:r>
            <a:endParaRPr>
              <a:solidFill>
                <a:srgbClr val="003096"/>
              </a:solidFill>
              <a:latin typeface="Times New Roman"/>
              <a:ea typeface="Times New Roman"/>
              <a:cs typeface="Times New Roman"/>
              <a:sym typeface="Times New Roman"/>
            </a:endParaRPr>
          </a:p>
          <a:p>
            <a:pPr indent="-304800" lvl="1" marL="914400" rtl="0" algn="l">
              <a:spcBef>
                <a:spcPts val="0"/>
              </a:spcBef>
              <a:spcAft>
                <a:spcPts val="0"/>
              </a:spcAft>
              <a:buClr>
                <a:srgbClr val="003096"/>
              </a:buClr>
              <a:buSzPts val="1200"/>
              <a:buFont typeface="Times New Roman"/>
              <a:buChar char="-"/>
            </a:pPr>
            <a:r>
              <a:rPr lang="en">
                <a:solidFill>
                  <a:srgbClr val="003096"/>
                </a:solidFill>
                <a:latin typeface="Times New Roman"/>
                <a:ea typeface="Times New Roman"/>
                <a:cs typeface="Times New Roman"/>
                <a:sym typeface="Times New Roman"/>
              </a:rPr>
              <a:t>EWX: this airport seems to decreases </a:t>
            </a:r>
            <a:r>
              <a:rPr lang="en">
                <a:solidFill>
                  <a:srgbClr val="003096"/>
                </a:solidFill>
                <a:latin typeface="Times New Roman"/>
                <a:ea typeface="Times New Roman"/>
                <a:cs typeface="Times New Roman"/>
                <a:sym typeface="Times New Roman"/>
              </a:rPr>
              <a:t>the F&amp;B satisfaction relatively a lot</a:t>
            </a:r>
            <a:endParaRPr>
              <a:solidFill>
                <a:srgbClr val="003096"/>
              </a:solidFill>
              <a:latin typeface="Times New Roman"/>
              <a:ea typeface="Times New Roman"/>
              <a:cs typeface="Times New Roman"/>
              <a:sym typeface="Times New Roman"/>
            </a:endParaRPr>
          </a:p>
          <a:p>
            <a:pPr indent="-304800" lvl="1" marL="914400" rtl="0" algn="l">
              <a:spcBef>
                <a:spcPts val="0"/>
              </a:spcBef>
              <a:spcAft>
                <a:spcPts val="0"/>
              </a:spcAft>
              <a:buClr>
                <a:srgbClr val="003096"/>
              </a:buClr>
              <a:buSzPts val="1200"/>
              <a:buFont typeface="Times New Roman"/>
              <a:buChar char="-"/>
            </a:pPr>
            <a:r>
              <a:rPr lang="en">
                <a:solidFill>
                  <a:srgbClr val="003096"/>
                </a:solidFill>
                <a:latin typeface="Times New Roman"/>
                <a:ea typeface="Times New Roman"/>
                <a:cs typeface="Times New Roman"/>
                <a:sym typeface="Times New Roman"/>
              </a:rPr>
              <a:t>SFX: similar to EWX, this also decreases F&amp;B satisfaction but not as much</a:t>
            </a:r>
            <a:endParaRPr>
              <a:solidFill>
                <a:srgbClr val="003096"/>
              </a:solidFill>
              <a:latin typeface="Times New Roman"/>
              <a:ea typeface="Times New Roman"/>
              <a:cs typeface="Times New Roman"/>
              <a:sym typeface="Times New Roman"/>
            </a:endParaRPr>
          </a:p>
          <a:p>
            <a:pPr indent="-304800" lvl="1" marL="914400" rtl="0" algn="l">
              <a:spcBef>
                <a:spcPts val="0"/>
              </a:spcBef>
              <a:spcAft>
                <a:spcPts val="0"/>
              </a:spcAft>
              <a:buClr>
                <a:srgbClr val="003096"/>
              </a:buClr>
              <a:buSzPts val="1200"/>
              <a:buFont typeface="Times New Roman"/>
              <a:buChar char="-"/>
            </a:pPr>
            <a:r>
              <a:rPr lang="en">
                <a:solidFill>
                  <a:srgbClr val="003096"/>
                </a:solidFill>
                <a:latin typeface="Times New Roman"/>
                <a:ea typeface="Times New Roman"/>
                <a:cs typeface="Times New Roman"/>
                <a:sym typeface="Times New Roman"/>
              </a:rPr>
              <a:t> DEX: this airport generally </a:t>
            </a:r>
            <a:r>
              <a:rPr lang="en">
                <a:solidFill>
                  <a:srgbClr val="003096"/>
                </a:solidFill>
                <a:latin typeface="Times New Roman"/>
                <a:ea typeface="Times New Roman"/>
                <a:cs typeface="Times New Roman"/>
                <a:sym typeface="Times New Roman"/>
              </a:rPr>
              <a:t>increases</a:t>
            </a:r>
            <a:r>
              <a:rPr lang="en">
                <a:solidFill>
                  <a:srgbClr val="003096"/>
                </a:solidFill>
                <a:latin typeface="Times New Roman"/>
                <a:ea typeface="Times New Roman"/>
                <a:cs typeface="Times New Roman"/>
                <a:sym typeface="Times New Roman"/>
              </a:rPr>
              <a:t> the F&amp;B satisfaction by a bit</a:t>
            </a:r>
            <a:endParaRPr>
              <a:solidFill>
                <a:srgbClr val="003096"/>
              </a:solidFill>
              <a:latin typeface="Times New Roman"/>
              <a:ea typeface="Times New Roman"/>
              <a:cs typeface="Times New Roman"/>
              <a:sym typeface="Times New Roman"/>
            </a:endParaRPr>
          </a:p>
        </p:txBody>
      </p:sp>
      <p:pic>
        <p:nvPicPr>
          <p:cNvPr id="99" name="Google Shape;99;p20"/>
          <p:cNvPicPr preferRelativeResize="0"/>
          <p:nvPr/>
        </p:nvPicPr>
        <p:blipFill>
          <a:blip r:embed="rId3">
            <a:alphaModFix/>
          </a:blip>
          <a:stretch>
            <a:fillRect/>
          </a:stretch>
        </p:blipFill>
        <p:spPr>
          <a:xfrm>
            <a:off x="682749" y="1017725"/>
            <a:ext cx="3194250" cy="1975125"/>
          </a:xfrm>
          <a:prstGeom prst="rect">
            <a:avLst/>
          </a:prstGeom>
          <a:noFill/>
          <a:ln>
            <a:noFill/>
          </a:ln>
        </p:spPr>
      </p:pic>
      <p:pic>
        <p:nvPicPr>
          <p:cNvPr id="100" name="Google Shape;100;p20"/>
          <p:cNvPicPr preferRelativeResize="0"/>
          <p:nvPr/>
        </p:nvPicPr>
        <p:blipFill>
          <a:blip r:embed="rId4">
            <a:alphaModFix/>
          </a:blip>
          <a:stretch>
            <a:fillRect/>
          </a:stretch>
        </p:blipFill>
        <p:spPr>
          <a:xfrm>
            <a:off x="682750" y="2992845"/>
            <a:ext cx="3194250" cy="19751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3096"/>
                </a:solidFill>
                <a:latin typeface="Times New Roman"/>
                <a:ea typeface="Times New Roman"/>
                <a:cs typeface="Times New Roman"/>
                <a:sym typeface="Times New Roman"/>
              </a:rPr>
              <a:t>ANALYSING </a:t>
            </a:r>
            <a:r>
              <a:rPr lang="en">
                <a:solidFill>
                  <a:srgbClr val="003096"/>
                </a:solidFill>
                <a:latin typeface="Times New Roman"/>
                <a:ea typeface="Times New Roman"/>
                <a:cs typeface="Times New Roman"/>
                <a:sym typeface="Times New Roman"/>
              </a:rPr>
              <a:t>THE RESULTS</a:t>
            </a:r>
            <a:endParaRPr>
              <a:solidFill>
                <a:srgbClr val="003096"/>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06" name="Google Shape;106;p21"/>
          <p:cNvSpPr txBox="1"/>
          <p:nvPr>
            <p:ph idx="2" type="body"/>
          </p:nvPr>
        </p:nvSpPr>
        <p:spPr>
          <a:xfrm>
            <a:off x="4572000" y="1152475"/>
            <a:ext cx="4260300" cy="3911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rgbClr val="003096"/>
                </a:solidFill>
                <a:latin typeface="Times New Roman"/>
                <a:ea typeface="Times New Roman"/>
                <a:cs typeface="Times New Roman"/>
                <a:sym typeface="Times New Roman"/>
              </a:rPr>
              <a:t>In the first chart:</a:t>
            </a:r>
            <a:endParaRPr>
              <a:solidFill>
                <a:srgbClr val="003096"/>
              </a:solidFill>
              <a:latin typeface="Times New Roman"/>
              <a:ea typeface="Times New Roman"/>
              <a:cs typeface="Times New Roman"/>
              <a:sym typeface="Times New Roman"/>
            </a:endParaRPr>
          </a:p>
          <a:p>
            <a:pPr indent="-310832" lvl="0" marL="457200" rtl="0" algn="l">
              <a:spcBef>
                <a:spcPts val="1200"/>
              </a:spcBef>
              <a:spcAft>
                <a:spcPts val="0"/>
              </a:spcAft>
              <a:buClr>
                <a:srgbClr val="003096"/>
              </a:buClr>
              <a:buSzPct val="100000"/>
              <a:buFont typeface="Times New Roman"/>
              <a:buChar char="-"/>
            </a:pPr>
            <a:r>
              <a:rPr lang="en">
                <a:solidFill>
                  <a:srgbClr val="003096"/>
                </a:solidFill>
                <a:latin typeface="Times New Roman"/>
                <a:ea typeface="Times New Roman"/>
                <a:cs typeface="Times New Roman"/>
                <a:sym typeface="Times New Roman"/>
              </a:rPr>
              <a:t>We can visually see a very reasonable relationship:</a:t>
            </a:r>
            <a:endParaRPr>
              <a:solidFill>
                <a:srgbClr val="003096"/>
              </a:solidFill>
              <a:latin typeface="Times New Roman"/>
              <a:ea typeface="Times New Roman"/>
              <a:cs typeface="Times New Roman"/>
              <a:sym typeface="Times New Roman"/>
            </a:endParaRPr>
          </a:p>
          <a:p>
            <a:pPr indent="-299085" lvl="1" marL="914400" rtl="0" algn="l">
              <a:spcBef>
                <a:spcPts val="0"/>
              </a:spcBef>
              <a:spcAft>
                <a:spcPts val="0"/>
              </a:spcAft>
              <a:buClr>
                <a:srgbClr val="003096"/>
              </a:buClr>
              <a:buSzPct val="100000"/>
              <a:buFont typeface="Times New Roman"/>
              <a:buChar char="-"/>
            </a:pPr>
            <a:r>
              <a:rPr lang="en">
                <a:solidFill>
                  <a:srgbClr val="003096"/>
                </a:solidFill>
                <a:latin typeface="Times New Roman"/>
                <a:ea typeface="Times New Roman"/>
                <a:cs typeface="Times New Roman"/>
                <a:sym typeface="Times New Roman"/>
              </a:rPr>
              <a:t>If delay, then dissatisfaction and vice versa</a:t>
            </a:r>
            <a:endParaRPr>
              <a:solidFill>
                <a:srgbClr val="003096"/>
              </a:solidFill>
              <a:latin typeface="Times New Roman"/>
              <a:ea typeface="Times New Roman"/>
              <a:cs typeface="Times New Roman"/>
              <a:sym typeface="Times New Roman"/>
            </a:endParaRPr>
          </a:p>
          <a:p>
            <a:pPr indent="-310832" lvl="0" marL="457200" rtl="0" algn="l">
              <a:spcBef>
                <a:spcPts val="0"/>
              </a:spcBef>
              <a:spcAft>
                <a:spcPts val="0"/>
              </a:spcAft>
              <a:buClr>
                <a:srgbClr val="003096"/>
              </a:buClr>
              <a:buSzPct val="100000"/>
              <a:buFont typeface="Times New Roman"/>
              <a:buChar char="-"/>
            </a:pPr>
            <a:r>
              <a:rPr lang="en">
                <a:solidFill>
                  <a:srgbClr val="003096"/>
                </a:solidFill>
                <a:latin typeface="Times New Roman"/>
                <a:ea typeface="Times New Roman"/>
                <a:cs typeface="Times New Roman"/>
                <a:sym typeface="Times New Roman"/>
              </a:rPr>
              <a:t>However, a long-delay would cause more dissatisfaction than slight delay. The reason why this is not the case is because the calculation also takes into account the frequency of such cases. Since the algorithm </a:t>
            </a:r>
            <a:r>
              <a:rPr lang="en">
                <a:solidFill>
                  <a:srgbClr val="003096"/>
                </a:solidFill>
                <a:latin typeface="Times New Roman"/>
                <a:ea typeface="Times New Roman"/>
                <a:cs typeface="Times New Roman"/>
                <a:sym typeface="Times New Roman"/>
              </a:rPr>
              <a:t>focuses</a:t>
            </a:r>
            <a:r>
              <a:rPr lang="en">
                <a:solidFill>
                  <a:srgbClr val="003096"/>
                </a:solidFill>
                <a:latin typeface="Times New Roman"/>
                <a:ea typeface="Times New Roman"/>
                <a:cs typeface="Times New Roman"/>
                <a:sym typeface="Times New Roman"/>
              </a:rPr>
              <a:t> more on more frequent factors of consumer satisfaction, the rare cases are less considered</a:t>
            </a:r>
            <a:endParaRPr>
              <a:solidFill>
                <a:srgbClr val="003096"/>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003096"/>
                </a:solidFill>
                <a:latin typeface="Times New Roman"/>
                <a:ea typeface="Times New Roman"/>
                <a:cs typeface="Times New Roman"/>
                <a:sym typeface="Times New Roman"/>
              </a:rPr>
              <a:t>In the second case:</a:t>
            </a:r>
            <a:endParaRPr>
              <a:solidFill>
                <a:srgbClr val="003096"/>
              </a:solidFill>
              <a:latin typeface="Times New Roman"/>
              <a:ea typeface="Times New Roman"/>
              <a:cs typeface="Times New Roman"/>
              <a:sym typeface="Times New Roman"/>
            </a:endParaRPr>
          </a:p>
          <a:p>
            <a:pPr indent="-310832" lvl="0" marL="457200" rtl="0" algn="l">
              <a:spcBef>
                <a:spcPts val="1200"/>
              </a:spcBef>
              <a:spcAft>
                <a:spcPts val="0"/>
              </a:spcAft>
              <a:buClr>
                <a:srgbClr val="003096"/>
              </a:buClr>
              <a:buSzPct val="100000"/>
              <a:buFont typeface="Times New Roman"/>
              <a:buChar char="-"/>
            </a:pPr>
            <a:r>
              <a:rPr lang="en">
                <a:solidFill>
                  <a:srgbClr val="003096"/>
                </a:solidFill>
                <a:latin typeface="Times New Roman"/>
                <a:ea typeface="Times New Roman"/>
                <a:cs typeface="Times New Roman"/>
                <a:sym typeface="Times New Roman"/>
              </a:rPr>
              <a:t>It is interesting to see that those who pay for economy plus are less satisfied than those who get economy or </a:t>
            </a:r>
            <a:r>
              <a:rPr lang="en">
                <a:solidFill>
                  <a:srgbClr val="003096"/>
                </a:solidFill>
                <a:latin typeface="Times New Roman"/>
                <a:ea typeface="Times New Roman"/>
                <a:cs typeface="Times New Roman"/>
                <a:sym typeface="Times New Roman"/>
              </a:rPr>
              <a:t>business</a:t>
            </a:r>
            <a:r>
              <a:rPr lang="en">
                <a:solidFill>
                  <a:srgbClr val="003096"/>
                </a:solidFill>
                <a:latin typeface="Times New Roman"/>
                <a:ea typeface="Times New Roman"/>
                <a:cs typeface="Times New Roman"/>
                <a:sym typeface="Times New Roman"/>
              </a:rPr>
              <a:t> class. Other cabin types are near 0, hence not considered</a:t>
            </a:r>
            <a:endParaRPr>
              <a:solidFill>
                <a:srgbClr val="003096"/>
              </a:solidFill>
              <a:latin typeface="Times New Roman"/>
              <a:ea typeface="Times New Roman"/>
              <a:cs typeface="Times New Roman"/>
              <a:sym typeface="Times New Roman"/>
            </a:endParaRPr>
          </a:p>
          <a:p>
            <a:pPr indent="-299085" lvl="1" marL="914400" rtl="0" algn="l">
              <a:spcBef>
                <a:spcPts val="0"/>
              </a:spcBef>
              <a:spcAft>
                <a:spcPts val="0"/>
              </a:spcAft>
              <a:buClr>
                <a:srgbClr val="003096"/>
              </a:buClr>
              <a:buSzPct val="100000"/>
              <a:buFont typeface="Times New Roman"/>
              <a:buChar char="-"/>
            </a:pPr>
            <a:r>
              <a:rPr lang="en">
                <a:solidFill>
                  <a:srgbClr val="003096"/>
                </a:solidFill>
                <a:latin typeface="Times New Roman"/>
                <a:ea typeface="Times New Roman"/>
                <a:cs typeface="Times New Roman"/>
                <a:sym typeface="Times New Roman"/>
              </a:rPr>
              <a:t>This may be due to the fact that those in economy plus are expecting a bigger </a:t>
            </a:r>
            <a:r>
              <a:rPr lang="en">
                <a:solidFill>
                  <a:srgbClr val="003096"/>
                </a:solidFill>
                <a:latin typeface="Times New Roman"/>
                <a:ea typeface="Times New Roman"/>
                <a:cs typeface="Times New Roman"/>
                <a:sym typeface="Times New Roman"/>
              </a:rPr>
              <a:t>difference</a:t>
            </a:r>
            <a:r>
              <a:rPr lang="en">
                <a:solidFill>
                  <a:srgbClr val="003096"/>
                </a:solidFill>
                <a:latin typeface="Times New Roman"/>
                <a:ea typeface="Times New Roman"/>
                <a:cs typeface="Times New Roman"/>
                <a:sym typeface="Times New Roman"/>
              </a:rPr>
              <a:t> in the treatment than in economy class </a:t>
            </a:r>
            <a:r>
              <a:rPr lang="en">
                <a:solidFill>
                  <a:srgbClr val="003096"/>
                </a:solidFill>
                <a:latin typeface="Times New Roman"/>
                <a:ea typeface="Times New Roman"/>
                <a:cs typeface="Times New Roman"/>
                <a:sym typeface="Times New Roman"/>
              </a:rPr>
              <a:t>which</a:t>
            </a:r>
            <a:r>
              <a:rPr lang="en">
                <a:solidFill>
                  <a:srgbClr val="003096"/>
                </a:solidFill>
                <a:latin typeface="Times New Roman"/>
                <a:ea typeface="Times New Roman"/>
                <a:cs typeface="Times New Roman"/>
                <a:sym typeface="Times New Roman"/>
              </a:rPr>
              <a:t> is not </a:t>
            </a:r>
            <a:r>
              <a:rPr lang="en">
                <a:solidFill>
                  <a:srgbClr val="003096"/>
                </a:solidFill>
                <a:latin typeface="Times New Roman"/>
                <a:ea typeface="Times New Roman"/>
                <a:cs typeface="Times New Roman"/>
                <a:sym typeface="Times New Roman"/>
              </a:rPr>
              <a:t>truly</a:t>
            </a:r>
            <a:r>
              <a:rPr lang="en">
                <a:solidFill>
                  <a:srgbClr val="003096"/>
                </a:solidFill>
                <a:latin typeface="Times New Roman"/>
                <a:ea typeface="Times New Roman"/>
                <a:cs typeface="Times New Roman"/>
                <a:sym typeface="Times New Roman"/>
              </a:rPr>
              <a:t> the case.</a:t>
            </a:r>
            <a:endParaRPr>
              <a:solidFill>
                <a:srgbClr val="003096"/>
              </a:solidFill>
              <a:latin typeface="Times New Roman"/>
              <a:ea typeface="Times New Roman"/>
              <a:cs typeface="Times New Roman"/>
              <a:sym typeface="Times New Roman"/>
            </a:endParaRPr>
          </a:p>
        </p:txBody>
      </p:sp>
      <p:pic>
        <p:nvPicPr>
          <p:cNvPr id="107" name="Google Shape;107;p21"/>
          <p:cNvPicPr preferRelativeResize="0"/>
          <p:nvPr/>
        </p:nvPicPr>
        <p:blipFill rotWithShape="1">
          <a:blip r:embed="rId3">
            <a:alphaModFix/>
          </a:blip>
          <a:srcRect b="0" l="0" r="0" t="0"/>
          <a:stretch/>
        </p:blipFill>
        <p:spPr>
          <a:xfrm>
            <a:off x="682749" y="1017725"/>
            <a:ext cx="3194250" cy="1975125"/>
          </a:xfrm>
          <a:prstGeom prst="rect">
            <a:avLst/>
          </a:prstGeom>
          <a:noFill/>
          <a:ln>
            <a:noFill/>
          </a:ln>
        </p:spPr>
      </p:pic>
      <p:pic>
        <p:nvPicPr>
          <p:cNvPr id="108" name="Google Shape;108;p21"/>
          <p:cNvPicPr preferRelativeResize="0"/>
          <p:nvPr/>
        </p:nvPicPr>
        <p:blipFill rotWithShape="1">
          <a:blip r:embed="rId4">
            <a:alphaModFix/>
          </a:blip>
          <a:srcRect b="0" l="0" r="0" t="0"/>
          <a:stretch/>
        </p:blipFill>
        <p:spPr>
          <a:xfrm>
            <a:off x="682750" y="2992845"/>
            <a:ext cx="3194250" cy="19751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