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7"/>
  </p:notesMasterIdLst>
  <p:sldIdLst>
    <p:sldId id="256" r:id="rId3"/>
    <p:sldId id="257" r:id="rId4"/>
    <p:sldId id="306" r:id="rId5"/>
    <p:sldId id="292" r:id="rId6"/>
    <p:sldId id="307" r:id="rId7"/>
    <p:sldId id="310" r:id="rId8"/>
    <p:sldId id="311" r:id="rId9"/>
    <p:sldId id="312" r:id="rId10"/>
    <p:sldId id="287" r:id="rId11"/>
    <p:sldId id="319" r:id="rId12"/>
    <p:sldId id="320" r:id="rId13"/>
    <p:sldId id="291" r:id="rId14"/>
    <p:sldId id="293" r:id="rId15"/>
    <p:sldId id="294" r:id="rId16"/>
    <p:sldId id="295" r:id="rId17"/>
    <p:sldId id="302" r:id="rId18"/>
    <p:sldId id="303" r:id="rId19"/>
    <p:sldId id="297" r:id="rId20"/>
    <p:sldId id="298" r:id="rId21"/>
    <p:sldId id="299" r:id="rId22"/>
    <p:sldId id="326" r:id="rId23"/>
    <p:sldId id="285" r:id="rId24"/>
    <p:sldId id="322" r:id="rId25"/>
    <p:sldId id="286" r:id="rId26"/>
    <p:sldId id="304" r:id="rId27"/>
    <p:sldId id="288" r:id="rId28"/>
    <p:sldId id="305" r:id="rId29"/>
    <p:sldId id="300" r:id="rId30"/>
    <p:sldId id="324" r:id="rId31"/>
    <p:sldId id="325" r:id="rId32"/>
    <p:sldId id="323" r:id="rId33"/>
    <p:sldId id="284" r:id="rId34"/>
    <p:sldId id="330" r:id="rId35"/>
    <p:sldId id="268" r:id="rId36"/>
    <p:sldId id="327" r:id="rId37"/>
    <p:sldId id="328" r:id="rId38"/>
    <p:sldId id="329" r:id="rId39"/>
    <p:sldId id="316" r:id="rId40"/>
    <p:sldId id="317" r:id="rId41"/>
    <p:sldId id="318" r:id="rId42"/>
    <p:sldId id="315" r:id="rId43"/>
    <p:sldId id="270" r:id="rId44"/>
    <p:sldId id="321" r:id="rId45"/>
    <p:sldId id="28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63" d="100"/>
          <a:sy n="63" d="100"/>
        </p:scale>
        <p:origin x="13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0EB2-3B6E-4C4E-BE6D-24CBBB9AA6F0}" type="datetimeFigureOut">
              <a:rPr lang="en-IN" smtClean="0"/>
              <a:t>27-05-2023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483F-0A69-48F6-AA5E-DE3AF8B327A6}" type="slidenum">
              <a:rPr lang="en-IN" smtClean="0"/>
              <a:t>‹#›</a:t>
            </a:fld>
            <a:endParaRPr lang="en-IN"/>
          </a:p>
        </p:txBody>
      </p:sp>
    </p:spTree>
    <p:extLst>
      <p:ext uri="{BB962C8B-B14F-4D97-AF65-F5344CB8AC3E}">
        <p14:creationId xmlns:p14="http://schemas.microsoft.com/office/powerpoint/2010/main" val="182474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1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68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6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5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6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20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749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9FC4597A-D8EC-478C-AE8D-28F4182A5B1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A187A3B-FE18-44EC-A5F1-C2AF9F2C985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A7E9E5C3-14E7-44C0-A697-6AA654BD130E}"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88DC6E63-E66E-4815-80B3-448876DEFB94}"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78313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842B470B-D2E3-4936-8A7C-1105887D3B81}"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51431D1-BC69-4632-BC6F-DC414EFD163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9ECFB71-55DA-4412-B679-B7E52BB55D5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3253636-4448-4A68-99ED-E39A7EB80AE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77D342F-E018-477B-8E6D-D7A921913C28}"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1122480"/>
            <a:ext cx="7772040" cy="11066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B200B4B-29C7-475C-B263-4D9B4981336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CA8217A-B527-40C8-91AC-CD8CD78034F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17B70EB-D4DE-4351-AEA3-C4D432E5BB56}"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EB6CC1A-1690-40FD-8CB8-7F3BD1E3422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C7802B9-2C99-4A32-9071-3D3E965D913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3BAD19D-3340-4C40-8ECE-DBBF299886B8}"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D493EC25-98C0-450C-B25A-9CC033D6A49A}"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3519470F-77DF-4EF5-AB24-DE2603376E15}"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4609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DD69F7E-F90E-4B37-AE30-2D1743423775}"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2DBD82-70DB-4996-89F8-830C89D34BC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585B136-8FE6-4AE1-9391-D6C175AA2C4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1122480"/>
            <a:ext cx="7772040" cy="11066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FD080BB-C47A-4CCE-BFBE-AF4A7E2778F3}"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9A94D19-0B16-45BE-8596-DC9B03B5CA2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373F2DF-59FE-4EE9-A7CD-622AA8B3651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DFA426-D10C-41BB-B1AC-5C25A881711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a:noFill/>
          <a:ln w="0">
            <a:noFill/>
          </a:ln>
        </p:spPr>
        <p:txBody>
          <a:bodyPr anchor="ctr">
            <a:noAutofit/>
          </a:bodyPr>
          <a:lstStyle/>
          <a:p>
            <a:r>
              <a:rPr lang="en-IN" sz="4400" b="0" strike="noStrike" spc="-1">
                <a:solidFill>
                  <a:srgbClr val="000000"/>
                </a:solidFill>
                <a:latin typeface="Arial"/>
              </a:rPr>
              <a:t>Click to edit the title text format</a:t>
            </a:r>
          </a:p>
        </p:txBody>
      </p:sp>
      <p:sp>
        <p:nvSpPr>
          <p:cNvPr id="6" name="PlaceHolder 2"/>
          <p:cNvSpPr>
            <a:spLocks noGrp="1"/>
          </p:cNvSpPr>
          <p:nvPr>
            <p:ph type="body"/>
          </p:nvPr>
        </p:nvSpPr>
        <p:spPr>
          <a:xfrm>
            <a:off x="628560" y="1825560"/>
            <a:ext cx="7886520" cy="435096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2" name="PlaceHolder 3"/>
          <p:cNvSpPr>
            <a:spLocks noGrp="1"/>
          </p:cNvSpPr>
          <p:nvPr>
            <p:ph type="dt" idx="1"/>
          </p:nvPr>
        </p:nvSpPr>
        <p:spPr>
          <a:xfrm>
            <a:off x="628560" y="6356520"/>
            <a:ext cx="20570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ftr" idx="2"/>
          </p:nvPr>
        </p:nvSpPr>
        <p:spPr>
          <a:xfrm>
            <a:off x="3029040" y="6356520"/>
            <a:ext cx="308592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 name="PlaceHolder 5"/>
          <p:cNvSpPr>
            <a:spLocks noGrp="1"/>
          </p:cNvSpPr>
          <p:nvPr>
            <p:ph type="sldNum" idx="3"/>
          </p:nvPr>
        </p:nvSpPr>
        <p:spPr>
          <a:xfrm>
            <a:off x="6458040" y="6356520"/>
            <a:ext cx="2057040" cy="364680"/>
          </a:xfrm>
          <a:prstGeom prst="rect">
            <a:avLst/>
          </a:prstGeom>
          <a:noFill/>
          <a:ln w="0">
            <a:noFill/>
          </a:ln>
        </p:spPr>
        <p:txBody>
          <a:bodyPr anchor="ctr">
            <a:noAutofit/>
          </a:bodyPr>
          <a:lstStyle>
            <a:lvl1pPr algn="r">
              <a:lnSpc>
                <a:spcPct val="100000"/>
              </a:lnSpc>
              <a:buNone/>
              <a:tabLst>
                <a:tab pos="0" algn="l"/>
              </a:tabLst>
              <a:defRPr lang="en-IN" sz="1200" b="0" strike="noStrike" spc="-1">
                <a:solidFill>
                  <a:srgbClr val="888888"/>
                </a:solidFill>
                <a:latin typeface="Calibri"/>
                <a:ea typeface="Calibri"/>
              </a:defRPr>
            </a:lvl1pPr>
          </a:lstStyle>
          <a:p>
            <a:pPr algn="r">
              <a:lnSpc>
                <a:spcPct val="100000"/>
              </a:lnSpc>
              <a:buNone/>
              <a:tabLst>
                <a:tab pos="0" algn="l"/>
              </a:tabLst>
            </a:pPr>
            <a:fld id="{0D0F3781-D922-44CD-8ADF-74D2EA2AC834}" type="slidenum">
              <a:rPr lang="en-IN" sz="1200" b="0" strike="noStrike" spc="-1">
                <a:solidFill>
                  <a:srgbClr val="888888"/>
                </a:solidFill>
                <a:latin typeface="Calibri"/>
                <a:ea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1122480"/>
            <a:ext cx="7772040" cy="2387160"/>
          </a:xfrm>
          <a:prstGeom prst="rect">
            <a:avLst/>
          </a:prstGeom>
          <a:noFill/>
          <a:ln w="0">
            <a:noFill/>
          </a:ln>
        </p:spPr>
        <p:txBody>
          <a:bodyPr anchor="b">
            <a:noAutofit/>
          </a:bodyPr>
          <a:lstStyle/>
          <a:p>
            <a:r>
              <a:rPr lang="en-IN" sz="6000" b="0" strike="noStrike" spc="-1">
                <a:solidFill>
                  <a:srgbClr val="000000"/>
                </a:solidFill>
                <a:latin typeface="Arial"/>
              </a:rPr>
              <a:t>Click to edit the title text format</a:t>
            </a:r>
          </a:p>
        </p:txBody>
      </p:sp>
      <p:sp>
        <p:nvSpPr>
          <p:cNvPr id="42" name="PlaceHolder 2"/>
          <p:cNvSpPr>
            <a:spLocks noGrp="1"/>
          </p:cNvSpPr>
          <p:nvPr>
            <p:ph type="dt" idx="4"/>
          </p:nvPr>
        </p:nvSpPr>
        <p:spPr>
          <a:xfrm>
            <a:off x="628560" y="6356520"/>
            <a:ext cx="20570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3" name="PlaceHolder 3"/>
          <p:cNvSpPr>
            <a:spLocks noGrp="1"/>
          </p:cNvSpPr>
          <p:nvPr>
            <p:ph type="ftr" idx="5"/>
          </p:nvPr>
        </p:nvSpPr>
        <p:spPr>
          <a:xfrm>
            <a:off x="3029040" y="6356520"/>
            <a:ext cx="308592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4" name="PlaceHolder 4"/>
          <p:cNvSpPr>
            <a:spLocks noGrp="1"/>
          </p:cNvSpPr>
          <p:nvPr>
            <p:ph type="sldNum" idx="6"/>
          </p:nvPr>
        </p:nvSpPr>
        <p:spPr>
          <a:xfrm>
            <a:off x="6458040" y="6356520"/>
            <a:ext cx="2057040" cy="364680"/>
          </a:xfrm>
          <a:prstGeom prst="rect">
            <a:avLst/>
          </a:prstGeom>
          <a:noFill/>
          <a:ln w="0">
            <a:noFill/>
          </a:ln>
        </p:spPr>
        <p:txBody>
          <a:bodyPr anchor="ctr">
            <a:noAutofit/>
          </a:bodyPr>
          <a:lstStyle>
            <a:lvl1pPr algn="r">
              <a:lnSpc>
                <a:spcPct val="100000"/>
              </a:lnSpc>
              <a:buNone/>
              <a:tabLst>
                <a:tab pos="0" algn="l"/>
              </a:tabLst>
              <a:defRPr lang="en-IN" sz="1200" b="0" strike="noStrike" spc="-1">
                <a:solidFill>
                  <a:srgbClr val="888888"/>
                </a:solidFill>
                <a:latin typeface="Calibri"/>
                <a:ea typeface="Calibri"/>
              </a:defRPr>
            </a:lvl1pPr>
          </a:lstStyle>
          <a:p>
            <a:pPr algn="r">
              <a:lnSpc>
                <a:spcPct val="100000"/>
              </a:lnSpc>
              <a:buNone/>
              <a:tabLst>
                <a:tab pos="0" algn="l"/>
              </a:tabLst>
            </a:pPr>
            <a:fld id="{3B4F999F-C07F-4866-9467-EDA0F9C34483}" type="slidenum">
              <a:rPr lang="en-IN" sz="1200" b="0" strike="noStrike" spc="-1">
                <a:solidFill>
                  <a:srgbClr val="888888"/>
                </a:solidFill>
                <a:latin typeface="Calibri"/>
                <a:ea typeface="Calibri"/>
              </a:rPr>
              <a:t>‹#›</a:t>
            </a:fld>
            <a:endParaRPr lang="en-IN" sz="1200" b="0" strike="noStrike" spc="-1">
              <a:latin typeface="Times New Roman"/>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12.jpeg"/></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90000"/>
              </a:lnSpc>
              <a:buNone/>
              <a:tabLst>
                <a:tab pos="0" algn="l"/>
              </a:tabLst>
            </a:pPr>
            <a:r>
              <a:rPr lang="en-US" sz="4400" b="0" strike="noStrike" spc="-1">
                <a:solidFill>
                  <a:srgbClr val="000000"/>
                </a:solidFill>
                <a:latin typeface="Calibri"/>
                <a:ea typeface="Calibri"/>
              </a:rPr>
              <a:t>cv</a:t>
            </a:r>
            <a:endParaRPr lang="en-IN" sz="4400" b="0" strike="noStrike" spc="-1">
              <a:solidFill>
                <a:srgbClr val="000000"/>
              </a:solidFill>
              <a:latin typeface="Arial"/>
            </a:endParaRPr>
          </a:p>
        </p:txBody>
      </p:sp>
      <p:sp>
        <p:nvSpPr>
          <p:cNvPr id="83" name="PlaceHolder 2"/>
          <p:cNvSpPr>
            <a:spLocks noGrp="1"/>
          </p:cNvSpPr>
          <p:nvPr>
            <p:ph/>
          </p:nvPr>
        </p:nvSpPr>
        <p:spPr>
          <a:xfrm>
            <a:off x="457200" y="1600200"/>
            <a:ext cx="8229240" cy="4525560"/>
          </a:xfrm>
          <a:prstGeom prst="rect">
            <a:avLst/>
          </a:prstGeom>
          <a:noFill/>
          <a:ln w="0">
            <a:noFill/>
          </a:ln>
        </p:spPr>
        <p:txBody>
          <a:bodyPr anchor="t">
            <a:normAutofit/>
          </a:bodyPr>
          <a:lstStyle/>
          <a:p>
            <a:endParaRPr lang="en-IN" sz="1400" b="0" strike="noStrike" spc="-1">
              <a:solidFill>
                <a:srgbClr val="000000"/>
              </a:solidFill>
              <a:latin typeface="Arial"/>
            </a:endParaRPr>
          </a:p>
        </p:txBody>
      </p:sp>
      <p:pic>
        <p:nvPicPr>
          <p:cNvPr id="84" name="Google Shape;86;p1" descr="C:\Documents and Settings\ADMIN\Desktop\Courses Offered.jpg"/>
          <p:cNvPicPr/>
          <p:nvPr/>
        </p:nvPicPr>
        <p:blipFill>
          <a:blip r:embed="rId2"/>
          <a:stretch/>
        </p:blipFill>
        <p:spPr>
          <a:xfrm>
            <a:off x="0" y="0"/>
            <a:ext cx="9143640" cy="6857640"/>
          </a:xfrm>
          <a:prstGeom prst="rect">
            <a:avLst/>
          </a:prstGeom>
          <a:ln w="0">
            <a:noFill/>
          </a:ln>
        </p:spPr>
      </p:pic>
      <p:sp>
        <p:nvSpPr>
          <p:cNvPr id="85" name="Google Shape;87;p1"/>
          <p:cNvSpPr/>
          <p:nvPr/>
        </p:nvSpPr>
        <p:spPr>
          <a:xfrm>
            <a:off x="5410080" y="6664680"/>
            <a:ext cx="7086240" cy="2433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86" name="Google Shape;88;p1"/>
          <p:cNvSpPr/>
          <p:nvPr/>
        </p:nvSpPr>
        <p:spPr>
          <a:xfrm>
            <a:off x="1295280" y="533520"/>
            <a:ext cx="7391160" cy="224676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tabLst>
                <a:tab pos="0" algn="l"/>
              </a:tabLst>
            </a:pPr>
            <a:r>
              <a:rPr lang="en-US" sz="2800" b="1" strike="noStrike" spc="-1" dirty="0">
                <a:solidFill>
                  <a:srgbClr val="000000"/>
                </a:solidFill>
                <a:latin typeface="Times New Roman"/>
                <a:ea typeface="Arial"/>
              </a:rPr>
              <a:t>Efficient Algorithmic models for Adversarial attacks and Defenses in Deep learning</a:t>
            </a:r>
            <a:endParaRPr lang="en-IN" sz="2800" b="0" strike="noStrike" spc="-1" dirty="0">
              <a:latin typeface="Arial"/>
            </a:endParaRPr>
          </a:p>
          <a:p>
            <a:pPr algn="ctr">
              <a:lnSpc>
                <a:spcPct val="100000"/>
              </a:lnSpc>
              <a:buNone/>
              <a:tabLst>
                <a:tab pos="0" algn="l"/>
              </a:tabLst>
            </a:pPr>
            <a:endParaRPr lang="en-IN" sz="2800" b="0" strike="noStrike" spc="-1" dirty="0">
              <a:latin typeface="Arial"/>
            </a:endParaRPr>
          </a:p>
          <a:p>
            <a:pPr algn="ctr">
              <a:lnSpc>
                <a:spcPct val="100000"/>
              </a:lnSpc>
              <a:buNone/>
              <a:tabLst>
                <a:tab pos="0" algn="l"/>
              </a:tabLst>
            </a:pPr>
            <a:r>
              <a:rPr lang="en-IN" sz="2800" b="1" strike="noStrike" spc="-1" dirty="0">
                <a:solidFill>
                  <a:srgbClr val="000000"/>
                </a:solidFill>
                <a:latin typeface="Times New Roman"/>
                <a:ea typeface="Times New Roman"/>
              </a:rPr>
              <a:t>Phase II – Final Review</a:t>
            </a:r>
            <a:endParaRPr lang="en-IN" sz="2800" b="0" strike="noStrike" spc="-1" dirty="0">
              <a:latin typeface="Arial"/>
            </a:endParaRPr>
          </a:p>
          <a:p>
            <a:pPr algn="ctr">
              <a:lnSpc>
                <a:spcPct val="100000"/>
              </a:lnSpc>
              <a:buNone/>
              <a:tabLst>
                <a:tab pos="0" algn="l"/>
              </a:tabLst>
            </a:pPr>
            <a:endParaRPr lang="en-IN" sz="2800" b="0" strike="noStrike" spc="-1" dirty="0">
              <a:latin typeface="Arial"/>
            </a:endParaRPr>
          </a:p>
        </p:txBody>
      </p:sp>
      <p:sp>
        <p:nvSpPr>
          <p:cNvPr id="87" name="Google Shape;89;p1"/>
          <p:cNvSpPr/>
          <p:nvPr/>
        </p:nvSpPr>
        <p:spPr>
          <a:xfrm>
            <a:off x="1295280" y="2780280"/>
            <a:ext cx="5068080" cy="150810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000" b="1" strike="noStrike" spc="-1" dirty="0">
                <a:solidFill>
                  <a:srgbClr val="000000"/>
                </a:solidFill>
                <a:latin typeface="Times New Roman"/>
                <a:ea typeface="Times New Roman"/>
              </a:rPr>
              <a:t>Team Members</a:t>
            </a:r>
            <a:endParaRPr lang="en-IN" sz="2000" b="0" strike="noStrike" spc="-1" dirty="0">
              <a:latin typeface="Arial"/>
            </a:endParaRPr>
          </a:p>
          <a:p>
            <a:pPr marL="342900" indent="-342900">
              <a:lnSpc>
                <a:spcPct val="100000"/>
              </a:lnSpc>
              <a:buAutoNum type="arabicPeriod"/>
              <a:tabLst>
                <a:tab pos="0" algn="l"/>
              </a:tabLst>
            </a:pPr>
            <a:r>
              <a:rPr lang="en-US" sz="1800" b="0" strike="noStrike" spc="-1" dirty="0">
                <a:solidFill>
                  <a:srgbClr val="000000"/>
                </a:solidFill>
                <a:latin typeface="Times New Roman"/>
                <a:ea typeface="Times New Roman"/>
              </a:rPr>
              <a:t>Durgesh Nandini M [1DS19CS711]</a:t>
            </a:r>
          </a:p>
          <a:p>
            <a:pPr marL="342900" indent="-342900">
              <a:buFontTx/>
              <a:buAutoNum type="arabicPeriod"/>
              <a:tabLst>
                <a:tab pos="0" algn="l"/>
              </a:tabLst>
            </a:pPr>
            <a:r>
              <a:rPr lang="en-US" sz="1800" b="0" strike="noStrike" spc="-1" dirty="0">
                <a:solidFill>
                  <a:srgbClr val="000000"/>
                </a:solidFill>
                <a:latin typeface="Times New Roman"/>
                <a:ea typeface="Times New Roman"/>
              </a:rPr>
              <a:t>Gaurav Sarkar [1DS19CS715]</a:t>
            </a:r>
            <a:endParaRPr lang="en-IN" sz="1800" b="0" strike="noStrike" spc="-1" dirty="0">
              <a:latin typeface="Arial"/>
            </a:endParaRPr>
          </a:p>
          <a:p>
            <a:pPr>
              <a:lnSpc>
                <a:spcPct val="100000"/>
              </a:lnSpc>
              <a:buNone/>
              <a:tabLst>
                <a:tab pos="0" algn="l"/>
              </a:tabLst>
            </a:pPr>
            <a:r>
              <a:rPr lang="en-US" sz="1800" b="0" strike="noStrike" spc="-1" dirty="0">
                <a:solidFill>
                  <a:srgbClr val="000000"/>
                </a:solidFill>
                <a:latin typeface="Times New Roman"/>
                <a:ea typeface="Times New Roman"/>
              </a:rPr>
              <a:t>3.  Gagandeep B K [1DS19CS714]</a:t>
            </a:r>
            <a:endParaRPr lang="en-IN" sz="1800" b="0" strike="noStrike" spc="-1" dirty="0">
              <a:latin typeface="Arial"/>
            </a:endParaRPr>
          </a:p>
          <a:p>
            <a:pPr>
              <a:lnSpc>
                <a:spcPct val="100000"/>
              </a:lnSpc>
              <a:buNone/>
              <a:tabLst>
                <a:tab pos="0" algn="l"/>
              </a:tabLst>
            </a:pPr>
            <a:r>
              <a:rPr lang="en-US" sz="1800" b="0" strike="noStrike" spc="-1" dirty="0">
                <a:solidFill>
                  <a:srgbClr val="000000"/>
                </a:solidFill>
                <a:latin typeface="Times New Roman"/>
                <a:ea typeface="Times New Roman"/>
              </a:rPr>
              <a:t>4.  Faizan Khurshid [1DS19CS713]</a:t>
            </a:r>
            <a:endParaRPr lang="en-IN" sz="1800" b="0" strike="noStrike" spc="-1" dirty="0">
              <a:latin typeface="Arial"/>
            </a:endParaRPr>
          </a:p>
        </p:txBody>
      </p:sp>
      <p:sp>
        <p:nvSpPr>
          <p:cNvPr id="88" name="Google Shape;90;p1"/>
          <p:cNvSpPr/>
          <p:nvPr/>
        </p:nvSpPr>
        <p:spPr>
          <a:xfrm>
            <a:off x="1295280" y="4708080"/>
            <a:ext cx="5866920" cy="12689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000" b="1" strike="noStrike" spc="-1" dirty="0">
                <a:solidFill>
                  <a:srgbClr val="000000"/>
                </a:solidFill>
                <a:latin typeface="Times New Roman"/>
                <a:ea typeface="Times New Roman"/>
              </a:rPr>
              <a:t>Under the Guidance of</a:t>
            </a:r>
            <a:endParaRPr lang="en-IN" sz="2000" b="0" strike="noStrike" spc="-1" dirty="0">
              <a:latin typeface="Arial"/>
            </a:endParaRPr>
          </a:p>
          <a:p>
            <a:pPr>
              <a:lnSpc>
                <a:spcPct val="107000"/>
              </a:lnSpc>
              <a:buNone/>
              <a:tabLst>
                <a:tab pos="0" algn="l"/>
              </a:tabLst>
            </a:pPr>
            <a:r>
              <a:rPr lang="en-US" spc="-1" dirty="0">
                <a:solidFill>
                  <a:srgbClr val="000000"/>
                </a:solidFill>
                <a:latin typeface="Times New Roman"/>
                <a:ea typeface="Times New Roman"/>
              </a:rPr>
              <a:t>Prof</a:t>
            </a:r>
            <a:r>
              <a:rPr lang="en-US" sz="1800" b="0" strike="noStrike" spc="-1" dirty="0">
                <a:solidFill>
                  <a:srgbClr val="000000"/>
                </a:solidFill>
                <a:latin typeface="Times New Roman"/>
                <a:ea typeface="Times New Roman"/>
              </a:rPr>
              <a:t> Sarala DV, </a:t>
            </a:r>
          </a:p>
          <a:p>
            <a:pPr>
              <a:lnSpc>
                <a:spcPct val="107000"/>
              </a:lnSpc>
              <a:buNone/>
              <a:tabLst>
                <a:tab pos="0" algn="l"/>
              </a:tabLst>
            </a:pPr>
            <a:r>
              <a:rPr lang="en-US" sz="1800" b="0" strike="noStrike" spc="-1" dirty="0">
                <a:solidFill>
                  <a:srgbClr val="000000"/>
                </a:solidFill>
                <a:latin typeface="Times New Roman"/>
                <a:ea typeface="Times New Roman"/>
              </a:rPr>
              <a:t>Assistant Professor, </a:t>
            </a:r>
          </a:p>
          <a:p>
            <a:pPr>
              <a:lnSpc>
                <a:spcPct val="107000"/>
              </a:lnSpc>
              <a:buNone/>
              <a:tabLst>
                <a:tab pos="0" algn="l"/>
              </a:tabLst>
            </a:pPr>
            <a:r>
              <a:rPr lang="en-US" sz="1800" b="0" strike="noStrike" spc="-1" dirty="0">
                <a:solidFill>
                  <a:srgbClr val="000000"/>
                </a:solidFill>
                <a:latin typeface="Times New Roman"/>
                <a:ea typeface="Times New Roman"/>
              </a:rPr>
              <a:t>Dept of Computer Science and Engineering</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833119"/>
            <a:ext cx="7772400" cy="1631216"/>
          </a:xfrm>
          <a:prstGeom prst="rect">
            <a:avLst/>
          </a:prstGeom>
          <a:noFill/>
        </p:spPr>
        <p:txBody>
          <a:bodyPr wrap="square">
            <a:spAutoFit/>
          </a:bodyPr>
          <a:lstStyle/>
          <a:p>
            <a:pPr rtl="0">
              <a:spcBef>
                <a:spcPts val="0"/>
              </a:spcBef>
              <a:spcAft>
                <a:spcPts val="0"/>
              </a:spcAft>
            </a:pP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graphicFrame>
        <p:nvGraphicFramePr>
          <p:cNvPr id="3" name="Table 4">
            <a:extLst>
              <a:ext uri="{FF2B5EF4-FFF2-40B4-BE49-F238E27FC236}">
                <a16:creationId xmlns:a16="http://schemas.microsoft.com/office/drawing/2014/main" id="{890B3402-D01A-B8EC-97B9-AA22799D981C}"/>
              </a:ext>
            </a:extLst>
          </p:cNvPr>
          <p:cNvGraphicFramePr>
            <a:graphicFrameLocks noGrp="1"/>
          </p:cNvGraphicFramePr>
          <p:nvPr/>
        </p:nvGraphicFramePr>
        <p:xfrm>
          <a:off x="955041" y="30480"/>
          <a:ext cx="8117839" cy="6260391"/>
        </p:xfrm>
        <a:graphic>
          <a:graphicData uri="http://schemas.openxmlformats.org/drawingml/2006/table">
            <a:tbl>
              <a:tblPr firstRow="1" bandRow="1">
                <a:tableStyleId>{93296810-A885-4BE3-A3E7-6D5BEEA58F35}</a:tableStyleId>
              </a:tblPr>
              <a:tblGrid>
                <a:gridCol w="548878">
                  <a:extLst>
                    <a:ext uri="{9D8B030D-6E8A-4147-A177-3AD203B41FA5}">
                      <a16:colId xmlns:a16="http://schemas.microsoft.com/office/drawing/2014/main" val="733920432"/>
                    </a:ext>
                  </a:extLst>
                </a:gridCol>
                <a:gridCol w="2240413">
                  <a:extLst>
                    <a:ext uri="{9D8B030D-6E8A-4147-A177-3AD203B41FA5}">
                      <a16:colId xmlns:a16="http://schemas.microsoft.com/office/drawing/2014/main" val="880204903"/>
                    </a:ext>
                  </a:extLst>
                </a:gridCol>
                <a:gridCol w="1332137">
                  <a:extLst>
                    <a:ext uri="{9D8B030D-6E8A-4147-A177-3AD203B41FA5}">
                      <a16:colId xmlns:a16="http://schemas.microsoft.com/office/drawing/2014/main" val="4171531344"/>
                    </a:ext>
                  </a:extLst>
                </a:gridCol>
                <a:gridCol w="1332137">
                  <a:extLst>
                    <a:ext uri="{9D8B030D-6E8A-4147-A177-3AD203B41FA5}">
                      <a16:colId xmlns:a16="http://schemas.microsoft.com/office/drawing/2014/main" val="2363192897"/>
                    </a:ext>
                  </a:extLst>
                </a:gridCol>
                <a:gridCol w="1332137">
                  <a:extLst>
                    <a:ext uri="{9D8B030D-6E8A-4147-A177-3AD203B41FA5}">
                      <a16:colId xmlns:a16="http://schemas.microsoft.com/office/drawing/2014/main" val="2679670394"/>
                    </a:ext>
                  </a:extLst>
                </a:gridCol>
                <a:gridCol w="1332137">
                  <a:extLst>
                    <a:ext uri="{9D8B030D-6E8A-4147-A177-3AD203B41FA5}">
                      <a16:colId xmlns:a16="http://schemas.microsoft.com/office/drawing/2014/main" val="1114697108"/>
                    </a:ext>
                  </a:extLst>
                </a:gridCol>
              </a:tblGrid>
              <a:tr h="607554">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SI NO</a:t>
                      </a:r>
                      <a:endParaRPr lang="en-IN" sz="1200"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Research Paper Name</a:t>
                      </a:r>
                      <a:endParaRPr lang="en-IN" sz="120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Author Name</a:t>
                      </a:r>
                      <a:endParaRPr lang="en-IN" sz="120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Algorithms and Methodologies</a:t>
                      </a:r>
                      <a:endParaRPr lang="en-IN" sz="120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Datasets</a:t>
                      </a:r>
                      <a:endParaRPr lang="en-IN" sz="120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Objectives</a:t>
                      </a:r>
                      <a:endParaRPr lang="en-IN" sz="1200" dirty="0">
                        <a:effectLst/>
                      </a:endParaRPr>
                    </a:p>
                  </a:txBody>
                  <a:tcPr marL="68580" marR="68580"/>
                </a:tc>
                <a:extLst>
                  <a:ext uri="{0D108BD9-81ED-4DB2-BD59-A6C34878D82A}">
                    <a16:rowId xmlns:a16="http://schemas.microsoft.com/office/drawing/2014/main" val="993390406"/>
                  </a:ext>
                </a:extLst>
              </a:tr>
              <a:tr h="1431357">
                <a:tc>
                  <a:txBody>
                    <a:bodyPr/>
                    <a:lstStyle/>
                    <a:p>
                      <a:pPr rtl="0" fontAlgn="t">
                        <a:spcBef>
                          <a:spcPts val="0"/>
                        </a:spcBef>
                        <a:spcAft>
                          <a:spcPts val="0"/>
                        </a:spcAft>
                      </a:pPr>
                      <a:r>
                        <a:rPr lang="en-US" sz="1200" b="0" i="0" u="none" strike="noStrike" dirty="0">
                          <a:solidFill>
                            <a:srgbClr val="000000"/>
                          </a:solidFill>
                          <a:effectLst/>
                          <a:latin typeface="Calibri" panose="020F0502020204030204" pitchFamily="34" charset="0"/>
                        </a:rPr>
                        <a:t>8</a:t>
                      </a:r>
                      <a:endParaRPr lang="en-IN" sz="1200" dirty="0">
                        <a:effectLst/>
                      </a:endParaRPr>
                    </a:p>
                  </a:txBody>
                  <a:tcPr marL="68580" marR="68580"/>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rPr>
                        <a:t>Data Poisoning Attacks on Regression Learning and Corresponding Defenses</a:t>
                      </a:r>
                      <a:endParaRPr lang="en-US">
                        <a:effectLst/>
                      </a:endParaRPr>
                    </a:p>
                  </a:txBody>
                  <a:tcPr marL="68580" marR="68580"/>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Nicolas Muller, Daniel Kowatsch, Konstantin Bottinger</a:t>
                      </a:r>
                      <a:endParaRPr lang="en-IN">
                        <a:effectLst/>
                      </a:endParaRPr>
                    </a:p>
                  </a:txBody>
                  <a:tcPr marL="68580" marR="68580"/>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rPr>
                        <a:t>We plan to analyze every facet of data tainting attacks on regression learning, going beyond prior research </a:t>
                      </a:r>
                      <a:endParaRPr lang="en-US">
                        <a:effectLst/>
                      </a:endParaRPr>
                    </a:p>
                  </a:txBody>
                  <a:tcPr marL="68580" marR="68580"/>
                </a:tc>
                <a:tc>
                  <a:txBody>
                    <a:bodyPr/>
                    <a:lstStyle/>
                    <a:p>
                      <a:pPr fontAlgn="t"/>
                      <a:br>
                        <a:rPr lang="en-IN">
                          <a:effectLst/>
                        </a:rPr>
                      </a:br>
                      <a:endParaRPr lang="en-IN">
                        <a:effectLst/>
                      </a:endParaRPr>
                    </a:p>
                  </a:txBody>
                  <a:tcPr marL="68580" marR="68580"/>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Algorithm 1 Flip attack Algorithm 2 Trim defense Algorithm 3 iTrim defense</a:t>
                      </a:r>
                      <a:endParaRPr lang="en-IN">
                        <a:effectLst/>
                      </a:endParaRPr>
                    </a:p>
                  </a:txBody>
                  <a:tcPr marL="68580" marR="68580"/>
                </a:tc>
                <a:extLst>
                  <a:ext uri="{0D108BD9-81ED-4DB2-BD59-A6C34878D82A}">
                    <a16:rowId xmlns:a16="http://schemas.microsoft.com/office/drawing/2014/main" val="2330094496"/>
                  </a:ext>
                </a:extLst>
              </a:tr>
              <a:tr h="4046929">
                <a:tc>
                  <a:txBody>
                    <a:bodyPr/>
                    <a:lstStyle/>
                    <a:p>
                      <a:pPr rtl="0" fontAlgn="t">
                        <a:spcBef>
                          <a:spcPts val="0"/>
                        </a:spcBef>
                        <a:spcAft>
                          <a:spcPts val="0"/>
                        </a:spcAft>
                      </a:pPr>
                      <a:r>
                        <a:rPr lang="en-US" sz="1200" b="0" i="0" u="none" strike="noStrike" dirty="0">
                          <a:solidFill>
                            <a:srgbClr val="000000"/>
                          </a:solidFill>
                          <a:effectLst/>
                          <a:latin typeface="Calibri" panose="020F0502020204030204" pitchFamily="34" charset="0"/>
                        </a:rPr>
                        <a:t>9</a:t>
                      </a:r>
                      <a:endParaRPr lang="en-IN" sz="1200" dirty="0">
                        <a:effectLst/>
                      </a:endParaRPr>
                    </a:p>
                  </a:txBody>
                  <a:tcPr marL="68580" marR="68580"/>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rPr>
                        <a:t>A Word is Worth A Thousand Dollars: Adversarial Attack on Tweets Fools Stock Prediction</a:t>
                      </a:r>
                      <a:endParaRPr lang="en-US">
                        <a:effectLst/>
                      </a:endParaRPr>
                    </a:p>
                  </a:txBody>
                  <a:tcPr marL="68580" marR="68580"/>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Yong Xie, Dakuo Wang, Pin-Yu Chen, Jinjun Xiong, Sijia Liu,and Sanmi Koyejo1</a:t>
                      </a:r>
                      <a:endParaRPr lang="en-IN">
                        <a:effectLst/>
                      </a:endParaRPr>
                    </a:p>
                  </a:txBody>
                  <a:tcPr marL="68580" marR="68580"/>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rPr>
                        <a:t>Using a variety of adversarial assault situations, we examine three stock prediction victim models in this study. To complete the task of adversary creation, we address combinatorial optimization problems with semantics and financial constraints</a:t>
                      </a:r>
                      <a:endParaRPr lang="en-US">
                        <a:effectLst/>
                      </a:endParaRPr>
                    </a:p>
                  </a:txBody>
                  <a:tcPr marL="68580" marR="68580"/>
                </a:tc>
                <a:tc>
                  <a:txBody>
                    <a:bodyPr/>
                    <a:lstStyle/>
                    <a:p>
                      <a:pPr fontAlgn="t"/>
                      <a:br>
                        <a:rPr lang="en-IN">
                          <a:effectLst/>
                        </a:rPr>
                      </a:br>
                      <a:endParaRPr lang="en-IN">
                        <a:effectLst/>
                      </a:endParaRPr>
                    </a:p>
                  </a:txBody>
                  <a:tcPr marL="68580" marR="68580"/>
                </a:tc>
                <a:tc>
                  <a:txBody>
                    <a:bodyPr/>
                    <a:lstStyle/>
                    <a:p>
                      <a:pPr rtl="0" fontAlgn="t">
                        <a:spcBef>
                          <a:spcPts val="0"/>
                        </a:spcBef>
                        <a:spcAft>
                          <a:spcPts val="0"/>
                        </a:spcAft>
                      </a:pPr>
                      <a:r>
                        <a:rPr lang="en-US" sz="1100" b="0" i="0" u="none" strike="noStrike" dirty="0">
                          <a:solidFill>
                            <a:srgbClr val="000000"/>
                          </a:solidFill>
                          <a:effectLst/>
                          <a:latin typeface="Calibri" panose="020F0502020204030204" pitchFamily="34" charset="0"/>
                        </a:rPr>
                        <a:t>Attack model: Adversarial tweets. In the case of Twitter, adversaries can post malicious tweets which are crafted to manipulate downstream models that take them as input.</a:t>
                      </a:r>
                      <a:endParaRPr lang="en-US" dirty="0">
                        <a:effectLst/>
                      </a:endParaRPr>
                    </a:p>
                    <a:p>
                      <a:pPr rtl="0" fontAlgn="t">
                        <a:spcBef>
                          <a:spcPts val="0"/>
                        </a:spcBef>
                        <a:spcAft>
                          <a:spcPts val="0"/>
                        </a:spcAft>
                      </a:pPr>
                      <a:br>
                        <a:rPr lang="en-US" dirty="0">
                          <a:effectLst/>
                        </a:rPr>
                      </a:br>
                      <a:r>
                        <a:rPr lang="en-US" sz="1100" b="0" i="0" u="none" strike="noStrike" dirty="0">
                          <a:solidFill>
                            <a:srgbClr val="000000"/>
                          </a:solidFill>
                          <a:effectLst/>
                          <a:latin typeface="Calibri" panose="020F0502020204030204" pitchFamily="34" charset="0"/>
                        </a:rPr>
                        <a:t>Attack generation: Hierarchical perturbation. The challenge of our attack method centers around how to select the optimal tweets and the token perturbations with the constraints of semantic similarity.</a:t>
                      </a:r>
                      <a:endParaRPr lang="en-US" dirty="0">
                        <a:effectLst/>
                      </a:endParaRPr>
                    </a:p>
                  </a:txBody>
                  <a:tcPr marL="68580" marR="68580"/>
                </a:tc>
                <a:extLst>
                  <a:ext uri="{0D108BD9-81ED-4DB2-BD59-A6C34878D82A}">
                    <a16:rowId xmlns:a16="http://schemas.microsoft.com/office/drawing/2014/main" val="3503120049"/>
                  </a:ext>
                </a:extLst>
              </a:tr>
            </a:tbl>
          </a:graphicData>
        </a:graphic>
      </p:graphicFrame>
    </p:spTree>
    <p:extLst>
      <p:ext uri="{BB962C8B-B14F-4D97-AF65-F5344CB8AC3E}">
        <p14:creationId xmlns:p14="http://schemas.microsoft.com/office/powerpoint/2010/main" val="381353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833119"/>
            <a:ext cx="7772400" cy="1631216"/>
          </a:xfrm>
          <a:prstGeom prst="rect">
            <a:avLst/>
          </a:prstGeom>
          <a:noFill/>
        </p:spPr>
        <p:txBody>
          <a:bodyPr wrap="square">
            <a:spAutoFit/>
          </a:bodyPr>
          <a:lstStyle/>
          <a:p>
            <a:pPr rtl="0">
              <a:spcBef>
                <a:spcPts val="0"/>
              </a:spcBef>
              <a:spcAft>
                <a:spcPts val="0"/>
              </a:spcAft>
            </a:pP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graphicFrame>
        <p:nvGraphicFramePr>
          <p:cNvPr id="3" name="Table 4">
            <a:extLst>
              <a:ext uri="{FF2B5EF4-FFF2-40B4-BE49-F238E27FC236}">
                <a16:creationId xmlns:a16="http://schemas.microsoft.com/office/drawing/2014/main" id="{890B3402-D01A-B8EC-97B9-AA22799D981C}"/>
              </a:ext>
            </a:extLst>
          </p:cNvPr>
          <p:cNvGraphicFramePr>
            <a:graphicFrameLocks noGrp="1"/>
          </p:cNvGraphicFramePr>
          <p:nvPr/>
        </p:nvGraphicFramePr>
        <p:xfrm>
          <a:off x="1036318" y="111761"/>
          <a:ext cx="8016242" cy="5841999"/>
        </p:xfrm>
        <a:graphic>
          <a:graphicData uri="http://schemas.openxmlformats.org/drawingml/2006/table">
            <a:tbl>
              <a:tblPr firstRow="1" bandRow="1">
                <a:tableStyleId>{93296810-A885-4BE3-A3E7-6D5BEEA58F35}</a:tableStyleId>
              </a:tblPr>
              <a:tblGrid>
                <a:gridCol w="648413">
                  <a:extLst>
                    <a:ext uri="{9D8B030D-6E8A-4147-A177-3AD203B41FA5}">
                      <a16:colId xmlns:a16="http://schemas.microsoft.com/office/drawing/2014/main" val="733920432"/>
                    </a:ext>
                  </a:extLst>
                </a:gridCol>
                <a:gridCol w="2646696">
                  <a:extLst>
                    <a:ext uri="{9D8B030D-6E8A-4147-A177-3AD203B41FA5}">
                      <a16:colId xmlns:a16="http://schemas.microsoft.com/office/drawing/2014/main" val="880204903"/>
                    </a:ext>
                  </a:extLst>
                </a:gridCol>
                <a:gridCol w="1573711">
                  <a:extLst>
                    <a:ext uri="{9D8B030D-6E8A-4147-A177-3AD203B41FA5}">
                      <a16:colId xmlns:a16="http://schemas.microsoft.com/office/drawing/2014/main" val="4171531344"/>
                    </a:ext>
                  </a:extLst>
                </a:gridCol>
                <a:gridCol w="1573711">
                  <a:extLst>
                    <a:ext uri="{9D8B030D-6E8A-4147-A177-3AD203B41FA5}">
                      <a16:colId xmlns:a16="http://schemas.microsoft.com/office/drawing/2014/main" val="2363192897"/>
                    </a:ext>
                  </a:extLst>
                </a:gridCol>
                <a:gridCol w="1573711">
                  <a:extLst>
                    <a:ext uri="{9D8B030D-6E8A-4147-A177-3AD203B41FA5}">
                      <a16:colId xmlns:a16="http://schemas.microsoft.com/office/drawing/2014/main" val="1114697108"/>
                    </a:ext>
                  </a:extLst>
                </a:gridCol>
              </a:tblGrid>
              <a:tr h="780272">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SI NO</a:t>
                      </a:r>
                      <a:endParaRPr lang="en-IN" sz="1400" dirty="0">
                        <a:effectLst/>
                      </a:endParaRPr>
                    </a:p>
                  </a:txBody>
                  <a:tcPr marL="68580" marR="68580"/>
                </a:tc>
                <a:tc>
                  <a:txBody>
                    <a:bodyPr/>
                    <a:lstStyle/>
                    <a:p>
                      <a:pPr rtl="0" fontAlgn="t">
                        <a:spcBef>
                          <a:spcPts val="0"/>
                        </a:spcBef>
                        <a:spcAft>
                          <a:spcPts val="0"/>
                        </a:spcAft>
                      </a:pPr>
                      <a:r>
                        <a:rPr lang="en-IN" sz="1400" b="0" i="0" u="none" strike="noStrike">
                          <a:solidFill>
                            <a:srgbClr val="000000"/>
                          </a:solidFill>
                          <a:effectLst/>
                          <a:latin typeface="Calibri" panose="020F0502020204030204" pitchFamily="34" charset="0"/>
                        </a:rPr>
                        <a:t>Research Paper Name</a:t>
                      </a:r>
                      <a:endParaRPr lang="en-IN" sz="1400">
                        <a:effectLst/>
                      </a:endParaRPr>
                    </a:p>
                  </a:txBody>
                  <a:tcPr marL="68580" marR="68580"/>
                </a:tc>
                <a:tc>
                  <a:txBody>
                    <a:bodyPr/>
                    <a:lstStyle/>
                    <a:p>
                      <a:pPr rtl="0" fontAlgn="t">
                        <a:spcBef>
                          <a:spcPts val="0"/>
                        </a:spcBef>
                        <a:spcAft>
                          <a:spcPts val="0"/>
                        </a:spcAft>
                      </a:pPr>
                      <a:r>
                        <a:rPr lang="en-IN" sz="1400" b="0" i="0" u="none" strike="noStrike">
                          <a:solidFill>
                            <a:srgbClr val="000000"/>
                          </a:solidFill>
                          <a:effectLst/>
                          <a:latin typeface="Calibri" panose="020F0502020204030204" pitchFamily="34" charset="0"/>
                        </a:rPr>
                        <a:t>Author Name</a:t>
                      </a:r>
                      <a:endParaRPr lang="en-IN" sz="1400">
                        <a:effectLst/>
                      </a:endParaRPr>
                    </a:p>
                  </a:txBody>
                  <a:tcPr marL="68580" marR="68580"/>
                </a:tc>
                <a:tc>
                  <a:txBody>
                    <a:bodyPr/>
                    <a:lstStyle/>
                    <a:p>
                      <a:pPr rtl="0" fontAlgn="t">
                        <a:spcBef>
                          <a:spcPts val="0"/>
                        </a:spcBef>
                        <a:spcAft>
                          <a:spcPts val="0"/>
                        </a:spcAft>
                      </a:pPr>
                      <a:r>
                        <a:rPr lang="en-IN" sz="1400" b="0" i="0" u="none" strike="noStrike">
                          <a:solidFill>
                            <a:srgbClr val="000000"/>
                          </a:solidFill>
                          <a:effectLst/>
                          <a:latin typeface="Calibri" panose="020F0502020204030204" pitchFamily="34" charset="0"/>
                        </a:rPr>
                        <a:t>Algorithms and Methodologies</a:t>
                      </a:r>
                      <a:endParaRPr lang="en-IN" sz="1400">
                        <a:effectLst/>
                      </a:endParaRPr>
                    </a:p>
                  </a:txBody>
                  <a:tcPr marL="68580" marR="68580"/>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Objectives</a:t>
                      </a:r>
                      <a:endParaRPr lang="en-IN" sz="1400" dirty="0">
                        <a:effectLst/>
                      </a:endParaRPr>
                    </a:p>
                  </a:txBody>
                  <a:tcPr marL="68580" marR="68580"/>
                </a:tc>
                <a:extLst>
                  <a:ext uri="{0D108BD9-81ED-4DB2-BD59-A6C34878D82A}">
                    <a16:rowId xmlns:a16="http://schemas.microsoft.com/office/drawing/2014/main" val="993390406"/>
                  </a:ext>
                </a:extLst>
              </a:tr>
              <a:tr h="5061727">
                <a:tc>
                  <a:txBody>
                    <a:bodyPr/>
                    <a:lstStyle/>
                    <a:p>
                      <a:pPr rtl="0" fontAlgn="t">
                        <a:spcBef>
                          <a:spcPts val="0"/>
                        </a:spcBef>
                        <a:spcAft>
                          <a:spcPts val="0"/>
                        </a:spcAft>
                      </a:pPr>
                      <a:r>
                        <a:rPr lang="en-US" sz="1400" b="0" i="0" u="none" strike="noStrike" dirty="0">
                          <a:solidFill>
                            <a:srgbClr val="000000"/>
                          </a:solidFill>
                          <a:effectLst/>
                          <a:latin typeface="Calibri" panose="020F0502020204030204" pitchFamily="34" charset="0"/>
                        </a:rPr>
                        <a:t>10</a:t>
                      </a:r>
                      <a:endParaRPr lang="en-IN" sz="1400" dirty="0">
                        <a:effectLst/>
                      </a:endParaRPr>
                    </a:p>
                  </a:txBody>
                  <a:tcPr marL="68580" marR="68580"/>
                </a:tc>
                <a:tc>
                  <a:txBody>
                    <a:bodyPr/>
                    <a:lstStyle/>
                    <a:p>
                      <a:pPr rtl="0" fontAlgn="t">
                        <a:spcBef>
                          <a:spcPts val="0"/>
                        </a:spcBef>
                        <a:spcAft>
                          <a:spcPts val="0"/>
                        </a:spcAft>
                      </a:pPr>
                      <a:r>
                        <a:rPr lang="en-US" sz="1400" b="0" i="0" u="none" strike="noStrike" dirty="0">
                          <a:solidFill>
                            <a:srgbClr val="000000"/>
                          </a:solidFill>
                          <a:effectLst/>
                          <a:latin typeface="Calibri" panose="020F0502020204030204" pitchFamily="34" charset="0"/>
                        </a:rPr>
                        <a:t>Audio Adversarial Examples: Targeted Attacks on Speech-to-Text</a:t>
                      </a:r>
                      <a:endParaRPr lang="en-US" sz="1400" dirty="0">
                        <a:effectLst/>
                      </a:endParaRPr>
                    </a:p>
                  </a:txBody>
                  <a:tcPr marL="68580" marR="68580"/>
                </a:tc>
                <a:tc>
                  <a:txBody>
                    <a:bodyPr/>
                    <a:lstStyle/>
                    <a:p>
                      <a:pPr rtl="0" fontAlgn="t">
                        <a:spcBef>
                          <a:spcPts val="0"/>
                        </a:spcBef>
                        <a:spcAft>
                          <a:spcPts val="0"/>
                        </a:spcAft>
                      </a:pPr>
                      <a:r>
                        <a:rPr lang="en-IN" sz="1400" b="0" i="0" u="none" strike="noStrike">
                          <a:solidFill>
                            <a:srgbClr val="000000"/>
                          </a:solidFill>
                          <a:effectLst/>
                          <a:latin typeface="Calibri" panose="020F0502020204030204" pitchFamily="34" charset="0"/>
                        </a:rPr>
                        <a:t>Nicholas Carlini, David Wagner</a:t>
                      </a:r>
                      <a:endParaRPr lang="en-IN" sz="1400">
                        <a:effectLst/>
                      </a:endParaRPr>
                    </a:p>
                  </a:txBody>
                  <a:tcPr marL="68580" marR="68580"/>
                </a:tc>
                <a:tc>
                  <a:txBody>
                    <a:bodyPr/>
                    <a:lstStyle/>
                    <a:p>
                      <a:pPr rtl="0" fontAlgn="t">
                        <a:spcBef>
                          <a:spcPts val="0"/>
                        </a:spcBef>
                        <a:spcAft>
                          <a:spcPts val="0"/>
                        </a:spcAft>
                      </a:pPr>
                      <a:r>
                        <a:rPr lang="en-US" sz="1400" b="0" i="0" u="none" strike="noStrike">
                          <a:solidFill>
                            <a:srgbClr val="000000"/>
                          </a:solidFill>
                          <a:effectLst/>
                          <a:latin typeface="Calibri" panose="020F0502020204030204" pitchFamily="34" charset="0"/>
                        </a:rPr>
                        <a:t>Introduction: For automatic speech recognition, we build tailored audio adversarial sample</a:t>
                      </a:r>
                      <a:endParaRPr lang="en-US" sz="1400">
                        <a:effectLst/>
                      </a:endParaRPr>
                    </a:p>
                  </a:txBody>
                  <a:tcPr marL="68580" marR="68580"/>
                </a:tc>
                <a:tc>
                  <a:txBody>
                    <a:bodyPr/>
                    <a:lstStyle/>
                    <a:p>
                      <a:pPr rtl="0" fontAlgn="t">
                        <a:spcBef>
                          <a:spcPts val="0"/>
                        </a:spcBef>
                        <a:spcAft>
                          <a:spcPts val="0"/>
                        </a:spcAft>
                      </a:pPr>
                      <a:r>
                        <a:rPr lang="en-US" sz="1400" b="0" i="0" u="none" strike="noStrike" dirty="0">
                          <a:solidFill>
                            <a:srgbClr val="000000"/>
                          </a:solidFill>
                          <a:effectLst/>
                          <a:latin typeface="Calibri" panose="020F0502020204030204" pitchFamily="34" charset="0"/>
                        </a:rPr>
                        <a:t>Threat Model for methodology - Given an audio waveform x and a target transcription y, our job is to create an additional audio waveform x 0 = x + that is identical to x while also ensuring that C (x 0) = y. This task is described below. Only when the network’s output exactly matches the intended phrase— that is, without any misspellings or additional characters—do we declare a success.</a:t>
                      </a:r>
                      <a:endParaRPr lang="en-US" sz="1400" dirty="0">
                        <a:effectLst/>
                      </a:endParaRPr>
                    </a:p>
                  </a:txBody>
                  <a:tcPr marL="68580" marR="68580"/>
                </a:tc>
                <a:extLst>
                  <a:ext uri="{0D108BD9-81ED-4DB2-BD59-A6C34878D82A}">
                    <a16:rowId xmlns:a16="http://schemas.microsoft.com/office/drawing/2014/main" val="2330094496"/>
                  </a:ext>
                </a:extLst>
              </a:tr>
            </a:tbl>
          </a:graphicData>
        </a:graphic>
      </p:graphicFrame>
    </p:spTree>
    <p:extLst>
      <p:ext uri="{BB962C8B-B14F-4D97-AF65-F5344CB8AC3E}">
        <p14:creationId xmlns:p14="http://schemas.microsoft.com/office/powerpoint/2010/main" val="161466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pic>
        <p:nvPicPr>
          <p:cNvPr id="12" name="Picture 11">
            <a:extLst>
              <a:ext uri="{FF2B5EF4-FFF2-40B4-BE49-F238E27FC236}">
                <a16:creationId xmlns:a16="http://schemas.microsoft.com/office/drawing/2014/main" id="{50B77BE5-D751-7537-3ECA-2C75F50C6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60" y="1640209"/>
            <a:ext cx="7328875" cy="3825557"/>
          </a:xfrm>
          <a:prstGeom prst="rect">
            <a:avLst/>
          </a:prstGeom>
        </p:spPr>
      </p:pic>
      <p:sp>
        <p:nvSpPr>
          <p:cNvPr id="14" name="TextBox 13">
            <a:extLst>
              <a:ext uri="{FF2B5EF4-FFF2-40B4-BE49-F238E27FC236}">
                <a16:creationId xmlns:a16="http://schemas.microsoft.com/office/drawing/2014/main" id="{8DF026C6-AA5D-1FC5-8D9B-9E667916BFA1}"/>
              </a:ext>
            </a:extLst>
          </p:cNvPr>
          <p:cNvSpPr txBox="1"/>
          <p:nvPr/>
        </p:nvSpPr>
        <p:spPr>
          <a:xfrm>
            <a:off x="1026160" y="98332"/>
            <a:ext cx="6248400" cy="523220"/>
          </a:xfrm>
          <a:prstGeom prst="rect">
            <a:avLst/>
          </a:prstGeom>
          <a:noFill/>
        </p:spPr>
        <p:txBody>
          <a:bodyPr wrap="square">
            <a:spAutoFit/>
          </a:bodyPr>
          <a:lstStyle/>
          <a:p>
            <a:pPr>
              <a:lnSpc>
                <a:spcPct val="100000"/>
              </a:lnSpc>
              <a:buNone/>
              <a:tabLst>
                <a:tab pos="0" algn="l"/>
              </a:tabLst>
            </a:pPr>
            <a:r>
              <a:rPr lang="en-IN" sz="2800" b="1" strike="noStrike" spc="-1" dirty="0">
                <a:latin typeface="Times New Roman" panose="02020603050405020304" pitchFamily="18" charset="0"/>
                <a:cs typeface="Times New Roman" panose="02020603050405020304" pitchFamily="18" charset="0"/>
              </a:rPr>
              <a:t>System Design/Architecture </a:t>
            </a:r>
          </a:p>
        </p:txBody>
      </p:sp>
      <p:sp>
        <p:nvSpPr>
          <p:cNvPr id="15" name="TextBox 14">
            <a:extLst>
              <a:ext uri="{FF2B5EF4-FFF2-40B4-BE49-F238E27FC236}">
                <a16:creationId xmlns:a16="http://schemas.microsoft.com/office/drawing/2014/main" id="{46BC7CA0-BA48-06F7-03BB-3ED2293F80A7}"/>
              </a:ext>
            </a:extLst>
          </p:cNvPr>
          <p:cNvSpPr txBox="1"/>
          <p:nvPr/>
        </p:nvSpPr>
        <p:spPr>
          <a:xfrm>
            <a:off x="1009800" y="817295"/>
            <a:ext cx="6248400" cy="400110"/>
          </a:xfrm>
          <a:prstGeom prst="rect">
            <a:avLst/>
          </a:prstGeom>
          <a:noFill/>
        </p:spPr>
        <p:txBody>
          <a:bodyPr wrap="square">
            <a:spAutoFit/>
          </a:bodyPr>
          <a:lstStyle/>
          <a:p>
            <a:pPr>
              <a:lnSpc>
                <a:spcPct val="100000"/>
              </a:lnSpc>
              <a:buNone/>
              <a:tabLst>
                <a:tab pos="0" algn="l"/>
              </a:tabLst>
            </a:pPr>
            <a:r>
              <a:rPr lang="en-IN" sz="2000" b="1" strike="noStrike" spc="-1" dirty="0">
                <a:latin typeface="Times New Roman" panose="02020603050405020304" pitchFamily="18" charset="0"/>
                <a:cs typeface="Times New Roman" panose="02020603050405020304" pitchFamily="18" charset="0"/>
              </a:rPr>
              <a:t>Adversarial attacks on DL model </a:t>
            </a:r>
          </a:p>
        </p:txBody>
      </p:sp>
    </p:spTree>
    <p:extLst>
      <p:ext uri="{BB962C8B-B14F-4D97-AF65-F5344CB8AC3E}">
        <p14:creationId xmlns:p14="http://schemas.microsoft.com/office/powerpoint/2010/main" val="58442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986724" y="140400"/>
            <a:ext cx="7903276" cy="4247317"/>
          </a:xfrm>
          <a:prstGeom prst="rect">
            <a:avLst/>
          </a:prstGeom>
          <a:noFill/>
        </p:spPr>
        <p:txBody>
          <a:bodyPr wrap="square">
            <a:spAutoFit/>
          </a:bodyPr>
          <a:lstStyle/>
          <a:p>
            <a:endParaRPr lang="en-IN" dirty="0"/>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When the model is trained on a clean dataset, correct output is obtained. But when adversarial noise is added to clean the dataset, adversarial dataset is obtained, and when the model is trained on this adversarial dataset, incorrect output will be obtained</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lnSpc>
                <a:spcPct val="100000"/>
              </a:lnSpc>
              <a:buClr>
                <a:srgbClr val="000000"/>
              </a:buClr>
              <a:buFont typeface="Arial" panose="020B0604020202020204" pitchFamily="34" charset="0"/>
              <a:buChar char="•"/>
              <a:tabLst>
                <a:tab pos="0" algn="l"/>
              </a:tabLst>
            </a:pPr>
            <a:r>
              <a:rPr lang="en-US" dirty="0">
                <a:latin typeface="Times New Roman" panose="02020603050405020304" pitchFamily="18" charset="0"/>
                <a:cs typeface="Times New Roman" panose="02020603050405020304" pitchFamily="18" charset="0"/>
              </a:rPr>
              <a:t>The model built is usually trained with a clean sample of images. Initially, the model detects the images correctly with a decent accuracy but when adversarial noise is injected into the original image dataset, the model predicts the incorrect result. </a:t>
            </a:r>
          </a:p>
          <a:p>
            <a:pPr marL="343080" indent="-343080" algn="just">
              <a:lnSpc>
                <a:spcPct val="100000"/>
              </a:lnSpc>
              <a:buClr>
                <a:srgbClr val="000000"/>
              </a:buClr>
              <a:buFont typeface="Arial"/>
              <a:buChar char="•"/>
              <a:tabLst>
                <a:tab pos="0" algn="l"/>
              </a:tabLst>
            </a:pP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Clr>
                <a:srgbClr val="000000"/>
              </a:buClr>
              <a:buFont typeface="Arial" panose="020B0604020202020204" pitchFamily="34" charset="0"/>
              <a:buChar char="•"/>
              <a:tabLst>
                <a:tab pos="0" algn="l"/>
              </a:tabLst>
            </a:pPr>
            <a:r>
              <a:rPr lang="en-US" dirty="0">
                <a:latin typeface="Times New Roman" panose="02020603050405020304" pitchFamily="18" charset="0"/>
                <a:cs typeface="Times New Roman" panose="02020603050405020304" pitchFamily="18" charset="0"/>
              </a:rPr>
              <a:t>Due to the adversarial attack, the model starts predicting the original input image as an image of a different class other than its original class thus leading to the image misclassification and giving rise to a new set of adversarial images.</a:t>
            </a:r>
            <a:endParaRPr lang="en-IN" b="0" strike="noStrike" spc="-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628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5" name="TextBox 14">
            <a:extLst>
              <a:ext uri="{FF2B5EF4-FFF2-40B4-BE49-F238E27FC236}">
                <a16:creationId xmlns:a16="http://schemas.microsoft.com/office/drawing/2014/main" id="{46BC7CA0-BA48-06F7-03BB-3ED2293F80A7}"/>
              </a:ext>
            </a:extLst>
          </p:cNvPr>
          <p:cNvSpPr txBox="1"/>
          <p:nvPr/>
        </p:nvSpPr>
        <p:spPr>
          <a:xfrm>
            <a:off x="957600" y="96734"/>
            <a:ext cx="6248400" cy="400110"/>
          </a:xfrm>
          <a:prstGeom prst="rect">
            <a:avLst/>
          </a:prstGeom>
          <a:noFill/>
        </p:spPr>
        <p:txBody>
          <a:bodyPr wrap="square">
            <a:spAutoFit/>
          </a:bodyPr>
          <a:lstStyle/>
          <a:p>
            <a:pPr>
              <a:lnSpc>
                <a:spcPct val="100000"/>
              </a:lnSpc>
              <a:buNone/>
              <a:tabLst>
                <a:tab pos="0" algn="l"/>
              </a:tabLst>
            </a:pPr>
            <a:r>
              <a:rPr lang="en-IN" sz="2000" b="1" strike="noStrike" spc="-1" dirty="0" err="1">
                <a:latin typeface="Times New Roman" panose="02020603050405020304" pitchFamily="18" charset="0"/>
                <a:cs typeface="Times New Roman" panose="02020603050405020304" pitchFamily="18" charset="0"/>
              </a:rPr>
              <a:t>Defense</a:t>
            </a:r>
            <a:r>
              <a:rPr lang="en-IN" sz="2000" b="1" strike="noStrike" spc="-1" dirty="0">
                <a:latin typeface="Times New Roman" panose="02020603050405020304" pitchFamily="18" charset="0"/>
                <a:cs typeface="Times New Roman" panose="02020603050405020304" pitchFamily="18" charset="0"/>
              </a:rPr>
              <a:t> mechanisms on DL model </a:t>
            </a:r>
          </a:p>
        </p:txBody>
      </p:sp>
      <p:pic>
        <p:nvPicPr>
          <p:cNvPr id="13" name="Picture 12">
            <a:extLst>
              <a:ext uri="{FF2B5EF4-FFF2-40B4-BE49-F238E27FC236}">
                <a16:creationId xmlns:a16="http://schemas.microsoft.com/office/drawing/2014/main" id="{A405F483-4F56-1815-71FA-7B610BE894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9867" y="751204"/>
            <a:ext cx="6708694" cy="4475150"/>
          </a:xfrm>
          <a:prstGeom prst="rect">
            <a:avLst/>
          </a:prstGeom>
        </p:spPr>
      </p:pic>
    </p:spTree>
    <p:extLst>
      <p:ext uri="{BB962C8B-B14F-4D97-AF65-F5344CB8AC3E}">
        <p14:creationId xmlns:p14="http://schemas.microsoft.com/office/powerpoint/2010/main" val="2048074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986724" y="140400"/>
            <a:ext cx="7903276" cy="4801314"/>
          </a:xfrm>
          <a:prstGeom prst="rect">
            <a:avLst/>
          </a:prstGeom>
          <a:noFill/>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a:p>
            <a:pPr marL="343080" indent="-343080" algn="just">
              <a:lnSpc>
                <a:spcPct val="100000"/>
              </a:lnSpc>
              <a:buClr>
                <a:srgbClr val="000000"/>
              </a:buClr>
              <a:buFont typeface="Arial"/>
              <a:buChar char="•"/>
              <a:tabLst>
                <a:tab pos="0" algn="l"/>
              </a:tabLst>
            </a:pPr>
            <a:r>
              <a:rPr lang="en-US" dirty="0">
                <a:latin typeface="Times New Roman" panose="02020603050405020304" pitchFamily="18" charset="0"/>
                <a:cs typeface="Times New Roman" panose="02020603050405020304" pitchFamily="18" charset="0"/>
              </a:rPr>
              <a:t>The adversarial examples are obtained when the noise is added to the original input images. So, a general idea of defense that strikes is to denoise the adversarial examples to get back the proper prediction of the original images, wherein the adversaries can be removed with the help of a denoiser.</a:t>
            </a:r>
          </a:p>
          <a:p>
            <a:pPr algn="just">
              <a:lnSpc>
                <a:spcPct val="100000"/>
              </a:lnSpc>
              <a:buClr>
                <a:srgbClr val="000000"/>
              </a:buClr>
              <a:tabLst>
                <a:tab pos="0" algn="l"/>
              </a:tabLst>
            </a:pPr>
            <a:r>
              <a:rPr lang="en-US" dirty="0">
                <a:latin typeface="Times New Roman" panose="02020603050405020304" pitchFamily="18" charset="0"/>
                <a:cs typeface="Times New Roman" panose="02020603050405020304" pitchFamily="18" charset="0"/>
              </a:rPr>
              <a:t> </a:t>
            </a:r>
          </a:p>
          <a:p>
            <a:pPr marL="343080" indent="-343080" algn="just">
              <a:lnSpc>
                <a:spcPct val="100000"/>
              </a:lnSpc>
              <a:buClr>
                <a:srgbClr val="000000"/>
              </a:buClr>
              <a:buFont typeface="Arial"/>
              <a:buChar char="•"/>
              <a:tabLst>
                <a:tab pos="0" algn="l"/>
              </a:tabLst>
            </a:pPr>
            <a:r>
              <a:rPr lang="en-US" dirty="0">
                <a:latin typeface="Times New Roman" panose="02020603050405020304" pitchFamily="18" charset="0"/>
                <a:cs typeface="Times New Roman" panose="02020603050405020304" pitchFamily="18" charset="0"/>
              </a:rPr>
              <a:t>Here, the loss function can be defined as the variance between the correct output and the adversarial output. </a:t>
            </a:r>
          </a:p>
          <a:p>
            <a:pPr marL="343080" indent="-343080" algn="just">
              <a:lnSpc>
                <a:spcPct val="100000"/>
              </a:lnSpc>
              <a:buClr>
                <a:srgbClr val="000000"/>
              </a:buClr>
              <a:buFont typeface="Arial"/>
              <a:buChar char="•"/>
              <a:tabLst>
                <a:tab pos="0" algn="l"/>
              </a:tabLst>
            </a:pPr>
            <a:endParaRPr lang="en-US" dirty="0">
              <a:latin typeface="Times New Roman" panose="02020603050405020304" pitchFamily="18" charset="0"/>
              <a:cs typeface="Times New Roman" panose="02020603050405020304" pitchFamily="18" charset="0"/>
            </a:endParaRPr>
          </a:p>
          <a:p>
            <a:pPr marL="343080" indent="-343080" algn="just">
              <a:lnSpc>
                <a:spcPct val="100000"/>
              </a:lnSpc>
              <a:buClr>
                <a:srgbClr val="000000"/>
              </a:buClr>
              <a:buFont typeface="Arial"/>
              <a:buChar char="•"/>
              <a:tabLst>
                <a:tab pos="0" algn="l"/>
              </a:tabLst>
            </a:pPr>
            <a:r>
              <a:rPr lang="en-US" dirty="0">
                <a:latin typeface="Times New Roman" panose="02020603050405020304" pitchFamily="18" charset="0"/>
                <a:cs typeface="Times New Roman" panose="02020603050405020304" pitchFamily="18" charset="0"/>
              </a:rPr>
              <a:t>Based on the difference in the loss function, the denoiser anticipates the output generally called as the predicted output. </a:t>
            </a:r>
          </a:p>
          <a:p>
            <a:pPr marL="343080" indent="-343080" algn="just">
              <a:lnSpc>
                <a:spcPct val="100000"/>
              </a:lnSpc>
              <a:buClr>
                <a:srgbClr val="000000"/>
              </a:buClr>
              <a:buFont typeface="Arial"/>
              <a:buChar char="•"/>
              <a:tabLst>
                <a:tab pos="0" algn="l"/>
              </a:tabLst>
            </a:pPr>
            <a:endParaRPr lang="en-US" dirty="0">
              <a:latin typeface="Times New Roman" panose="02020603050405020304" pitchFamily="18" charset="0"/>
              <a:cs typeface="Times New Roman" panose="02020603050405020304" pitchFamily="18" charset="0"/>
            </a:endParaRPr>
          </a:p>
          <a:p>
            <a:pPr marL="343080" indent="-343080" algn="just">
              <a:lnSpc>
                <a:spcPct val="100000"/>
              </a:lnSpc>
              <a:buClr>
                <a:srgbClr val="000000"/>
              </a:buClr>
              <a:buFont typeface="Arial"/>
              <a:buChar char="•"/>
              <a:tabLst>
                <a:tab pos="0" algn="l"/>
              </a:tabLst>
            </a:pPr>
            <a:r>
              <a:rPr lang="en-US" dirty="0">
                <a:latin typeface="Times New Roman" panose="02020603050405020304" pitchFamily="18" charset="0"/>
                <a:cs typeface="Times New Roman" panose="02020603050405020304" pitchFamily="18" charset="0"/>
              </a:rPr>
              <a:t>If the correct output and the predicted output are nearly equal, then it can be said that defense against the adversaries is successfully accomplished. </a:t>
            </a:r>
          </a:p>
          <a:p>
            <a:pPr marL="343080" indent="-343080" algn="just">
              <a:lnSpc>
                <a:spcPct val="100000"/>
              </a:lnSpc>
              <a:buClr>
                <a:srgbClr val="000000"/>
              </a:buClr>
              <a:buFont typeface="Arial"/>
              <a:buChar char="•"/>
              <a:tabLst>
                <a:tab pos="0" algn="l"/>
              </a:tabLst>
            </a:pPr>
            <a:endParaRPr lang="en-US" dirty="0">
              <a:latin typeface="Times New Roman" panose="02020603050405020304" pitchFamily="18" charset="0"/>
              <a:cs typeface="Times New Roman" panose="02020603050405020304" pitchFamily="18" charset="0"/>
            </a:endParaRPr>
          </a:p>
          <a:p>
            <a:pPr marL="343080" indent="-343080" algn="just">
              <a:lnSpc>
                <a:spcPct val="100000"/>
              </a:lnSpc>
              <a:buClr>
                <a:srgbClr val="000000"/>
              </a:buClr>
              <a:buFont typeface="Arial"/>
              <a:buChar char="•"/>
              <a:tabLst>
                <a:tab pos="0" algn="l"/>
              </a:tabLst>
            </a:pPr>
            <a:r>
              <a:rPr lang="en-US" dirty="0">
                <a:latin typeface="Times New Roman" panose="02020603050405020304" pitchFamily="18" charset="0"/>
                <a:cs typeface="Times New Roman" panose="02020603050405020304" pitchFamily="18" charset="0"/>
              </a:rPr>
              <a:t>Thus, it provides a general idea about the defense phase. </a:t>
            </a:r>
            <a:endParaRPr lang="en-IN" b="0" strike="noStrike" spc="-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7926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231716" y="-605001"/>
            <a:ext cx="10117695" cy="7612226"/>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5" name="TextBox 14">
            <a:extLst>
              <a:ext uri="{FF2B5EF4-FFF2-40B4-BE49-F238E27FC236}">
                <a16:creationId xmlns:a16="http://schemas.microsoft.com/office/drawing/2014/main" id="{46BC7CA0-BA48-06F7-03BB-3ED2293F80A7}"/>
              </a:ext>
            </a:extLst>
          </p:cNvPr>
          <p:cNvSpPr txBox="1"/>
          <p:nvPr/>
        </p:nvSpPr>
        <p:spPr>
          <a:xfrm>
            <a:off x="912703" y="207466"/>
            <a:ext cx="6248400" cy="461665"/>
          </a:xfrm>
          <a:prstGeom prst="rect">
            <a:avLst/>
          </a:prstGeom>
          <a:noFill/>
        </p:spPr>
        <p:txBody>
          <a:bodyPr wrap="square">
            <a:spAutoFit/>
          </a:bodyPr>
          <a:lstStyle/>
          <a:p>
            <a:pPr>
              <a:lnSpc>
                <a:spcPct val="100000"/>
              </a:lnSpc>
              <a:buNone/>
              <a:tabLst>
                <a:tab pos="0" algn="l"/>
              </a:tabLst>
            </a:pPr>
            <a:r>
              <a:rPr lang="en-IN" sz="2400" b="1" strike="noStrike" spc="-1" dirty="0">
                <a:latin typeface="Times New Roman" panose="02020603050405020304" pitchFamily="18" charset="0"/>
                <a:cs typeface="Times New Roman" panose="02020603050405020304" pitchFamily="18" charset="0"/>
              </a:rPr>
              <a:t>Architecture of adversarial attack and </a:t>
            </a:r>
            <a:r>
              <a:rPr lang="en-IN" sz="2400" b="1" strike="noStrike" spc="-1" dirty="0" err="1">
                <a:latin typeface="Times New Roman" panose="02020603050405020304" pitchFamily="18" charset="0"/>
                <a:cs typeface="Times New Roman" panose="02020603050405020304" pitchFamily="18" charset="0"/>
              </a:rPr>
              <a:t>defense</a:t>
            </a:r>
            <a:endParaRPr lang="en-IN" sz="2400" b="1" strike="noStrike" spc="-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1292F36-C52E-FD13-2CB0-2E3E129B5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583" y="702460"/>
            <a:ext cx="7364256" cy="528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6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986724" y="140400"/>
            <a:ext cx="7903276" cy="6463308"/>
          </a:xfrm>
          <a:prstGeom prst="rect">
            <a:avLst/>
          </a:prstGeom>
          <a:noFill/>
        </p:spPr>
        <p:txBody>
          <a:bodyPr wrap="square">
            <a:spAutoFit/>
          </a:bodyPr>
          <a:lstStyle/>
          <a:p>
            <a:pPr marL="742950" indent="-285750" rtl="0">
              <a:spcBef>
                <a:spcPts val="25"/>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dataset of clean samples containing clear images with no added noise or perturbation is fed to the CNN model.</a:t>
            </a:r>
          </a:p>
          <a:p>
            <a:pPr marL="742950" indent="-285750" rtl="0">
              <a:spcBef>
                <a:spcPts val="25"/>
              </a:spcBef>
              <a:spcAft>
                <a:spcPts val="0"/>
              </a:spcAf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742950" indent="-285750" rtl="0">
              <a:spcBef>
                <a:spcPts val="25"/>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model is trained with the clean data samples and the correct output is obtained as a result of classification. </a:t>
            </a:r>
            <a:endParaRPr lang="en-US" dirty="0">
              <a:solidFill>
                <a:srgbClr val="000000"/>
              </a:solidFill>
              <a:latin typeface="Times New Roman" panose="02020603050405020304" pitchFamily="18" charset="0"/>
              <a:cs typeface="Times New Roman" panose="02020603050405020304" pitchFamily="18" charset="0"/>
            </a:endParaRPr>
          </a:p>
          <a:p>
            <a:pPr marL="742950" indent="-285750" rtl="0">
              <a:spcBef>
                <a:spcPts val="25"/>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indent="-285750" rtl="0">
              <a:spcBef>
                <a:spcPts val="25"/>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During the attack phase, perturbations are added to the clean data samples to generate adversarial data samples. </a:t>
            </a:r>
            <a:endParaRPr lang="en-US" b="0" dirty="0">
              <a:effectLst/>
              <a:latin typeface="Times New Roman" panose="02020603050405020304" pitchFamily="18" charset="0"/>
              <a:cs typeface="Times New Roman" panose="02020603050405020304" pitchFamily="18" charset="0"/>
            </a:endParaRPr>
          </a:p>
          <a:p>
            <a:pPr marL="742950" indent="-285750" rtl="0">
              <a:spcBef>
                <a:spcPts val="25"/>
              </a:spcBef>
              <a:spcAft>
                <a:spcPts val="0"/>
              </a:spcAft>
              <a:buFont typeface="Arial" panose="020B0604020202020204" pitchFamily="34" charset="0"/>
              <a:buChar char="•"/>
            </a:pPr>
            <a:br>
              <a:rPr lang="en-US"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Different types of attack mechanisms can be tried on the CNN model with help of an attack engine. </a:t>
            </a:r>
          </a:p>
          <a:p>
            <a:pPr marL="742950" indent="-285750" rtl="0">
              <a:spcBef>
                <a:spcPts val="25"/>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indent="-285750" rtl="0">
              <a:spcBef>
                <a:spcPts val="25"/>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adversarial images generated are fed into the CNN model which was previously trained with regular images. </a:t>
            </a:r>
          </a:p>
          <a:p>
            <a:pPr marL="742950" indent="-285750" rtl="0">
              <a:spcBef>
                <a:spcPts val="25"/>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indent="-285750" rtl="0">
              <a:spcBef>
                <a:spcPts val="25"/>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model learns from these adversarial images and trains itself to distinguish between clear images and adversarial images. </a:t>
            </a:r>
          </a:p>
          <a:p>
            <a:pPr marL="742950" indent="-285750" rtl="0">
              <a:spcBef>
                <a:spcPts val="25"/>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indent="-285750" rtl="0">
              <a:spcBef>
                <a:spcPts val="25"/>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model detects the adversarial outputs and without being fooled, the model identifies and predicts the correct output, which is possible through the effective defense strategies.</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p>
        </p:txBody>
      </p:sp>
    </p:spTree>
    <p:extLst>
      <p:ext uri="{BB962C8B-B14F-4D97-AF65-F5344CB8AC3E}">
        <p14:creationId xmlns:p14="http://schemas.microsoft.com/office/powerpoint/2010/main" val="308892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1036320" y="878829"/>
            <a:ext cx="8169419" cy="5620000"/>
          </a:xfrm>
          <a:prstGeom prst="rect">
            <a:avLst/>
          </a:prstGeom>
          <a:noFill/>
        </p:spPr>
        <p:txBody>
          <a:bodyPr wrap="square">
            <a:spAutoFit/>
          </a:bodyPr>
          <a:lstStyle/>
          <a:p>
            <a:pPr marL="114120">
              <a:lnSpc>
                <a:spcPct val="90000"/>
              </a:lnSpc>
              <a:spcBef>
                <a:spcPts val="1001"/>
              </a:spcBef>
              <a:buClr>
                <a:srgbClr val="000000"/>
              </a:buClr>
            </a:pPr>
            <a:r>
              <a:rPr lang="en-US" sz="1800" b="0" i="0" u="none" strike="noStrike" dirty="0">
                <a:solidFill>
                  <a:srgbClr val="000000"/>
                </a:solidFill>
                <a:effectLst/>
                <a:latin typeface="Times New Roman" panose="02020603050405020304" pitchFamily="18" charset="0"/>
              </a:rPr>
              <a:t>In the context of adversarial attacks and defenses, a module refers to a distinct component or part of a system that performs a specific function or operation. It represents a unit of functionality that can be used independently or in conjunction with other modules to achieve a particular objective.</a:t>
            </a:r>
            <a:endParaRPr lang="en-US" spc="-1" dirty="0">
              <a:solidFill>
                <a:srgbClr val="000000"/>
              </a:solidFill>
              <a:latin typeface="Times New Roman" panose="02020603050405020304" pitchFamily="18" charset="0"/>
              <a:ea typeface="Calibri"/>
              <a:cs typeface="Times New Roman" panose="02020603050405020304" pitchFamily="18" charset="0"/>
            </a:endParaRPr>
          </a:p>
          <a:p>
            <a:pPr marL="114120">
              <a:lnSpc>
                <a:spcPct val="90000"/>
              </a:lnSpc>
              <a:spcBef>
                <a:spcPts val="1001"/>
              </a:spcBef>
              <a:buClr>
                <a:srgbClr val="000000"/>
              </a:buClr>
            </a:pPr>
            <a:r>
              <a:rPr lang="en-US" sz="1800" b="0" strike="noStrike" spc="-1" dirty="0">
                <a:solidFill>
                  <a:srgbClr val="000000"/>
                </a:solidFill>
                <a:latin typeface="Times New Roman" panose="02020603050405020304" pitchFamily="18" charset="0"/>
                <a:ea typeface="Calibri"/>
                <a:cs typeface="Times New Roman" panose="02020603050405020304" pitchFamily="18" charset="0"/>
              </a:rPr>
              <a:t>The different modules are : </a:t>
            </a: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457200" indent="-343080">
              <a:lnSpc>
                <a:spcPct val="90000"/>
              </a:lnSpc>
              <a:spcBef>
                <a:spcPts val="1001"/>
              </a:spcBef>
              <a:buClr>
                <a:srgbClr val="000000"/>
              </a:buClr>
              <a:buFont typeface="Arial"/>
              <a:buChar char="•"/>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Adversarial-robustness-toolbox</a:t>
            </a:r>
          </a:p>
          <a:p>
            <a:pPr marL="457200" indent="-343080">
              <a:lnSpc>
                <a:spcPct val="90000"/>
              </a:lnSpc>
              <a:spcBef>
                <a:spcPts val="1001"/>
              </a:spcBef>
              <a:buClr>
                <a:srgbClr val="000000"/>
              </a:buClr>
              <a:buFont typeface="Arial"/>
              <a:buChar char="•"/>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from </a:t>
            </a:r>
            <a:r>
              <a:rPr lang="en-IN" sz="1800" b="0" strike="noStrike" spc="-1" dirty="0" err="1">
                <a:solidFill>
                  <a:srgbClr val="000000"/>
                </a:solidFill>
                <a:latin typeface="Times New Roman" panose="02020603050405020304" pitchFamily="18" charset="0"/>
                <a:ea typeface="Calibri"/>
                <a:cs typeface="Times New Roman" panose="02020603050405020304" pitchFamily="18" charset="0"/>
              </a:rPr>
              <a:t>art.attacks.evasion</a:t>
            </a: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457200" indent="-343080">
              <a:lnSpc>
                <a:spcPct val="90000"/>
              </a:lnSpc>
              <a:spcBef>
                <a:spcPts val="1001"/>
              </a:spcBef>
              <a:buClr>
                <a:srgbClr val="000000"/>
              </a:buClr>
              <a:buFont typeface="Arial"/>
              <a:buChar char="•"/>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from </a:t>
            </a:r>
            <a:r>
              <a:rPr lang="en-IN" sz="1800" b="0" strike="noStrike" spc="-1" dirty="0" err="1">
                <a:solidFill>
                  <a:srgbClr val="000000"/>
                </a:solidFill>
                <a:latin typeface="Times New Roman" panose="02020603050405020304" pitchFamily="18" charset="0"/>
                <a:ea typeface="Calibri"/>
                <a:cs typeface="Times New Roman" panose="02020603050405020304" pitchFamily="18" charset="0"/>
              </a:rPr>
              <a:t>art.defences.preprocessor</a:t>
            </a: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457200" indent="-343080">
              <a:lnSpc>
                <a:spcPct val="90000"/>
              </a:lnSpc>
              <a:spcBef>
                <a:spcPts val="1001"/>
              </a:spcBef>
              <a:buClr>
                <a:srgbClr val="000000"/>
              </a:buClr>
              <a:buFont typeface="Arial"/>
              <a:buChar char="•"/>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from </a:t>
            </a:r>
            <a:r>
              <a:rPr lang="en-IN" sz="1800" b="0" strike="noStrike" spc="-1" dirty="0" err="1">
                <a:solidFill>
                  <a:srgbClr val="000000"/>
                </a:solidFill>
                <a:latin typeface="Times New Roman" panose="02020603050405020304" pitchFamily="18" charset="0"/>
                <a:ea typeface="Calibri"/>
                <a:cs typeface="Times New Roman" panose="02020603050405020304" pitchFamily="18" charset="0"/>
              </a:rPr>
              <a:t>torchattacks</a:t>
            </a: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 import PGD</a:t>
            </a:r>
          </a:p>
          <a:p>
            <a:pPr marL="457200" indent="-343080">
              <a:lnSpc>
                <a:spcPct val="90000"/>
              </a:lnSpc>
              <a:spcBef>
                <a:spcPts val="1001"/>
              </a:spcBef>
              <a:buClr>
                <a:srgbClr val="000000"/>
              </a:buClr>
              <a:buFont typeface="Arial"/>
              <a:buChar char="•"/>
            </a:pPr>
            <a:r>
              <a:rPr lang="en-IN" sz="1800" b="0" strike="noStrike" spc="-1" dirty="0" err="1">
                <a:solidFill>
                  <a:srgbClr val="000000"/>
                </a:solidFill>
                <a:latin typeface="Times New Roman" panose="02020603050405020304" pitchFamily="18" charset="0"/>
                <a:ea typeface="Calibri"/>
                <a:cs typeface="Times New Roman" panose="02020603050405020304" pitchFamily="18" charset="0"/>
              </a:rPr>
              <a:t>torchattacks.FGSM</a:t>
            </a: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457200" indent="-343080">
              <a:lnSpc>
                <a:spcPct val="90000"/>
              </a:lnSpc>
              <a:spcBef>
                <a:spcPts val="1001"/>
              </a:spcBef>
              <a:buClr>
                <a:srgbClr val="000000"/>
              </a:buClr>
              <a:buFont typeface="Arial"/>
              <a:buChar char="•"/>
            </a:pPr>
            <a:r>
              <a:rPr lang="en-IN" sz="1800" b="0" strike="noStrike" spc="-1" dirty="0" err="1">
                <a:solidFill>
                  <a:srgbClr val="000000"/>
                </a:solidFill>
                <a:latin typeface="Times New Roman" panose="02020603050405020304" pitchFamily="18" charset="0"/>
                <a:ea typeface="Calibri"/>
                <a:cs typeface="Times New Roman" panose="02020603050405020304" pitchFamily="18" charset="0"/>
              </a:rPr>
              <a:t>fb.attacks.LinfFastGradientAttack</a:t>
            </a: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457200" indent="-343080">
              <a:lnSpc>
                <a:spcPct val="90000"/>
              </a:lnSpc>
              <a:spcBef>
                <a:spcPts val="1001"/>
              </a:spcBef>
              <a:buClr>
                <a:srgbClr val="000000"/>
              </a:buClr>
              <a:buFont typeface="Arial"/>
              <a:buChar char="•"/>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torchattacks.PGDL2</a:t>
            </a:r>
          </a:p>
          <a:p>
            <a:pPr marL="457200" indent="-343080">
              <a:lnSpc>
                <a:spcPct val="90000"/>
              </a:lnSpc>
              <a:spcBef>
                <a:spcPts val="1001"/>
              </a:spcBef>
              <a:buClr>
                <a:srgbClr val="000000"/>
              </a:buClr>
              <a:buFont typeface="Arial"/>
              <a:buChar char="•"/>
            </a:pPr>
            <a:r>
              <a:rPr lang="en-IN" sz="1800" i="0" u="none" strike="noStrike" dirty="0">
                <a:solidFill>
                  <a:srgbClr val="000000"/>
                </a:solidFill>
                <a:effectLst/>
                <a:latin typeface="Times New Roman" panose="02020603050405020304" pitchFamily="18" charset="0"/>
              </a:rPr>
              <a:t>Word Substitution </a:t>
            </a:r>
          </a:p>
          <a:p>
            <a:pPr marL="457200" indent="-343080">
              <a:lnSpc>
                <a:spcPct val="90000"/>
              </a:lnSpc>
              <a:spcBef>
                <a:spcPts val="1001"/>
              </a:spcBef>
              <a:buClr>
                <a:srgbClr val="000000"/>
              </a:buClr>
              <a:buFont typeface="Arial"/>
              <a:buChar char="•"/>
            </a:pPr>
            <a:r>
              <a:rPr lang="en-IN" sz="1800" i="0" u="none" strike="noStrike" dirty="0">
                <a:solidFill>
                  <a:srgbClr val="000000"/>
                </a:solidFill>
                <a:effectLst/>
                <a:latin typeface="Times New Roman" panose="02020603050405020304" pitchFamily="18" charset="0"/>
              </a:rPr>
              <a:t>Character-level Manipulation Module</a:t>
            </a:r>
            <a:endParaRPr lang="en-IN" sz="1800" strike="noStrike" spc="-1" dirty="0">
              <a:solidFill>
                <a:srgbClr val="000000"/>
              </a:solidFill>
              <a:latin typeface="Times New Roman" panose="02020603050405020304" pitchFamily="18" charset="0"/>
              <a:cs typeface="Times New Roman" panose="02020603050405020304" pitchFamily="18" charset="0"/>
            </a:endParaRPr>
          </a:p>
          <a:p>
            <a:pPr marL="457200" indent="-343080">
              <a:lnSpc>
                <a:spcPct val="90000"/>
              </a:lnSpc>
              <a:spcBef>
                <a:spcPts val="1001"/>
              </a:spcBef>
              <a:buClr>
                <a:srgbClr val="000000"/>
              </a:buClr>
              <a:buFont typeface="Arial"/>
              <a:buChar char="•"/>
            </a:pPr>
            <a:r>
              <a:rPr lang="en-IN" sz="1800" b="0" i="0" u="none" strike="noStrike" dirty="0">
                <a:solidFill>
                  <a:srgbClr val="000000"/>
                </a:solidFill>
                <a:effectLst/>
                <a:latin typeface="Times New Roman" panose="02020603050405020304" pitchFamily="18" charset="0"/>
              </a:rPr>
              <a:t> Text Prompt module</a:t>
            </a: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457200" indent="-343080">
              <a:lnSpc>
                <a:spcPct val="90000"/>
              </a:lnSpc>
              <a:spcBef>
                <a:spcPts val="1001"/>
              </a:spcBef>
              <a:buClr>
                <a:srgbClr val="000000"/>
              </a:buClr>
              <a:buFont typeface="Arial"/>
              <a:buChar cha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p:txBody>
      </p:sp>
      <p:sp>
        <p:nvSpPr>
          <p:cNvPr id="14" name="TextBox 13">
            <a:extLst>
              <a:ext uri="{FF2B5EF4-FFF2-40B4-BE49-F238E27FC236}">
                <a16:creationId xmlns:a16="http://schemas.microsoft.com/office/drawing/2014/main" id="{7F7D75E8-E9C0-80C3-C464-ACAD1CD1E558}"/>
              </a:ext>
            </a:extLst>
          </p:cNvPr>
          <p:cNvSpPr txBox="1"/>
          <p:nvPr/>
        </p:nvSpPr>
        <p:spPr>
          <a:xfrm>
            <a:off x="1025783" y="101550"/>
            <a:ext cx="6299200" cy="830997"/>
          </a:xfrm>
          <a:prstGeom prst="rect">
            <a:avLst/>
          </a:prstGeom>
          <a:noFill/>
        </p:spPr>
        <p:txBody>
          <a:bodyPr wrap="square">
            <a:spAutoFit/>
          </a:bodyPr>
          <a:lstStyle/>
          <a:p>
            <a:r>
              <a:rPr lang="en-IN" sz="2800" b="1" strike="noStrike" spc="-1" dirty="0">
                <a:solidFill>
                  <a:srgbClr val="000000"/>
                </a:solidFill>
                <a:latin typeface="Times New Roman" panose="02020603050405020304" pitchFamily="18" charset="0"/>
                <a:ea typeface="Calibri"/>
                <a:cs typeface="Times New Roman" panose="02020603050405020304" pitchFamily="18" charset="0"/>
              </a:rPr>
              <a:t>Implementation</a:t>
            </a:r>
          </a:p>
          <a:p>
            <a:r>
              <a:rPr lang="en-IN" sz="2000" b="1" strike="noStrike" spc="-1" dirty="0">
                <a:solidFill>
                  <a:srgbClr val="000000"/>
                </a:solidFill>
                <a:latin typeface="Times New Roman" panose="02020603050405020304" pitchFamily="18" charset="0"/>
                <a:ea typeface="Calibri"/>
                <a:cs typeface="Times New Roman" panose="02020603050405020304" pitchFamily="18" charset="0"/>
              </a:rPr>
              <a:t>Modules</a:t>
            </a:r>
            <a:endParaRPr lang="en-IN" sz="2000" dirty="0"/>
          </a:p>
        </p:txBody>
      </p:sp>
    </p:spTree>
    <p:extLst>
      <p:ext uri="{BB962C8B-B14F-4D97-AF65-F5344CB8AC3E}">
        <p14:creationId xmlns:p14="http://schemas.microsoft.com/office/powerpoint/2010/main" val="934126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974581" y="513655"/>
            <a:ext cx="8301499" cy="6356612"/>
          </a:xfrm>
          <a:prstGeom prst="rect">
            <a:avLst/>
          </a:prstGeom>
          <a:noFill/>
        </p:spPr>
        <p:txBody>
          <a:bodyPr wrap="square">
            <a:spAutoFit/>
          </a:bodyPr>
          <a:lstStyle/>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dversarial-robustness-toolbox</a:t>
            </a: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The Adversarial Robustness Toolbox (ART) is an open-source Python library for machine learning security. The toolbox provides a comprehensive set of tools for creating and evaluating adversarial attacks and defenses in the context of deep learning models.</a:t>
            </a: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ART includes a range of adversarial attack techniques, such as FGSM,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DeepFool</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Carlini</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-Wagner attacks, as well as various defense mechanisms, such as adversarial training, feature squeezing, and input transformations.</a:t>
            </a:r>
          </a:p>
          <a:p>
            <a:pPr marL="457200" rtl="0" fontAlgn="base">
              <a:spcBef>
                <a:spcPts val="0"/>
              </a:spcBef>
              <a:spcAft>
                <a:spcPts val="0"/>
              </a:spcAft>
              <a:buFont typeface="Arial" panose="020B0604020202020204" pitchFamily="34" charset="0"/>
              <a:buChar char="•"/>
            </a:pP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fontAlgn="base">
              <a:spcBef>
                <a:spcPts val="0"/>
              </a:spcBef>
              <a:spcAft>
                <a:spcPts val="0"/>
              </a:spcAft>
              <a:buNone/>
            </a:pP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Art.attacks.evasion</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includes implementations of various evasion attacks that aim to fool machine learning models by modifying input data. </a:t>
            </a: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These attacks can be used to generate adversarial examples, which are inputs that have been intentionally perturbed to cause a machine learning model to misclassify them.</a:t>
            </a:r>
          </a:p>
          <a:p>
            <a:pPr marL="0" indent="0" rtl="0" fontAlgn="base">
              <a:spcBef>
                <a:spcPts val="0"/>
              </a:spcBef>
              <a:spcAft>
                <a:spcPts val="0"/>
              </a:spcAft>
              <a:buNone/>
            </a:pPr>
            <a:br>
              <a:rPr lang="en-US" sz="1700" b="0" dirty="0">
                <a:effectLst/>
                <a:latin typeface="Times New Roman" panose="02020603050405020304" pitchFamily="18" charset="0"/>
                <a:cs typeface="Times New Roman" panose="02020603050405020304" pitchFamily="18" charset="0"/>
              </a:rPr>
            </a:b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Art.defences.preprocessor</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contains a collection of preprocessing techniques that can be used to enhance the robustness of machine learning models against adversarial attacks.</a:t>
            </a: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Preprocessing refers to the manipulation of input data before it is fed into a machine learning model. The goal of preprocessing is to improve the quality of the data and reduce the risk of errors or biases in the model's predictions.</a:t>
            </a:r>
          </a:p>
          <a:p>
            <a:pPr marL="457200" indent="-343080">
              <a:lnSpc>
                <a:spcPct val="90000"/>
              </a:lnSpc>
              <a:spcBef>
                <a:spcPts val="1001"/>
              </a:spcBef>
              <a:buClr>
                <a:srgbClr val="000000"/>
              </a:buClr>
              <a:buFont typeface="Arial"/>
              <a:buChar cha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457200" indent="-343080">
              <a:lnSpc>
                <a:spcPct val="90000"/>
              </a:lnSpc>
              <a:spcBef>
                <a:spcPts val="1001"/>
              </a:spcBef>
              <a:buClr>
                <a:srgbClr val="000000"/>
              </a:buClr>
              <a:buFont typeface="Arial"/>
              <a:buChar cha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p:txBody>
      </p:sp>
      <p:sp>
        <p:nvSpPr>
          <p:cNvPr id="14" name="TextBox 13">
            <a:extLst>
              <a:ext uri="{FF2B5EF4-FFF2-40B4-BE49-F238E27FC236}">
                <a16:creationId xmlns:a16="http://schemas.microsoft.com/office/drawing/2014/main" id="{7F7D75E8-E9C0-80C3-C464-ACAD1CD1E558}"/>
              </a:ext>
            </a:extLst>
          </p:cNvPr>
          <p:cNvSpPr txBox="1"/>
          <p:nvPr/>
        </p:nvSpPr>
        <p:spPr>
          <a:xfrm>
            <a:off x="974581" y="-9565"/>
            <a:ext cx="6299200" cy="523220"/>
          </a:xfrm>
          <a:prstGeom prst="rect">
            <a:avLst/>
          </a:prstGeom>
          <a:noFill/>
        </p:spPr>
        <p:txBody>
          <a:bodyPr wrap="square">
            <a:spAutoFit/>
          </a:bodyPr>
          <a:lstStyle/>
          <a:p>
            <a:r>
              <a:rPr lang="en-IN" sz="2800" b="1" strike="noStrike" spc="-1" dirty="0">
                <a:solidFill>
                  <a:srgbClr val="000000"/>
                </a:solidFill>
                <a:latin typeface="Times New Roman" panose="02020603050405020304" pitchFamily="18" charset="0"/>
                <a:ea typeface="Calibri"/>
                <a:cs typeface="Times New Roman" panose="02020603050405020304" pitchFamily="18" charset="0"/>
              </a:rPr>
              <a:t>Modules Descriptions</a:t>
            </a:r>
            <a:endParaRPr lang="en-IN" sz="2800" dirty="0"/>
          </a:p>
        </p:txBody>
      </p:sp>
    </p:spTree>
    <p:extLst>
      <p:ext uri="{BB962C8B-B14F-4D97-AF65-F5344CB8AC3E}">
        <p14:creationId xmlns:p14="http://schemas.microsoft.com/office/powerpoint/2010/main" val="260252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0"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1" name="Google Shape;96;p14" descr="C:\Documents and Settings\ADMIN\Desktop\Courses Offered.jpg"/>
          <p:cNvPicPr/>
          <p:nvPr/>
        </p:nvPicPr>
        <p:blipFill>
          <a:blip r:embed="rId2"/>
          <a:stretch/>
        </p:blipFill>
        <p:spPr>
          <a:xfrm>
            <a:off x="0" y="0"/>
            <a:ext cx="9143640" cy="6857640"/>
          </a:xfrm>
          <a:prstGeom prst="rect">
            <a:avLst/>
          </a:prstGeom>
          <a:ln w="0">
            <a:noFill/>
          </a:ln>
        </p:spPr>
      </p:pic>
      <p:sp>
        <p:nvSpPr>
          <p:cNvPr id="92" name="Google Shape;97;p14"/>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93" name="Google Shape;98;p14"/>
          <p:cNvSpPr/>
          <p:nvPr/>
        </p:nvSpPr>
        <p:spPr>
          <a:xfrm>
            <a:off x="975360" y="0"/>
            <a:ext cx="8046720" cy="1354217"/>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800" b="1" spc="-1" dirty="0">
                <a:latin typeface="Times New Roman" panose="02020603050405020304" pitchFamily="18" charset="0"/>
                <a:ea typeface="Tahoma" panose="020B0604030504040204" pitchFamily="34" charset="0"/>
                <a:cs typeface="Times New Roman" panose="02020603050405020304" pitchFamily="18" charset="0"/>
              </a:rPr>
              <a:t>Table of Contents</a:t>
            </a:r>
          </a:p>
          <a:p>
            <a:pPr>
              <a:lnSpc>
                <a:spcPct val="100000"/>
              </a:lnSpc>
              <a:buNone/>
              <a:tabLst>
                <a:tab pos="0" algn="l"/>
              </a:tabLst>
            </a:pPr>
            <a:endParaRPr lang="en-IN" sz="2800" b="1" strike="noStrike" spc="-1" dirty="0">
              <a:latin typeface="Times New Roman" panose="02020603050405020304" pitchFamily="18" charset="0"/>
              <a:ea typeface="Tahoma" panose="020B0604030504040204" pitchFamily="34" charset="0"/>
              <a:cs typeface="Times New Roman" panose="02020603050405020304" pitchFamily="18" charset="0"/>
            </a:endParaRPr>
          </a:p>
          <a:p>
            <a:pPr>
              <a:lnSpc>
                <a:spcPct val="100000"/>
              </a:lnSpc>
              <a:buNone/>
              <a:tabLst>
                <a:tab pos="0" algn="l"/>
              </a:tabLst>
            </a:pPr>
            <a:endParaRPr lang="en-IN" sz="2000" b="0" strike="noStrike" spc="-1" dirty="0">
              <a:latin typeface="Arial"/>
            </a:endParaRPr>
          </a:p>
        </p:txBody>
      </p:sp>
      <p:graphicFrame>
        <p:nvGraphicFramePr>
          <p:cNvPr id="2" name="Table 2">
            <a:extLst>
              <a:ext uri="{FF2B5EF4-FFF2-40B4-BE49-F238E27FC236}">
                <a16:creationId xmlns:a16="http://schemas.microsoft.com/office/drawing/2014/main" id="{670A1D3B-EC3C-3D6C-4C56-A1CBE3B631F7}"/>
              </a:ext>
            </a:extLst>
          </p:cNvPr>
          <p:cNvGraphicFramePr>
            <a:graphicFrameLocks noGrp="1"/>
          </p:cNvGraphicFramePr>
          <p:nvPr>
            <p:extLst>
              <p:ext uri="{D42A27DB-BD31-4B8C-83A1-F6EECF244321}">
                <p14:modId xmlns:p14="http://schemas.microsoft.com/office/powerpoint/2010/main" val="3128776949"/>
              </p:ext>
            </p:extLst>
          </p:nvPr>
        </p:nvGraphicFramePr>
        <p:xfrm>
          <a:off x="1524000" y="599440"/>
          <a:ext cx="6933840" cy="5435600"/>
        </p:xfrm>
        <a:graphic>
          <a:graphicData uri="http://schemas.openxmlformats.org/drawingml/2006/table">
            <a:tbl>
              <a:tblPr firstRow="1" bandRow="1">
                <a:tableStyleId>{F5AB1C69-6EDB-4FF4-983F-18BD219EF322}</a:tableStyleId>
              </a:tblPr>
              <a:tblGrid>
                <a:gridCol w="1087120">
                  <a:extLst>
                    <a:ext uri="{9D8B030D-6E8A-4147-A177-3AD203B41FA5}">
                      <a16:colId xmlns:a16="http://schemas.microsoft.com/office/drawing/2014/main" val="1659524138"/>
                    </a:ext>
                  </a:extLst>
                </a:gridCol>
                <a:gridCol w="5846720">
                  <a:extLst>
                    <a:ext uri="{9D8B030D-6E8A-4147-A177-3AD203B41FA5}">
                      <a16:colId xmlns:a16="http://schemas.microsoft.com/office/drawing/2014/main" val="104508956"/>
                    </a:ext>
                  </a:extLst>
                </a:gridCol>
              </a:tblGrid>
              <a:tr h="679450">
                <a:tc>
                  <a:txBody>
                    <a:bodyPr/>
                    <a:lstStyle/>
                    <a:p>
                      <a:endParaRPr lang="en-US" dirty="0"/>
                    </a:p>
                    <a:p>
                      <a:r>
                        <a:rPr lang="en-IN" dirty="0" err="1"/>
                        <a:t>Sl.No</a:t>
                      </a:r>
                      <a:endParaRPr lang="en-IN" dirty="0"/>
                    </a:p>
                  </a:txBody>
                  <a:tcPr/>
                </a:tc>
                <a:tc>
                  <a:txBody>
                    <a:bodyPr/>
                    <a:lstStyle/>
                    <a:p>
                      <a:endParaRPr lang="en-US" dirty="0"/>
                    </a:p>
                    <a:p>
                      <a:r>
                        <a:rPr lang="en-IN" dirty="0"/>
                        <a:t>Contents</a:t>
                      </a:r>
                    </a:p>
                  </a:txBody>
                  <a:tcPr/>
                </a:tc>
                <a:extLst>
                  <a:ext uri="{0D108BD9-81ED-4DB2-BD59-A6C34878D82A}">
                    <a16:rowId xmlns:a16="http://schemas.microsoft.com/office/drawing/2014/main" val="2357081026"/>
                  </a:ext>
                </a:extLst>
              </a:tr>
              <a:tr h="679450">
                <a:tc>
                  <a:txBody>
                    <a:bodyPr/>
                    <a:lstStyle/>
                    <a:p>
                      <a:r>
                        <a:rPr lang="en-US" dirty="0"/>
                        <a:t>1</a:t>
                      </a:r>
                      <a:endParaRPr lang="en-IN" dirty="0"/>
                    </a:p>
                  </a:txBody>
                  <a:tcPr/>
                </a:tc>
                <a:tc>
                  <a:txBody>
                    <a:bodyPr/>
                    <a:lstStyle/>
                    <a:p>
                      <a:r>
                        <a:rPr lang="en-US" dirty="0"/>
                        <a:t>Introduction</a:t>
                      </a:r>
                      <a:endParaRPr lang="en-IN" dirty="0"/>
                    </a:p>
                  </a:txBody>
                  <a:tcPr/>
                </a:tc>
                <a:extLst>
                  <a:ext uri="{0D108BD9-81ED-4DB2-BD59-A6C34878D82A}">
                    <a16:rowId xmlns:a16="http://schemas.microsoft.com/office/drawing/2014/main" val="4196215914"/>
                  </a:ext>
                </a:extLst>
              </a:tr>
              <a:tr h="679450">
                <a:tc>
                  <a:txBody>
                    <a:bodyPr/>
                    <a:lstStyle/>
                    <a:p>
                      <a:r>
                        <a:rPr lang="en-US" dirty="0"/>
                        <a:t>2</a:t>
                      </a:r>
                      <a:endParaRPr lang="en-IN" dirty="0"/>
                    </a:p>
                  </a:txBody>
                  <a:tcPr/>
                </a:tc>
                <a:tc>
                  <a:txBody>
                    <a:bodyPr/>
                    <a:lstStyle/>
                    <a:p>
                      <a:r>
                        <a:rPr lang="en-US" dirty="0"/>
                        <a:t>Objectives</a:t>
                      </a:r>
                      <a:endParaRPr lang="en-IN" dirty="0"/>
                    </a:p>
                  </a:txBody>
                  <a:tcPr/>
                </a:tc>
                <a:extLst>
                  <a:ext uri="{0D108BD9-81ED-4DB2-BD59-A6C34878D82A}">
                    <a16:rowId xmlns:a16="http://schemas.microsoft.com/office/drawing/2014/main" val="310678349"/>
                  </a:ext>
                </a:extLst>
              </a:tr>
              <a:tr h="679450">
                <a:tc>
                  <a:txBody>
                    <a:bodyPr/>
                    <a:lstStyle/>
                    <a:p>
                      <a:r>
                        <a:rPr lang="en-US" dirty="0"/>
                        <a:t>3</a:t>
                      </a:r>
                      <a:endParaRPr lang="en-IN" dirty="0"/>
                    </a:p>
                  </a:txBody>
                  <a:tcPr/>
                </a:tc>
                <a:tc>
                  <a:txBody>
                    <a:bodyPr/>
                    <a:lstStyle/>
                    <a:p>
                      <a:r>
                        <a:rPr lang="en-US" dirty="0"/>
                        <a:t>Literature Survey</a:t>
                      </a:r>
                      <a:endParaRPr lang="en-IN" dirty="0"/>
                    </a:p>
                  </a:txBody>
                  <a:tcPr/>
                </a:tc>
                <a:extLst>
                  <a:ext uri="{0D108BD9-81ED-4DB2-BD59-A6C34878D82A}">
                    <a16:rowId xmlns:a16="http://schemas.microsoft.com/office/drawing/2014/main" val="3429940691"/>
                  </a:ext>
                </a:extLst>
              </a:tr>
              <a:tr h="679450">
                <a:tc>
                  <a:txBody>
                    <a:bodyPr/>
                    <a:lstStyle/>
                    <a:p>
                      <a:r>
                        <a:rPr lang="en-US" dirty="0"/>
                        <a:t>4</a:t>
                      </a:r>
                      <a:endParaRPr lang="en-IN" dirty="0"/>
                    </a:p>
                  </a:txBody>
                  <a:tcPr/>
                </a:tc>
                <a:tc>
                  <a:txBody>
                    <a:bodyPr/>
                    <a:lstStyle/>
                    <a:p>
                      <a:r>
                        <a:rPr lang="en-US" dirty="0"/>
                        <a:t>System Architecture</a:t>
                      </a:r>
                      <a:endParaRPr lang="en-IN" dirty="0"/>
                    </a:p>
                  </a:txBody>
                  <a:tcPr/>
                </a:tc>
                <a:extLst>
                  <a:ext uri="{0D108BD9-81ED-4DB2-BD59-A6C34878D82A}">
                    <a16:rowId xmlns:a16="http://schemas.microsoft.com/office/drawing/2014/main" val="2340471077"/>
                  </a:ext>
                </a:extLst>
              </a:tr>
              <a:tr h="679450">
                <a:tc>
                  <a:txBody>
                    <a:bodyPr/>
                    <a:lstStyle/>
                    <a:p>
                      <a:r>
                        <a:rPr lang="en-US" dirty="0"/>
                        <a:t>5</a:t>
                      </a:r>
                      <a:endParaRPr lang="en-IN" dirty="0"/>
                    </a:p>
                  </a:txBody>
                  <a:tcPr/>
                </a:tc>
                <a:tc>
                  <a:txBody>
                    <a:bodyPr/>
                    <a:lstStyle/>
                    <a:p>
                      <a:r>
                        <a:rPr lang="en-US" dirty="0"/>
                        <a:t>Implementation</a:t>
                      </a:r>
                      <a:endParaRPr lang="en-IN" dirty="0"/>
                    </a:p>
                  </a:txBody>
                  <a:tcPr/>
                </a:tc>
                <a:extLst>
                  <a:ext uri="{0D108BD9-81ED-4DB2-BD59-A6C34878D82A}">
                    <a16:rowId xmlns:a16="http://schemas.microsoft.com/office/drawing/2014/main" val="3122821670"/>
                  </a:ext>
                </a:extLst>
              </a:tr>
              <a:tr h="679450">
                <a:tc>
                  <a:txBody>
                    <a:bodyPr/>
                    <a:lstStyle/>
                    <a:p>
                      <a:r>
                        <a:rPr lang="en-US" dirty="0"/>
                        <a:t>6</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3308982132"/>
                  </a:ext>
                </a:extLst>
              </a:tr>
              <a:tr h="679450">
                <a:tc>
                  <a:txBody>
                    <a:bodyPr/>
                    <a:lstStyle/>
                    <a:p>
                      <a:r>
                        <a:rPr lang="en-US" dirty="0"/>
                        <a:t>7</a:t>
                      </a:r>
                      <a:endParaRPr lang="en-IN" dirty="0"/>
                    </a:p>
                  </a:txBody>
                  <a:tcPr/>
                </a:tc>
                <a:tc>
                  <a:txBody>
                    <a:bodyPr/>
                    <a:lstStyle/>
                    <a:p>
                      <a:r>
                        <a:rPr lang="en-US" dirty="0"/>
                        <a:t>References</a:t>
                      </a:r>
                      <a:endParaRPr lang="en-IN" dirty="0"/>
                    </a:p>
                  </a:txBody>
                  <a:tcPr/>
                </a:tc>
                <a:extLst>
                  <a:ext uri="{0D108BD9-81ED-4DB2-BD59-A6C34878D82A}">
                    <a16:rowId xmlns:a16="http://schemas.microsoft.com/office/drawing/2014/main" val="110640901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1010160" y="101600"/>
            <a:ext cx="8265920" cy="6602833"/>
          </a:xfrm>
          <a:prstGeom prst="rect">
            <a:avLst/>
          </a:prstGeom>
          <a:noFill/>
        </p:spPr>
        <p:txBody>
          <a:bodyPr wrap="square">
            <a:spAutoFit/>
          </a:bodyPr>
          <a:lstStyle/>
          <a:p>
            <a:pPr marL="0" indent="0" rtl="0" fontAlgn="base">
              <a:spcBef>
                <a:spcPts val="0"/>
              </a:spcBef>
              <a:spcAft>
                <a:spcPts val="0"/>
              </a:spcAft>
              <a:buNone/>
            </a:pP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torchattacks</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The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torchattacks</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library contains implementations of several popular attack methods, including Fast Gradient Sign Method (FGSM), Projected Gradient Descent (PGD),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Carlini</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and Wagner (C&amp;W) attack, and more.</a:t>
            </a: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also includes various defenses that can be applied to protect neural networks from adversarial attacks, such as adversarial training and randomization.</a:t>
            </a:r>
          </a:p>
          <a:p>
            <a:pPr marL="457200" rtl="0" fontAlgn="base">
              <a:spcBef>
                <a:spcPts val="0"/>
              </a:spcBef>
              <a:spcAft>
                <a:spcPts val="0"/>
              </a:spcAft>
              <a:buFont typeface="Arial" panose="020B0604020202020204" pitchFamily="34" charset="0"/>
              <a:buChar char="•"/>
            </a:pP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fontAlgn="base">
              <a:spcBef>
                <a:spcPts val="0"/>
              </a:spcBef>
              <a:spcAft>
                <a:spcPts val="0"/>
              </a:spcAft>
              <a:buNone/>
            </a:pP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torchattacks.FGSM</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provides a convenient way to generate adversarial examples using the FGSM attack. It takes as input a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PyTorch</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model, an input image, a target label (if applicable), and an epsilon value.</a:t>
            </a: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then calculates the gradient of the loss function with respect to the input, adds the perturbation to the input image, and returns the perturbed image as the adversarial example.</a:t>
            </a:r>
          </a:p>
          <a:p>
            <a:pPr marL="0" indent="0" rtl="0" fontAlgn="base">
              <a:spcBef>
                <a:spcPts val="0"/>
              </a:spcBef>
              <a:spcAft>
                <a:spcPts val="0"/>
              </a:spcAft>
              <a:buNone/>
            </a:pPr>
            <a:endParaRPr lang="en-US" sz="1700" i="0" u="none" strike="noStrike" dirty="0">
              <a:solidFill>
                <a:srgbClr val="000000"/>
              </a:solidFill>
              <a:latin typeface="Times New Roman" panose="02020603050405020304" pitchFamily="18" charset="0"/>
              <a:cs typeface="Times New Roman" panose="02020603050405020304" pitchFamily="18" charset="0"/>
            </a:endParaRPr>
          </a:p>
          <a:p>
            <a:pPr marL="0" indent="0" rtl="0" fontAlgn="base">
              <a:spcBef>
                <a:spcPts val="0"/>
              </a:spcBef>
              <a:spcAft>
                <a:spcPts val="0"/>
              </a:spcAft>
              <a:buNone/>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torchattacks.PGDL2</a:t>
            </a: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The PGD L2 attack is a popular adversarial attack used to generate adversarial examples. Given an input image and a target class, the attack algorithm adds a small perturbation to the input image to cause a misclassification by the target model. </a:t>
            </a:r>
          </a:p>
          <a:p>
            <a:pPr marL="457200" rtl="0" fontAlgn="base">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The module takes in a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PyTorch</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model, an input image, the true label of the image, and a target label (if targeted attack is desired) as inputs and returns an adversarial example that causes misclassification.</a:t>
            </a:r>
          </a:p>
          <a:p>
            <a:pPr marL="457200" indent="-343080">
              <a:lnSpc>
                <a:spcPct val="90000"/>
              </a:lnSpc>
              <a:spcBef>
                <a:spcPts val="1001"/>
              </a:spcBef>
              <a:buClr>
                <a:srgbClr val="000000"/>
              </a:buClr>
              <a:buFont typeface="Arial"/>
              <a:buChar cha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457200" indent="-343080">
              <a:lnSpc>
                <a:spcPct val="90000"/>
              </a:lnSpc>
              <a:spcBef>
                <a:spcPts val="1001"/>
              </a:spcBef>
              <a:buClr>
                <a:srgbClr val="000000"/>
              </a:buClr>
              <a:buFont typeface="Arial"/>
              <a:buChar cha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75408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1010160" y="101600"/>
            <a:ext cx="7890000" cy="5823133"/>
          </a:xfrm>
          <a:prstGeom prst="rect">
            <a:avLst/>
          </a:prstGeom>
          <a:noFill/>
        </p:spPr>
        <p:txBody>
          <a:bodyPr wrap="square">
            <a:spAutoFit/>
          </a:bodyPr>
          <a:lstStyle/>
          <a:p>
            <a:pPr marL="114120" algn="just">
              <a:lnSpc>
                <a:spcPct val="90000"/>
              </a:lnSpc>
              <a:spcBef>
                <a:spcPts val="1001"/>
              </a:spcBef>
              <a:buClr>
                <a:srgbClr val="000000"/>
              </a:buClr>
            </a:pPr>
            <a:r>
              <a:rPr lang="en-IN" i="0" u="none" strike="noStrike" dirty="0">
                <a:solidFill>
                  <a:srgbClr val="000000"/>
                </a:solidFill>
                <a:effectLst/>
                <a:latin typeface="Times New Roman" panose="02020603050405020304" pitchFamily="18" charset="0"/>
              </a:rPr>
              <a:t>Word Substitution </a:t>
            </a:r>
          </a:p>
          <a:p>
            <a:pPr marL="457200" algn="just" rtl="0" fontAlgn="base">
              <a:spcBef>
                <a:spcPts val="0"/>
              </a:spcBef>
              <a:spcAft>
                <a:spcPts val="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word substitution module refers to a component or functionality within a natural language processing (NLP) system or text processing algorithm that is responsible for replacing or substituting words in a given text</a:t>
            </a:r>
          </a:p>
          <a:p>
            <a:pPr marL="457200" algn="just" rtl="0" fontAlgn="base">
              <a:spcBef>
                <a:spcPts val="0"/>
              </a:spcBef>
              <a:spcAft>
                <a:spcPts val="0"/>
              </a:spcAft>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It is used for synonym replacement, paraphrasing </a:t>
            </a:r>
            <a:r>
              <a:rPr lang="en-US" b="0" i="0" u="none" strike="noStrike" dirty="0" err="1">
                <a:effectLst/>
                <a:latin typeface="Times New Roman" panose="02020603050405020304" pitchFamily="18" charset="0"/>
                <a:cs typeface="Times New Roman" panose="02020603050405020304" pitchFamily="18" charset="0"/>
              </a:rPr>
              <a:t>etc</a:t>
            </a:r>
            <a:endParaRPr lang="en-US" b="0" i="0" u="none" strike="noStrike" dirty="0">
              <a:effectLst/>
              <a:latin typeface="Times New Roman" panose="02020603050405020304" pitchFamily="18" charset="0"/>
              <a:cs typeface="Times New Roman" panose="02020603050405020304" pitchFamily="18" charset="0"/>
            </a:endParaRPr>
          </a:p>
          <a:p>
            <a:pPr marL="457200" algn="just" rtl="0" fontAlgn="base">
              <a:spcBef>
                <a:spcPts val="0"/>
              </a:spcBef>
              <a:spcAft>
                <a:spcPts val="0"/>
              </a:spcAft>
            </a:pPr>
            <a:endParaRPr lang="en-US" b="0" i="0" u="none" strike="noStrike" dirty="0">
              <a:effectLst/>
              <a:latin typeface="Times New Roman" panose="02020603050405020304" pitchFamily="18" charset="0"/>
              <a:cs typeface="Times New Roman" panose="02020603050405020304" pitchFamily="18" charset="0"/>
            </a:endParaRPr>
          </a:p>
          <a:p>
            <a:pPr marL="114120" algn="just">
              <a:lnSpc>
                <a:spcPct val="90000"/>
              </a:lnSpc>
              <a:spcBef>
                <a:spcPts val="1001"/>
              </a:spcBef>
              <a:buClr>
                <a:srgbClr val="000000"/>
              </a:buClr>
            </a:pPr>
            <a:r>
              <a:rPr lang="en-IN" dirty="0">
                <a:solidFill>
                  <a:srgbClr val="000000"/>
                </a:solidFill>
                <a:latin typeface="Times New Roman" panose="02020603050405020304" pitchFamily="18" charset="0"/>
              </a:rPr>
              <a:t>Character</a:t>
            </a:r>
            <a:r>
              <a:rPr lang="en-IN" i="0" u="none" strike="noStrike" dirty="0">
                <a:solidFill>
                  <a:srgbClr val="000000"/>
                </a:solidFill>
                <a:effectLst/>
                <a:latin typeface="Times New Roman" panose="02020603050405020304" pitchFamily="18" charset="0"/>
              </a:rPr>
              <a:t> Level manipulation</a:t>
            </a:r>
          </a:p>
          <a:p>
            <a:pPr marL="399870" indent="-285750" algn="just">
              <a:lnSpc>
                <a:spcPct val="90000"/>
              </a:lnSpc>
              <a:spcBef>
                <a:spcPts val="1001"/>
              </a:spcBef>
              <a:buClr>
                <a:srgbClr val="000000"/>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operates at the character level, meaning it focuses on manipulating individual characters within a given text string.</a:t>
            </a:r>
          </a:p>
          <a:p>
            <a:pPr marL="457020" indent="-342900" algn="just">
              <a:lnSpc>
                <a:spcPct val="90000"/>
              </a:lnSpc>
              <a:spcBef>
                <a:spcPts val="1001"/>
              </a:spcBef>
              <a:buClr>
                <a:srgbClr val="000000"/>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allows the model to perform operations such as inserting, deleting, replacing, or rearranging characters within a text sequence.</a:t>
            </a:r>
          </a:p>
          <a:p>
            <a:pPr marL="457020" indent="-342900" algn="just">
              <a:lnSpc>
                <a:spcPct val="90000"/>
              </a:lnSpc>
              <a:spcBef>
                <a:spcPts val="1001"/>
              </a:spcBef>
              <a:buClr>
                <a:srgbClr val="00000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14120" algn="just">
              <a:lnSpc>
                <a:spcPct val="90000"/>
              </a:lnSpc>
              <a:spcBef>
                <a:spcPts val="1001"/>
              </a:spcBef>
              <a:buClr>
                <a:srgbClr val="000000"/>
              </a:buClr>
            </a:pPr>
            <a:r>
              <a:rPr lang="en-IN" b="0" i="0" u="none" strike="noStrike" dirty="0">
                <a:solidFill>
                  <a:srgbClr val="000000"/>
                </a:solidFill>
                <a:effectLst/>
                <a:latin typeface="Times New Roman" panose="02020603050405020304" pitchFamily="18" charset="0"/>
              </a:rPr>
              <a:t>Text Prompt module</a:t>
            </a:r>
          </a:p>
          <a:p>
            <a:pPr marL="399870" indent="-285750" algn="just">
              <a:lnSpc>
                <a:spcPct val="90000"/>
              </a:lnSpc>
              <a:spcBef>
                <a:spcPts val="1001"/>
              </a:spcBef>
              <a:buClr>
                <a:srgbClr val="000000"/>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model then generates a response based on the given prompt.</a:t>
            </a:r>
            <a:endParaRPr lang="en-IN" dirty="0">
              <a:latin typeface="Times New Roman" panose="02020603050405020304" pitchFamily="18" charset="0"/>
              <a:cs typeface="Times New Roman" panose="02020603050405020304" pitchFamily="18" charset="0"/>
            </a:endParaRPr>
          </a:p>
          <a:p>
            <a:pPr marL="399870" indent="-285750" algn="just">
              <a:lnSpc>
                <a:spcPct val="90000"/>
              </a:lnSpc>
              <a:spcBef>
                <a:spcPts val="1001"/>
              </a:spcBef>
              <a:buClr>
                <a:srgbClr val="000000"/>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module takes a prompt as input and generates a response that is consistent with the prompt.</a:t>
            </a:r>
            <a:endParaRPr lang="en-IN" b="0" strike="noStrike" spc="-1" dirty="0">
              <a:latin typeface="Times New Roman" panose="02020603050405020304" pitchFamily="18" charset="0"/>
              <a:ea typeface="Calibri"/>
              <a:cs typeface="Times New Roman" panose="02020603050405020304" pitchFamily="18" charset="0"/>
            </a:endParaRPr>
          </a:p>
          <a:p>
            <a:pPr marL="114120">
              <a:lnSpc>
                <a:spcPct val="90000"/>
              </a:lnSpc>
              <a:spcBef>
                <a:spcPts val="1001"/>
              </a:spcBef>
              <a:buClr>
                <a:srgbClr val="000000"/>
              </a:buCl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114120">
              <a:lnSpc>
                <a:spcPct val="90000"/>
              </a:lnSpc>
              <a:spcBef>
                <a:spcPts val="1001"/>
              </a:spcBef>
              <a:buClr>
                <a:srgbClr val="000000"/>
              </a:buCl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075771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6624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56640" y="1"/>
            <a:ext cx="7995920" cy="7755969"/>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800" b="1" strike="noStrike" spc="-1" dirty="0">
                <a:solidFill>
                  <a:srgbClr val="000000"/>
                </a:solidFill>
                <a:latin typeface="Times New Roman" panose="02020603050405020304" pitchFamily="18" charset="0"/>
                <a:ea typeface="Calibri"/>
                <a:cs typeface="Times New Roman" panose="02020603050405020304" pitchFamily="18" charset="0"/>
              </a:rPr>
              <a:t>ALGORITHM :</a:t>
            </a:r>
            <a:endParaRPr lang="en-IN" strike="noStrike" spc="-1" dirty="0">
              <a:solidFill>
                <a:srgbClr val="000000"/>
              </a:solidFill>
              <a:latin typeface="Times New Roman" panose="02020603050405020304" pitchFamily="18" charset="0"/>
              <a:ea typeface="Calibri"/>
              <a:cs typeface="Times New Roman" panose="02020603050405020304" pitchFamily="18" charset="0"/>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Adversarial attacks algorithms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Adversarial Attack is a method of lightly modifying the original input image by adding adversarial perturbations in such a way that these alterations are almost unnoticeable to the human eye leading to misclassification and incorrect results. </a:t>
            </a:r>
            <a:endParaRPr lang="en-US" b="0" dirty="0">
              <a:effectLst/>
            </a:endParaRPr>
          </a:p>
          <a:p>
            <a:br>
              <a:rPr lang="en-US" b="0" dirty="0">
                <a:effectLst/>
              </a:rPr>
            </a:br>
            <a:r>
              <a:rPr lang="en-US" sz="1800" b="0" i="0" u="none" strike="noStrike" dirty="0">
                <a:solidFill>
                  <a:srgbClr val="000000"/>
                </a:solidFill>
                <a:effectLst/>
                <a:latin typeface="Times New Roman" panose="02020603050405020304" pitchFamily="18" charset="0"/>
              </a:rPr>
              <a:t>For the </a:t>
            </a:r>
            <a:r>
              <a:rPr lang="en-US" sz="1800" b="1" i="0" u="none" strike="noStrike" dirty="0">
                <a:solidFill>
                  <a:srgbClr val="000000"/>
                </a:solidFill>
                <a:effectLst/>
                <a:latin typeface="Times New Roman" panose="02020603050405020304" pitchFamily="18" charset="0"/>
              </a:rPr>
              <a:t>image </a:t>
            </a:r>
            <a:r>
              <a:rPr lang="en-US" sz="1800" b="0" i="0" u="none" strike="noStrike" dirty="0">
                <a:solidFill>
                  <a:srgbClr val="000000"/>
                </a:solidFill>
                <a:effectLst/>
                <a:latin typeface="Times New Roman" panose="02020603050405020304" pitchFamily="18" charset="0"/>
              </a:rPr>
              <a:t>data model, we have implemented three prime adversarial attack algorithms such as FGSM, PGD and BIM</a:t>
            </a:r>
          </a:p>
          <a:p>
            <a:endParaRPr lang="en-US" dirty="0">
              <a:solidFill>
                <a:srgbClr val="000000"/>
              </a:solidFill>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endParaRPr lang="en-IN" b="0" strike="noStrike" spc="-1" dirty="0">
              <a:solidFill>
                <a:srgbClr val="000000"/>
              </a:solidFill>
              <a:latin typeface="Calibri"/>
              <a:ea typeface="Calibri"/>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Initially the image of a gazelle is considered</a:t>
            </a:r>
            <a:endParaRPr lang="en-US" b="0" dirty="0">
              <a:effectLst/>
            </a:endParaRPr>
          </a:p>
          <a:p>
            <a:br>
              <a:rPr lang="en-US" dirty="0"/>
            </a:b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IN" sz="1400" b="0" strike="noStrike" spc="-1" dirty="0">
              <a:latin typeface="Arial"/>
            </a:endParaRPr>
          </a:p>
        </p:txBody>
      </p:sp>
      <p:pic>
        <p:nvPicPr>
          <p:cNvPr id="3" name="Picture 2">
            <a:extLst>
              <a:ext uri="{FF2B5EF4-FFF2-40B4-BE49-F238E27FC236}">
                <a16:creationId xmlns:a16="http://schemas.microsoft.com/office/drawing/2014/main" id="{A516583D-309E-3B7C-F71C-3712D2E0C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2838060"/>
            <a:ext cx="2831166" cy="2387520"/>
          </a:xfrm>
          <a:prstGeom prst="rect">
            <a:avLst/>
          </a:prstGeom>
        </p:spPr>
      </p:pic>
    </p:spTree>
    <p:extLst>
      <p:ext uri="{BB962C8B-B14F-4D97-AF65-F5344CB8AC3E}">
        <p14:creationId xmlns:p14="http://schemas.microsoft.com/office/powerpoint/2010/main" val="1756796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56640" y="0"/>
            <a:ext cx="8087000" cy="6494085"/>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tabLst>
                <a:tab pos="0" algn="l"/>
              </a:tabLst>
            </a:pPr>
            <a:r>
              <a:rPr lang="en-US" b="0" i="0" dirty="0" err="1">
                <a:solidFill>
                  <a:srgbClr val="1F1F1F"/>
                </a:solidFill>
                <a:effectLst/>
                <a:latin typeface="Google Sans"/>
              </a:rPr>
              <a:t>DenseNet</a:t>
            </a:r>
            <a:r>
              <a:rPr lang="en-US" b="0" i="0" dirty="0">
                <a:solidFill>
                  <a:srgbClr val="1F1F1F"/>
                </a:solidFill>
                <a:effectLst/>
                <a:latin typeface="Google Sans"/>
              </a:rPr>
              <a:t> is a type of convolutional neural network that </a:t>
            </a:r>
            <a:r>
              <a:rPr lang="en-US" b="0" i="0" dirty="0" err="1">
                <a:solidFill>
                  <a:srgbClr val="1F1F1F"/>
                </a:solidFill>
                <a:effectLst/>
                <a:latin typeface="Google Sans"/>
              </a:rPr>
              <a:t>utilises</a:t>
            </a:r>
            <a:r>
              <a:rPr lang="en-US" b="0" i="0" dirty="0">
                <a:solidFill>
                  <a:srgbClr val="1F1F1F"/>
                </a:solidFill>
                <a:effectLst/>
                <a:latin typeface="Google Sans"/>
              </a:rPr>
              <a:t> dense connections between layers. This means that each layer receives the outputs of all previous layers as input.</a:t>
            </a:r>
          </a:p>
          <a:p>
            <a:pPr>
              <a:tabLst>
                <a:tab pos="0" algn="l"/>
              </a:tabLst>
            </a:pPr>
            <a:r>
              <a:rPr lang="en-US" b="0" i="0" dirty="0" err="1">
                <a:solidFill>
                  <a:srgbClr val="1F1F1F"/>
                </a:solidFill>
                <a:effectLst/>
                <a:latin typeface="Google Sans"/>
              </a:rPr>
              <a:t>DenseNets</a:t>
            </a:r>
            <a:r>
              <a:rPr lang="en-US" b="0" i="0" dirty="0">
                <a:solidFill>
                  <a:srgbClr val="1F1F1F"/>
                </a:solidFill>
                <a:effectLst/>
                <a:latin typeface="Google Sans"/>
              </a:rPr>
              <a:t> have been shown to be effective for a variety of image classification tasks, including CIFAR-10, ImageNet, and MNIST</a:t>
            </a:r>
            <a:r>
              <a:rPr lang="en-US" dirty="0">
                <a:solidFill>
                  <a:srgbClr val="1F1F1F"/>
                </a:solidFill>
                <a:latin typeface="Google Sans"/>
              </a:rPr>
              <a:t>.</a:t>
            </a:r>
          </a:p>
          <a:p>
            <a:pPr>
              <a:tabLst>
                <a:tab pos="0" algn="l"/>
              </a:tabLst>
            </a:pPr>
            <a:endParaRPr lang="en-US" b="0" i="0" dirty="0">
              <a:solidFill>
                <a:srgbClr val="1F1F1F"/>
              </a:solidFill>
              <a:effectLst/>
              <a:latin typeface="Google Sans"/>
            </a:endParaRPr>
          </a:p>
          <a:p>
            <a:pPr>
              <a:tabLst>
                <a:tab pos="0" algn="l"/>
              </a:tabLst>
            </a:pPr>
            <a:r>
              <a:rPr lang="en-US" sz="1800" b="0" i="0" u="none" strike="noStrike" dirty="0">
                <a:solidFill>
                  <a:srgbClr val="000000"/>
                </a:solidFill>
                <a:effectLst/>
                <a:latin typeface="Times New Roman" panose="02020603050405020304" pitchFamily="18" charset="0"/>
              </a:rPr>
              <a:t>When the input image is given to a </a:t>
            </a:r>
            <a:r>
              <a:rPr lang="en-US" sz="1800" b="0" i="0" u="none" strike="noStrike" dirty="0" err="1">
                <a:solidFill>
                  <a:srgbClr val="000000"/>
                </a:solidFill>
                <a:effectLst/>
                <a:latin typeface="Times New Roman" panose="02020603050405020304" pitchFamily="18" charset="0"/>
              </a:rPr>
              <a:t>DenseNet</a:t>
            </a:r>
            <a:r>
              <a:rPr lang="en-US" sz="1800" b="0" i="0" u="none" strike="noStrike" dirty="0">
                <a:solidFill>
                  <a:srgbClr val="000000"/>
                </a:solidFill>
                <a:effectLst/>
                <a:latin typeface="Times New Roman" panose="02020603050405020304" pitchFamily="18" charset="0"/>
              </a:rPr>
              <a:t> model, </a:t>
            </a:r>
            <a:r>
              <a:rPr lang="en-US" dirty="0"/>
              <a:t> </a:t>
            </a:r>
          </a:p>
          <a:p>
            <a:pPr>
              <a:tabLst>
                <a:tab pos="0" algn="l"/>
              </a:tabLst>
            </a:pPr>
            <a:r>
              <a:rPr lang="en-US" sz="1800" b="0" i="0" u="none" strike="noStrike" dirty="0">
                <a:solidFill>
                  <a:srgbClr val="000000"/>
                </a:solidFill>
                <a:effectLst/>
                <a:latin typeface="Times New Roman" panose="02020603050405020304" pitchFamily="18" charset="0"/>
              </a:rPr>
              <a:t>Prediction: gazelle - confidence 1.00</a:t>
            </a:r>
            <a:endParaRPr lang="en-US" b="0" dirty="0">
              <a:effectLst/>
            </a:endParaRPr>
          </a:p>
          <a:p>
            <a:pPr>
              <a:lnSpc>
                <a:spcPct val="100000"/>
              </a:lnSpc>
              <a:buNone/>
              <a:tabLst>
                <a:tab pos="0" algn="l"/>
              </a:tabLst>
            </a:pP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None/>
              <a:tabLst>
                <a:tab pos="0" algn="l"/>
              </a:tabLst>
            </a:pPr>
            <a:r>
              <a:rPr lang="en-US" b="0" i="0" u="none" strike="noStrike" dirty="0">
                <a:solidFill>
                  <a:srgbClr val="000000"/>
                </a:solidFill>
                <a:effectLst/>
                <a:latin typeface="Times New Roman" panose="02020603050405020304" pitchFamily="18" charset="0"/>
                <a:cs typeface="Times New Roman" panose="02020603050405020304" pitchFamily="18" charset="0"/>
              </a:rPr>
              <a:t>Fast Gradient Method</a:t>
            </a:r>
          </a:p>
          <a:p>
            <a:pPr marL="285750" indent="-285750">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consisted of adding a linear amount of undetectable noise to a picture to falsely cause a model to identify it.</a:t>
            </a:r>
          </a:p>
          <a:p>
            <a:pPr marL="285750" indent="-285750">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result is an output image that, according to the human eye, looks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identical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to the original, but makes the neural network make an incorrect prediction</a:t>
            </a:r>
          </a:p>
          <a:p>
            <a:pPr marL="285750" indent="-285750">
              <a:buFont typeface="Arial" panose="020B0604020202020204" pitchFamily="34" charset="0"/>
              <a:buChar char="•"/>
              <a:tabLst>
                <a:tab pos="0" algn="l"/>
              </a:tabLst>
            </a:pPr>
            <a:r>
              <a:rPr lang="en-US" b="0" i="0" dirty="0">
                <a:effectLst/>
                <a:latin typeface="Söhne"/>
              </a:rPr>
              <a:t>FGSM works by perturbing the input data by a small amount in the direction of the gradient of the loss function with respect to the input, causing the model to misclassify the perturbed examples.</a:t>
            </a: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r>
              <a:rPr lang="en-US" dirty="0">
                <a:solidFill>
                  <a:srgbClr val="000000"/>
                </a:solidFill>
                <a:latin typeface="Roboto" panose="02000000000000000000" pitchFamily="2" charset="0"/>
              </a:rPr>
              <a:t>When FGSM attack is performed, </a:t>
            </a:r>
          </a:p>
          <a:p>
            <a:pPr>
              <a:lnSpc>
                <a:spcPct val="100000"/>
              </a:lnSpc>
              <a:buNone/>
              <a:tabLst>
                <a:tab pos="0" algn="l"/>
              </a:tabLst>
            </a:pPr>
            <a:r>
              <a:rPr lang="en-IN" sz="1800" b="0" i="0" u="none" strike="noStrike" dirty="0">
                <a:solidFill>
                  <a:srgbClr val="000000"/>
                </a:solidFill>
                <a:effectLst/>
                <a:latin typeface="Times New Roman" panose="02020603050405020304" pitchFamily="18" charset="0"/>
              </a:rPr>
              <a:t>Prediction: impala, Aepyceros melampus - confidence 0.63</a:t>
            </a:r>
          </a:p>
          <a:p>
            <a:pPr>
              <a:lnSpc>
                <a:spcPct val="100000"/>
              </a:lnSpc>
              <a:buNone/>
              <a:tabLst>
                <a:tab pos="0" algn="l"/>
              </a:tabLst>
            </a:pPr>
            <a:endParaRPr lang="en-IN" dirty="0">
              <a:solidFill>
                <a:srgbClr val="000000"/>
              </a:solidFill>
              <a:latin typeface="Times New Roman" panose="02020603050405020304" pitchFamily="18"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IN" sz="1400" b="0" strike="noStrike" spc="-1" dirty="0">
              <a:latin typeface="Arial"/>
            </a:endParaRPr>
          </a:p>
        </p:txBody>
      </p:sp>
    </p:spTree>
    <p:extLst>
      <p:ext uri="{BB962C8B-B14F-4D97-AF65-F5344CB8AC3E}">
        <p14:creationId xmlns:p14="http://schemas.microsoft.com/office/powerpoint/2010/main" val="295073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36320" y="0"/>
            <a:ext cx="8307120" cy="65556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US" dirty="0">
                <a:solidFill>
                  <a:srgbClr val="000000"/>
                </a:solidFill>
                <a:latin typeface="Roboto" panose="02000000000000000000" pitchFamily="2" charset="0"/>
              </a:rPr>
              <a:t>Project</a:t>
            </a:r>
            <a:r>
              <a:rPr lang="en-US" b="0" i="0" u="none" strike="noStrike" dirty="0">
                <a:solidFill>
                  <a:srgbClr val="000000"/>
                </a:solidFill>
                <a:effectLst/>
                <a:latin typeface="Roboto" panose="02000000000000000000" pitchFamily="2" charset="0"/>
              </a:rPr>
              <a:t> Gradient Method</a:t>
            </a:r>
          </a:p>
          <a:p>
            <a:pPr marL="285750" indent="-285750">
              <a:lnSpc>
                <a:spcPct val="100000"/>
              </a:lnSpc>
              <a:buFont typeface="Arial" panose="020B0604020202020204" pitchFamily="34" charset="0"/>
              <a:buChar char="•"/>
              <a:tabLst>
                <a:tab pos="0" algn="l"/>
              </a:tabLst>
            </a:pPr>
            <a:r>
              <a:rPr lang="en-US" b="0" i="0" dirty="0">
                <a:effectLst/>
                <a:latin typeface="Times New Roman" panose="02020603050405020304" pitchFamily="18" charset="0"/>
                <a:cs typeface="Times New Roman" panose="02020603050405020304" pitchFamily="18" charset="0"/>
              </a:rPr>
              <a:t>It iteratively updates inputs based on the gradients of a loss function</a:t>
            </a: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PGD algorithm starts with an initial input, which is typically a legitimate example from the dataset. </a:t>
            </a: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then iteratively applies small perturbations to the input to craft an adversarial example. </a:t>
            </a: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perturbations are generated by calculating the gradient of the loss function with respect to the input and then taking a step in the direction that maximizes the loss.</a:t>
            </a:r>
            <a:endParaRPr lang="en-US" sz="1800" i="0" u="none" strike="noStrike" dirty="0">
              <a:latin typeface="Times New Roman" panose="02020603050405020304" pitchFamily="18" charset="0"/>
              <a:cs typeface="Times New Roman" panose="02020603050405020304" pitchFamily="18" charset="0"/>
            </a:endParaRPr>
          </a:p>
          <a:p>
            <a:pPr marL="285750" indent="-285750" algn="just" rtl="0">
              <a:spcBef>
                <a:spcPts val="0"/>
              </a:spcBef>
              <a:spcAft>
                <a:spcPts val="0"/>
              </a:spcAft>
              <a:buFont typeface="Arial" panose="020B0604020202020204" pitchFamily="34" charset="0"/>
              <a:buChar char="•"/>
            </a:pPr>
            <a:endParaRPr lang="en-US" dirty="0">
              <a:solidFill>
                <a:srgbClr val="000000"/>
              </a:solidFill>
              <a:latin typeface="Roboto" panose="02000000000000000000" pitchFamily="2" charset="0"/>
            </a:endParaRPr>
          </a:p>
          <a:p>
            <a:r>
              <a:rPr lang="en-US" dirty="0">
                <a:solidFill>
                  <a:srgbClr val="000000"/>
                </a:solidFill>
                <a:latin typeface="Roboto" panose="02000000000000000000" pitchFamily="2" charset="0"/>
              </a:rPr>
              <a:t>When PGD attack is performed, </a:t>
            </a:r>
          </a:p>
          <a:p>
            <a:r>
              <a:rPr lang="en-IN" sz="1800" b="0" i="0" u="none" strike="noStrike" dirty="0">
                <a:solidFill>
                  <a:srgbClr val="000000"/>
                </a:solidFill>
                <a:effectLst/>
                <a:latin typeface="Times New Roman" panose="02020603050405020304" pitchFamily="18" charset="0"/>
              </a:rPr>
              <a:t>Prediction: impala, Aepyceros melampus - confidence 0.92</a:t>
            </a:r>
          </a:p>
          <a:p>
            <a:endParaRPr lang="en-US" dirty="0"/>
          </a:p>
          <a:p>
            <a:pPr>
              <a:lnSpc>
                <a:spcPct val="100000"/>
              </a:lnSpc>
              <a:buNone/>
              <a:tabLst>
                <a:tab pos="0" algn="l"/>
              </a:tabLst>
            </a:pPr>
            <a:r>
              <a:rPr lang="en-US" b="0" i="0" u="none" strike="noStrike" dirty="0">
                <a:solidFill>
                  <a:srgbClr val="000000"/>
                </a:solidFill>
                <a:effectLst/>
                <a:latin typeface="Roboto" panose="02000000000000000000" pitchFamily="2" charset="0"/>
              </a:rPr>
              <a:t>Basic Iterative Method</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rPr>
              <a:t>BIM is an extension of the Fast Gradient Sign Method (FGSM) and the Projected Gradient Descent (PGD) attack techniques.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rPr>
              <a:t>The BIM algorithm starts with an initial input sample, typically a clean data point from the dataset.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rPr>
              <a:t>It then iteratively applies small perturbations to the input sample in the direction that maximizes the model's loss. </a:t>
            </a:r>
          </a:p>
          <a:p>
            <a:pPr marL="285750" indent="-285750">
              <a:lnSpc>
                <a:spcPct val="100000"/>
              </a:lnSpc>
              <a:buFont typeface="Arial" panose="020B0604020202020204" pitchFamily="34" charset="0"/>
              <a:buChar char="•"/>
              <a:tabLst>
                <a:tab pos="0" algn="l"/>
              </a:tabLst>
            </a:pPr>
            <a:endParaRPr lang="en-US" sz="1800" b="0" i="0" u="none" strike="noStrike" dirty="0">
              <a:solidFill>
                <a:srgbClr val="000000"/>
              </a:solidFill>
              <a:effectLst/>
              <a:latin typeface="Times New Roman" panose="02020603050405020304" pitchFamily="18" charset="0"/>
            </a:endParaRPr>
          </a:p>
          <a:p>
            <a:pPr>
              <a:tabLst>
                <a:tab pos="0" algn="l"/>
              </a:tabLst>
            </a:pPr>
            <a:r>
              <a:rPr lang="en-US" dirty="0">
                <a:solidFill>
                  <a:srgbClr val="000000"/>
                </a:solidFill>
                <a:latin typeface="Roboto" panose="02000000000000000000" pitchFamily="2" charset="0"/>
              </a:rPr>
              <a:t>      When BIM attack is performed, </a:t>
            </a:r>
            <a:endParaRPr lang="en-US" dirty="0">
              <a:solidFill>
                <a:srgbClr val="000000"/>
              </a:solidFill>
              <a:latin typeface="Times New Roman" panose="02020603050405020304" pitchFamily="18" charset="0"/>
            </a:endParaRPr>
          </a:p>
          <a:p>
            <a:pPr>
              <a:lnSpc>
                <a:spcPct val="100000"/>
              </a:lnSpc>
              <a:tabLst>
                <a:tab pos="0" algn="l"/>
              </a:tabLst>
            </a:pPr>
            <a:r>
              <a:rPr lang="en-IN" sz="1800" b="0" i="0" u="none" strike="noStrike" dirty="0">
                <a:solidFill>
                  <a:srgbClr val="000000"/>
                </a:solidFill>
                <a:effectLst/>
                <a:latin typeface="Times New Roman" panose="02020603050405020304" pitchFamily="18" charset="0"/>
              </a:rPr>
              <a:t>     Prediction: impala, Aepyceros melampus - confidence 1.00</a:t>
            </a:r>
            <a:br>
              <a:rPr lang="en-US" dirty="0"/>
            </a:br>
            <a:endParaRPr lang="en-US" b="0" i="0" u="none" strike="noStrike"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214819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6624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56640" y="0"/>
            <a:ext cx="8087000" cy="4093428"/>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gn="just" rtl="0">
              <a:spcBef>
                <a:spcPts val="0"/>
              </a:spcBef>
              <a:spcAft>
                <a:spcPts val="0"/>
              </a:spcAft>
            </a:pPr>
            <a:r>
              <a:rPr lang="en-US" sz="2400" b="1" i="0" u="none" strike="noStrike" dirty="0">
                <a:solidFill>
                  <a:srgbClr val="000000"/>
                </a:solidFill>
                <a:effectLst/>
                <a:latin typeface="Times New Roman" panose="02020603050405020304" pitchFamily="18" charset="0"/>
              </a:rPr>
              <a:t>Defense Mechanisms</a:t>
            </a:r>
          </a:p>
          <a:p>
            <a:pPr algn="just" rtl="0">
              <a:spcBef>
                <a:spcPts val="0"/>
              </a:spcBef>
              <a:spcAft>
                <a:spcPts val="0"/>
              </a:spcAft>
            </a:pP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Defense mechanisms against adversarial attacks are the techniques and strategies employed to protect models or systems from the impact of malicious manipulations and adversarial inputs. These mechanisms aim to enhance the robustness, reliability, and security of models when faced with attempts to deceive or exploit their vulnerabilities.</a:t>
            </a:r>
            <a:endParaRPr lang="en-US" b="0" dirty="0">
              <a:effectLst/>
            </a:endParaRPr>
          </a:p>
          <a:p>
            <a:pPr algn="just" rtl="0">
              <a:spcBef>
                <a:spcPts val="0"/>
              </a:spcBef>
              <a:spcAft>
                <a:spcPts val="0"/>
              </a:spcAft>
            </a:pPr>
            <a:br>
              <a:rPr lang="en-US" dirty="0"/>
            </a:br>
            <a:r>
              <a:rPr lang="en-US" sz="1800" b="0" i="0" u="none" strike="noStrike" dirty="0">
                <a:solidFill>
                  <a:srgbClr val="000000"/>
                </a:solidFill>
                <a:effectLst/>
                <a:latin typeface="Times New Roman" panose="02020603050405020304" pitchFamily="18" charset="0"/>
              </a:rPr>
              <a:t>In the context of image and text data models, defense mechanisms against adversarial attacks involve implementing measures to detect, mitigate, or counteract the effects of adversarial manipulations in the image and text inputs.</a:t>
            </a:r>
            <a:endParaRPr lang="en-US" sz="1800" i="0" u="none" strike="noStrike" dirty="0">
              <a:solidFill>
                <a:srgbClr val="000000"/>
              </a:solidFill>
              <a:latin typeface="Times New Roman" panose="02020603050405020304" pitchFamily="18" charset="0"/>
            </a:endParaRPr>
          </a:p>
          <a:p>
            <a:pPr algn="just" rtl="0">
              <a:spcBef>
                <a:spcPts val="0"/>
              </a:spcBef>
              <a:spcAft>
                <a:spcPts val="0"/>
              </a:spcAft>
            </a:pPr>
            <a:br>
              <a:rPr lang="en-US" b="0" dirty="0">
                <a:effectLst/>
              </a:rPr>
            </a:br>
            <a:br>
              <a:rPr lang="en-US" b="0" dirty="0">
                <a:effectLst/>
              </a:rPr>
            </a:br>
            <a:endParaRPr lang="en-IN" sz="1400" b="0" strike="noStrike" spc="-1" dirty="0">
              <a:latin typeface="Arial"/>
            </a:endParaRPr>
          </a:p>
        </p:txBody>
      </p:sp>
    </p:spTree>
    <p:extLst>
      <p:ext uri="{BB962C8B-B14F-4D97-AF65-F5344CB8AC3E}">
        <p14:creationId xmlns:p14="http://schemas.microsoft.com/office/powerpoint/2010/main" val="139198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995680" y="17170"/>
            <a:ext cx="7569720" cy="5170646"/>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tabLst>
                <a:tab pos="0" algn="l"/>
              </a:tabLst>
            </a:pPr>
            <a:r>
              <a:rPr lang="en-US" sz="1800" b="0" i="0" u="none" strike="noStrike" dirty="0">
                <a:solidFill>
                  <a:srgbClr val="000000"/>
                </a:solidFill>
                <a:effectLst/>
                <a:latin typeface="Times New Roman" panose="02020603050405020304" pitchFamily="18" charset="0"/>
              </a:rPr>
              <a:t>The defense mechanisms employed to provide protection against the adversarial attacks performed on the </a:t>
            </a:r>
            <a:r>
              <a:rPr lang="en-US" sz="1800" b="1" i="0" u="none" strike="noStrike" dirty="0">
                <a:solidFill>
                  <a:srgbClr val="000000"/>
                </a:solidFill>
                <a:effectLst/>
                <a:latin typeface="Times New Roman" panose="02020603050405020304" pitchFamily="18" charset="0"/>
              </a:rPr>
              <a:t>image</a:t>
            </a:r>
            <a:r>
              <a:rPr lang="en-US" sz="1800" b="0" i="0" u="none" strike="noStrike" dirty="0">
                <a:solidFill>
                  <a:srgbClr val="000000"/>
                </a:solidFill>
                <a:effectLst/>
                <a:latin typeface="Times New Roman" panose="02020603050405020304" pitchFamily="18" charset="0"/>
              </a:rPr>
              <a:t> data model are spatial smoothing, gaussian augmentation, feature squeezing </a:t>
            </a:r>
            <a:endParaRPr lang="en-US" b="0" dirty="0">
              <a:effectLst/>
            </a:endParaRPr>
          </a:p>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r>
              <a:rPr lang="en-US" sz="1800" b="0" i="0" u="none" strike="noStrike" dirty="0">
                <a:solidFill>
                  <a:srgbClr val="000000"/>
                </a:solidFill>
                <a:effectLst/>
                <a:latin typeface="Roboto" panose="02000000000000000000" pitchFamily="2" charset="0"/>
              </a:rPr>
              <a:t>Spatial smoothing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Spatial smoothing is a technique used in adversarial defense to increase the robustness of a deep learning model against adversarial attacks.</a:t>
            </a:r>
          </a:p>
          <a:p>
            <a:pPr marL="285750" indent="-285750">
              <a:lnSpc>
                <a:spcPct val="100000"/>
              </a:lnSpc>
              <a:buFont typeface="Arial" panose="020B0604020202020204" pitchFamily="34" charset="0"/>
              <a:buChar char="•"/>
              <a:tabLst>
                <a:tab pos="0" algn="l"/>
              </a:tabLst>
            </a:pPr>
            <a:r>
              <a:rPr lang="en-US" dirty="0"/>
              <a:t>It aims to reduce the impact of adversarial perturbations by applying a smoothing operation to the input data.</a:t>
            </a:r>
          </a:p>
          <a:p>
            <a:pPr marL="285750" indent="-285750">
              <a:lnSpc>
                <a:spcPct val="100000"/>
              </a:lnSpc>
              <a:buFont typeface="Arial" panose="020B0604020202020204" pitchFamily="34" charset="0"/>
              <a:buChar char="•"/>
              <a:tabLst>
                <a:tab pos="0" algn="l"/>
              </a:tabLst>
            </a:pPr>
            <a:r>
              <a:rPr lang="en-US" dirty="0"/>
              <a:t>The spatial smoothing algorithm aims to make the model more robust to adversarial attacks by filtering out high-frequency noise or perturbations that may be introduced by adversarial examples.</a:t>
            </a:r>
          </a:p>
          <a:p>
            <a:pPr>
              <a:lnSpc>
                <a:spcPct val="100000"/>
              </a:lnSpc>
              <a:tabLst>
                <a:tab pos="0" algn="l"/>
              </a:tabLst>
            </a:pPr>
            <a:endParaRPr lang="en-US" dirty="0"/>
          </a:p>
          <a:p>
            <a:pPr>
              <a:lnSpc>
                <a:spcPct val="100000"/>
              </a:lnSpc>
              <a:tabLst>
                <a:tab pos="0" algn="l"/>
              </a:tabLst>
            </a:pPr>
            <a:r>
              <a:rPr lang="en-US" sz="1800" b="0" i="0" u="none" strike="noStrike" dirty="0">
                <a:solidFill>
                  <a:srgbClr val="000000"/>
                </a:solidFill>
                <a:effectLst/>
                <a:latin typeface="Roboto" panose="02000000000000000000" pitchFamily="2" charset="0"/>
              </a:rPr>
              <a:t>When Spatial Smoothing is applied as a defense mechanism</a:t>
            </a:r>
          </a:p>
          <a:p>
            <a:pPr>
              <a:lnSpc>
                <a:spcPct val="100000"/>
              </a:lnSpc>
              <a:tabLst>
                <a:tab pos="0" algn="l"/>
              </a:tabLst>
            </a:pPr>
            <a:r>
              <a:rPr lang="en-IN" sz="1800" b="0" i="0" u="none" strike="noStrike"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rPr>
              <a:t>Prediction: gazelle,  confidence - 0.90</a:t>
            </a:r>
            <a:endParaRPr lang="en-US" b="0" i="0" u="none" strike="noStrike" dirty="0">
              <a:effectLst/>
              <a:latin typeface="Times New Roman" panose="02020603050405020304" pitchFamily="18" charset="0"/>
              <a:cs typeface="Times New Roman" panose="02020603050405020304" pitchFamily="18" charset="0"/>
            </a:endParaRPr>
          </a:p>
          <a:p>
            <a:pPr>
              <a:lnSpc>
                <a:spcPct val="100000"/>
              </a:lnSpc>
              <a:tabLst>
                <a:tab pos="0" algn="l"/>
              </a:tabLst>
            </a:pPr>
            <a:endParaRPr lang="en-US" sz="1800" b="0" i="0" u="none" strike="noStrike" dirty="0">
              <a:solidFill>
                <a:srgbClr val="000000"/>
              </a:solidFill>
              <a:effectLst/>
              <a:latin typeface="Roboto" panose="02000000000000000000" pitchFamily="2"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51632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985520" y="-74700"/>
            <a:ext cx="7955280" cy="6001643"/>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US" sz="1800" b="0" i="0" u="none" strike="noStrike" dirty="0">
              <a:solidFill>
                <a:srgbClr val="000000"/>
              </a:solidFill>
              <a:effectLst/>
              <a:latin typeface="Roboto" panose="02000000000000000000" pitchFamily="2" charset="0"/>
            </a:endParaRPr>
          </a:p>
          <a:p>
            <a:pPr>
              <a:lnSpc>
                <a:spcPct val="100000"/>
              </a:lnSpc>
              <a:buNone/>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Gaussian Augmentation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Gaussian Augmentation is a technique used in adversarial defense to improve the robustness of machine learning models against adversarial attacks.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idea behind Gaussian Augmentation is to add random noise to the input data during the training process, which makes the model more resistant to small perturbations in the input</a:t>
            </a:r>
          </a:p>
          <a:p>
            <a:pPr marL="285750" indent="-285750">
              <a:lnSpc>
                <a:spcPct val="100000"/>
              </a:lnSpc>
              <a:buFont typeface="Arial" panose="020B0604020202020204" pitchFamily="34" charset="0"/>
              <a:buChar char="•"/>
              <a:tabLst>
                <a:tab pos="0" algn="l"/>
              </a:tabLst>
            </a:pPr>
            <a:endParaRPr lang="en-US" dirty="0">
              <a:solidFill>
                <a:srgbClr val="000000"/>
              </a:solidFill>
              <a:latin typeface="Times New Roman" panose="02020603050405020304" pitchFamily="18" charset="0"/>
              <a:cs typeface="Times New Roman" panose="02020603050405020304" pitchFamily="18" charset="0"/>
            </a:endParaRPr>
          </a:p>
          <a:p>
            <a:pP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When Gaussian Augmentation is applied as a defense mechanism,</a:t>
            </a:r>
          </a:p>
          <a:p>
            <a:pPr>
              <a:lnSpc>
                <a:spcPct val="100000"/>
              </a:lnSpc>
              <a:tabLst>
                <a:tab pos="0" algn="l"/>
              </a:tabLst>
            </a:pPr>
            <a:r>
              <a:rPr lang="en-IN" sz="1800" b="0" i="0" u="none" strike="noStrike"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rPr>
              <a:t>Prediction: gazelle,  confidence - 0.89</a:t>
            </a:r>
            <a:endParaRPr lang="en-US" b="0" i="0" u="none" strike="noStrike" dirty="0">
              <a:effectLst/>
              <a:latin typeface="Times New Roman" panose="02020603050405020304" pitchFamily="18" charset="0"/>
              <a:cs typeface="Times New Roman" panose="02020603050405020304" pitchFamily="18" charset="0"/>
            </a:endParaRPr>
          </a:p>
          <a:p>
            <a:pPr>
              <a:lnSpc>
                <a:spcPct val="100000"/>
              </a:lnSpc>
              <a:buNone/>
              <a:tabLst>
                <a:tab pos="0" algn="l"/>
              </a:tabLst>
            </a:pP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None/>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Feature squeezing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Feature squeezing is an adversarial defense technique that reduces the search space for an attacker by altering the input features of a machine learning model.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basic idea is to map multiple similar inputs into the same output, making it more difficult for an attacker to generate a successful attack</a:t>
            </a:r>
          </a:p>
          <a:p>
            <a:pPr marL="285750" indent="-285750">
              <a:lnSpc>
                <a:spcPct val="100000"/>
              </a:lnSpc>
              <a:buFont typeface="Arial" panose="020B0604020202020204" pitchFamily="34" charset="0"/>
              <a:buChar char="•"/>
              <a:tabLst>
                <a:tab pos="0" algn="l"/>
              </a:tabLs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When Feature squeezing is applied as a defense mechanism,</a:t>
            </a:r>
          </a:p>
          <a:p>
            <a:pPr>
              <a:lnSpc>
                <a:spcPct val="100000"/>
              </a:lnSpc>
              <a:tabLst>
                <a:tab pos="0" algn="l"/>
              </a:tabLst>
            </a:pPr>
            <a:r>
              <a:rPr lang="en-IN" sz="1800" b="0" i="0" u="none" strike="noStrike"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rPr>
              <a:t>Prediction: gazelle,  confidence -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0.79</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nSpc>
                <a:spcPct val="100000"/>
              </a:lnSpc>
              <a:tabLst>
                <a:tab pos="0" algn="l"/>
              </a:tabLst>
            </a:pP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801657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1010160" y="0"/>
            <a:ext cx="8215120" cy="6679264"/>
          </a:xfrm>
          <a:prstGeom prst="rect">
            <a:avLst/>
          </a:prstGeom>
          <a:noFill/>
        </p:spPr>
        <p:txBody>
          <a:bodyPr wrap="square">
            <a:spAutoFit/>
          </a:bodyPr>
          <a:lstStyle/>
          <a:p>
            <a:pPr fontAlgn="base"/>
            <a:r>
              <a:rPr lang="en-US" sz="2400" b="1" i="0" u="none" strike="noStrike" dirty="0">
                <a:solidFill>
                  <a:srgbClr val="000000"/>
                </a:solidFill>
                <a:effectLst/>
                <a:latin typeface="Times New Roman" panose="02020603050405020304" pitchFamily="18" charset="0"/>
              </a:rPr>
              <a:t>Adversarial attack algorithms for the text data model</a:t>
            </a:r>
            <a:endParaRPr lang="en-US" sz="2400" b="1" dirty="0">
              <a:solidFill>
                <a:srgbClr val="000000"/>
              </a:solidFill>
              <a:latin typeface="Times New Roman" panose="02020603050405020304" pitchFamily="18" charset="0"/>
            </a:endParaRPr>
          </a:p>
          <a:p>
            <a:pPr fontAlgn="base"/>
            <a:r>
              <a:rPr lang="en-US" dirty="0">
                <a:solidFill>
                  <a:srgbClr val="000000"/>
                </a:solidFill>
                <a:latin typeface="Times New Roman" panose="02020603050405020304" pitchFamily="18" charset="0"/>
              </a:rPr>
              <a:t>W</a:t>
            </a:r>
            <a:r>
              <a:rPr lang="en-US" sz="1800" b="0" i="0" u="none" strike="noStrike" dirty="0">
                <a:solidFill>
                  <a:srgbClr val="000000"/>
                </a:solidFill>
                <a:effectLst/>
                <a:latin typeface="Times New Roman" panose="02020603050405020304" pitchFamily="18" charset="0"/>
              </a:rPr>
              <a:t>e have implemented three prime adversarial attack algorithms such as word </a:t>
            </a:r>
            <a:r>
              <a:rPr lang="en-US" sz="1800" b="0" i="0" u="none" strike="noStrike" dirty="0" err="1">
                <a:solidFill>
                  <a:srgbClr val="000000"/>
                </a:solidFill>
                <a:effectLst/>
                <a:latin typeface="Times New Roman" panose="02020603050405020304" pitchFamily="18" charset="0"/>
              </a:rPr>
              <a:t>perbutation</a:t>
            </a:r>
            <a:r>
              <a:rPr lang="en-US" sz="1800" b="0" i="0" u="none" strike="noStrike" dirty="0">
                <a:solidFill>
                  <a:srgbClr val="000000"/>
                </a:solidFill>
                <a:effectLst/>
                <a:latin typeface="Times New Roman" panose="02020603050405020304" pitchFamily="18" charset="0"/>
              </a:rPr>
              <a:t>, PWWS attack and Text Prompt attack algorithms</a:t>
            </a:r>
          </a:p>
          <a:p>
            <a:pPr fontAlgn="base"/>
            <a:endParaRPr lang="en-US" dirty="0">
              <a:solidFill>
                <a:srgbClr val="000000"/>
              </a:solidFill>
              <a:latin typeface="Times New Roman" panose="02020603050405020304" pitchFamily="18" charset="0"/>
            </a:endParaRPr>
          </a:p>
          <a:p>
            <a:pPr fontAlgn="base"/>
            <a:r>
              <a:rPr lang="en-US" sz="1800" b="0" i="0" u="none" strike="noStrike" dirty="0">
                <a:solidFill>
                  <a:srgbClr val="000000"/>
                </a:solidFill>
                <a:effectLst/>
                <a:latin typeface="Times New Roman" panose="02020603050405020304" pitchFamily="18" charset="0"/>
              </a:rPr>
              <a:t>Firstly we have considered </a:t>
            </a:r>
            <a:r>
              <a:rPr lang="en-US" sz="1800" b="0" i="0" u="none" strike="noStrike" dirty="0" err="1">
                <a:solidFill>
                  <a:srgbClr val="000000"/>
                </a:solidFill>
                <a:effectLst/>
                <a:latin typeface="Times New Roman" panose="02020603050405020304" pitchFamily="18" charset="0"/>
              </a:rPr>
              <a:t>DistilBERT</a:t>
            </a:r>
            <a:r>
              <a:rPr lang="en-US" sz="1800" b="0" i="0" u="none" strike="noStrike" dirty="0">
                <a:solidFill>
                  <a:srgbClr val="000000"/>
                </a:solidFill>
                <a:effectLst/>
                <a:latin typeface="Times New Roman" panose="02020603050405020304" pitchFamily="18" charset="0"/>
              </a:rPr>
              <a:t> model.</a:t>
            </a:r>
          </a:p>
          <a:p>
            <a:pPr fontAlgn="base"/>
            <a:r>
              <a:rPr lang="en-US" sz="1800" b="0" i="0" u="none" strike="noStrike" dirty="0" err="1">
                <a:solidFill>
                  <a:srgbClr val="000000"/>
                </a:solidFill>
                <a:effectLst/>
                <a:latin typeface="Times New Roman" panose="02020603050405020304" pitchFamily="18" charset="0"/>
              </a:rPr>
              <a:t>DistilBERT</a:t>
            </a:r>
            <a:r>
              <a:rPr lang="en-US" sz="1800" b="0" i="0" u="none" strike="noStrike" dirty="0">
                <a:solidFill>
                  <a:srgbClr val="000000"/>
                </a:solidFill>
                <a:effectLst/>
                <a:latin typeface="Times New Roman" panose="02020603050405020304" pitchFamily="18" charset="0"/>
              </a:rPr>
              <a:t> is a distilled version of the BERT </a:t>
            </a:r>
            <a:r>
              <a:rPr lang="en-US" sz="1800" b="0" i="0" u="none" strike="noStrike" dirty="0" err="1">
                <a:solidFill>
                  <a:srgbClr val="000000"/>
                </a:solidFill>
                <a:effectLst/>
                <a:latin typeface="Times New Roman" panose="02020603050405020304" pitchFamily="18" charset="0"/>
              </a:rPr>
              <a:t>model.BERT</a:t>
            </a:r>
            <a:r>
              <a:rPr lang="en-US" sz="1800" b="0" i="0" u="none" strike="noStrike" dirty="0">
                <a:solidFill>
                  <a:srgbClr val="000000"/>
                </a:solidFill>
                <a:effectLst/>
                <a:latin typeface="Times New Roman" panose="02020603050405020304" pitchFamily="18" charset="0"/>
              </a:rPr>
              <a:t> is a bidirectional model, which means that it can process text in both directions, from left to right and from right to left. This makes BERT more powerful than previous language models, which could only process text in one direction. It has 40% less parameters than BERT base, runs 60% faster while preserving over 95% of BERT's performance. </a:t>
            </a:r>
            <a:r>
              <a:rPr lang="en-US" sz="1800" b="0" i="0" u="none" strike="noStrike" dirty="0" err="1">
                <a:solidFill>
                  <a:srgbClr val="000000"/>
                </a:solidFill>
                <a:effectLst/>
                <a:latin typeface="Times New Roman" panose="02020603050405020304" pitchFamily="18" charset="0"/>
              </a:rPr>
              <a:t>DistilBERT</a:t>
            </a:r>
            <a:r>
              <a:rPr lang="en-US" sz="1800" b="0" i="0" u="none" strike="noStrike" dirty="0">
                <a:solidFill>
                  <a:srgbClr val="000000"/>
                </a:solidFill>
                <a:effectLst/>
                <a:latin typeface="Times New Roman" panose="02020603050405020304" pitchFamily="18" charset="0"/>
              </a:rPr>
              <a:t> is a small, fast, cheap and light Transformer model trained by distilling BERT base</a:t>
            </a:r>
            <a:endParaRPr lang="en-IN" sz="1800" b="0" i="0" u="none" strike="noStrike" dirty="0">
              <a:solidFill>
                <a:srgbClr val="000000"/>
              </a:solidFill>
              <a:effectLst/>
              <a:latin typeface="Times New Roman" panose="02020603050405020304" pitchFamily="18" charset="0"/>
            </a:endParaRPr>
          </a:p>
          <a:p>
            <a:pPr marL="0" indent="0" rtl="0" fontAlgn="base">
              <a:spcBef>
                <a:spcPts val="0"/>
              </a:spcBef>
              <a:spcAft>
                <a:spcPts val="0"/>
              </a:spcAft>
              <a:buNone/>
            </a:pPr>
            <a:endParaRPr lang="en-IN" dirty="0">
              <a:solidFill>
                <a:srgbClr val="000000"/>
              </a:solidFill>
              <a:latin typeface="Times New Roman" panose="02020603050405020304" pitchFamily="18" charset="0"/>
            </a:endParaRPr>
          </a:p>
          <a:p>
            <a:pPr marL="0" indent="0" rtl="0" fontAlgn="base">
              <a:spcBef>
                <a:spcPts val="0"/>
              </a:spcBef>
              <a:spcAft>
                <a:spcPts val="0"/>
              </a:spcAft>
              <a:buNone/>
            </a:pPr>
            <a:r>
              <a:rPr lang="en-IN" sz="1800" b="0" i="0" u="none" strike="noStrike" dirty="0">
                <a:solidFill>
                  <a:srgbClr val="000000"/>
                </a:solidFill>
                <a:effectLst/>
                <a:latin typeface="Times New Roman" panose="02020603050405020304" pitchFamily="18" charset="0"/>
              </a:rPr>
              <a:t>Word </a:t>
            </a:r>
            <a:r>
              <a:rPr lang="en-IN" sz="1800" b="0" i="0" u="none" strike="noStrike" dirty="0" err="1">
                <a:solidFill>
                  <a:srgbClr val="000000"/>
                </a:solidFill>
                <a:effectLst/>
                <a:latin typeface="Times New Roman" panose="02020603050405020304" pitchFamily="18" charset="0"/>
              </a:rPr>
              <a:t>Pertubation</a:t>
            </a:r>
            <a:endParaRPr lang="en-IN" sz="1800" b="0" i="0" u="none" strike="noStrike" dirty="0">
              <a:solidFill>
                <a:srgbClr val="000000"/>
              </a:solidFill>
              <a:effectLst/>
              <a:latin typeface="Times New Roman" panose="02020603050405020304" pitchFamily="18" charset="0"/>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It is used in adversarial attacks on text data models to replace words in the input text with alternative words.</a:t>
            </a:r>
          </a:p>
          <a:p>
            <a:pPr marL="285750" indent="-285750" rtl="0" fontAlgn="base">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rPr>
              <a:t>It generally substitutes one or two words, to change the sentiment of the text</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fontAlgn="base"/>
            <a:r>
              <a:rPr lang="en-US" dirty="0">
                <a:solidFill>
                  <a:srgbClr val="000000"/>
                </a:solidFill>
                <a:latin typeface="Times New Roman" panose="02020603050405020304" pitchFamily="18" charset="0"/>
                <a:cs typeface="Times New Roman" panose="02020603050405020304" pitchFamily="18" charset="0"/>
              </a:rPr>
              <a:t> When </a:t>
            </a:r>
            <a:r>
              <a:rPr lang="en-IN" b="0" i="0" u="none" strike="noStrike" dirty="0">
                <a:solidFill>
                  <a:srgbClr val="000000"/>
                </a:solidFill>
                <a:effectLst/>
                <a:latin typeface="Times New Roman" panose="02020603050405020304" pitchFamily="18" charset="0"/>
              </a:rPr>
              <a:t>Word </a:t>
            </a:r>
            <a:r>
              <a:rPr lang="en-IN" b="0" i="0" u="none" strike="noStrike" dirty="0" err="1">
                <a:solidFill>
                  <a:srgbClr val="000000"/>
                </a:solidFill>
                <a:effectLst/>
                <a:latin typeface="Times New Roman" panose="02020603050405020304" pitchFamily="18" charset="0"/>
              </a:rPr>
              <a:t>Pertubation</a:t>
            </a:r>
            <a:r>
              <a:rPr lang="en-IN" dirty="0">
                <a:solidFill>
                  <a:srgbClr val="000000"/>
                </a:solidFill>
                <a:latin typeface="Times New Roman" panose="02020603050405020304" pitchFamily="18" charset="0"/>
              </a:rPr>
              <a:t> attack is performed, </a:t>
            </a:r>
          </a:p>
          <a:p>
            <a:pPr marR="228600" rtl="0">
              <a:spcBef>
                <a:spcPts val="300"/>
              </a:spcBef>
              <a:spcAft>
                <a:spcPts val="0"/>
              </a:spcAft>
            </a:pPr>
            <a:r>
              <a:rPr lang="en-US" sz="1800" b="0" i="0" u="none" strike="noStrike" dirty="0">
                <a:solidFill>
                  <a:srgbClr val="007427"/>
                </a:solidFill>
                <a:effectLst/>
                <a:latin typeface="Times New Roman" panose="02020603050405020304" pitchFamily="18" charset="0"/>
              </a:rPr>
              <a:t>   Positive (99%)</a:t>
            </a:r>
            <a:r>
              <a:rPr lang="en-US" sz="1800" b="0" i="0" u="none" strike="noStrike" dirty="0">
                <a:solidFill>
                  <a:srgbClr val="000000"/>
                </a:solidFill>
                <a:effectLst/>
                <a:latin typeface="Times New Roman" panose="02020603050405020304" pitchFamily="18" charset="0"/>
              </a:rPr>
              <a:t> --&gt; </a:t>
            </a:r>
            <a:r>
              <a:rPr lang="en-US" sz="1800" b="0" i="0" u="none" strike="noStrike" dirty="0">
                <a:solidFill>
                  <a:srgbClr val="B22B31"/>
                </a:solidFill>
                <a:effectLst/>
                <a:latin typeface="Times New Roman" panose="02020603050405020304" pitchFamily="18" charset="0"/>
              </a:rPr>
              <a:t>Negative (95%)</a:t>
            </a:r>
            <a:endParaRPr lang="en-US" sz="1600" b="0" dirty="0">
              <a:effectLst/>
            </a:endParaRPr>
          </a:p>
          <a:p>
            <a:pPr marR="228600" rtl="0">
              <a:spcBef>
                <a:spcPts val="0"/>
              </a:spcBef>
              <a:spcAft>
                <a:spcPts val="0"/>
              </a:spcAft>
            </a:pPr>
            <a:r>
              <a:rPr lang="en-US" sz="1800" b="0" i="0" u="none" strike="noStrike" dirty="0">
                <a:solidFill>
                  <a:srgbClr val="000000"/>
                </a:solidFill>
                <a:effectLst/>
                <a:latin typeface="Times New Roman" panose="02020603050405020304" pitchFamily="18" charset="0"/>
              </a:rPr>
              <a:t>   consistently </a:t>
            </a:r>
            <a:r>
              <a:rPr lang="en-US" sz="1800" b="0" i="0" u="none" strike="noStrike" dirty="0">
                <a:solidFill>
                  <a:srgbClr val="007427"/>
                </a:solidFill>
                <a:effectLst/>
                <a:latin typeface="Times New Roman" panose="02020603050405020304" pitchFamily="18" charset="0"/>
              </a:rPr>
              <a:t>clever</a:t>
            </a:r>
            <a:r>
              <a:rPr lang="en-US" sz="1800" b="0" i="0" u="none" strike="noStrike" dirty="0">
                <a:solidFill>
                  <a:srgbClr val="000000"/>
                </a:solidFill>
                <a:effectLst/>
                <a:latin typeface="Times New Roman" panose="02020603050405020304" pitchFamily="18" charset="0"/>
              </a:rPr>
              <a:t> and </a:t>
            </a:r>
            <a:r>
              <a:rPr lang="en-US" sz="1800" b="0" i="0" u="none" strike="noStrike" dirty="0">
                <a:solidFill>
                  <a:srgbClr val="007427"/>
                </a:solidFill>
                <a:effectLst/>
                <a:latin typeface="Times New Roman" panose="02020603050405020304" pitchFamily="18" charset="0"/>
              </a:rPr>
              <a:t>suspenseful</a:t>
            </a:r>
            <a:r>
              <a:rPr lang="en-US" sz="1800" b="0" i="0" u="none" strike="noStrike" dirty="0">
                <a:solidFill>
                  <a:srgbClr val="000000"/>
                </a:solidFill>
                <a:effectLst/>
                <a:latin typeface="Times New Roman" panose="02020603050405020304" pitchFamily="18" charset="0"/>
              </a:rPr>
              <a:t> .</a:t>
            </a:r>
            <a:endParaRPr lang="en-US" sz="1600" b="0" dirty="0">
              <a:effectLst/>
            </a:endParaRPr>
          </a:p>
          <a:p>
            <a:r>
              <a:rPr lang="en-US" sz="1800" b="0" i="0" u="none" strike="noStrike" dirty="0">
                <a:solidFill>
                  <a:srgbClr val="000000"/>
                </a:solidFill>
                <a:effectLst/>
                <a:latin typeface="Times New Roman" panose="02020603050405020304" pitchFamily="18" charset="0"/>
              </a:rPr>
              <a:t>   consistently </a:t>
            </a:r>
            <a:r>
              <a:rPr lang="en-US" sz="1800" b="0" i="0" u="none" strike="noStrike" dirty="0" err="1">
                <a:solidFill>
                  <a:srgbClr val="B22B31"/>
                </a:solidFill>
                <a:effectLst/>
                <a:latin typeface="Times New Roman" panose="02020603050405020304" pitchFamily="18" charset="0"/>
              </a:rPr>
              <a:t>malin</a:t>
            </a:r>
            <a:r>
              <a:rPr lang="en-US" sz="1800" b="0" i="0" u="none" strike="noStrike" dirty="0">
                <a:solidFill>
                  <a:srgbClr val="000000"/>
                </a:solidFill>
                <a:effectLst/>
                <a:latin typeface="Times New Roman" panose="02020603050405020304" pitchFamily="18" charset="0"/>
              </a:rPr>
              <a:t> and </a:t>
            </a:r>
            <a:r>
              <a:rPr lang="en-US" sz="1800" b="0" i="0" u="none" strike="noStrike" dirty="0">
                <a:solidFill>
                  <a:srgbClr val="B22B31"/>
                </a:solidFill>
                <a:effectLst/>
                <a:latin typeface="Times New Roman" panose="02020603050405020304" pitchFamily="18" charset="0"/>
              </a:rPr>
              <a:t>enigmatic</a:t>
            </a:r>
            <a:r>
              <a:rPr lang="en-US" sz="1800" b="0" i="0" u="none" strike="noStrike" dirty="0">
                <a:solidFill>
                  <a:srgbClr val="000000"/>
                </a:solidFill>
                <a:effectLst/>
                <a:latin typeface="Times New Roman" panose="02020603050405020304" pitchFamily="18" charset="0"/>
              </a:rPr>
              <a:t> .</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fontAlgn="base">
              <a:spcBef>
                <a:spcPts val="0"/>
              </a:spcBef>
              <a:spcAft>
                <a:spcPts val="0"/>
              </a:spcAft>
              <a:buNone/>
            </a:pPr>
            <a:endParaRPr lang="en-US" sz="1700" i="0" u="none" strike="noStrike" dirty="0">
              <a:solidFill>
                <a:srgbClr val="000000"/>
              </a:solidFill>
              <a:latin typeface="Times New Roman" panose="02020603050405020304" pitchFamily="18" charset="0"/>
              <a:cs typeface="Times New Roman" panose="02020603050405020304" pitchFamily="18" charset="0"/>
            </a:endParaRPr>
          </a:p>
          <a:p>
            <a:pPr marL="457200" indent="-343080">
              <a:lnSpc>
                <a:spcPct val="90000"/>
              </a:lnSpc>
              <a:spcBef>
                <a:spcPts val="1001"/>
              </a:spcBef>
              <a:buClr>
                <a:srgbClr val="000000"/>
              </a:buClr>
              <a:buFont typeface="Arial"/>
              <a:buChar cha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198527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928880" y="39175"/>
            <a:ext cx="8215120" cy="5494325"/>
          </a:xfrm>
          <a:prstGeom prst="rect">
            <a:avLst/>
          </a:prstGeom>
          <a:noFill/>
        </p:spPr>
        <p:txBody>
          <a:bodyPr wrap="square">
            <a:spAutoFit/>
          </a:bodyPr>
          <a:lstStyle/>
          <a:p>
            <a:pPr fontAlgn="base"/>
            <a:r>
              <a:rPr lang="en-US" sz="1800" b="0" i="0" u="none" strike="noStrike" dirty="0">
                <a:solidFill>
                  <a:srgbClr val="000000"/>
                </a:solidFill>
                <a:effectLst/>
                <a:latin typeface="Times New Roman" panose="02020603050405020304" pitchFamily="18" charset="0"/>
              </a:rPr>
              <a:t>We have then considered the </a:t>
            </a:r>
            <a:r>
              <a:rPr lang="en-US" sz="1800" b="0" i="0" u="none" strike="noStrike" dirty="0" err="1">
                <a:solidFill>
                  <a:srgbClr val="000000"/>
                </a:solidFill>
                <a:effectLst/>
                <a:latin typeface="Times New Roman" panose="02020603050405020304" pitchFamily="18" charset="0"/>
              </a:rPr>
              <a:t>CLIPText</a:t>
            </a:r>
            <a:r>
              <a:rPr lang="en-US" sz="1800" b="0" i="0" u="none" strike="noStrike" dirty="0">
                <a:solidFill>
                  <a:srgbClr val="000000"/>
                </a:solidFill>
                <a:effectLst/>
                <a:latin typeface="Times New Roman" panose="02020603050405020304" pitchFamily="18" charset="0"/>
              </a:rPr>
              <a:t> model.  </a:t>
            </a:r>
          </a:p>
          <a:p>
            <a:pPr fontAlgn="base"/>
            <a:r>
              <a:rPr lang="en-US" sz="1800" b="0" i="0" u="none" strike="noStrike" dirty="0" err="1">
                <a:solidFill>
                  <a:srgbClr val="000000"/>
                </a:solidFill>
                <a:effectLst/>
                <a:latin typeface="Times New Roman" panose="02020603050405020304" pitchFamily="18" charset="0"/>
              </a:rPr>
              <a:t>CLIPText</a:t>
            </a:r>
            <a:r>
              <a:rPr lang="en-US" sz="1800" b="0" i="0" u="none" strike="noStrike" dirty="0">
                <a:solidFill>
                  <a:srgbClr val="000000"/>
                </a:solidFill>
                <a:effectLst/>
                <a:latin typeface="Times New Roman" panose="02020603050405020304" pitchFamily="18" charset="0"/>
              </a:rPr>
              <a:t> model has been trained on a vast amount of textual and visual data and is used for Text-to-image generation.</a:t>
            </a:r>
          </a:p>
          <a:p>
            <a:pPr fontAlgn="base"/>
            <a:endParaRPr lang="en-US" dirty="0">
              <a:solidFill>
                <a:srgbClr val="000000"/>
              </a:solidFill>
              <a:latin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rPr>
              <a:t>Text  Prompt Attack </a:t>
            </a:r>
          </a:p>
          <a:p>
            <a:pPr marL="285750" indent="-285750" rtl="0" fontAlgn="base">
              <a:spcBef>
                <a:spcPts val="0"/>
              </a:spcBef>
              <a:spcAft>
                <a:spcPts val="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Text prompt attack refers to a technique used to manipulate the output of language models by crafting specific textual prompts. </a:t>
            </a:r>
          </a:p>
          <a:p>
            <a:pPr marL="285750" indent="-285750" rtl="0" fontAlgn="base">
              <a:spcBef>
                <a:spcPts val="0"/>
              </a:spcBef>
              <a:spcAft>
                <a:spcPts val="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involves strategically constructing input text that can influence the model's responses in unintended or undesirable ways.</a:t>
            </a:r>
          </a:p>
          <a:p>
            <a:pPr rtl="0" fontAlgn="base">
              <a:spcBef>
                <a:spcPts val="0"/>
              </a:spcBef>
              <a:spcAft>
                <a:spcPts val="0"/>
              </a:spcAft>
            </a:pPr>
            <a:endParaRPr lang="en-US" sz="1800" b="0" i="0" u="none" strike="noStrike" dirty="0">
              <a:effectLst/>
              <a:latin typeface="Times New Roman" panose="02020603050405020304" pitchFamily="18" charset="0"/>
              <a:cs typeface="Times New Roman" panose="02020603050405020304" pitchFamily="18" charset="0"/>
            </a:endParaRPr>
          </a:p>
          <a:p>
            <a:pPr fontAlgn="base"/>
            <a:r>
              <a:rPr lang="en-US" dirty="0">
                <a:solidFill>
                  <a:srgbClr val="000000"/>
                </a:solidFill>
                <a:latin typeface="Times New Roman" panose="02020603050405020304" pitchFamily="18" charset="0"/>
                <a:cs typeface="Times New Roman" panose="02020603050405020304" pitchFamily="18" charset="0"/>
              </a:rPr>
              <a:t> When </a:t>
            </a:r>
            <a:r>
              <a:rPr lang="en-US" sz="1800" b="0" i="0" u="none" strike="noStrike" dirty="0">
                <a:solidFill>
                  <a:srgbClr val="000000"/>
                </a:solidFill>
                <a:effectLst/>
                <a:latin typeface="Times New Roman" panose="02020603050405020304" pitchFamily="18" charset="0"/>
              </a:rPr>
              <a:t>Text  Prompt Attack </a:t>
            </a:r>
            <a:r>
              <a:rPr lang="en-IN" dirty="0">
                <a:solidFill>
                  <a:srgbClr val="000000"/>
                </a:solidFill>
                <a:latin typeface="Times New Roman" panose="02020603050405020304" pitchFamily="18" charset="0"/>
              </a:rPr>
              <a:t>is performed for an input of “</a:t>
            </a:r>
            <a:r>
              <a:rPr lang="en-US" sz="1800" b="0" i="0" u="none" strike="noStrike" dirty="0">
                <a:solidFill>
                  <a:srgbClr val="000000"/>
                </a:solidFill>
                <a:effectLst/>
                <a:latin typeface="Times New Roman" panose="02020603050405020304" pitchFamily="18" charset="0"/>
              </a:rPr>
              <a:t>a snake and a young man”,</a:t>
            </a:r>
          </a:p>
          <a:p>
            <a:pPr marR="228600" rtl="0">
              <a:spcBef>
                <a:spcPts val="0"/>
              </a:spcBef>
              <a:spcAft>
                <a:spcPts val="0"/>
              </a:spcAft>
            </a:pPr>
            <a:r>
              <a:rPr lang="en-US" sz="1800" b="0" i="0" u="none" strike="noStrike" dirty="0" err="1">
                <a:solidFill>
                  <a:srgbClr val="000000"/>
                </a:solidFill>
                <a:effectLst/>
                <a:latin typeface="Times New Roman" panose="02020603050405020304" pitchFamily="18" charset="0"/>
              </a:rPr>
              <a:t>greedy_prompt</a:t>
            </a:r>
            <a:r>
              <a:rPr lang="en-US" sz="1800" b="0" i="0" u="none" strike="noStrike" dirty="0">
                <a:solidFill>
                  <a:srgbClr val="000000"/>
                </a:solidFill>
                <a:effectLst/>
                <a:latin typeface="Times New Roman" panose="02020603050405020304" pitchFamily="18" charset="0"/>
              </a:rPr>
              <a:t>: a snake and a young man U6APX</a:t>
            </a:r>
            <a:endParaRPr lang="en-US" b="0" dirty="0">
              <a:effectLst/>
            </a:endParaRPr>
          </a:p>
          <a:p>
            <a:pPr marR="228600" rtl="0">
              <a:spcBef>
                <a:spcPts val="0"/>
              </a:spcBef>
              <a:spcAft>
                <a:spcPts val="0"/>
              </a:spcAft>
            </a:pPr>
            <a:r>
              <a:rPr lang="en-US" sz="1800" b="0" i="0" u="none" strike="noStrike" dirty="0" err="1">
                <a:solidFill>
                  <a:srgbClr val="000000"/>
                </a:solidFill>
                <a:effectLst/>
                <a:latin typeface="Times New Roman" panose="02020603050405020304" pitchFamily="18" charset="0"/>
              </a:rPr>
              <a:t>genetic_prompt</a:t>
            </a:r>
            <a:r>
              <a:rPr lang="en-US" sz="1800" b="0" i="0" u="none" strike="noStrike" dirty="0">
                <a:solidFill>
                  <a:srgbClr val="000000"/>
                </a:solidFill>
                <a:effectLst/>
                <a:latin typeface="Times New Roman" panose="02020603050405020304" pitchFamily="18" charset="0"/>
              </a:rPr>
              <a:t>: a snake and a young man Q9&lt;X@</a:t>
            </a:r>
            <a:endParaRPr lang="en-US" b="0" dirty="0">
              <a:effectLst/>
            </a:endParaRPr>
          </a:p>
          <a:p>
            <a:endParaRPr lang="en-US" dirty="0"/>
          </a:p>
          <a:p>
            <a:br>
              <a:rPr lang="en-US" dirty="0"/>
            </a:br>
            <a:endParaRPr lang="en-US" sz="1800" b="0" i="0" u="none" strike="noStrike" dirty="0">
              <a:solidFill>
                <a:srgbClr val="000000"/>
              </a:solidFill>
              <a:effectLst/>
              <a:latin typeface="Times New Roman" panose="02020603050405020304" pitchFamily="18" charset="0"/>
            </a:endParaRPr>
          </a:p>
          <a:p>
            <a:pPr fontAlgn="base"/>
            <a:endParaRPr lang="en-IN" dirty="0">
              <a:solidFill>
                <a:srgbClr val="000000"/>
              </a:solidFill>
              <a:latin typeface="Times New Roman" panose="02020603050405020304" pitchFamily="18" charset="0"/>
            </a:endParaRPr>
          </a:p>
          <a:p>
            <a:pPr marR="228600" rtl="0">
              <a:spcBef>
                <a:spcPts val="300"/>
              </a:spcBef>
              <a:spcAft>
                <a:spcPts val="0"/>
              </a:spcAft>
            </a:pPr>
            <a:r>
              <a:rPr lang="en-US" sz="1800" b="0" i="0" u="none" strike="noStrike" dirty="0">
                <a:solidFill>
                  <a:srgbClr val="007427"/>
                </a:solidFill>
                <a:effectLst/>
                <a:latin typeface="Times New Roman" panose="02020603050405020304" pitchFamily="18" charset="0"/>
              </a:rPr>
              <a:t>   </a:t>
            </a:r>
            <a:endParaRPr lang="en-US" sz="1700" i="0" u="none" strike="noStrike" dirty="0">
              <a:solidFill>
                <a:srgbClr val="000000"/>
              </a:solidFill>
              <a:latin typeface="Times New Roman" panose="02020603050405020304" pitchFamily="18" charset="0"/>
              <a:cs typeface="Times New Roman" panose="02020603050405020304" pitchFamily="18" charset="0"/>
            </a:endParaRPr>
          </a:p>
          <a:p>
            <a:pPr marL="457200" indent="-343080">
              <a:lnSpc>
                <a:spcPct val="90000"/>
              </a:lnSpc>
              <a:spcBef>
                <a:spcPts val="1001"/>
              </a:spcBef>
              <a:buClr>
                <a:srgbClr val="000000"/>
              </a:buClr>
              <a:buFont typeface="Arial"/>
              <a:buChar cha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p:txBody>
      </p:sp>
      <p:pic>
        <p:nvPicPr>
          <p:cNvPr id="16" name="Picture 15">
            <a:extLst>
              <a:ext uri="{FF2B5EF4-FFF2-40B4-BE49-F238E27FC236}">
                <a16:creationId xmlns:a16="http://schemas.microsoft.com/office/drawing/2014/main" id="{8F1A5A0C-D7C1-7980-772D-CD9CC4B66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667" y="3943047"/>
            <a:ext cx="7794226" cy="1655279"/>
          </a:xfrm>
          <a:prstGeom prst="rect">
            <a:avLst/>
          </a:prstGeom>
        </p:spPr>
      </p:pic>
    </p:spTree>
    <p:extLst>
      <p:ext uri="{BB962C8B-B14F-4D97-AF65-F5344CB8AC3E}">
        <p14:creationId xmlns:p14="http://schemas.microsoft.com/office/powerpoint/2010/main" val="246509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0"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1" name="Google Shape;96;p14" descr="C:\Documents and Settings\ADMIN\Desktop\Courses Offered.jpg"/>
          <p:cNvPicPr/>
          <p:nvPr/>
        </p:nvPicPr>
        <p:blipFill>
          <a:blip r:embed="rId2"/>
          <a:stretch/>
        </p:blipFill>
        <p:spPr>
          <a:xfrm>
            <a:off x="0" y="0"/>
            <a:ext cx="9143640" cy="6857640"/>
          </a:xfrm>
          <a:prstGeom prst="rect">
            <a:avLst/>
          </a:prstGeom>
          <a:ln w="0">
            <a:noFill/>
          </a:ln>
        </p:spPr>
      </p:pic>
      <p:sp>
        <p:nvSpPr>
          <p:cNvPr id="92" name="Google Shape;97;p14"/>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93" name="Google Shape;98;p14"/>
          <p:cNvSpPr/>
          <p:nvPr/>
        </p:nvSpPr>
        <p:spPr>
          <a:xfrm>
            <a:off x="975360" y="0"/>
            <a:ext cx="8046720" cy="6647974"/>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800" b="1" strike="noStrike" spc="-1" dirty="0">
                <a:latin typeface="Times New Roman" panose="02020603050405020304" pitchFamily="18" charset="0"/>
                <a:cs typeface="Times New Roman" panose="02020603050405020304" pitchFamily="18" charset="0"/>
              </a:rPr>
              <a:t>Introduction</a:t>
            </a:r>
          </a:p>
          <a:p>
            <a:pPr>
              <a:lnSpc>
                <a:spcPct val="100000"/>
              </a:lnSpc>
              <a:buNone/>
              <a:tabLst>
                <a:tab pos="0" algn="l"/>
              </a:tabLst>
            </a:pPr>
            <a:endParaRPr lang="en-IN" b="1" strike="noStrike" spc="-1" dirty="0">
              <a:latin typeface="Arial"/>
            </a:endParaRPr>
          </a:p>
          <a:p>
            <a:pPr marL="343080" indent="-343080">
              <a:lnSpc>
                <a:spcPct val="100000"/>
              </a:lnSpc>
              <a:buClr>
                <a:srgbClr val="000000"/>
              </a:buClr>
              <a:buFont typeface="Arial"/>
              <a:buChar char="•"/>
              <a:tabLst>
                <a:tab pos="0" algn="l"/>
              </a:tabLst>
            </a:pPr>
            <a:r>
              <a:rPr lang="en-US" sz="1800" b="0" strike="noStrike" spc="-1" dirty="0">
                <a:solidFill>
                  <a:srgbClr val="000000"/>
                </a:solidFill>
                <a:latin typeface="Arial"/>
                <a:ea typeface="Arial"/>
              </a:rPr>
              <a:t>There is rapid development </a:t>
            </a:r>
            <a:r>
              <a:rPr lang="en-US" spc="-1" dirty="0">
                <a:solidFill>
                  <a:srgbClr val="000000"/>
                </a:solidFill>
                <a:latin typeface="Arial"/>
                <a:ea typeface="Arial"/>
              </a:rPr>
              <a:t>in </a:t>
            </a:r>
            <a:r>
              <a:rPr lang="en-US" sz="1800" b="0" strike="noStrike" spc="-1" dirty="0">
                <a:solidFill>
                  <a:srgbClr val="000000"/>
                </a:solidFill>
                <a:latin typeface="Arial"/>
                <a:ea typeface="Arial"/>
              </a:rPr>
              <a:t>artificial intelligence (AI) and deep learning (DL) techniques and hence it is very critical to ensure the security and robustness of the deployed algorithms.</a:t>
            </a:r>
          </a:p>
          <a:p>
            <a:pPr>
              <a:lnSpc>
                <a:spcPct val="100000"/>
              </a:lnSpc>
              <a:buClr>
                <a:srgbClr val="000000"/>
              </a:buClr>
              <a:tabLst>
                <a:tab pos="0" algn="l"/>
              </a:tabLst>
            </a:pPr>
            <a:r>
              <a:rPr lang="en-US" sz="1800" b="0" strike="noStrike" spc="-1" dirty="0">
                <a:solidFill>
                  <a:srgbClr val="000000"/>
                </a:solidFill>
                <a:latin typeface="Arial"/>
                <a:ea typeface="Arial"/>
              </a:rPr>
              <a:t> </a:t>
            </a:r>
            <a:endParaRPr lang="en-IN" sz="1800" b="0" strike="noStrike" spc="-1" dirty="0">
              <a:latin typeface="Arial"/>
            </a:endParaRPr>
          </a:p>
          <a:p>
            <a:pPr marL="343080" indent="-343080">
              <a:buClr>
                <a:srgbClr val="000000"/>
              </a:buClr>
              <a:buFont typeface="Arial"/>
              <a:buChar char="•"/>
              <a:tabLst>
                <a:tab pos="0" algn="l"/>
              </a:tabLst>
            </a:pPr>
            <a:r>
              <a:rPr lang="en-US" sz="1800" b="0" i="0" u="none" strike="noStrike" dirty="0">
                <a:solidFill>
                  <a:srgbClr val="000000"/>
                </a:solidFill>
                <a:effectLst/>
                <a:latin typeface="Arial" panose="020B0604020202020204" pitchFamily="34" charset="0"/>
              </a:rPr>
              <a:t>Adversarial attacks are crafted malicious inputs(image, text, and voice) that are fed to the machine learning models in order to cause them make a mistake, a misclassification or a wrong prediction. </a:t>
            </a:r>
          </a:p>
          <a:p>
            <a:pPr marL="343080" indent="-343080">
              <a:buClr>
                <a:srgbClr val="000000"/>
              </a:buClr>
              <a:buFont typeface="Arial"/>
              <a:buChar char="•"/>
              <a:tabLst>
                <a:tab pos="0" algn="l"/>
              </a:tabLst>
            </a:pPr>
            <a:endParaRPr lang="en-US" sz="1800" b="0" i="0" u="none" strike="noStrike" dirty="0">
              <a:solidFill>
                <a:srgbClr val="000000"/>
              </a:solidFill>
              <a:effectLst/>
              <a:latin typeface="Arial" panose="020B0604020202020204" pitchFamily="34" charset="0"/>
            </a:endParaRPr>
          </a:p>
          <a:p>
            <a:pPr marL="343080" indent="-343080">
              <a:buClr>
                <a:srgbClr val="000000"/>
              </a:buClr>
              <a:buFont typeface="Arial"/>
              <a:buChar char="•"/>
              <a:tabLst>
                <a:tab pos="0" algn="l"/>
              </a:tabLst>
            </a:pPr>
            <a:r>
              <a:rPr lang="en-US" sz="1800" b="0" strike="noStrike" spc="-1" dirty="0">
                <a:solidFill>
                  <a:srgbClr val="000000"/>
                </a:solidFill>
                <a:latin typeface="Arial"/>
                <a:ea typeface="Arial"/>
              </a:rPr>
              <a:t>Adversaries can easily fool DL models by perturbing benign samples without being discovered by humans. </a:t>
            </a:r>
            <a:endParaRPr lang="en-IN" sz="1800" b="0" strike="noStrike" spc="-1" dirty="0">
              <a:latin typeface="Arial"/>
            </a:endParaRPr>
          </a:p>
          <a:p>
            <a:pPr marL="343080" indent="-343080">
              <a:lnSpc>
                <a:spcPct val="100000"/>
              </a:lnSpc>
              <a:buClr>
                <a:srgbClr val="000000"/>
              </a:buClr>
              <a:buFont typeface="Arial"/>
              <a:buChar char="•"/>
              <a:tabLst>
                <a:tab pos="0" algn="l"/>
              </a:tabLst>
            </a:pPr>
            <a:r>
              <a:rPr lang="en-US" sz="1800" b="0" strike="noStrike" spc="-1" dirty="0">
                <a:solidFill>
                  <a:srgbClr val="000000"/>
                </a:solidFill>
                <a:latin typeface="Arial"/>
                <a:ea typeface="Arial"/>
              </a:rPr>
              <a:t>Perturbations that are imperceptible to human vision/hearing are sufficient to prompt the model to make a wrong prediction with high confidence.</a:t>
            </a:r>
          </a:p>
          <a:p>
            <a:pPr>
              <a:lnSpc>
                <a:spcPct val="100000"/>
              </a:lnSpc>
              <a:buClr>
                <a:srgbClr val="000000"/>
              </a:buClr>
              <a:tabLst>
                <a:tab pos="0" algn="l"/>
              </a:tabLst>
            </a:pPr>
            <a:endParaRPr lang="en-IN" sz="1800" b="0" strike="noStrike" spc="-1" dirty="0">
              <a:latin typeface="Arial"/>
            </a:endParaRPr>
          </a:p>
          <a:p>
            <a:pPr marL="343080" indent="-343080">
              <a:lnSpc>
                <a:spcPct val="100000"/>
              </a:lnSpc>
              <a:buClr>
                <a:srgbClr val="000000"/>
              </a:buClr>
              <a:buFont typeface="Arial"/>
              <a:buChar char="•"/>
              <a:tabLst>
                <a:tab pos="0" algn="l"/>
              </a:tabLst>
            </a:pPr>
            <a:r>
              <a:rPr lang="en-US" sz="1800" b="0" strike="noStrike" spc="-1" dirty="0">
                <a:solidFill>
                  <a:srgbClr val="000000"/>
                </a:solidFill>
                <a:latin typeface="Arial"/>
                <a:ea typeface="Arial"/>
              </a:rPr>
              <a:t>Thus adversarial sample is considered to be a significant obstacle to the mass deployment of DL models that are in production.</a:t>
            </a:r>
            <a:endParaRPr lang="en-IN" sz="1800" b="0" strike="noStrike" spc="-1" dirty="0">
              <a:latin typeface="Arial"/>
            </a:endParaRPr>
          </a:p>
          <a:p>
            <a:pPr marL="343080" indent="-343080">
              <a:lnSpc>
                <a:spcPct val="100000"/>
              </a:lnSpc>
              <a:buClr>
                <a:srgbClr val="000000"/>
              </a:buClr>
              <a:buFont typeface="Arial"/>
              <a:buChar char="•"/>
              <a:tabLst>
                <a:tab pos="0" algn="l"/>
              </a:tabLst>
            </a:pPr>
            <a:r>
              <a:rPr lang="en-US" sz="1800" b="0" strike="noStrike" spc="-1" dirty="0">
                <a:solidFill>
                  <a:srgbClr val="000000"/>
                </a:solidFill>
                <a:latin typeface="Arial"/>
                <a:ea typeface="Arial"/>
              </a:rPr>
              <a:t>Therefore there are a number of attack algorithms for generating adversarial samples, and a number of defense mechanisms for providing protection against adversarial attacks and making the models more robust and secure.</a:t>
            </a:r>
            <a:endParaRPr lang="en-IN" sz="1800" b="0" strike="noStrike" spc="-1" dirty="0">
              <a:latin typeface="Arial"/>
            </a:endParaRPr>
          </a:p>
          <a:p>
            <a:pPr>
              <a:lnSpc>
                <a:spcPct val="100000"/>
              </a:lnSpc>
              <a:buNone/>
              <a:tabLst>
                <a:tab pos="0" algn="l"/>
              </a:tabLst>
            </a:pPr>
            <a:endParaRPr lang="en-IN" sz="2000" b="0" strike="noStrike" spc="-1" dirty="0">
              <a:latin typeface="Arial"/>
            </a:endParaRPr>
          </a:p>
        </p:txBody>
      </p:sp>
    </p:spTree>
    <p:extLst>
      <p:ext uri="{BB962C8B-B14F-4D97-AF65-F5344CB8AC3E}">
        <p14:creationId xmlns:p14="http://schemas.microsoft.com/office/powerpoint/2010/main" val="1866312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67710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SYSTEM DIAGRAM / DESIGN :</a:t>
            </a:r>
            <a:endParaRPr lang="en-IN" sz="32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
        <p:nvSpPr>
          <p:cNvPr id="2" name="PlaceHolder 2">
            <a:extLst>
              <a:ext uri="{FF2B5EF4-FFF2-40B4-BE49-F238E27FC236}">
                <a16:creationId xmlns:a16="http://schemas.microsoft.com/office/drawing/2014/main" id="{1C3EF458-A04A-DC2B-053C-65D2AA21760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55C11351-C709-6599-1D4A-8F1FD286B38B}"/>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B8D2C3EA-314F-7666-2F03-548654B73A19}"/>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D11417F9-ACC2-C610-C301-DE11C8604FFF}"/>
              </a:ext>
            </a:extLst>
          </p:cNvPr>
          <p:cNvSpPr/>
          <p:nvPr/>
        </p:nvSpPr>
        <p:spPr>
          <a:xfrm>
            <a:off x="1026160" y="213360"/>
            <a:ext cx="8117480" cy="104644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000" b="1" strike="noStrike" spc="-1" dirty="0">
                <a:latin typeface="Arial"/>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99468711-86B1-1F15-B8D5-6060EFEE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9" y="751204"/>
            <a:ext cx="6401001" cy="2182415"/>
          </a:xfrm>
          <a:prstGeom prst="rect">
            <a:avLst/>
          </a:prstGeom>
        </p:spPr>
      </p:pic>
      <p:sp>
        <p:nvSpPr>
          <p:cNvPr id="7" name="TextBox 6">
            <a:extLst>
              <a:ext uri="{FF2B5EF4-FFF2-40B4-BE49-F238E27FC236}">
                <a16:creationId xmlns:a16="http://schemas.microsoft.com/office/drawing/2014/main" id="{3FF309F6-A4D3-D0CE-C201-43B214879AE4}"/>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
        <p:nvSpPr>
          <p:cNvPr id="8" name="PlaceHolder 2">
            <a:extLst>
              <a:ext uri="{FF2B5EF4-FFF2-40B4-BE49-F238E27FC236}">
                <a16:creationId xmlns:a16="http://schemas.microsoft.com/office/drawing/2014/main" id="{E3223639-1C9D-A9AE-A1FB-A85BF8872AE2}"/>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 name="Google Shape;96;p14" descr="C:\Documents and Settings\ADMIN\Desktop\Courses Offered.jpg">
            <a:extLst>
              <a:ext uri="{FF2B5EF4-FFF2-40B4-BE49-F238E27FC236}">
                <a16:creationId xmlns:a16="http://schemas.microsoft.com/office/drawing/2014/main" id="{BF999DF5-DFDD-6796-17FF-497B67133176}"/>
              </a:ext>
            </a:extLst>
          </p:cNvPr>
          <p:cNvPicPr/>
          <p:nvPr/>
        </p:nvPicPr>
        <p:blipFill>
          <a:blip r:embed="rId2"/>
          <a:stretch/>
        </p:blipFill>
        <p:spPr>
          <a:xfrm>
            <a:off x="0" y="0"/>
            <a:ext cx="9143640" cy="6857640"/>
          </a:xfrm>
          <a:prstGeom prst="rect">
            <a:avLst/>
          </a:prstGeom>
          <a:ln w="0">
            <a:noFill/>
          </a:ln>
        </p:spPr>
      </p:pic>
      <p:sp>
        <p:nvSpPr>
          <p:cNvPr id="10" name="Google Shape;97;p14">
            <a:extLst>
              <a:ext uri="{FF2B5EF4-FFF2-40B4-BE49-F238E27FC236}">
                <a16:creationId xmlns:a16="http://schemas.microsoft.com/office/drawing/2014/main" id="{FFC60542-9707-A93B-77E0-A70DB031B888}"/>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1" name="Google Shape;98;p14">
            <a:extLst>
              <a:ext uri="{FF2B5EF4-FFF2-40B4-BE49-F238E27FC236}">
                <a16:creationId xmlns:a16="http://schemas.microsoft.com/office/drawing/2014/main" id="{0F2F8813-0B1B-B416-BE89-80250D5D519D}"/>
              </a:ext>
            </a:extLst>
          </p:cNvPr>
          <p:cNvSpPr/>
          <p:nvPr/>
        </p:nvSpPr>
        <p:spPr>
          <a:xfrm>
            <a:off x="1190624" y="193320"/>
            <a:ext cx="7267215" cy="7694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IN" sz="2000" b="0" strike="noStrike" spc="-1" dirty="0">
              <a:latin typeface="Arial"/>
            </a:endParaRPr>
          </a:p>
          <a:p>
            <a:pPr>
              <a:lnSpc>
                <a:spcPct val="100000"/>
              </a:lnSpc>
              <a:buNone/>
              <a:tabLst>
                <a:tab pos="0" algn="l"/>
              </a:tabLst>
            </a:pPr>
            <a:endParaRPr lang="en-IN" b="0" strike="noStrike" spc="-1" dirty="0">
              <a:latin typeface="Arial"/>
            </a:endParaRPr>
          </a:p>
        </p:txBody>
      </p:sp>
      <p:sp>
        <p:nvSpPr>
          <p:cNvPr id="13" name="TextBox 12">
            <a:extLst>
              <a:ext uri="{FF2B5EF4-FFF2-40B4-BE49-F238E27FC236}">
                <a16:creationId xmlns:a16="http://schemas.microsoft.com/office/drawing/2014/main" id="{1C8450DB-1FE9-2C1A-BDC3-812EBD62BE5D}"/>
              </a:ext>
            </a:extLst>
          </p:cNvPr>
          <p:cNvSpPr txBox="1"/>
          <p:nvPr/>
        </p:nvSpPr>
        <p:spPr>
          <a:xfrm>
            <a:off x="1010160" y="0"/>
            <a:ext cx="7971280" cy="4940327"/>
          </a:xfrm>
          <a:prstGeom prst="rect">
            <a:avLst/>
          </a:prstGeom>
          <a:noFill/>
        </p:spPr>
        <p:txBody>
          <a:bodyPr wrap="square">
            <a:spAutoFit/>
          </a:bodyPr>
          <a:lstStyle/>
          <a:p>
            <a:pPr marL="0" indent="0" rtl="0" fontAlgn="base">
              <a:spcBef>
                <a:spcPts val="0"/>
              </a:spcBef>
              <a:spcAft>
                <a:spcPts val="0"/>
              </a:spcAft>
              <a:buNone/>
            </a:pPr>
            <a:endParaRPr lang="en-IN" dirty="0">
              <a:solidFill>
                <a:srgbClr val="000000"/>
              </a:solidFill>
              <a:latin typeface="Times New Roman" panose="02020603050405020304" pitchFamily="18" charset="0"/>
            </a:endParaRPr>
          </a:p>
          <a:p>
            <a:pPr marL="0" indent="0" rtl="0" fontAlgn="base">
              <a:spcBef>
                <a:spcPts val="0"/>
              </a:spcBef>
              <a:spcAft>
                <a:spcPts val="0"/>
              </a:spcAft>
              <a:buNone/>
            </a:pPr>
            <a:r>
              <a:rPr lang="en-IN" dirty="0">
                <a:solidFill>
                  <a:srgbClr val="000000"/>
                </a:solidFill>
                <a:latin typeface="Times New Roman" panose="02020603050405020304" pitchFamily="18" charset="0"/>
              </a:rPr>
              <a:t>We have then considered </a:t>
            </a:r>
            <a:r>
              <a:rPr lang="en-US" b="0" i="0" dirty="0" err="1">
                <a:solidFill>
                  <a:srgbClr val="1F1F1F"/>
                </a:solidFill>
                <a:effectLst/>
                <a:latin typeface="Google Sans"/>
              </a:rPr>
              <a:t>OpenAttack</a:t>
            </a:r>
            <a:r>
              <a:rPr lang="en-US" b="0" i="0" dirty="0">
                <a:solidFill>
                  <a:srgbClr val="1F1F1F"/>
                </a:solidFill>
                <a:effectLst/>
                <a:latin typeface="Google Sans"/>
              </a:rPr>
              <a:t>, which is an open-source Python-based textual adversarial attack toolkit. It handles the whole process of textual adversarial attacking, including preprocessing text, accessing the victim model, generating adversarial examples and evaluation.</a:t>
            </a:r>
          </a:p>
          <a:p>
            <a:pPr marL="0" indent="0" rtl="0" fontAlgn="base">
              <a:spcBef>
                <a:spcPts val="0"/>
              </a:spcBef>
              <a:spcAft>
                <a:spcPts val="0"/>
              </a:spcAft>
              <a:buNone/>
            </a:pPr>
            <a:endParaRPr lang="en-US" dirty="0">
              <a:solidFill>
                <a:srgbClr val="1F1F1F"/>
              </a:solidFill>
              <a:latin typeface="Google Sans"/>
            </a:endParaRPr>
          </a:p>
          <a:p>
            <a:pPr marL="0" indent="0" rtl="0" fontAlgn="base">
              <a:spcBef>
                <a:spcPts val="0"/>
              </a:spcBef>
              <a:spcAft>
                <a:spcPts val="0"/>
              </a:spcAft>
              <a:buNone/>
            </a:pPr>
            <a:r>
              <a:rPr lang="en-US" dirty="0">
                <a:solidFill>
                  <a:srgbClr val="1F1F1F"/>
                </a:solidFill>
                <a:latin typeface="Google Sans"/>
              </a:rPr>
              <a:t>PWWS (</a:t>
            </a:r>
            <a:r>
              <a:rPr lang="en-IN" b="0" i="0" dirty="0">
                <a:solidFill>
                  <a:srgbClr val="374151"/>
                </a:solidFill>
                <a:effectLst/>
                <a:latin typeface="Söhne"/>
              </a:rPr>
              <a:t>Projected Weighted-Wasserstein) Attack</a:t>
            </a:r>
            <a:endParaRPr lang="en-IN" dirty="0">
              <a:solidFill>
                <a:srgbClr val="000000"/>
              </a:solidFill>
              <a:latin typeface="Times New Roman" panose="02020603050405020304" pitchFamily="18" charset="0"/>
            </a:endParaRPr>
          </a:p>
          <a:p>
            <a:pPr marL="285750" indent="-285750" rtl="0" fontAlgn="base">
              <a:spcBef>
                <a:spcPts val="0"/>
              </a:spcBef>
              <a:spcAft>
                <a:spcPts val="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a PWWS attack, the attacker strategically selects words in the input text and substitutes them with alternative words that have similar semantic meaning. </a:t>
            </a:r>
          </a:p>
          <a:p>
            <a:pPr marL="285750" indent="-285750" rtl="0" fontAlgn="base">
              <a:spcBef>
                <a:spcPts val="0"/>
              </a:spcBef>
              <a:spcAft>
                <a:spcPts val="0"/>
              </a:spcAf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goal is to craft these substitutions in a way that the modified text appears benign or legitimate to a human observer, while causing the targeted model to produce incorrect or undesirable output</a:t>
            </a:r>
          </a:p>
          <a:p>
            <a:pPr rtl="0" fontAlgn="base">
              <a:spcBef>
                <a:spcPts val="0"/>
              </a:spcBef>
              <a:spcAft>
                <a:spcPts val="0"/>
              </a:spcAft>
            </a:pPr>
            <a:endParaRPr lang="en-US" sz="1800" b="0" i="0" u="none" strike="noStrike" dirty="0">
              <a:effectLst/>
              <a:latin typeface="Times New Roman" panose="02020603050405020304" pitchFamily="18" charset="0"/>
              <a:cs typeface="Times New Roman" panose="02020603050405020304" pitchFamily="18" charset="0"/>
            </a:endParaRPr>
          </a:p>
          <a:p>
            <a:pPr fontAlgn="base"/>
            <a:r>
              <a:rPr lang="en-US" dirty="0">
                <a:solidFill>
                  <a:srgbClr val="000000"/>
                </a:solidFill>
                <a:latin typeface="Times New Roman" panose="02020603050405020304" pitchFamily="18" charset="0"/>
                <a:cs typeface="Times New Roman" panose="02020603050405020304" pitchFamily="18" charset="0"/>
              </a:rPr>
              <a:t> When </a:t>
            </a:r>
            <a:r>
              <a:rPr lang="en-US" dirty="0">
                <a:solidFill>
                  <a:srgbClr val="1F1F1F"/>
                </a:solidFill>
                <a:latin typeface="Google Sans"/>
              </a:rPr>
              <a:t>PWWS Attack</a:t>
            </a:r>
            <a:r>
              <a:rPr lang="en-IN" dirty="0">
                <a:solidFill>
                  <a:srgbClr val="000000"/>
                </a:solidFill>
                <a:latin typeface="Times New Roman" panose="02020603050405020304" pitchFamily="18" charset="0"/>
              </a:rPr>
              <a:t> attack is performed, </a:t>
            </a:r>
          </a:p>
          <a:p>
            <a:pPr marR="228600" rtl="0">
              <a:spcBef>
                <a:spcPts val="300"/>
              </a:spcBef>
              <a:spcAft>
                <a:spcPts val="0"/>
              </a:spcAft>
            </a:pPr>
            <a:r>
              <a:rPr lang="en-US" sz="1800" b="0" i="0" u="none" strike="noStrike" dirty="0">
                <a:solidFill>
                  <a:srgbClr val="007427"/>
                </a:solidFill>
                <a:effectLst/>
                <a:latin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Attack success rate: 90.831608%</a:t>
            </a:r>
            <a:endParaRPr lang="en-US" sz="1700" i="0" u="none" strike="noStrike" dirty="0">
              <a:solidFill>
                <a:srgbClr val="000000"/>
              </a:solidFill>
              <a:latin typeface="Times New Roman" panose="02020603050405020304" pitchFamily="18" charset="0"/>
              <a:cs typeface="Times New Roman" panose="02020603050405020304" pitchFamily="18" charset="0"/>
            </a:endParaRPr>
          </a:p>
          <a:p>
            <a:pPr marL="457200" indent="-343080">
              <a:lnSpc>
                <a:spcPct val="90000"/>
              </a:lnSpc>
              <a:spcBef>
                <a:spcPts val="1001"/>
              </a:spcBef>
              <a:buClr>
                <a:srgbClr val="000000"/>
              </a:buClr>
              <a:buFont typeface="Arial"/>
              <a:buChar char="•"/>
            </a:pPr>
            <a:endParaRPr lang="en-IN" sz="1800" b="0" strike="noStrike" spc="-1" dirty="0">
              <a:solidFill>
                <a:srgbClr val="000000"/>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1215898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985520" y="-74700"/>
            <a:ext cx="7955280" cy="5724644"/>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tabLst>
                <a:tab pos="0" algn="l"/>
              </a:tabLst>
            </a:pPr>
            <a:endParaRPr lang="en-US" dirty="0">
              <a:solidFill>
                <a:srgbClr val="000000"/>
              </a:solidFill>
              <a:latin typeface="Times New Roman" panose="02020603050405020304" pitchFamily="18" charset="0"/>
              <a:cs typeface="Times New Roman" panose="02020603050405020304" pitchFamily="18" charset="0"/>
            </a:endParaRPr>
          </a:p>
          <a:p>
            <a:pP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defense mechanisms employed to provide protection against the adversarial attacks performed on the</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text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data model adversarial training</a:t>
            </a:r>
            <a:endParaRPr lang="en-IN" b="0" strike="noStrike" spc="-1" dirty="0">
              <a:solidFill>
                <a:srgbClr val="000000"/>
              </a:solidFill>
              <a:latin typeface="Times New Roman" panose="02020603050405020304" pitchFamily="18" charset="0"/>
              <a:ea typeface="Calibri"/>
              <a:cs typeface="Times New Roman" panose="02020603050405020304" pitchFamily="18" charset="0"/>
            </a:endParaRPr>
          </a:p>
          <a:p>
            <a:pPr>
              <a:lnSpc>
                <a:spcPct val="100000"/>
              </a:lnSpc>
              <a:tabLst>
                <a:tab pos="0" algn="l"/>
              </a:tabLst>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Adversarial Training</a:t>
            </a:r>
          </a:p>
          <a:p>
            <a:pPr marL="285750" indent="-285750">
              <a:lnSpc>
                <a:spcPct val="100000"/>
              </a:lnSpc>
              <a:buFont typeface="Arial" panose="020B0604020202020204" pitchFamily="34" charset="0"/>
              <a:buChar char="•"/>
              <a:tabLst>
                <a:tab pos="0" algn="l"/>
              </a:tabLst>
            </a:pPr>
            <a:r>
              <a:rPr lang="en-US" dirty="0">
                <a:latin typeface="Times New Roman" panose="02020603050405020304" pitchFamily="18" charset="0"/>
                <a:cs typeface="Times New Roman" panose="02020603050405020304" pitchFamily="18" charset="0"/>
              </a:rPr>
              <a:t>Adversarial training is a defense mechanism used to enhance the robustness of machine learning models against adversarial attacks, specifically in the context of text data models.</a:t>
            </a:r>
          </a:p>
          <a:p>
            <a:pPr marL="285750" indent="-285750">
              <a:lnSpc>
                <a:spcPct val="100000"/>
              </a:lnSpc>
              <a:buFont typeface="Arial" panose="020B0604020202020204" pitchFamily="34" charset="0"/>
              <a:buChar char="•"/>
              <a:tabLst>
                <a:tab pos="0" algn="l"/>
              </a:tabLst>
            </a:pPr>
            <a:r>
              <a:rPr lang="en-US" dirty="0">
                <a:latin typeface="Times New Roman" panose="02020603050405020304" pitchFamily="18" charset="0"/>
                <a:cs typeface="Times New Roman" panose="02020603050405020304" pitchFamily="18" charset="0"/>
              </a:rPr>
              <a:t>The primary idea behind adversarial training is to expose the model to adversarial examples during the training process. </a:t>
            </a:r>
          </a:p>
          <a:p>
            <a:pPr marL="285750" indent="-285750">
              <a:lnSpc>
                <a:spcPct val="100000"/>
              </a:lnSpc>
              <a:buFont typeface="Arial" panose="020B0604020202020204" pitchFamily="34" charset="0"/>
              <a:buChar char="•"/>
              <a:tabLst>
                <a:tab pos="0" algn="l"/>
              </a:tabLst>
            </a:pPr>
            <a:r>
              <a:rPr lang="en-US" dirty="0">
                <a:latin typeface="Times New Roman" panose="02020603050405020304" pitchFamily="18" charset="0"/>
                <a:cs typeface="Times New Roman" panose="02020603050405020304" pitchFamily="18" charset="0"/>
              </a:rPr>
              <a:t>Adversarial examples are carefully crafted inputs that are designed to deceive the model and cause it to make incorrect predictions. </a:t>
            </a:r>
          </a:p>
          <a:p>
            <a:pPr marL="285750" indent="-285750">
              <a:lnSpc>
                <a:spcPct val="100000"/>
              </a:lnSpc>
              <a:buFont typeface="Arial" panose="020B0604020202020204" pitchFamily="34" charset="0"/>
              <a:buChar char="•"/>
              <a:tabLst>
                <a:tab pos="0" algn="l"/>
              </a:tabLst>
            </a:pPr>
            <a:r>
              <a:rPr lang="en-US" dirty="0">
                <a:latin typeface="Times New Roman" panose="02020603050405020304" pitchFamily="18" charset="0"/>
                <a:cs typeface="Times New Roman" panose="02020603050405020304" pitchFamily="18" charset="0"/>
              </a:rPr>
              <a:t>By training the model on a mixture of clean and adversarial examples, the model learns to better understand and differentiate between normal and adversarial inputs.</a:t>
            </a:r>
          </a:p>
          <a:p>
            <a:pPr>
              <a:lnSpc>
                <a:spcPct val="100000"/>
              </a:lnSpc>
              <a:tabLst>
                <a:tab pos="0" algn="l"/>
              </a:tabLs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tabLst>
                <a:tab pos="0" algn="l"/>
              </a:tabLst>
            </a:pPr>
            <a:r>
              <a:rPr lang="en-US" sz="1800" b="0" i="0" u="none" strike="noStrike" dirty="0">
                <a:solidFill>
                  <a:srgbClr val="000000"/>
                </a:solidFill>
                <a:effectLst/>
                <a:latin typeface="Roboto" panose="02000000000000000000" pitchFamily="2" charset="0"/>
              </a:rPr>
              <a:t>When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Adversarial Training </a:t>
            </a:r>
            <a:r>
              <a:rPr lang="en-US" sz="1800" b="0" i="0" u="none" strike="noStrike" dirty="0">
                <a:solidFill>
                  <a:srgbClr val="000000"/>
                </a:solidFill>
                <a:effectLst/>
                <a:latin typeface="Roboto" panose="02000000000000000000" pitchFamily="2" charset="0"/>
              </a:rPr>
              <a:t>is applied as a defense mechanism</a:t>
            </a:r>
          </a:p>
          <a:p>
            <a:pPr>
              <a:lnSpc>
                <a:spcPct val="100000"/>
              </a:lnSpc>
              <a:tabLst>
                <a:tab pos="0" algn="l"/>
              </a:tabLst>
            </a:pPr>
            <a:r>
              <a:rPr lang="en-IN" sz="1800" b="0" i="0" u="none" strike="noStrike" dirty="0">
                <a:effectLst/>
                <a:latin typeface="Times New Roman" panose="020206030504050203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Attack success rate: 81.208778%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nSpc>
                <a:spcPct val="100000"/>
              </a:lnSpc>
              <a:tabLst>
                <a:tab pos="0" algn="l"/>
              </a:tabLs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45379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44" name="Google Shape;190;p23"/>
          <p:cNvSpPr/>
          <p:nvPr/>
        </p:nvSpPr>
        <p:spPr>
          <a:xfrm>
            <a:off x="1066800" y="97524"/>
            <a:ext cx="7534320" cy="615553"/>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800" b="1" spc="-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Result</a:t>
            </a:r>
            <a:r>
              <a:rPr lang="en-IN" sz="2800" b="1" spc="-1"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IN" sz="2800" b="1"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IN" sz="2800" b="1" strike="noStrike" spc="-1"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D7104521-21FC-0ED7-E592-2F068EF49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0" y="1138237"/>
            <a:ext cx="6203950" cy="4581525"/>
          </a:xfrm>
          <a:prstGeom prst="rect">
            <a:avLst/>
          </a:prstGeom>
        </p:spPr>
      </p:pic>
    </p:spTree>
    <p:extLst>
      <p:ext uri="{BB962C8B-B14F-4D97-AF65-F5344CB8AC3E}">
        <p14:creationId xmlns:p14="http://schemas.microsoft.com/office/powerpoint/2010/main" val="840030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pic>
        <p:nvPicPr>
          <p:cNvPr id="4" name="Picture 3">
            <a:extLst>
              <a:ext uri="{FF2B5EF4-FFF2-40B4-BE49-F238E27FC236}">
                <a16:creationId xmlns:a16="http://schemas.microsoft.com/office/drawing/2014/main" id="{365BBEEA-DB52-EBA0-68F3-DB7A3640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050" y="739098"/>
            <a:ext cx="7650690" cy="4518342"/>
          </a:xfrm>
          <a:prstGeom prst="rect">
            <a:avLst/>
          </a:prstGeom>
        </p:spPr>
      </p:pic>
    </p:spTree>
    <p:extLst>
      <p:ext uri="{BB962C8B-B14F-4D97-AF65-F5344CB8AC3E}">
        <p14:creationId xmlns:p14="http://schemas.microsoft.com/office/powerpoint/2010/main" val="2372545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pic>
        <p:nvPicPr>
          <p:cNvPr id="4" name="Picture 3">
            <a:extLst>
              <a:ext uri="{FF2B5EF4-FFF2-40B4-BE49-F238E27FC236}">
                <a16:creationId xmlns:a16="http://schemas.microsoft.com/office/drawing/2014/main" id="{6E88A6DF-39B2-42CA-A66F-75A61A8A5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756" y="2804690"/>
            <a:ext cx="4132444" cy="3205977"/>
          </a:xfrm>
          <a:prstGeom prst="rect">
            <a:avLst/>
          </a:prstGeom>
        </p:spPr>
      </p:pic>
      <p:pic>
        <p:nvPicPr>
          <p:cNvPr id="9" name="Picture 8">
            <a:extLst>
              <a:ext uri="{FF2B5EF4-FFF2-40B4-BE49-F238E27FC236}">
                <a16:creationId xmlns:a16="http://schemas.microsoft.com/office/drawing/2014/main" id="{5B973A7D-A854-DEEB-C46C-F63F46F20E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880" y="194227"/>
            <a:ext cx="3253680" cy="252422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pic>
        <p:nvPicPr>
          <p:cNvPr id="3" name="Picture 2">
            <a:extLst>
              <a:ext uri="{FF2B5EF4-FFF2-40B4-BE49-F238E27FC236}">
                <a16:creationId xmlns:a16="http://schemas.microsoft.com/office/drawing/2014/main" id="{30A9DA1B-6D6A-7932-CAA8-444526BF9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483" y="2954017"/>
            <a:ext cx="3876022" cy="3007043"/>
          </a:xfrm>
          <a:prstGeom prst="rect">
            <a:avLst/>
          </a:prstGeom>
        </p:spPr>
      </p:pic>
      <p:pic>
        <p:nvPicPr>
          <p:cNvPr id="5" name="Picture 4">
            <a:extLst>
              <a:ext uri="{FF2B5EF4-FFF2-40B4-BE49-F238E27FC236}">
                <a16:creationId xmlns:a16="http://schemas.microsoft.com/office/drawing/2014/main" id="{22DC96B4-4B30-7FFB-4361-22C8163C7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077" y="43070"/>
            <a:ext cx="4032329" cy="3128307"/>
          </a:xfrm>
          <a:prstGeom prst="rect">
            <a:avLst/>
          </a:prstGeom>
        </p:spPr>
      </p:pic>
    </p:spTree>
    <p:extLst>
      <p:ext uri="{BB962C8B-B14F-4D97-AF65-F5344CB8AC3E}">
        <p14:creationId xmlns:p14="http://schemas.microsoft.com/office/powerpoint/2010/main" val="2326482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pic>
        <p:nvPicPr>
          <p:cNvPr id="4" name="Picture 3">
            <a:extLst>
              <a:ext uri="{FF2B5EF4-FFF2-40B4-BE49-F238E27FC236}">
                <a16:creationId xmlns:a16="http://schemas.microsoft.com/office/drawing/2014/main" id="{C59FF510-4B5D-EE01-08F0-26AC16932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628" y="948457"/>
            <a:ext cx="7123510" cy="3460983"/>
          </a:xfrm>
          <a:prstGeom prst="rect">
            <a:avLst/>
          </a:prstGeom>
        </p:spPr>
      </p:pic>
    </p:spTree>
    <p:extLst>
      <p:ext uri="{BB962C8B-B14F-4D97-AF65-F5344CB8AC3E}">
        <p14:creationId xmlns:p14="http://schemas.microsoft.com/office/powerpoint/2010/main" val="1718557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pic>
        <p:nvPicPr>
          <p:cNvPr id="3" name="Picture 2">
            <a:extLst>
              <a:ext uri="{FF2B5EF4-FFF2-40B4-BE49-F238E27FC236}">
                <a16:creationId xmlns:a16="http://schemas.microsoft.com/office/drawing/2014/main" id="{4647F206-DD7C-6D5A-CE25-60E707490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0311" y="2921314"/>
            <a:ext cx="6021829" cy="2925728"/>
          </a:xfrm>
          <a:prstGeom prst="rect">
            <a:avLst/>
          </a:prstGeom>
        </p:spPr>
      </p:pic>
      <p:pic>
        <p:nvPicPr>
          <p:cNvPr id="6" name="Picture 5">
            <a:extLst>
              <a:ext uri="{FF2B5EF4-FFF2-40B4-BE49-F238E27FC236}">
                <a16:creationId xmlns:a16="http://schemas.microsoft.com/office/drawing/2014/main" id="{148B1156-D275-D14B-6A24-3EFA9E3CF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123509"/>
            <a:ext cx="3429000" cy="2820537"/>
          </a:xfrm>
          <a:prstGeom prst="rect">
            <a:avLst/>
          </a:prstGeom>
        </p:spPr>
      </p:pic>
    </p:spTree>
    <p:extLst>
      <p:ext uri="{BB962C8B-B14F-4D97-AF65-F5344CB8AC3E}">
        <p14:creationId xmlns:p14="http://schemas.microsoft.com/office/powerpoint/2010/main" val="221732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6624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56640" y="0"/>
            <a:ext cx="8087000" cy="6863417"/>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gn="just" rtl="0">
              <a:spcBef>
                <a:spcPts val="0"/>
              </a:spcBef>
              <a:spcAft>
                <a:spcPts val="0"/>
              </a:spcAft>
            </a:pPr>
            <a:r>
              <a:rPr lang="en-US" sz="2800" b="1" dirty="0">
                <a:effectLst/>
                <a:latin typeface="Times New Roman" panose="02020603050405020304" pitchFamily="18" charset="0"/>
                <a:cs typeface="Times New Roman" panose="02020603050405020304" pitchFamily="18" charset="0"/>
              </a:rPr>
              <a:t>Conclusion</a:t>
            </a:r>
          </a:p>
          <a:p>
            <a:pPr algn="just" rtl="0">
              <a:spcBef>
                <a:spcPts val="0"/>
              </a:spcBef>
              <a:spcAft>
                <a:spcPts val="0"/>
              </a:spcAft>
            </a:pPr>
            <a:endParaRPr lang="en-US" sz="1400" b="1" dirty="0">
              <a:latin typeface="Times New Roman" panose="02020603050405020304" pitchFamily="18" charset="0"/>
              <a:cs typeface="Times New Roman" panose="02020603050405020304" pitchFamily="18" charset="0"/>
            </a:endParaRPr>
          </a:p>
          <a:p>
            <a:pPr algn="just" rtl="0">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Adversarial attacks and </a:t>
            </a:r>
            <a:r>
              <a:rPr lang="en-IN" sz="1800" dirty="0" err="1">
                <a:solidFill>
                  <a:srgbClr val="000000"/>
                </a:solidFill>
                <a:effectLst/>
                <a:latin typeface="Times New Roman" panose="02020603050405020304" pitchFamily="18" charset="0"/>
                <a:ea typeface="Times New Roman" panose="02020603050405020304" pitchFamily="18" charset="0"/>
              </a:rPr>
              <a:t>defenses</a:t>
            </a:r>
            <a:r>
              <a:rPr lang="en-IN" sz="1800" dirty="0">
                <a:solidFill>
                  <a:srgbClr val="000000"/>
                </a:solidFill>
                <a:effectLst/>
                <a:latin typeface="Times New Roman" panose="02020603050405020304" pitchFamily="18" charset="0"/>
                <a:ea typeface="Times New Roman" panose="02020603050405020304" pitchFamily="18" charset="0"/>
              </a:rPr>
              <a:t> in the context of image and text have emerged as significant challenges in the field of deep </a:t>
            </a:r>
            <a:r>
              <a:rPr lang="en-IN" sz="1800" dirty="0" err="1">
                <a:solidFill>
                  <a:srgbClr val="000000"/>
                </a:solidFill>
                <a:effectLst/>
                <a:latin typeface="Times New Roman" panose="02020603050405020304" pitchFamily="18" charset="0"/>
                <a:ea typeface="Times New Roman" panose="02020603050405020304" pitchFamily="18" charset="0"/>
              </a:rPr>
              <a:t>learning.Adversarial</a:t>
            </a:r>
            <a:r>
              <a:rPr lang="en-IN" sz="1800" dirty="0">
                <a:solidFill>
                  <a:srgbClr val="000000"/>
                </a:solidFill>
                <a:effectLst/>
                <a:latin typeface="Times New Roman" panose="02020603050405020304" pitchFamily="18" charset="0"/>
                <a:ea typeface="Times New Roman" panose="02020603050405020304" pitchFamily="18" charset="0"/>
              </a:rPr>
              <a:t> attacks refer to the deliberate manipulation of input data to deceive machine learning models, while adversarial </a:t>
            </a:r>
            <a:r>
              <a:rPr lang="en-IN" sz="1800" dirty="0" err="1">
                <a:solidFill>
                  <a:srgbClr val="000000"/>
                </a:solidFill>
                <a:effectLst/>
                <a:latin typeface="Times New Roman" panose="02020603050405020304" pitchFamily="18" charset="0"/>
                <a:ea typeface="Times New Roman" panose="02020603050405020304" pitchFamily="18" charset="0"/>
              </a:rPr>
              <a:t>defenses</a:t>
            </a:r>
            <a:r>
              <a:rPr lang="en-IN" sz="1800" dirty="0">
                <a:solidFill>
                  <a:srgbClr val="000000"/>
                </a:solidFill>
                <a:effectLst/>
                <a:latin typeface="Times New Roman" panose="02020603050405020304" pitchFamily="18" charset="0"/>
                <a:ea typeface="Times New Roman" panose="02020603050405020304" pitchFamily="18" charset="0"/>
              </a:rPr>
              <a:t> aim to mitigate the impact of such attacks.</a:t>
            </a:r>
          </a:p>
          <a:p>
            <a:pPr algn="just" rtl="0">
              <a:spcBef>
                <a:spcPts val="0"/>
              </a:spcBef>
              <a:spcAft>
                <a:spcPts val="0"/>
              </a:spcAft>
            </a:pPr>
            <a:endParaRPr lang="en-IN" dirty="0">
              <a:solidFill>
                <a:srgbClr val="000000"/>
              </a:solidFill>
              <a:latin typeface="Times New Roman" panose="02020603050405020304" pitchFamily="18" charset="0"/>
              <a:ea typeface="Times New Roman" panose="02020603050405020304" pitchFamily="18" charset="0"/>
            </a:endParaRPr>
          </a:p>
          <a:p>
            <a:pPr algn="just" rtl="0">
              <a:spcBef>
                <a:spcPts val="0"/>
              </a:spcBef>
              <a:spcAft>
                <a:spcPts val="0"/>
              </a:spcAft>
            </a:pPr>
            <a:r>
              <a:rPr lang="en-US" sz="1800" dirty="0">
                <a:effectLst/>
                <a:latin typeface="Times New Roman" panose="02020603050405020304" pitchFamily="18" charset="0"/>
                <a:ea typeface="Times New Roman" panose="02020603050405020304" pitchFamily="18" charset="0"/>
              </a:rPr>
              <a:t>In the domain of image-based adversarial attacks, researchers have developed various techniques such as FGSM, BIM, PGD to generate adversarial examples that can fool state-of-the-art deep neural networks.</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rtl="0">
              <a:spcBef>
                <a:spcPts val="0"/>
              </a:spcBef>
              <a:spcAft>
                <a:spcPts val="0"/>
              </a:spcAft>
            </a:pPr>
            <a:endParaRPr lang="en-IN" dirty="0">
              <a:solidFill>
                <a:srgbClr val="000000"/>
              </a:solidFill>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To counter these attacks, researchers have proposed several </a:t>
            </a:r>
            <a:r>
              <a:rPr lang="en-IN" sz="1800" dirty="0" err="1">
                <a:solidFill>
                  <a:srgbClr val="000000"/>
                </a:solidFill>
                <a:effectLst/>
                <a:latin typeface="Times New Roman" panose="02020603050405020304" pitchFamily="18" charset="0"/>
                <a:ea typeface="Times New Roman" panose="02020603050405020304" pitchFamily="18" charset="0"/>
              </a:rPr>
              <a:t>defense</a:t>
            </a:r>
            <a:r>
              <a:rPr lang="en-IN" sz="1800" dirty="0">
                <a:solidFill>
                  <a:srgbClr val="000000"/>
                </a:solidFill>
                <a:effectLst/>
                <a:latin typeface="Times New Roman" panose="02020603050405020304" pitchFamily="18" charset="0"/>
                <a:ea typeface="Times New Roman" panose="02020603050405020304" pitchFamily="18" charset="0"/>
              </a:rPr>
              <a:t> mechanisms, including gaussian augmentation, spatial smoothing, feature squeezing techniques to remove or reduce the adversarial perturbations, thus making the models more robust and secure </a:t>
            </a:r>
            <a:endParaRPr lang="en-IN" sz="1800" dirty="0">
              <a:effectLst/>
              <a:latin typeface="Times New Roman" panose="02020603050405020304" pitchFamily="18" charset="0"/>
              <a:ea typeface="Times New Roman" panose="02020603050405020304" pitchFamily="18" charset="0"/>
            </a:endParaRPr>
          </a:p>
          <a:p>
            <a:pPr algn="just" rtl="0">
              <a:spcBef>
                <a:spcPts val="0"/>
              </a:spcBef>
              <a:spcAft>
                <a:spcPts val="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rtl="0">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Similarly, in the domain of text-based adversarial attacks, techniques such as word permutation, word addition, word replacement, PWWS attack and Text prompt attacks have been employed to craft adversarial examples that can fool natural language processing models</a:t>
            </a:r>
            <a:endParaRPr lang="en-IN" sz="1800" dirty="0">
              <a:effectLst/>
              <a:latin typeface="Times New Roman" panose="02020603050405020304" pitchFamily="18" charset="0"/>
              <a:ea typeface="Times New Roman" panose="02020603050405020304" pitchFamily="18" charset="0"/>
            </a:endParaRPr>
          </a:p>
          <a:p>
            <a:pPr algn="just" rtl="0">
              <a:spcBef>
                <a:spcPts val="0"/>
              </a:spcBef>
              <a:spcAft>
                <a:spcPts val="0"/>
              </a:spcAft>
            </a:pPr>
            <a:br>
              <a:rPr lang="en-US" dirty="0"/>
            </a:br>
            <a:br>
              <a:rPr lang="en-US" b="0" dirty="0">
                <a:effectLst/>
              </a:rPr>
            </a:br>
            <a:br>
              <a:rPr lang="en-US" b="0" dirty="0">
                <a:effectLst/>
              </a:rPr>
            </a:br>
            <a:endParaRPr lang="en-IN" sz="1400" b="0" strike="noStrike" spc="-1" dirty="0">
              <a:latin typeface="Arial"/>
            </a:endParaRPr>
          </a:p>
        </p:txBody>
      </p:sp>
    </p:spTree>
    <p:extLst>
      <p:ext uri="{BB962C8B-B14F-4D97-AF65-F5344CB8AC3E}">
        <p14:creationId xmlns:p14="http://schemas.microsoft.com/office/powerpoint/2010/main" val="3855944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6624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56640" y="0"/>
            <a:ext cx="8087000" cy="6217087"/>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rtl="0">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Adversarial attacks and </a:t>
            </a:r>
            <a:r>
              <a:rPr lang="en-IN" sz="1800" dirty="0" err="1">
                <a:solidFill>
                  <a:srgbClr val="000000"/>
                </a:solidFill>
                <a:effectLst/>
                <a:latin typeface="Times New Roman" panose="02020603050405020304" pitchFamily="18" charset="0"/>
                <a:ea typeface="Times New Roman" panose="02020603050405020304" pitchFamily="18" charset="0"/>
              </a:rPr>
              <a:t>defenses</a:t>
            </a:r>
            <a:r>
              <a:rPr lang="en-IN" sz="1800" dirty="0">
                <a:solidFill>
                  <a:srgbClr val="000000"/>
                </a:solidFill>
                <a:effectLst/>
                <a:latin typeface="Times New Roman" panose="02020603050405020304" pitchFamily="18" charset="0"/>
                <a:ea typeface="Times New Roman" panose="02020603050405020304" pitchFamily="18" charset="0"/>
              </a:rPr>
              <a:t> in the context of image and text have emerged as significant challenges in the field of deep learning. Adversarial attacks refer to the deliberate manipulation of input data to deceive machine learning models, while adversarial </a:t>
            </a:r>
            <a:r>
              <a:rPr lang="en-IN" sz="1800" dirty="0" err="1">
                <a:solidFill>
                  <a:srgbClr val="000000"/>
                </a:solidFill>
                <a:effectLst/>
                <a:latin typeface="Times New Roman" panose="02020603050405020304" pitchFamily="18" charset="0"/>
                <a:ea typeface="Times New Roman" panose="02020603050405020304" pitchFamily="18" charset="0"/>
              </a:rPr>
              <a:t>defenses</a:t>
            </a:r>
            <a:r>
              <a:rPr lang="en-IN" sz="1800" dirty="0">
                <a:solidFill>
                  <a:srgbClr val="000000"/>
                </a:solidFill>
                <a:effectLst/>
                <a:latin typeface="Times New Roman" panose="02020603050405020304" pitchFamily="18" charset="0"/>
                <a:ea typeface="Times New Roman" panose="02020603050405020304" pitchFamily="18" charset="0"/>
              </a:rPr>
              <a:t> aim to mitigate the impact of such attacks.</a:t>
            </a:r>
          </a:p>
          <a:p>
            <a:pPr rtl="0">
              <a:spcBef>
                <a:spcPts val="0"/>
              </a:spcBef>
              <a:spcAft>
                <a:spcPts val="0"/>
              </a:spcAft>
            </a:pPr>
            <a:endParaRPr lang="en-IN" dirty="0">
              <a:solidFill>
                <a:srgbClr val="000000"/>
              </a:solidFill>
              <a:latin typeface="Times New Roman" panose="02020603050405020304" pitchFamily="18" charset="0"/>
              <a:ea typeface="Times New Roman" panose="02020603050405020304" pitchFamily="18" charset="0"/>
            </a:endParaRPr>
          </a:p>
          <a:p>
            <a:pPr rtl="0">
              <a:spcBef>
                <a:spcPts val="0"/>
              </a:spcBef>
              <a:spcAft>
                <a:spcPts val="0"/>
              </a:spcAft>
            </a:pPr>
            <a:r>
              <a:rPr lang="en-US" sz="1800" dirty="0">
                <a:effectLst/>
                <a:latin typeface="Times New Roman" panose="02020603050405020304" pitchFamily="18" charset="0"/>
                <a:ea typeface="Times New Roman" panose="02020603050405020304" pitchFamily="18" charset="0"/>
              </a:rPr>
              <a:t>To defend against text-based attacks, researchers have proposed techniques such as Adversarial training which involves augmenting the training data with adversarial examples, enabling the model to learn to be more robust to adversarial attacks and reducing vulnerability to attacks.</a:t>
            </a:r>
          </a:p>
          <a:p>
            <a:pPr rtl="0">
              <a:spcBef>
                <a:spcPts val="0"/>
              </a:spcBef>
              <a:spcAft>
                <a:spcPts val="0"/>
              </a:spcAft>
            </a:pPr>
            <a:endParaRPr lang="en-IN"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impact of adversarial attacks and defenses have real-world implications in applications such as malware classifier, face recognition model, captcha model, twitter sentiment based stock price prediction model </a:t>
            </a:r>
          </a:p>
          <a:p>
            <a:endParaRPr lang="en-IN" sz="1800" dirty="0">
              <a:solidFill>
                <a:srgbClr val="000000"/>
              </a:solidFill>
              <a:effectLst/>
              <a:latin typeface="Times New Roman" panose="02020603050405020304" pitchFamily="18" charset="0"/>
              <a:ea typeface="Times New Roman" panose="02020603050405020304" pitchFamily="18" charset="0"/>
            </a:endParaRPr>
          </a:p>
          <a:p>
            <a:pPr rtl="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In conclusion, the study of adversarial attacks and defenses in image and text is a vital area of research, highlighting the vulnerabilities of machine learning models and the need for robust defenses. </a:t>
            </a:r>
          </a:p>
          <a:p>
            <a:pPr rtl="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Further exploration and development of innovative techniques are essential to ensure the security and reliability of AI systems in an increasingly interconnected and data driven world</a:t>
            </a:r>
            <a:br>
              <a:rPr lang="en-US" b="0" dirty="0">
                <a:effectLst/>
              </a:rPr>
            </a:br>
            <a:br>
              <a:rPr lang="en-US" b="0" dirty="0">
                <a:effectLst/>
              </a:rPr>
            </a:br>
            <a:endParaRPr lang="en-IN" sz="1400" b="0" strike="noStrike" spc="-1" dirty="0">
              <a:latin typeface="Arial"/>
            </a:endParaRPr>
          </a:p>
        </p:txBody>
      </p:sp>
    </p:spTree>
    <p:extLst>
      <p:ext uri="{BB962C8B-B14F-4D97-AF65-F5344CB8AC3E}">
        <p14:creationId xmlns:p14="http://schemas.microsoft.com/office/powerpoint/2010/main" val="345653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2" name="PlaceHolder 2">
            <a:extLst>
              <a:ext uri="{FF2B5EF4-FFF2-40B4-BE49-F238E27FC236}">
                <a16:creationId xmlns:a16="http://schemas.microsoft.com/office/drawing/2014/main" id="{8D94A239-695E-EFE6-8FD1-B24E7F4B14D3}"/>
              </a:ext>
            </a:extLst>
          </p:cNvPr>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3" name="Google Shape;96;p14" descr="C:\Documents and Settings\ADMIN\Desktop\Courses Offered.jpg">
            <a:extLst>
              <a:ext uri="{FF2B5EF4-FFF2-40B4-BE49-F238E27FC236}">
                <a16:creationId xmlns:a16="http://schemas.microsoft.com/office/drawing/2014/main" id="{1F4C51F4-FC80-00FD-F64F-85E4CF97C140}"/>
              </a:ext>
            </a:extLst>
          </p:cNvPr>
          <p:cNvPicPr/>
          <p:nvPr/>
        </p:nvPicPr>
        <p:blipFill>
          <a:blip r:embed="rId2"/>
          <a:stretch/>
        </p:blipFill>
        <p:spPr>
          <a:xfrm>
            <a:off x="0" y="0"/>
            <a:ext cx="9143640" cy="6857640"/>
          </a:xfrm>
          <a:prstGeom prst="rect">
            <a:avLst/>
          </a:prstGeom>
          <a:ln w="0">
            <a:noFill/>
          </a:ln>
        </p:spPr>
      </p:pic>
      <p:sp>
        <p:nvSpPr>
          <p:cNvPr id="4" name="Google Shape;97;p14">
            <a:extLst>
              <a:ext uri="{FF2B5EF4-FFF2-40B4-BE49-F238E27FC236}">
                <a16:creationId xmlns:a16="http://schemas.microsoft.com/office/drawing/2014/main" id="{A8095D34-AA56-3D79-FDC5-9B924D8901FB}"/>
              </a:ext>
            </a:extLst>
          </p:cNvPr>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5" name="Google Shape;98;p14">
            <a:extLst>
              <a:ext uri="{FF2B5EF4-FFF2-40B4-BE49-F238E27FC236}">
                <a16:creationId xmlns:a16="http://schemas.microsoft.com/office/drawing/2014/main" id="{7237D79C-40BF-D92E-B7AE-0D245F7521EC}"/>
              </a:ext>
            </a:extLst>
          </p:cNvPr>
          <p:cNvSpPr/>
          <p:nvPr/>
        </p:nvSpPr>
        <p:spPr>
          <a:xfrm>
            <a:off x="1026160" y="213360"/>
            <a:ext cx="8117480" cy="116955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800" b="1" strike="noStrike" spc="-1" dirty="0">
                <a:latin typeface="Times New Roman" panose="02020603050405020304" pitchFamily="18" charset="0"/>
                <a:cs typeface="Times New Roman" panose="02020603050405020304" pitchFamily="18" charset="0"/>
              </a:rPr>
              <a:t>Example</a:t>
            </a:r>
          </a:p>
          <a:p>
            <a:pPr>
              <a:lnSpc>
                <a:spcPct val="100000"/>
              </a:lnSpc>
              <a:buNone/>
              <a:tabLst>
                <a:tab pos="0" algn="l"/>
              </a:tabLst>
            </a:pPr>
            <a:endParaRPr lang="en-IN" b="1" spc="-1" dirty="0">
              <a:latin typeface="Arial"/>
            </a:endParaRPr>
          </a:p>
          <a:p>
            <a:pPr>
              <a:lnSpc>
                <a:spcPct val="100000"/>
              </a:lnSpc>
              <a:buNone/>
              <a:tabLst>
                <a:tab pos="0" algn="l"/>
              </a:tabLst>
            </a:pPr>
            <a:endParaRPr lang="en-IN" b="1" strike="noStrike" spc="-1" dirty="0">
              <a:latin typeface="Arial"/>
            </a:endParaRPr>
          </a:p>
        </p:txBody>
      </p:sp>
      <p:pic>
        <p:nvPicPr>
          <p:cNvPr id="6" name="Picture 5">
            <a:extLst>
              <a:ext uri="{FF2B5EF4-FFF2-40B4-BE49-F238E27FC236}">
                <a16:creationId xmlns:a16="http://schemas.microsoft.com/office/drawing/2014/main" id="{5E12196A-9188-C73C-7FBC-B3D21E06D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839" y="893881"/>
            <a:ext cx="6401001" cy="2182415"/>
          </a:xfrm>
          <a:prstGeom prst="rect">
            <a:avLst/>
          </a:prstGeom>
        </p:spPr>
      </p:pic>
      <p:sp>
        <p:nvSpPr>
          <p:cNvPr id="7" name="TextBox 6">
            <a:extLst>
              <a:ext uri="{FF2B5EF4-FFF2-40B4-BE49-F238E27FC236}">
                <a16:creationId xmlns:a16="http://schemas.microsoft.com/office/drawing/2014/main" id="{3F5E80A3-420A-267F-3F6A-113BC5DEA9FF}"/>
              </a:ext>
            </a:extLst>
          </p:cNvPr>
          <p:cNvSpPr txBox="1"/>
          <p:nvPr/>
        </p:nvSpPr>
        <p:spPr>
          <a:xfrm>
            <a:off x="1036320" y="3429000"/>
            <a:ext cx="7772040" cy="2031325"/>
          </a:xfrm>
          <a:prstGeom prst="rect">
            <a:avLst/>
          </a:prstGeom>
          <a:noFill/>
        </p:spPr>
        <p:txBody>
          <a:bodyPr wrap="square">
            <a:spAutoFit/>
          </a:bodyPr>
          <a:lstStyle/>
          <a:p>
            <a:pPr marL="343080" indent="-343080">
              <a:lnSpc>
                <a:spcPct val="100000"/>
              </a:lnSpc>
              <a:buClr>
                <a:srgbClr val="000000"/>
              </a:buClr>
              <a:buFont typeface="Arial"/>
              <a:buChar char="•"/>
              <a:tabLst>
                <a:tab pos="0" algn="l"/>
              </a:tabLst>
            </a:pPr>
            <a:r>
              <a:rPr lang="en-US" dirty="0"/>
              <a:t>In the above example we have lightly modified the original input image by adding adversarial perturbations in such a way that these alterations are almost unnoticeable to the human eye but leads to misclassification of the images.</a:t>
            </a:r>
          </a:p>
          <a:p>
            <a:pPr>
              <a:lnSpc>
                <a:spcPct val="100000"/>
              </a:lnSpc>
              <a:buClr>
                <a:srgbClr val="000000"/>
              </a:buClr>
              <a:tabLst>
                <a:tab pos="0" algn="l"/>
              </a:tabLst>
            </a:pPr>
            <a:r>
              <a:rPr lang="en-US" dirty="0"/>
              <a:t> </a:t>
            </a:r>
            <a:r>
              <a:rPr lang="en-US" sz="1800" b="0" strike="noStrike" spc="-1" dirty="0">
                <a:solidFill>
                  <a:srgbClr val="000000"/>
                </a:solidFill>
                <a:latin typeface="Arial"/>
                <a:ea typeface="Arial"/>
              </a:rPr>
              <a:t> </a:t>
            </a:r>
          </a:p>
          <a:p>
            <a:pPr marL="343080" indent="-343080">
              <a:lnSpc>
                <a:spcPct val="100000"/>
              </a:lnSpc>
              <a:buClr>
                <a:srgbClr val="000000"/>
              </a:buClr>
              <a:buFont typeface="Arial"/>
              <a:buChar char="•"/>
              <a:tabLst>
                <a:tab pos="0" algn="l"/>
              </a:tabLst>
            </a:pPr>
            <a:r>
              <a:rPr lang="en-US" spc="-1" dirty="0">
                <a:solidFill>
                  <a:srgbClr val="000000"/>
                </a:solidFill>
                <a:latin typeface="Arial"/>
              </a:rPr>
              <a:t>Initially the model predicted the image as “Boat”, but when adversarial perturbations are introduced, it predicts the same image as “</a:t>
            </a:r>
            <a:r>
              <a:rPr lang="en-US" spc="-1" dirty="0" err="1">
                <a:solidFill>
                  <a:srgbClr val="000000"/>
                </a:solidFill>
                <a:latin typeface="Arial"/>
              </a:rPr>
              <a:t>Ipod</a:t>
            </a:r>
            <a:r>
              <a:rPr lang="en-US" spc="-1" dirty="0">
                <a:solidFill>
                  <a:srgbClr val="000000"/>
                </a:solidFill>
                <a:latin typeface="Arial"/>
              </a:rPr>
              <a:t>”</a:t>
            </a:r>
            <a:endParaRPr lang="en-IN" sz="1800" b="0" strike="noStrike" spc="-1" dirty="0">
              <a:latin typeface="Arial"/>
            </a:endParaRPr>
          </a:p>
        </p:txBody>
      </p:sp>
    </p:spTree>
    <p:extLst>
      <p:ext uri="{BB962C8B-B14F-4D97-AF65-F5344CB8AC3E}">
        <p14:creationId xmlns:p14="http://schemas.microsoft.com/office/powerpoint/2010/main" val="3776428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6624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56640" y="0"/>
            <a:ext cx="7609840" cy="7694414"/>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gn="just" rtl="0">
              <a:spcBef>
                <a:spcPts val="0"/>
              </a:spcBef>
              <a:spcAft>
                <a:spcPts val="0"/>
              </a:spcAft>
            </a:pPr>
            <a:r>
              <a:rPr lang="en-US" sz="2800" b="1" dirty="0">
                <a:latin typeface="Times New Roman" panose="02020603050405020304" pitchFamily="18" charset="0"/>
                <a:cs typeface="Times New Roman" panose="02020603050405020304" pitchFamily="18" charset="0"/>
              </a:rPr>
              <a:t>References </a:t>
            </a:r>
          </a:p>
          <a:p>
            <a:pPr algn="just" rtl="0">
              <a:spcBef>
                <a:spcPts val="0"/>
              </a:spcBef>
              <a:spcAft>
                <a:spcPts val="0"/>
              </a:spcAft>
            </a:pPr>
            <a:endParaRPr lang="en-US" sz="1400" b="1" dirty="0">
              <a:latin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Bhavana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Kumbar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Shashidhara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Vyakaranal</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Ankita Mane, Meena S. M, Uday Kulkarni, Varsha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Chalageri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Sunil V.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Gurlahosur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Comparative Study on Adversarial Attacks and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Defense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Mechanisms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Yucong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Lai and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Yifeng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Wang, Adversarial Attacks Technology in Deep Learning Models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Muttoni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Adversarial Attacks for the Deep Learning model using Efficient Gradient Integrated Attacking algorithm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Jingbo</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Hao∗, Yang Tao, Adversarial attacks on deep learning models in smart grids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Tian, Jiwei; Wang,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Buhong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 Jing;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Konstantinou</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Charalambos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Adversarial attack and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defense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methods for neural network based state estimation in smart grid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Ninghao</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Liu,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Mengnan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Ruocheng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Guo, Huan Liu, Xia Hu, Adversarial Attacks and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Defenses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 Interpretation Perspective </a:t>
            </a:r>
            <a:r>
              <a:rPr lang="en-IN" sz="1800" dirty="0">
                <a:solidFill>
                  <a:srgbClr val="000000"/>
                </a:solidFill>
                <a:effectLst/>
                <a:latin typeface="Times New Roman" panose="02020603050405020304" pitchFamily="18" charset="0"/>
                <a:ea typeface="Times New Roman" panose="02020603050405020304" pitchFamily="18" charset="0"/>
              </a:rPr>
              <a:t>with a Flower to Retrieve the Tower</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err="1">
                <a:solidFill>
                  <a:srgbClr val="000000"/>
                </a:solidFill>
                <a:effectLst/>
                <a:latin typeface="Times New Roman" panose="02020603050405020304" pitchFamily="18" charset="0"/>
                <a:ea typeface="Times New Roman" panose="02020603050405020304" pitchFamily="18" charset="0"/>
              </a:rPr>
              <a:t>Rulin</a:t>
            </a:r>
            <a:r>
              <a:rPr lang="en-IN" sz="1800" dirty="0">
                <a:solidFill>
                  <a:srgbClr val="000000"/>
                </a:solidFill>
                <a:effectLst/>
                <a:latin typeface="Times New Roman" panose="02020603050405020304" pitchFamily="18" charset="0"/>
                <a:ea typeface="Times New Roman" panose="02020603050405020304" pitchFamily="18" charset="0"/>
              </a:rPr>
              <a:t> Shao, </a:t>
            </a:r>
            <a:r>
              <a:rPr lang="en-IN" sz="1800" dirty="0" err="1">
                <a:solidFill>
                  <a:srgbClr val="000000"/>
                </a:solidFill>
                <a:effectLst/>
                <a:latin typeface="Times New Roman" panose="02020603050405020304" pitchFamily="18" charset="0"/>
                <a:ea typeface="Times New Roman" panose="02020603050405020304" pitchFamily="18" charset="0"/>
              </a:rPr>
              <a:t>Zhouxing</a:t>
            </a:r>
            <a:r>
              <a:rPr lang="en-IN" sz="1800" dirty="0">
                <a:solidFill>
                  <a:srgbClr val="000000"/>
                </a:solidFill>
                <a:effectLst/>
                <a:latin typeface="Times New Roman" panose="02020603050405020304" pitchFamily="18" charset="0"/>
                <a:ea typeface="Times New Roman" panose="02020603050405020304" pitchFamily="18" charset="0"/>
              </a:rPr>
              <a:t> Shi, </a:t>
            </a:r>
            <a:r>
              <a:rPr lang="en-IN" sz="1800" dirty="0" err="1">
                <a:solidFill>
                  <a:srgbClr val="000000"/>
                </a:solidFill>
                <a:effectLst/>
                <a:latin typeface="Times New Roman" panose="02020603050405020304" pitchFamily="18" charset="0"/>
                <a:ea typeface="Times New Roman" panose="02020603050405020304" pitchFamily="18" charset="0"/>
              </a:rPr>
              <a:t>Jinfeng</a:t>
            </a:r>
            <a:r>
              <a:rPr lang="en-IN" sz="1800" dirty="0">
                <a:solidFill>
                  <a:srgbClr val="000000"/>
                </a:solidFill>
                <a:effectLst/>
                <a:latin typeface="Times New Roman" panose="02020603050405020304" pitchFamily="18" charset="0"/>
                <a:ea typeface="Times New Roman" panose="02020603050405020304" pitchFamily="18" charset="0"/>
              </a:rPr>
              <a:t> Yi, Pin-Yu Chen, Cho-Jui Hsieh, Robust Text CAPTCHAs Using Adversarial Examples</a:t>
            </a:r>
          </a:p>
          <a:p>
            <a:pPr marL="342900" indent="-342900" algn="just" fontAlgn="base">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Nicolas Muller, Daniel </a:t>
            </a:r>
            <a:r>
              <a:rPr lang="en-IN" sz="1800" dirty="0" err="1">
                <a:solidFill>
                  <a:srgbClr val="000000"/>
                </a:solidFill>
                <a:effectLst/>
                <a:latin typeface="Times New Roman" panose="02020603050405020304" pitchFamily="18" charset="0"/>
                <a:ea typeface="Times New Roman" panose="02020603050405020304" pitchFamily="18" charset="0"/>
              </a:rPr>
              <a:t>Kowatsch</a:t>
            </a:r>
            <a:r>
              <a:rPr lang="en-IN" sz="1800" dirty="0">
                <a:solidFill>
                  <a:srgbClr val="000000"/>
                </a:solidFill>
                <a:effectLst/>
                <a:latin typeface="Times New Roman" panose="02020603050405020304" pitchFamily="18" charset="0"/>
                <a:ea typeface="Times New Roman" panose="02020603050405020304" pitchFamily="18" charset="0"/>
              </a:rPr>
              <a:t>, Konstantin </a:t>
            </a:r>
            <a:r>
              <a:rPr lang="en-IN" sz="1800" dirty="0" err="1">
                <a:solidFill>
                  <a:srgbClr val="000000"/>
                </a:solidFill>
                <a:effectLst/>
                <a:latin typeface="Times New Roman" panose="02020603050405020304" pitchFamily="18" charset="0"/>
                <a:ea typeface="Times New Roman" panose="02020603050405020304" pitchFamily="18" charset="0"/>
              </a:rPr>
              <a:t>Bottinger</a:t>
            </a:r>
            <a:r>
              <a:rPr lang="en-IN" sz="1800" dirty="0">
                <a:solidFill>
                  <a:srgbClr val="000000"/>
                </a:solidFill>
                <a:effectLst/>
                <a:latin typeface="Times New Roman" panose="02020603050405020304" pitchFamily="18" charset="0"/>
                <a:ea typeface="Times New Roman" panose="02020603050405020304" pitchFamily="18" charset="0"/>
              </a:rPr>
              <a:t>, Data Poisoning Attacks on Regression Learning and Corresponding </a:t>
            </a:r>
            <a:r>
              <a:rPr lang="en-IN" sz="1800" dirty="0" err="1">
                <a:solidFill>
                  <a:srgbClr val="000000"/>
                </a:solidFill>
                <a:effectLst/>
                <a:latin typeface="Times New Roman" panose="02020603050405020304" pitchFamily="18" charset="0"/>
                <a:ea typeface="Times New Roman" panose="02020603050405020304" pitchFamily="18" charset="0"/>
              </a:rPr>
              <a:t>Defenses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rtl="0">
              <a:spcBef>
                <a:spcPts val="0"/>
              </a:spcBef>
              <a:spcAft>
                <a:spcPts val="0"/>
              </a:spcAft>
            </a:pPr>
            <a:br>
              <a:rPr lang="en-US" dirty="0"/>
            </a:br>
            <a:br>
              <a:rPr lang="en-US" b="0" dirty="0">
                <a:effectLst/>
              </a:rPr>
            </a:br>
            <a:br>
              <a:rPr lang="en-US" b="0" dirty="0">
                <a:effectLst/>
              </a:rPr>
            </a:br>
            <a:endParaRPr lang="en-IN" sz="1400" b="0" strike="noStrike" spc="-1" dirty="0">
              <a:latin typeface="Arial"/>
            </a:endParaRPr>
          </a:p>
        </p:txBody>
      </p:sp>
    </p:spTree>
    <p:extLst>
      <p:ext uri="{BB962C8B-B14F-4D97-AF65-F5344CB8AC3E}">
        <p14:creationId xmlns:p14="http://schemas.microsoft.com/office/powerpoint/2010/main" val="180446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44" name="Google Shape;190;p23"/>
          <p:cNvSpPr/>
          <p:nvPr/>
        </p:nvSpPr>
        <p:spPr>
          <a:xfrm>
            <a:off x="1066800" y="97524"/>
            <a:ext cx="7534320" cy="615553"/>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800" b="1" strike="noStrike" spc="-1" dirty="0">
                <a:solidFill>
                  <a:srgbClr val="000000"/>
                </a:solidFill>
                <a:latin typeface="Times New Roman" panose="02020603050405020304" pitchFamily="18" charset="0"/>
                <a:ea typeface="Calibri"/>
                <a:cs typeface="Times New Roman" panose="02020603050405020304" pitchFamily="18" charset="0"/>
              </a:rPr>
              <a:t>Co-Guide Meet Details</a:t>
            </a:r>
            <a:endParaRPr lang="en-IN" sz="2800" b="1" strike="noStrike" spc="-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6F58FA33-9137-382E-6E8A-66DD90E36EC7}"/>
              </a:ext>
            </a:extLst>
          </p:cNvPr>
          <p:cNvSpPr txBox="1"/>
          <p:nvPr/>
        </p:nvSpPr>
        <p:spPr>
          <a:xfrm>
            <a:off x="1066800" y="895068"/>
            <a:ext cx="7884160" cy="3787704"/>
          </a:xfrm>
          <a:prstGeom prst="rect">
            <a:avLst/>
          </a:prstGeom>
          <a:noFill/>
        </p:spPr>
        <p:txBody>
          <a:bodyPr wrap="square">
            <a:spAutoFit/>
          </a:bodyPr>
          <a:lstStyle/>
          <a:p>
            <a:pPr marL="457200" indent="-343080" algn="just">
              <a:lnSpc>
                <a:spcPct val="90000"/>
              </a:lnSpc>
              <a:spcBef>
                <a:spcPts val="1001"/>
              </a:spcBef>
              <a:buClr>
                <a:srgbClr val="000000"/>
              </a:buClr>
              <a:buFont typeface="Arial"/>
              <a:buChar char="•"/>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10/1/23  -  first co-guide meet</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457200" indent="-343080" algn="just">
              <a:lnSpc>
                <a:spcPct val="90000"/>
              </a:lnSpc>
              <a:spcBef>
                <a:spcPts val="1001"/>
              </a:spcBef>
              <a:buClr>
                <a:srgbClr val="000000"/>
              </a:buClr>
              <a:buFont typeface="Arial"/>
              <a:buChar char="•"/>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Remarks by the co-guide : Looks good so far. Come up with design for the project.</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114480" algn="just">
              <a:lnSpc>
                <a:spcPct val="9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457200" indent="-343080" algn="just">
              <a:lnSpc>
                <a:spcPct val="90000"/>
              </a:lnSpc>
              <a:spcBef>
                <a:spcPts val="1001"/>
              </a:spcBef>
              <a:buClr>
                <a:srgbClr val="000000"/>
              </a:buClr>
              <a:buFont typeface="Arial"/>
              <a:buChar char="•"/>
              <a:tabLst>
                <a:tab pos="0" algn="l"/>
              </a:tabLst>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30/1/23  -  second co-guide meet</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457200" indent="-343080" algn="just">
              <a:lnSpc>
                <a:spcPct val="90000"/>
              </a:lnSpc>
              <a:spcBef>
                <a:spcPts val="1001"/>
              </a:spcBef>
              <a:buClr>
                <a:srgbClr val="000000"/>
              </a:buClr>
              <a:buFont typeface="Arial"/>
              <a:buChar char="•"/>
              <a:tabLst>
                <a:tab pos="0" algn="l"/>
              </a:tabLst>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Remarks by the co-guide : Looks good so far. Start with the implementation for the image data model.</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457200" indent="-343080" algn="just">
              <a:lnSpc>
                <a:spcPct val="90000"/>
              </a:lnSpc>
              <a:spcBef>
                <a:spcPts val="1001"/>
              </a:spcBef>
              <a:buClr>
                <a:srgbClr val="000000"/>
              </a:buClr>
              <a:buFont typeface="Arial"/>
              <a:buChar char="•"/>
              <a:tabLst>
                <a:tab pos="0" algn="l"/>
              </a:tabLst>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11/4/23  - third co-guide meet</a:t>
            </a:r>
          </a:p>
          <a:p>
            <a:pPr marL="457200" indent="-343080" algn="just">
              <a:spcBef>
                <a:spcPts val="1001"/>
              </a:spcBef>
              <a:buClr>
                <a:srgbClr val="000000"/>
              </a:buClr>
              <a:buFont typeface="Arial"/>
              <a:buChar char="•"/>
              <a:tabLst>
                <a:tab pos="0" algn="l"/>
              </a:tabLst>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Remarks by the co-guide : Looks good so far. Start with the implementation for the text data model.</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022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50" name="Google Shape;218;p26" descr="C:\Documents and Settings\ADMIN\Desktop\Courses Offered.jpg"/>
          <p:cNvPicPr/>
          <p:nvPr/>
        </p:nvPicPr>
        <p:blipFill>
          <a:blip r:embed="rId2"/>
          <a:stretch/>
        </p:blipFill>
        <p:spPr>
          <a:xfrm>
            <a:off x="0" y="0"/>
            <a:ext cx="9143640" cy="6857640"/>
          </a:xfrm>
          <a:prstGeom prst="rect">
            <a:avLst/>
          </a:prstGeom>
          <a:ln w="0">
            <a:noFill/>
          </a:ln>
        </p:spPr>
      </p:pic>
      <p:sp>
        <p:nvSpPr>
          <p:cNvPr id="151" name="Google Shape;219;p2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52" name="Google Shape;220;p26"/>
          <p:cNvSpPr/>
          <p:nvPr/>
        </p:nvSpPr>
        <p:spPr>
          <a:xfrm>
            <a:off x="1016000" y="121920"/>
            <a:ext cx="7585120" cy="615553"/>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800" b="1" strike="noStrike" spc="-1" dirty="0">
                <a:solidFill>
                  <a:srgbClr val="000000"/>
                </a:solidFill>
                <a:latin typeface="Times New Roman" panose="02020603050405020304" pitchFamily="18" charset="0"/>
                <a:ea typeface="Calibri"/>
                <a:cs typeface="Times New Roman" panose="02020603050405020304" pitchFamily="18" charset="0"/>
              </a:rPr>
              <a:t>PROJECT TOOL SNAPSHOT</a:t>
            </a:r>
            <a:endParaRPr lang="en-IN" sz="3600" b="1" strike="noStrike" spc="-1" dirty="0">
              <a:latin typeface="Arial"/>
            </a:endParaRPr>
          </a:p>
        </p:txBody>
      </p:sp>
      <p:pic>
        <p:nvPicPr>
          <p:cNvPr id="4" name="Picture 3">
            <a:extLst>
              <a:ext uri="{FF2B5EF4-FFF2-40B4-BE49-F238E27FC236}">
                <a16:creationId xmlns:a16="http://schemas.microsoft.com/office/drawing/2014/main" id="{61B235F4-7293-9C05-AF4D-4EB7169D1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64660"/>
            <a:ext cx="8128000" cy="38226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50" name="Google Shape;218;p26" descr="C:\Documents and Settings\ADMIN\Desktop\Courses Offered.jpg"/>
          <p:cNvPicPr/>
          <p:nvPr/>
        </p:nvPicPr>
        <p:blipFill>
          <a:blip r:embed="rId2"/>
          <a:stretch/>
        </p:blipFill>
        <p:spPr>
          <a:xfrm>
            <a:off x="0" y="0"/>
            <a:ext cx="9143640" cy="6857640"/>
          </a:xfrm>
          <a:prstGeom prst="rect">
            <a:avLst/>
          </a:prstGeom>
          <a:ln w="0">
            <a:noFill/>
          </a:ln>
        </p:spPr>
      </p:pic>
      <p:sp>
        <p:nvSpPr>
          <p:cNvPr id="151" name="Google Shape;219;p2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pic>
        <p:nvPicPr>
          <p:cNvPr id="3" name="Picture 2">
            <a:extLst>
              <a:ext uri="{FF2B5EF4-FFF2-40B4-BE49-F238E27FC236}">
                <a16:creationId xmlns:a16="http://schemas.microsoft.com/office/drawing/2014/main" id="{27209159-ECF6-51D4-8A0A-BA4D40D3C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1122480"/>
            <a:ext cx="8023926" cy="3861329"/>
          </a:xfrm>
          <a:prstGeom prst="rect">
            <a:avLst/>
          </a:prstGeom>
        </p:spPr>
      </p:pic>
    </p:spTree>
    <p:extLst>
      <p:ext uri="{BB962C8B-B14F-4D97-AF65-F5344CB8AC3E}">
        <p14:creationId xmlns:p14="http://schemas.microsoft.com/office/powerpoint/2010/main" val="30415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1808480" y="416091"/>
            <a:ext cx="7772400" cy="369332"/>
          </a:xfrm>
          <a:prstGeom prst="rect">
            <a:avLst/>
          </a:prstGeom>
          <a:noFill/>
        </p:spPr>
        <p:txBody>
          <a:bodyPr wrap="square">
            <a:spAutoFit/>
          </a:bodyPr>
          <a:lstStyle/>
          <a:p>
            <a:pPr marL="0" marR="0" lvl="0" indent="0" algn="ctr" rtl="0">
              <a:spcBef>
                <a:spcPts val="0"/>
              </a:spcBef>
              <a:spcAft>
                <a:spcPts val="0"/>
              </a:spcAft>
              <a:buNone/>
            </a:pPr>
            <a:r>
              <a:rPr lang="en-IN" sz="1800" b="1" dirty="0">
                <a:latin typeface="Arial" panose="020B0604020202020204" pitchFamily="34" charset="0"/>
              </a:rPr>
              <a:t>Batch No</a:t>
            </a:r>
            <a:r>
              <a:rPr lang="en-IN" sz="1800" b="1" i="0" u="none" strike="noStrike" dirty="0">
                <a:solidFill>
                  <a:srgbClr val="000000"/>
                </a:solidFill>
                <a:effectLst/>
                <a:latin typeface="Arial" panose="020B0604020202020204" pitchFamily="34" charset="0"/>
              </a:rPr>
              <a:t> : 68 </a:t>
            </a:r>
            <a:endParaRPr lang="en-US" sz="2000" b="1" dirty="0">
              <a:solidFill>
                <a:schemeClr val="dk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28700" y="833438"/>
            <a:ext cx="7772400" cy="1631216"/>
          </a:xfrm>
          <a:prstGeom prst="rect">
            <a:avLst/>
          </a:prstGeom>
          <a:noFill/>
        </p:spPr>
        <p:txBody>
          <a:bodyPr wrap="square">
            <a:spAutoFit/>
          </a:bodyPr>
          <a:lstStyle/>
          <a:p>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graphicFrame>
        <p:nvGraphicFramePr>
          <p:cNvPr id="2" name="Table 1">
            <a:extLst>
              <a:ext uri="{FF2B5EF4-FFF2-40B4-BE49-F238E27FC236}">
                <a16:creationId xmlns:a16="http://schemas.microsoft.com/office/drawing/2014/main" id="{478F8097-1FA5-6315-A1D2-D9EFF3FD751C}"/>
              </a:ext>
            </a:extLst>
          </p:cNvPr>
          <p:cNvGraphicFramePr>
            <a:graphicFrameLocks noGrp="1"/>
          </p:cNvGraphicFramePr>
          <p:nvPr>
            <p:extLst>
              <p:ext uri="{D42A27DB-BD31-4B8C-83A1-F6EECF244321}">
                <p14:modId xmlns:p14="http://schemas.microsoft.com/office/powerpoint/2010/main" val="1197111442"/>
              </p:ext>
            </p:extLst>
          </p:nvPr>
        </p:nvGraphicFramePr>
        <p:xfrm>
          <a:off x="1615440" y="1229927"/>
          <a:ext cx="6842760" cy="4295119"/>
        </p:xfrm>
        <a:graphic>
          <a:graphicData uri="http://schemas.openxmlformats.org/drawingml/2006/table">
            <a:tbl>
              <a:tblPr/>
              <a:tblGrid>
                <a:gridCol w="3380719">
                  <a:extLst>
                    <a:ext uri="{9D8B030D-6E8A-4147-A177-3AD203B41FA5}">
                      <a16:colId xmlns:a16="http://schemas.microsoft.com/office/drawing/2014/main" val="3548473913"/>
                    </a:ext>
                  </a:extLst>
                </a:gridCol>
                <a:gridCol w="3462041">
                  <a:extLst>
                    <a:ext uri="{9D8B030D-6E8A-4147-A177-3AD203B41FA5}">
                      <a16:colId xmlns:a16="http://schemas.microsoft.com/office/drawing/2014/main" val="4193523033"/>
                    </a:ext>
                  </a:extLst>
                </a:gridCol>
              </a:tblGrid>
              <a:tr h="2265619">
                <a:tc>
                  <a:txBody>
                    <a:bodyPr/>
                    <a:lstStyle/>
                    <a:p>
                      <a:pPr rtl="0" fontAlgn="t">
                        <a:spcBef>
                          <a:spcPts val="0"/>
                        </a:spcBef>
                        <a:spcAft>
                          <a:spcPts val="0"/>
                        </a:spcAft>
                      </a:pPr>
                      <a:r>
                        <a:rPr lang="en-US" sz="1400" b="1" i="0" u="none" strike="noStrike" dirty="0">
                          <a:solidFill>
                            <a:srgbClr val="000000"/>
                          </a:solidFill>
                          <a:effectLst/>
                          <a:latin typeface="Arial" panose="020B0604020202020204" pitchFamily="34" charset="0"/>
                        </a:rPr>
                        <a:t>Team Member 1 : </a:t>
                      </a: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Gaurav Sarkar</a:t>
                      </a:r>
                      <a:endParaRPr lang="en-US" sz="1400" dirty="0">
                        <a:effectLst/>
                      </a:endParaRP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1DS19CS715</a:t>
                      </a:r>
                      <a:endParaRPr lang="en-US" sz="1400" dirty="0">
                        <a:effectLst/>
                      </a:endParaRPr>
                    </a:p>
                    <a:p>
                      <a:pPr marL="285750" indent="-285750" rtl="0" fontAlgn="t">
                        <a:spcBef>
                          <a:spcPts val="0"/>
                        </a:spcBef>
                        <a:spcAft>
                          <a:spcPts val="0"/>
                        </a:spcAft>
                        <a:buFont typeface="Arial" panose="020B0604020202020204" pitchFamily="34" charset="0"/>
                        <a:buChar char="•"/>
                      </a:pPr>
                      <a:endParaRPr lang="en-US" sz="1400" dirty="0">
                        <a:effectLst/>
                      </a:endParaRPr>
                    </a:p>
                    <a:p>
                      <a:pPr rtl="0" fontAlgn="t">
                        <a:spcBef>
                          <a:spcPts val="0"/>
                        </a:spcBef>
                        <a:spcAft>
                          <a:spcPts val="0"/>
                        </a:spcAft>
                      </a:pPr>
                      <a:br>
                        <a:rPr lang="en-US" sz="1400" dirty="0">
                          <a:effectLst/>
                        </a:rPr>
                      </a:br>
                      <a:r>
                        <a:rPr lang="en-US" sz="1400" b="1" i="0" u="none" strike="noStrike" dirty="0">
                          <a:solidFill>
                            <a:srgbClr val="000000"/>
                          </a:solidFill>
                          <a:effectLst/>
                          <a:latin typeface="Arial" panose="020B0604020202020204" pitchFamily="34" charset="0"/>
                        </a:rPr>
                        <a:t>Contribution</a:t>
                      </a:r>
                      <a:r>
                        <a:rPr lang="en-US" sz="1400" b="0" i="0" u="none" strike="noStrike" dirty="0">
                          <a:solidFill>
                            <a:srgbClr val="000000"/>
                          </a:solidFill>
                          <a:effectLst/>
                          <a:latin typeface="Arial" panose="020B0604020202020204" pitchFamily="34" charset="0"/>
                        </a:rPr>
                        <a:t> :</a:t>
                      </a:r>
                    </a:p>
                    <a:p>
                      <a:pPr rtl="0" fontAlgn="t">
                        <a:spcBef>
                          <a:spcPts val="0"/>
                        </a:spcBef>
                        <a:spcAft>
                          <a:spcPts val="0"/>
                        </a:spcAft>
                      </a:pPr>
                      <a:r>
                        <a:rPr lang="en-US" sz="1400" b="0" i="0" u="none" strike="noStrike" dirty="0">
                          <a:solidFill>
                            <a:srgbClr val="000000"/>
                          </a:solidFill>
                          <a:effectLst/>
                          <a:latin typeface="Arial" panose="020B0604020202020204" pitchFamily="34" charset="0"/>
                        </a:rPr>
                        <a:t>Implemented adversarial attacks and defense mechanisms on image data model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latin typeface="Arial" panose="020B0604020202020204" pitchFamily="34" charset="0"/>
                        </a:rPr>
                        <a:t>Team Member 2 : </a:t>
                      </a: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Durgesh Nandini M</a:t>
                      </a:r>
                      <a:endParaRPr lang="en-US" sz="1400" dirty="0">
                        <a:effectLst/>
                      </a:endParaRP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1DS19CS711</a:t>
                      </a:r>
                    </a:p>
                    <a:p>
                      <a:pPr rtl="0" fontAlgn="t">
                        <a:spcBef>
                          <a:spcPts val="0"/>
                        </a:spcBef>
                        <a:spcAft>
                          <a:spcPts val="0"/>
                        </a:spcAft>
                      </a:pPr>
                      <a:br>
                        <a:rPr lang="en-US" sz="1400" dirty="0">
                          <a:effectLst/>
                        </a:rPr>
                      </a:br>
                      <a:endParaRPr lang="en-US" sz="1400" dirty="0">
                        <a:effectLst/>
                      </a:endParaRPr>
                    </a:p>
                    <a:p>
                      <a:pPr rtl="0" fontAlgn="t">
                        <a:spcBef>
                          <a:spcPts val="0"/>
                        </a:spcBef>
                        <a:spcAft>
                          <a:spcPts val="0"/>
                        </a:spcAft>
                      </a:pPr>
                      <a:r>
                        <a:rPr lang="en-US" sz="1400" b="1" i="0" u="none" strike="noStrike" dirty="0">
                          <a:solidFill>
                            <a:srgbClr val="000000"/>
                          </a:solidFill>
                          <a:effectLst/>
                          <a:latin typeface="Arial" panose="020B0604020202020204" pitchFamily="34" charset="0"/>
                        </a:rPr>
                        <a:t>Contribution</a:t>
                      </a:r>
                      <a:r>
                        <a:rPr lang="en-US" sz="1400" b="0" i="0" u="none" strike="noStrike" dirty="0">
                          <a:solidFill>
                            <a:srgbClr val="000000"/>
                          </a:solidFill>
                          <a:effectLst/>
                          <a:latin typeface="Arial" panose="020B0604020202020204" pitchFamily="34" charset="0"/>
                        </a:rPr>
                        <a:t> :</a:t>
                      </a:r>
                    </a:p>
                    <a:p>
                      <a:pPr rtl="0" fontAlgn="t">
                        <a:spcBef>
                          <a:spcPts val="0"/>
                        </a:spcBef>
                        <a:spcAft>
                          <a:spcPts val="0"/>
                        </a:spcAft>
                      </a:pPr>
                      <a:r>
                        <a:rPr lang="en-US" sz="1400" b="0" i="0" u="none" strike="noStrike" dirty="0">
                          <a:solidFill>
                            <a:srgbClr val="000000"/>
                          </a:solidFill>
                          <a:effectLst/>
                          <a:latin typeface="Arial" panose="020B0604020202020204" pitchFamily="34" charset="0"/>
                        </a:rPr>
                        <a:t>Implemented adversarial attacks and defense mechanisms on image data model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6865222"/>
                  </a:ext>
                </a:extLst>
              </a:tr>
              <a:tr h="2029500">
                <a:tc>
                  <a:txBody>
                    <a:bodyPr/>
                    <a:lstStyle/>
                    <a:p>
                      <a:pPr rtl="0" fontAlgn="t">
                        <a:spcBef>
                          <a:spcPts val="0"/>
                        </a:spcBef>
                        <a:spcAft>
                          <a:spcPts val="0"/>
                        </a:spcAft>
                      </a:pPr>
                      <a:r>
                        <a:rPr lang="en-US" sz="1400" b="1" i="0" u="none" strike="noStrike" dirty="0">
                          <a:solidFill>
                            <a:srgbClr val="000000"/>
                          </a:solidFill>
                          <a:effectLst/>
                          <a:latin typeface="Arial" panose="020B0604020202020204" pitchFamily="34" charset="0"/>
                        </a:rPr>
                        <a:t>Team Member 3 : </a:t>
                      </a:r>
                    </a:p>
                    <a:p>
                      <a:pPr marL="285750" indent="-285750" rtl="0" fontAlgn="t">
                        <a:spcBef>
                          <a:spcPts val="0"/>
                        </a:spcBef>
                        <a:spcAft>
                          <a:spcPts val="0"/>
                        </a:spcAft>
                        <a:buFont typeface="Arial" panose="020B0604020202020204" pitchFamily="34" charset="0"/>
                        <a:buChar char="•"/>
                      </a:pPr>
                      <a:r>
                        <a:rPr lang="en-US" sz="1400" b="0" i="0" u="none" strike="noStrike" dirty="0" err="1">
                          <a:solidFill>
                            <a:srgbClr val="000000"/>
                          </a:solidFill>
                          <a:effectLst/>
                          <a:latin typeface="Arial" panose="020B0604020202020204" pitchFamily="34" charset="0"/>
                        </a:rPr>
                        <a:t>GaganDeep</a:t>
                      </a:r>
                      <a:endParaRPr lang="en-US" sz="1400" dirty="0">
                        <a:effectLst/>
                      </a:endParaRP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1DS19CS714</a:t>
                      </a:r>
                      <a:endParaRPr lang="en-US" sz="1400" dirty="0">
                        <a:effectLst/>
                      </a:endParaRPr>
                    </a:p>
                    <a:p>
                      <a:pPr rtl="0" fontAlgn="t">
                        <a:spcBef>
                          <a:spcPts val="0"/>
                        </a:spcBef>
                        <a:spcAft>
                          <a:spcPts val="0"/>
                        </a:spcAft>
                      </a:pPr>
                      <a:br>
                        <a:rPr lang="en-US" sz="1400" dirty="0">
                          <a:effectLst/>
                        </a:rPr>
                      </a:br>
                      <a:r>
                        <a:rPr lang="en-US" sz="1400" b="1" i="0" u="none" strike="noStrike" dirty="0">
                          <a:solidFill>
                            <a:srgbClr val="000000"/>
                          </a:solidFill>
                          <a:effectLst/>
                          <a:latin typeface="Arial" panose="020B0604020202020204" pitchFamily="34" charset="0"/>
                        </a:rPr>
                        <a:t>Contribution :</a:t>
                      </a:r>
                    </a:p>
                    <a:p>
                      <a:pPr rtl="0" fontAlgn="t">
                        <a:spcBef>
                          <a:spcPts val="0"/>
                        </a:spcBef>
                        <a:spcAft>
                          <a:spcPts val="0"/>
                        </a:spcAft>
                      </a:pPr>
                      <a:r>
                        <a:rPr lang="en-US" sz="1400" b="0" i="0" u="none" strike="noStrike" dirty="0">
                          <a:solidFill>
                            <a:srgbClr val="000000"/>
                          </a:solidFill>
                          <a:effectLst/>
                          <a:latin typeface="Arial" panose="020B0604020202020204" pitchFamily="34" charset="0"/>
                        </a:rPr>
                        <a:t>Implemented adversarial attacks and defense mechanisms on text data model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latin typeface="Arial" panose="020B0604020202020204" pitchFamily="34" charset="0"/>
                        </a:rPr>
                        <a:t>Team Member 4 : </a:t>
                      </a:r>
                    </a:p>
                    <a:p>
                      <a:pPr marL="285750" indent="-285750" rtl="0" fontAlgn="t">
                        <a:spcBef>
                          <a:spcPts val="0"/>
                        </a:spcBef>
                        <a:spcAft>
                          <a:spcPts val="0"/>
                        </a:spcAft>
                        <a:buFont typeface="Arial" panose="020B0604020202020204" pitchFamily="34" charset="0"/>
                        <a:buChar char="•"/>
                      </a:pPr>
                      <a:r>
                        <a:rPr lang="en-US" sz="1400" b="0" i="0" u="none" strike="noStrike" dirty="0" err="1">
                          <a:solidFill>
                            <a:srgbClr val="000000"/>
                          </a:solidFill>
                          <a:effectLst/>
                          <a:latin typeface="Arial" panose="020B0604020202020204" pitchFamily="34" charset="0"/>
                        </a:rPr>
                        <a:t>Faizan</a:t>
                      </a:r>
                      <a:r>
                        <a:rPr lang="en-US" sz="1400" b="0" i="0" u="none" strike="noStrike" dirty="0">
                          <a:solidFill>
                            <a:srgbClr val="000000"/>
                          </a:solidFill>
                          <a:effectLst/>
                          <a:latin typeface="Arial" panose="020B0604020202020204" pitchFamily="34" charset="0"/>
                        </a:rPr>
                        <a:t> </a:t>
                      </a:r>
                      <a:r>
                        <a:rPr lang="en-US" sz="1400" b="0" i="0" u="none" strike="noStrike" dirty="0" err="1">
                          <a:solidFill>
                            <a:srgbClr val="000000"/>
                          </a:solidFill>
                          <a:effectLst/>
                          <a:latin typeface="Arial" panose="020B0604020202020204" pitchFamily="34" charset="0"/>
                        </a:rPr>
                        <a:t>khurshid</a:t>
                      </a:r>
                      <a:endParaRPr lang="en-US" sz="1400" dirty="0">
                        <a:effectLst/>
                      </a:endParaRP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1DS19CS713</a:t>
                      </a:r>
                      <a:endParaRPr lang="en-US" sz="1400" dirty="0">
                        <a:effectLst/>
                      </a:endParaRPr>
                    </a:p>
                    <a:p>
                      <a:pPr rtl="0" fontAlgn="t">
                        <a:spcBef>
                          <a:spcPts val="0"/>
                        </a:spcBef>
                        <a:spcAft>
                          <a:spcPts val="0"/>
                        </a:spcAft>
                      </a:pPr>
                      <a:br>
                        <a:rPr lang="en-US" sz="1400" dirty="0">
                          <a:effectLst/>
                        </a:rPr>
                      </a:br>
                      <a:r>
                        <a:rPr lang="en-US" sz="1400" b="1" i="0" u="none" strike="noStrike" dirty="0">
                          <a:solidFill>
                            <a:srgbClr val="000000"/>
                          </a:solidFill>
                          <a:effectLst/>
                          <a:latin typeface="Arial" panose="020B0604020202020204" pitchFamily="34" charset="0"/>
                        </a:rPr>
                        <a:t>Contribution :</a:t>
                      </a:r>
                      <a:endParaRPr lang="en-US" sz="1400" b="1"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Implemented adversarial attacks and defense mechanisms on text data model</a:t>
                      </a:r>
                    </a:p>
                    <a:p>
                      <a:pPr fontAlgn="t"/>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971024"/>
                  </a:ext>
                </a:extLst>
              </a:tr>
            </a:tbl>
          </a:graphicData>
        </a:graphic>
      </p:graphicFrame>
      <p:sp>
        <p:nvSpPr>
          <p:cNvPr id="3" name="Rectangle 1">
            <a:extLst>
              <a:ext uri="{FF2B5EF4-FFF2-40B4-BE49-F238E27FC236}">
                <a16:creationId xmlns:a16="http://schemas.microsoft.com/office/drawing/2014/main" id="{B0E35D3C-CC61-1658-70F9-31E7DB32FC0A}"/>
              </a:ext>
            </a:extLst>
          </p:cNvPr>
          <p:cNvSpPr>
            <a:spLocks noChangeArrowheads="1"/>
          </p:cNvSpPr>
          <p:nvPr/>
        </p:nvSpPr>
        <p:spPr bwMode="auto">
          <a:xfrm>
            <a:off x="2701925" y="20743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0125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0"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1" name="Google Shape;96;p14" descr="C:\Documents and Settings\ADMIN\Desktop\Courses Offered.jpg"/>
          <p:cNvPicPr/>
          <p:nvPr/>
        </p:nvPicPr>
        <p:blipFill>
          <a:blip r:embed="rId2"/>
          <a:stretch/>
        </p:blipFill>
        <p:spPr>
          <a:xfrm>
            <a:off x="0" y="0"/>
            <a:ext cx="9143640" cy="6857640"/>
          </a:xfrm>
          <a:prstGeom prst="rect">
            <a:avLst/>
          </a:prstGeom>
          <a:ln w="0">
            <a:noFill/>
          </a:ln>
        </p:spPr>
      </p:pic>
      <p:sp>
        <p:nvSpPr>
          <p:cNvPr id="92" name="Google Shape;97;p14"/>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93" name="Google Shape;98;p14"/>
          <p:cNvSpPr/>
          <p:nvPr/>
        </p:nvSpPr>
        <p:spPr>
          <a:xfrm>
            <a:off x="975360" y="0"/>
            <a:ext cx="8046720" cy="5909310"/>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2800" b="1" spc="-1" dirty="0">
                <a:latin typeface="Times New Roman" panose="02020603050405020304" pitchFamily="18" charset="0"/>
                <a:cs typeface="Times New Roman" panose="02020603050405020304" pitchFamily="18" charset="0"/>
              </a:rPr>
              <a:t>Objectives</a:t>
            </a:r>
          </a:p>
          <a:p>
            <a:pPr>
              <a:lnSpc>
                <a:spcPct val="100000"/>
              </a:lnSpc>
              <a:buNone/>
              <a:tabLst>
                <a:tab pos="0" algn="l"/>
              </a:tabLst>
            </a:pPr>
            <a:endParaRPr lang="en-IN" b="1" strike="noStrike" spc="-1" dirty="0">
              <a:latin typeface="Arial"/>
            </a:endParaRPr>
          </a:p>
          <a:p>
            <a:pPr marL="343080" indent="-343080">
              <a:lnSpc>
                <a:spcPct val="100000"/>
              </a:lnSpc>
              <a:buClr>
                <a:srgbClr val="000000"/>
              </a:buClr>
              <a:buFont typeface="Arial"/>
              <a:buChar char="•"/>
              <a:tabLst>
                <a:tab pos="0" algn="l"/>
              </a:tabLst>
            </a:pPr>
            <a:r>
              <a:rPr lang="en-US" spc="-1" dirty="0">
                <a:solidFill>
                  <a:srgbClr val="000000"/>
                </a:solidFill>
                <a:latin typeface="Arial"/>
                <a:ea typeface="Arial"/>
              </a:rPr>
              <a:t>We are aiming to demonstrate different types of adversarial attacks on the image data model</a:t>
            </a:r>
          </a:p>
          <a:p>
            <a:pPr>
              <a:lnSpc>
                <a:spcPct val="100000"/>
              </a:lnSpc>
              <a:buClr>
                <a:srgbClr val="000000"/>
              </a:buClr>
              <a:tabLst>
                <a:tab pos="0" algn="l"/>
              </a:tabLst>
            </a:pPr>
            <a:endParaRPr lang="en-US" spc="-1" dirty="0">
              <a:solidFill>
                <a:srgbClr val="000000"/>
              </a:solidFill>
              <a:latin typeface="Arial"/>
              <a:ea typeface="Arial"/>
            </a:endParaRPr>
          </a:p>
          <a:p>
            <a:pPr marL="343080" indent="-343080">
              <a:buClr>
                <a:srgbClr val="000000"/>
              </a:buClr>
              <a:buFont typeface="Arial"/>
              <a:buChar char="•"/>
              <a:tabLst>
                <a:tab pos="0" algn="l"/>
              </a:tabLst>
            </a:pPr>
            <a:r>
              <a:rPr lang="en-US" spc="-1" dirty="0">
                <a:solidFill>
                  <a:srgbClr val="000000"/>
                </a:solidFill>
                <a:latin typeface="Arial"/>
                <a:ea typeface="Arial"/>
              </a:rPr>
              <a:t>We are aiming to demonstrate different types of defense mechanisms on the image data model to provide protection against adversarial attacks and thereby make the models more robust and secure</a:t>
            </a:r>
          </a:p>
          <a:p>
            <a:pPr>
              <a:buClr>
                <a:srgbClr val="000000"/>
              </a:buClr>
              <a:tabLst>
                <a:tab pos="0" algn="l"/>
              </a:tabLst>
            </a:pPr>
            <a:endParaRPr lang="en-US" sz="1800" b="0" strike="noStrike" spc="-1" dirty="0">
              <a:solidFill>
                <a:srgbClr val="000000"/>
              </a:solidFill>
              <a:latin typeface="Arial"/>
            </a:endParaRPr>
          </a:p>
          <a:p>
            <a:pPr marL="343080" indent="-343080">
              <a:lnSpc>
                <a:spcPct val="100000"/>
              </a:lnSpc>
              <a:buClr>
                <a:srgbClr val="000000"/>
              </a:buClr>
              <a:buFont typeface="Arial"/>
              <a:buChar char="•"/>
              <a:tabLst>
                <a:tab pos="0" algn="l"/>
              </a:tabLst>
            </a:pPr>
            <a:r>
              <a:rPr lang="en-US" spc="-1" dirty="0">
                <a:solidFill>
                  <a:srgbClr val="000000"/>
                </a:solidFill>
                <a:latin typeface="Arial"/>
                <a:ea typeface="Arial"/>
              </a:rPr>
              <a:t>We are aiming to demonstrate different types of adversarial attacks on the text data model</a:t>
            </a:r>
          </a:p>
          <a:p>
            <a:pPr>
              <a:lnSpc>
                <a:spcPct val="100000"/>
              </a:lnSpc>
              <a:buClr>
                <a:srgbClr val="000000"/>
              </a:buClr>
              <a:tabLst>
                <a:tab pos="0" algn="l"/>
              </a:tabLst>
            </a:pPr>
            <a:endParaRPr lang="en-US" spc="-1" dirty="0">
              <a:solidFill>
                <a:srgbClr val="000000"/>
              </a:solidFill>
              <a:latin typeface="Arial"/>
              <a:ea typeface="Arial"/>
            </a:endParaRPr>
          </a:p>
          <a:p>
            <a:pPr marL="343080" indent="-343080">
              <a:buClr>
                <a:srgbClr val="000000"/>
              </a:buClr>
              <a:buFont typeface="Arial"/>
              <a:buChar char="•"/>
              <a:tabLst>
                <a:tab pos="0" algn="l"/>
              </a:tabLst>
            </a:pPr>
            <a:r>
              <a:rPr lang="en-US" spc="-1" dirty="0">
                <a:solidFill>
                  <a:srgbClr val="000000"/>
                </a:solidFill>
                <a:latin typeface="Arial"/>
                <a:ea typeface="Arial"/>
              </a:rPr>
              <a:t>We are aiming to demonstrate different types of defense mechanisms on the text data model to provide protection against adversarial attacks and thereby make the models more robust and secure</a:t>
            </a:r>
          </a:p>
          <a:p>
            <a:pPr>
              <a:buClr>
                <a:srgbClr val="000000"/>
              </a:buClr>
              <a:tabLst>
                <a:tab pos="0" algn="l"/>
              </a:tabLst>
            </a:pPr>
            <a:endParaRPr lang="en-IN" sz="1800" b="0" strike="noStrike" spc="-1" dirty="0">
              <a:latin typeface="Arial"/>
            </a:endParaRPr>
          </a:p>
          <a:p>
            <a:pPr marL="343080" indent="-343080">
              <a:buClr>
                <a:srgbClr val="000000"/>
              </a:buClr>
              <a:buFont typeface="Arial"/>
              <a:buChar char="•"/>
              <a:tabLst>
                <a:tab pos="0" algn="l"/>
              </a:tabLst>
            </a:pPr>
            <a:r>
              <a:rPr lang="en-US" sz="1800" b="0" i="0" u="none" strike="noStrike" dirty="0">
                <a:solidFill>
                  <a:srgbClr val="000000"/>
                </a:solidFill>
                <a:effectLst/>
                <a:latin typeface="Arial" panose="020B0604020202020204" pitchFamily="34" charset="0"/>
              </a:rPr>
              <a:t>We are also aiming to perform a comparative analysis of the adversarial attack algorithms and defense strategies </a:t>
            </a:r>
          </a:p>
          <a:p>
            <a:pPr marL="343080" indent="-343080">
              <a:buClr>
                <a:srgbClr val="000000"/>
              </a:buClr>
              <a:buFont typeface="Arial"/>
              <a:buChar char="•"/>
              <a:tabLst>
                <a:tab pos="0" algn="l"/>
              </a:tabLst>
            </a:pPr>
            <a:endParaRPr lang="en-US" sz="1800" b="0" i="0" u="none" strike="noStrike" dirty="0">
              <a:solidFill>
                <a:srgbClr val="000000"/>
              </a:solidFill>
              <a:effectLst/>
              <a:latin typeface="Arial" panose="020B0604020202020204" pitchFamily="34" charset="0"/>
            </a:endParaRPr>
          </a:p>
          <a:p>
            <a:pPr>
              <a:lnSpc>
                <a:spcPct val="100000"/>
              </a:lnSpc>
              <a:buNone/>
              <a:tabLst>
                <a:tab pos="0" algn="l"/>
              </a:tabLst>
            </a:pPr>
            <a:endParaRPr lang="en-IN" sz="2000" b="0" strike="noStrike" spc="-1" dirty="0">
              <a:latin typeface="Arial"/>
            </a:endParaRPr>
          </a:p>
        </p:txBody>
      </p:sp>
    </p:spTree>
    <p:extLst>
      <p:ext uri="{BB962C8B-B14F-4D97-AF65-F5344CB8AC3E}">
        <p14:creationId xmlns:p14="http://schemas.microsoft.com/office/powerpoint/2010/main" val="407185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477520" y="48288"/>
            <a:ext cx="7772400" cy="523220"/>
          </a:xfrm>
          <a:prstGeom prst="rect">
            <a:avLst/>
          </a:prstGeom>
          <a:noFill/>
        </p:spPr>
        <p:txBody>
          <a:bodyPr wrap="square">
            <a:spAutoFit/>
          </a:bodyPr>
          <a:lstStyle/>
          <a:p>
            <a:pPr marL="0" marR="0" lvl="0" indent="0" algn="ctr" rtl="0">
              <a:spcBef>
                <a:spcPts val="0"/>
              </a:spcBef>
              <a:spcAft>
                <a:spcPts val="0"/>
              </a:spcAft>
              <a:buNone/>
            </a:pPr>
            <a:r>
              <a:rPr lang="en-IN" sz="2800" b="1" dirty="0">
                <a:latin typeface="Times New Roman" panose="02020603050405020304" pitchFamily="18" charset="0"/>
                <a:cs typeface="Times New Roman" panose="02020603050405020304" pitchFamily="18" charset="0"/>
              </a:rPr>
              <a:t>Literature Survey Tabulation : </a:t>
            </a:r>
            <a:r>
              <a:rPr lang="en-IN" sz="28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833119"/>
            <a:ext cx="7772400" cy="1631216"/>
          </a:xfrm>
          <a:prstGeom prst="rect">
            <a:avLst/>
          </a:prstGeom>
          <a:noFill/>
        </p:spPr>
        <p:txBody>
          <a:bodyPr wrap="square">
            <a:spAutoFit/>
          </a:bodyPr>
          <a:lstStyle/>
          <a:p>
            <a:pPr rtl="0">
              <a:spcBef>
                <a:spcPts val="0"/>
              </a:spcBef>
              <a:spcAft>
                <a:spcPts val="0"/>
              </a:spcAft>
            </a:pP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graphicFrame>
        <p:nvGraphicFramePr>
          <p:cNvPr id="3" name="Table 4">
            <a:extLst>
              <a:ext uri="{FF2B5EF4-FFF2-40B4-BE49-F238E27FC236}">
                <a16:creationId xmlns:a16="http://schemas.microsoft.com/office/drawing/2014/main" id="{890B3402-D01A-B8EC-97B9-AA22799D981C}"/>
              </a:ext>
            </a:extLst>
          </p:cNvPr>
          <p:cNvGraphicFramePr>
            <a:graphicFrameLocks noGrp="1"/>
          </p:cNvGraphicFramePr>
          <p:nvPr/>
        </p:nvGraphicFramePr>
        <p:xfrm>
          <a:off x="985520" y="833118"/>
          <a:ext cx="8046726" cy="5445762"/>
        </p:xfrm>
        <a:graphic>
          <a:graphicData uri="http://schemas.openxmlformats.org/drawingml/2006/table">
            <a:tbl>
              <a:tblPr firstRow="1" bandRow="1">
                <a:tableStyleId>{93296810-A885-4BE3-A3E7-6D5BEEA58F35}</a:tableStyleId>
              </a:tblPr>
              <a:tblGrid>
                <a:gridCol w="426720">
                  <a:extLst>
                    <a:ext uri="{9D8B030D-6E8A-4147-A177-3AD203B41FA5}">
                      <a16:colId xmlns:a16="http://schemas.microsoft.com/office/drawing/2014/main" val="733920432"/>
                    </a:ext>
                  </a:extLst>
                </a:gridCol>
                <a:gridCol w="2255522">
                  <a:extLst>
                    <a:ext uri="{9D8B030D-6E8A-4147-A177-3AD203B41FA5}">
                      <a16:colId xmlns:a16="http://schemas.microsoft.com/office/drawing/2014/main" val="880204903"/>
                    </a:ext>
                  </a:extLst>
                </a:gridCol>
                <a:gridCol w="1341121">
                  <a:extLst>
                    <a:ext uri="{9D8B030D-6E8A-4147-A177-3AD203B41FA5}">
                      <a16:colId xmlns:a16="http://schemas.microsoft.com/office/drawing/2014/main" val="4171531344"/>
                    </a:ext>
                  </a:extLst>
                </a:gridCol>
                <a:gridCol w="1341121">
                  <a:extLst>
                    <a:ext uri="{9D8B030D-6E8A-4147-A177-3AD203B41FA5}">
                      <a16:colId xmlns:a16="http://schemas.microsoft.com/office/drawing/2014/main" val="2363192897"/>
                    </a:ext>
                  </a:extLst>
                </a:gridCol>
                <a:gridCol w="1341121">
                  <a:extLst>
                    <a:ext uri="{9D8B030D-6E8A-4147-A177-3AD203B41FA5}">
                      <a16:colId xmlns:a16="http://schemas.microsoft.com/office/drawing/2014/main" val="2679670394"/>
                    </a:ext>
                  </a:extLst>
                </a:gridCol>
                <a:gridCol w="1341121">
                  <a:extLst>
                    <a:ext uri="{9D8B030D-6E8A-4147-A177-3AD203B41FA5}">
                      <a16:colId xmlns:a16="http://schemas.microsoft.com/office/drawing/2014/main" val="1114697108"/>
                    </a:ext>
                  </a:extLst>
                </a:gridCol>
              </a:tblGrid>
              <a:tr h="508002">
                <a:tc>
                  <a:txBody>
                    <a:bodyPr/>
                    <a:lstStyle/>
                    <a:p>
                      <a:pPr rtl="0" fontAlgn="t">
                        <a:spcBef>
                          <a:spcPts val="0"/>
                        </a:spcBef>
                        <a:spcAft>
                          <a:spcPts val="0"/>
                        </a:spcAft>
                      </a:pPr>
                      <a:r>
                        <a:rPr lang="en-IN" sz="1200" b="0" u="none" strike="noStrike" dirty="0">
                          <a:solidFill>
                            <a:srgbClr val="000000"/>
                          </a:solidFill>
                          <a:effectLst/>
                        </a:rPr>
                        <a:t>SI NO</a:t>
                      </a:r>
                      <a:endParaRPr lang="en-IN" sz="1200" dirty="0">
                        <a:effectLst/>
                      </a:endParaRPr>
                    </a:p>
                  </a:txBody>
                  <a:tcPr marL="68580" marR="68580"/>
                </a:tc>
                <a:tc>
                  <a:txBody>
                    <a:bodyPr/>
                    <a:lstStyle/>
                    <a:p>
                      <a:pPr rtl="0" fontAlgn="t">
                        <a:spcBef>
                          <a:spcPts val="0"/>
                        </a:spcBef>
                        <a:spcAft>
                          <a:spcPts val="0"/>
                        </a:spcAft>
                      </a:pPr>
                      <a:r>
                        <a:rPr lang="en-IN" sz="1200" b="0" u="none" strike="noStrike">
                          <a:solidFill>
                            <a:srgbClr val="000000"/>
                          </a:solidFill>
                          <a:effectLst/>
                        </a:rPr>
                        <a:t>Research Paper Name</a:t>
                      </a:r>
                      <a:endParaRPr lang="en-IN" sz="1200">
                        <a:effectLst/>
                      </a:endParaRPr>
                    </a:p>
                  </a:txBody>
                  <a:tcPr marL="68580" marR="68580"/>
                </a:tc>
                <a:tc>
                  <a:txBody>
                    <a:bodyPr/>
                    <a:lstStyle/>
                    <a:p>
                      <a:pPr rtl="0" fontAlgn="t">
                        <a:spcBef>
                          <a:spcPts val="0"/>
                        </a:spcBef>
                        <a:spcAft>
                          <a:spcPts val="0"/>
                        </a:spcAft>
                      </a:pPr>
                      <a:r>
                        <a:rPr lang="en-IN" sz="1200" b="0" u="none" strike="noStrike">
                          <a:solidFill>
                            <a:srgbClr val="000000"/>
                          </a:solidFill>
                          <a:effectLst/>
                        </a:rPr>
                        <a:t>Author Name</a:t>
                      </a:r>
                      <a:endParaRPr lang="en-IN" sz="1200">
                        <a:effectLst/>
                      </a:endParaRPr>
                    </a:p>
                  </a:txBody>
                  <a:tcPr marL="68580" marR="68580"/>
                </a:tc>
                <a:tc>
                  <a:txBody>
                    <a:bodyPr/>
                    <a:lstStyle/>
                    <a:p>
                      <a:pPr rtl="0" fontAlgn="t">
                        <a:spcBef>
                          <a:spcPts val="0"/>
                        </a:spcBef>
                        <a:spcAft>
                          <a:spcPts val="0"/>
                        </a:spcAft>
                      </a:pPr>
                      <a:r>
                        <a:rPr lang="en-IN" sz="1200" b="0" u="none" strike="noStrike">
                          <a:solidFill>
                            <a:srgbClr val="000000"/>
                          </a:solidFill>
                          <a:effectLst/>
                        </a:rPr>
                        <a:t>Algorithms and Methodologies</a:t>
                      </a:r>
                      <a:endParaRPr lang="en-IN" sz="1200">
                        <a:effectLst/>
                      </a:endParaRPr>
                    </a:p>
                  </a:txBody>
                  <a:tcPr marL="68580" marR="68580"/>
                </a:tc>
                <a:tc>
                  <a:txBody>
                    <a:bodyPr/>
                    <a:lstStyle/>
                    <a:p>
                      <a:pPr rtl="0" fontAlgn="t">
                        <a:spcBef>
                          <a:spcPts val="0"/>
                        </a:spcBef>
                        <a:spcAft>
                          <a:spcPts val="0"/>
                        </a:spcAft>
                      </a:pPr>
                      <a:r>
                        <a:rPr lang="en-IN" sz="1200" b="0" u="none" strike="noStrike">
                          <a:solidFill>
                            <a:srgbClr val="000000"/>
                          </a:solidFill>
                          <a:effectLst/>
                        </a:rPr>
                        <a:t>Datasets</a:t>
                      </a:r>
                      <a:endParaRPr lang="en-IN" sz="1200">
                        <a:effectLst/>
                      </a:endParaRPr>
                    </a:p>
                  </a:txBody>
                  <a:tcPr marL="68580" marR="68580"/>
                </a:tc>
                <a:tc>
                  <a:txBody>
                    <a:bodyPr/>
                    <a:lstStyle/>
                    <a:p>
                      <a:pPr rtl="0" fontAlgn="t">
                        <a:spcBef>
                          <a:spcPts val="0"/>
                        </a:spcBef>
                        <a:spcAft>
                          <a:spcPts val="0"/>
                        </a:spcAft>
                      </a:pPr>
                      <a:r>
                        <a:rPr lang="en-IN" sz="1200" b="0" u="none" strike="noStrike" dirty="0">
                          <a:solidFill>
                            <a:srgbClr val="000000"/>
                          </a:solidFill>
                          <a:effectLst/>
                        </a:rPr>
                        <a:t>Objectives</a:t>
                      </a:r>
                      <a:endParaRPr lang="en-IN" sz="1200" dirty="0">
                        <a:effectLst/>
                      </a:endParaRPr>
                    </a:p>
                  </a:txBody>
                  <a:tcPr marL="68580" marR="68580"/>
                </a:tc>
                <a:extLst>
                  <a:ext uri="{0D108BD9-81ED-4DB2-BD59-A6C34878D82A}">
                    <a16:rowId xmlns:a16="http://schemas.microsoft.com/office/drawing/2014/main" val="993390406"/>
                  </a:ext>
                </a:extLst>
              </a:tr>
              <a:tr h="1060918">
                <a:tc>
                  <a:txBody>
                    <a:bodyPr/>
                    <a:lstStyle/>
                    <a:p>
                      <a:pPr rtl="0" fontAlgn="t">
                        <a:spcBef>
                          <a:spcPts val="0"/>
                        </a:spcBef>
                        <a:spcAft>
                          <a:spcPts val="0"/>
                        </a:spcAft>
                      </a:pPr>
                      <a:br>
                        <a:rPr lang="en-IN" sz="1200">
                          <a:effectLst/>
                        </a:rPr>
                      </a:br>
                      <a:r>
                        <a:rPr lang="en-IN" sz="1200" b="0" i="0" u="none" strike="noStrike">
                          <a:solidFill>
                            <a:srgbClr val="000000"/>
                          </a:solidFill>
                          <a:effectLst/>
                          <a:latin typeface="Calibri" panose="020F0502020204030204" pitchFamily="34" charset="0"/>
                        </a:rPr>
                        <a:t>1</a:t>
                      </a:r>
                      <a:endParaRPr lang="en-IN" sz="1200">
                        <a:effectLst/>
                      </a:endParaRPr>
                    </a:p>
                  </a:txBody>
                  <a:tcPr marL="68580" marR="68580"/>
                </a:tc>
                <a:tc>
                  <a:txBody>
                    <a:bodyPr/>
                    <a:lstStyle/>
                    <a:p>
                      <a:pPr rtl="0" fontAlgn="t">
                        <a:spcBef>
                          <a:spcPts val="0"/>
                        </a:spcBef>
                        <a:spcAft>
                          <a:spcPts val="0"/>
                        </a:spcAft>
                      </a:pPr>
                      <a:br>
                        <a:rPr lang="en-US" sz="1200">
                          <a:effectLst/>
                        </a:rPr>
                      </a:br>
                      <a:r>
                        <a:rPr lang="en-US" sz="1200" b="0" i="0" u="none" strike="noStrike">
                          <a:solidFill>
                            <a:srgbClr val="000000"/>
                          </a:solidFill>
                          <a:effectLst/>
                          <a:latin typeface="Calibri" panose="020F0502020204030204" pitchFamily="34" charset="0"/>
                        </a:rPr>
                        <a:t>Adversarial Attacks Technology in Deep Learning Models</a:t>
                      </a:r>
                      <a:endParaRPr lang="en-US" sz="1200">
                        <a:effectLst/>
                      </a:endParaRPr>
                    </a:p>
                  </a:txBody>
                  <a:tcPr marL="68580" marR="68580"/>
                </a:tc>
                <a:tc>
                  <a:txBody>
                    <a:bodyPr/>
                    <a:lstStyle/>
                    <a:p>
                      <a:pPr rtl="0" fontAlgn="t">
                        <a:spcBef>
                          <a:spcPts val="0"/>
                        </a:spcBef>
                        <a:spcAft>
                          <a:spcPts val="0"/>
                        </a:spcAft>
                      </a:pPr>
                      <a:br>
                        <a:rPr lang="en-IN" sz="1200">
                          <a:effectLst/>
                        </a:rPr>
                      </a:br>
                      <a:r>
                        <a:rPr lang="en-IN" sz="1200" b="0" i="0" u="none" strike="noStrike">
                          <a:solidFill>
                            <a:srgbClr val="000000"/>
                          </a:solidFill>
                          <a:effectLst/>
                          <a:latin typeface="Calibri" panose="020F0502020204030204" pitchFamily="34" charset="0"/>
                        </a:rPr>
                        <a:t>Yucong Lai, Yifeng Wang</a:t>
                      </a:r>
                      <a:endParaRPr lang="en-IN" sz="1200">
                        <a:effectLst/>
                      </a:endParaRPr>
                    </a:p>
                  </a:txBody>
                  <a:tcPr marL="68580" marR="68580"/>
                </a:tc>
                <a:tc>
                  <a:txBody>
                    <a:bodyPr/>
                    <a:lstStyle/>
                    <a:p>
                      <a:pPr rtl="0" fontAlgn="t">
                        <a:spcBef>
                          <a:spcPts val="0"/>
                        </a:spcBef>
                        <a:spcAft>
                          <a:spcPts val="0"/>
                        </a:spcAft>
                      </a:pPr>
                      <a:br>
                        <a:rPr lang="en-US" sz="1200">
                          <a:effectLst/>
                        </a:rPr>
                      </a:br>
                      <a:r>
                        <a:rPr lang="en-US" sz="1200" b="0" i="0" u="none" strike="noStrike">
                          <a:solidFill>
                            <a:srgbClr val="000000"/>
                          </a:solidFill>
                          <a:effectLst/>
                          <a:latin typeface="Calibri" panose="020F0502020204030204" pitchFamily="34" charset="0"/>
                        </a:rPr>
                        <a:t>Fast Gradient Sign Method, Basic iteration method, HotFlip, BERT</a:t>
                      </a:r>
                      <a:endParaRPr lang="en-US" sz="1200">
                        <a:effectLst/>
                      </a:endParaRPr>
                    </a:p>
                    <a:p>
                      <a:pPr fontAlgn="t"/>
                      <a:br>
                        <a:rPr lang="en-US" sz="1200">
                          <a:effectLst/>
                        </a:rPr>
                      </a:br>
                      <a:endParaRPr lang="en-US" sz="1200">
                        <a:effectLst/>
                      </a:endParaRPr>
                    </a:p>
                  </a:txBody>
                  <a:tcPr marL="68580" marR="68580"/>
                </a:tc>
                <a:tc>
                  <a:txBody>
                    <a:bodyPr/>
                    <a:lstStyle/>
                    <a:p>
                      <a:pPr rtl="0" fontAlgn="t">
                        <a:spcBef>
                          <a:spcPts val="0"/>
                        </a:spcBef>
                        <a:spcAft>
                          <a:spcPts val="0"/>
                        </a:spcAft>
                      </a:pPr>
                      <a:br>
                        <a:rPr lang="nb-NO" sz="1200">
                          <a:effectLst/>
                        </a:rPr>
                      </a:br>
                      <a:r>
                        <a:rPr lang="nb-NO" sz="1200" b="0" i="0" u="none" strike="noStrike">
                          <a:solidFill>
                            <a:srgbClr val="000000"/>
                          </a:solidFill>
                          <a:effectLst/>
                          <a:latin typeface="Calibri" panose="020F0502020204030204" pitchFamily="34" charset="0"/>
                        </a:rPr>
                        <a:t>SNLI dataset,  MultiNLI dataset, </a:t>
                      </a:r>
                      <a:r>
                        <a:rPr lang="nb-NO" sz="1200" b="0" i="0" u="none" strike="noStrike">
                          <a:solidFill>
                            <a:srgbClr val="000000"/>
                          </a:solidFill>
                          <a:effectLst/>
                          <a:latin typeface="Times New Roman" panose="02020603050405020304" pitchFamily="18" charset="0"/>
                        </a:rPr>
                        <a:t>Imagenet Dataset</a:t>
                      </a:r>
                      <a:endParaRPr lang="nb-NO" sz="1200">
                        <a:effectLst/>
                      </a:endParaRPr>
                    </a:p>
                  </a:txBody>
                  <a:tcPr marL="68580" marR="68580"/>
                </a:tc>
                <a:tc>
                  <a:txBody>
                    <a:bodyPr/>
                    <a:lstStyle/>
                    <a:p>
                      <a:pPr rtl="0" fontAlgn="t">
                        <a:spcBef>
                          <a:spcPts val="0"/>
                        </a:spcBef>
                        <a:spcAft>
                          <a:spcPts val="0"/>
                        </a:spcAft>
                      </a:pPr>
                      <a:br>
                        <a:rPr lang="en-US" sz="1200" dirty="0">
                          <a:effectLst/>
                        </a:rPr>
                      </a:br>
                      <a:r>
                        <a:rPr lang="en-US" sz="1200" b="0" i="0" u="none" strike="noStrike" dirty="0">
                          <a:solidFill>
                            <a:srgbClr val="000000"/>
                          </a:solidFill>
                          <a:effectLst/>
                          <a:latin typeface="Calibri" panose="020F0502020204030204" pitchFamily="34" charset="0"/>
                        </a:rPr>
                        <a:t>The current development of neural network and adversarial example technologies in the image and text</a:t>
                      </a:r>
                      <a:endParaRPr lang="en-US" sz="1200" dirty="0">
                        <a:effectLst/>
                      </a:endParaRPr>
                    </a:p>
                  </a:txBody>
                  <a:tcPr marL="68580" marR="68580"/>
                </a:tc>
                <a:extLst>
                  <a:ext uri="{0D108BD9-81ED-4DB2-BD59-A6C34878D82A}">
                    <a16:rowId xmlns:a16="http://schemas.microsoft.com/office/drawing/2014/main" val="2330094496"/>
                  </a:ext>
                </a:extLst>
              </a:tr>
              <a:tr h="1055838">
                <a:tc>
                  <a:txBody>
                    <a:bodyPr/>
                    <a:lstStyle/>
                    <a:p>
                      <a:pPr rtl="0" fontAlgn="t">
                        <a:spcBef>
                          <a:spcPts val="0"/>
                        </a:spcBef>
                        <a:spcAft>
                          <a:spcPts val="0"/>
                        </a:spcAft>
                      </a:pPr>
                      <a:br>
                        <a:rPr lang="en-IN" sz="1200" dirty="0">
                          <a:effectLst/>
                        </a:rPr>
                      </a:br>
                      <a:r>
                        <a:rPr lang="en-IN" sz="1200" b="0" i="0" u="none" strike="noStrike" dirty="0">
                          <a:solidFill>
                            <a:srgbClr val="000000"/>
                          </a:solidFill>
                          <a:effectLst/>
                          <a:latin typeface="Calibri" panose="020F0502020204030204" pitchFamily="34" charset="0"/>
                        </a:rPr>
                        <a:t>2</a:t>
                      </a:r>
                      <a:endParaRPr lang="en-IN" sz="1200" dirty="0">
                        <a:effectLst/>
                      </a:endParaRPr>
                    </a:p>
                  </a:txBody>
                  <a:tcPr marL="68580" marR="68580"/>
                </a:tc>
                <a:tc>
                  <a:txBody>
                    <a:bodyPr/>
                    <a:lstStyle/>
                    <a:p>
                      <a:pPr rtl="0" fontAlgn="t">
                        <a:spcBef>
                          <a:spcPts val="0"/>
                        </a:spcBef>
                        <a:spcAft>
                          <a:spcPts val="0"/>
                        </a:spcAft>
                      </a:pPr>
                      <a:br>
                        <a:rPr lang="en-US" sz="1200">
                          <a:effectLst/>
                        </a:rPr>
                      </a:br>
                      <a:r>
                        <a:rPr lang="en-US" sz="1200" b="0" i="0" u="none" strike="noStrike">
                          <a:solidFill>
                            <a:srgbClr val="000000"/>
                          </a:solidFill>
                          <a:effectLst/>
                          <a:latin typeface="Arial" panose="020B0604020202020204" pitchFamily="34" charset="0"/>
                        </a:rPr>
                        <a:t>Adversarial Attacks for the Deep Learning model using Efficient Gradient Integrated    Attacking algorithm.</a:t>
                      </a:r>
                      <a:endParaRPr lang="en-US" sz="1200">
                        <a:effectLst/>
                      </a:endParaRPr>
                    </a:p>
                  </a:txBody>
                  <a:tcPr marL="68580" marR="68580"/>
                </a:tc>
                <a:tc>
                  <a:txBody>
                    <a:bodyPr/>
                    <a:lstStyle/>
                    <a:p>
                      <a:pPr rtl="0" fontAlgn="t">
                        <a:spcBef>
                          <a:spcPts val="0"/>
                        </a:spcBef>
                        <a:spcAft>
                          <a:spcPts val="0"/>
                        </a:spcAft>
                      </a:pPr>
                      <a:br>
                        <a:rPr lang="en-IN" sz="1200">
                          <a:effectLst/>
                        </a:rPr>
                      </a:br>
                      <a:r>
                        <a:rPr lang="en-IN" sz="1200" b="0" i="0" u="none" strike="noStrike">
                          <a:solidFill>
                            <a:srgbClr val="000000"/>
                          </a:solidFill>
                          <a:effectLst/>
                          <a:latin typeface="Calibri" panose="020F0502020204030204" pitchFamily="34" charset="0"/>
                        </a:rPr>
                        <a:t>Muttoni</a:t>
                      </a:r>
                      <a:endParaRPr lang="en-IN" sz="1200">
                        <a:effectLst/>
                      </a:endParaRPr>
                    </a:p>
                  </a:txBody>
                  <a:tcPr marL="68580" marR="68580"/>
                </a:tc>
                <a:tc>
                  <a:txBody>
                    <a:bodyPr/>
                    <a:lstStyle/>
                    <a:p>
                      <a:pPr rtl="0" fontAlgn="t">
                        <a:spcBef>
                          <a:spcPts val="0"/>
                        </a:spcBef>
                        <a:spcAft>
                          <a:spcPts val="0"/>
                        </a:spcAft>
                      </a:pPr>
                      <a:br>
                        <a:rPr lang="en-US" sz="1200" dirty="0">
                          <a:effectLst/>
                        </a:rPr>
                      </a:br>
                      <a:r>
                        <a:rPr lang="en-US" sz="1200" b="0" i="0" u="none" strike="noStrike" dirty="0">
                          <a:solidFill>
                            <a:srgbClr val="000000"/>
                          </a:solidFill>
                          <a:effectLst/>
                          <a:latin typeface="Arial" panose="020B0604020202020204" pitchFamily="34" charset="0"/>
                        </a:rPr>
                        <a:t>Fast Gradient Method, </a:t>
                      </a:r>
                      <a:r>
                        <a:rPr lang="en-US" sz="1200" b="0" i="0" u="none" strike="noStrike" dirty="0">
                          <a:solidFill>
                            <a:srgbClr val="000000"/>
                          </a:solidFill>
                          <a:effectLst/>
                          <a:latin typeface="Times New Roman" panose="02020603050405020304" pitchFamily="18" charset="0"/>
                        </a:rPr>
                        <a:t>Basic iterative method, Diverse inputs method</a:t>
                      </a:r>
                      <a:endParaRPr lang="en-US" sz="1200" dirty="0">
                        <a:effectLst/>
                      </a:endParaRPr>
                    </a:p>
                  </a:txBody>
                  <a:tcPr marL="68580" marR="68580"/>
                </a:tc>
                <a:tc>
                  <a:txBody>
                    <a:bodyPr/>
                    <a:lstStyle/>
                    <a:p>
                      <a:pPr rtl="0" fontAlgn="t">
                        <a:spcBef>
                          <a:spcPts val="0"/>
                        </a:spcBef>
                        <a:spcAft>
                          <a:spcPts val="0"/>
                        </a:spcAft>
                      </a:pPr>
                      <a:br>
                        <a:rPr lang="en-IN" sz="1200">
                          <a:effectLst/>
                        </a:rPr>
                      </a:br>
                      <a:r>
                        <a:rPr lang="en-IN" sz="1200" b="0" i="0" u="none" strike="noStrike">
                          <a:solidFill>
                            <a:srgbClr val="000000"/>
                          </a:solidFill>
                          <a:effectLst/>
                          <a:latin typeface="Times New Roman" panose="02020603050405020304" pitchFamily="18" charset="0"/>
                        </a:rPr>
                        <a:t>CIFAR-10 </a:t>
                      </a:r>
                      <a:r>
                        <a:rPr lang="en-IN" sz="1200" b="0" i="0" u="none" strike="noStrike">
                          <a:solidFill>
                            <a:srgbClr val="000000"/>
                          </a:solidFill>
                          <a:effectLst/>
                          <a:latin typeface="Calibri" panose="020F0502020204030204" pitchFamily="34" charset="0"/>
                        </a:rPr>
                        <a:t>Dataset, </a:t>
                      </a:r>
                      <a:r>
                        <a:rPr lang="en-IN" sz="1200" b="0" i="0" u="none" strike="noStrike">
                          <a:solidFill>
                            <a:srgbClr val="000000"/>
                          </a:solidFill>
                          <a:effectLst/>
                          <a:latin typeface="Times New Roman" panose="02020603050405020304" pitchFamily="18" charset="0"/>
                        </a:rPr>
                        <a:t>Imagenet Dataset</a:t>
                      </a:r>
                      <a:endParaRPr lang="en-IN" sz="1200">
                        <a:effectLst/>
                      </a:endParaRPr>
                    </a:p>
                  </a:txBody>
                  <a:tcPr marL="68580" marR="68580"/>
                </a:tc>
                <a:tc>
                  <a:txBody>
                    <a:bodyPr/>
                    <a:lstStyle/>
                    <a:p>
                      <a:pPr rtl="0" fontAlgn="t">
                        <a:spcBef>
                          <a:spcPts val="0"/>
                        </a:spcBef>
                        <a:spcAft>
                          <a:spcPts val="0"/>
                        </a:spcAft>
                      </a:pPr>
                      <a:br>
                        <a:rPr lang="en-US" sz="1200" dirty="0">
                          <a:effectLst/>
                        </a:rPr>
                      </a:br>
                      <a:r>
                        <a:rPr lang="en-US" sz="1200" b="0" i="0" u="none" strike="noStrike" dirty="0">
                          <a:solidFill>
                            <a:srgbClr val="000000"/>
                          </a:solidFill>
                          <a:effectLst/>
                          <a:latin typeface="Calibri" panose="020F0502020204030204" pitchFamily="34" charset="0"/>
                        </a:rPr>
                        <a:t>Efficient Gradient Integrated change is used to increase the loss function in the designed model and this can be adopted to every gradient algorithm method which increases the loss function. The attack's efficiency is increased by adding the gradients for every two iterations. </a:t>
                      </a:r>
                      <a:endParaRPr lang="en-US" sz="1200" dirty="0">
                        <a:effectLst/>
                      </a:endParaRPr>
                    </a:p>
                  </a:txBody>
                  <a:tcPr marL="68580" marR="68580"/>
                </a:tc>
                <a:extLst>
                  <a:ext uri="{0D108BD9-81ED-4DB2-BD59-A6C34878D82A}">
                    <a16:rowId xmlns:a16="http://schemas.microsoft.com/office/drawing/2014/main" val="3503120049"/>
                  </a:ext>
                </a:extLst>
              </a:tr>
            </a:tbl>
          </a:graphicData>
        </a:graphic>
      </p:graphicFrame>
    </p:spTree>
    <p:extLst>
      <p:ext uri="{BB962C8B-B14F-4D97-AF65-F5344CB8AC3E}">
        <p14:creationId xmlns:p14="http://schemas.microsoft.com/office/powerpoint/2010/main" val="405865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833119"/>
            <a:ext cx="7772400" cy="1631216"/>
          </a:xfrm>
          <a:prstGeom prst="rect">
            <a:avLst/>
          </a:prstGeom>
          <a:noFill/>
        </p:spPr>
        <p:txBody>
          <a:bodyPr wrap="square">
            <a:spAutoFit/>
          </a:bodyPr>
          <a:lstStyle/>
          <a:p>
            <a:pPr rtl="0">
              <a:spcBef>
                <a:spcPts val="0"/>
              </a:spcBef>
              <a:spcAft>
                <a:spcPts val="0"/>
              </a:spcAft>
            </a:pP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graphicFrame>
        <p:nvGraphicFramePr>
          <p:cNvPr id="3" name="Table 4">
            <a:extLst>
              <a:ext uri="{FF2B5EF4-FFF2-40B4-BE49-F238E27FC236}">
                <a16:creationId xmlns:a16="http://schemas.microsoft.com/office/drawing/2014/main" id="{890B3402-D01A-B8EC-97B9-AA22799D981C}"/>
              </a:ext>
            </a:extLst>
          </p:cNvPr>
          <p:cNvGraphicFramePr>
            <a:graphicFrameLocks noGrp="1"/>
          </p:cNvGraphicFramePr>
          <p:nvPr/>
        </p:nvGraphicFramePr>
        <p:xfrm>
          <a:off x="955040" y="30480"/>
          <a:ext cx="8203543" cy="6680200"/>
        </p:xfrm>
        <a:graphic>
          <a:graphicData uri="http://schemas.openxmlformats.org/drawingml/2006/table">
            <a:tbl>
              <a:tblPr firstRow="1" bandRow="1">
                <a:tableStyleId>{93296810-A885-4BE3-A3E7-6D5BEEA58F35}</a:tableStyleId>
              </a:tblPr>
              <a:tblGrid>
                <a:gridCol w="554673">
                  <a:extLst>
                    <a:ext uri="{9D8B030D-6E8A-4147-A177-3AD203B41FA5}">
                      <a16:colId xmlns:a16="http://schemas.microsoft.com/office/drawing/2014/main" val="733920432"/>
                    </a:ext>
                  </a:extLst>
                </a:gridCol>
                <a:gridCol w="2264066">
                  <a:extLst>
                    <a:ext uri="{9D8B030D-6E8A-4147-A177-3AD203B41FA5}">
                      <a16:colId xmlns:a16="http://schemas.microsoft.com/office/drawing/2014/main" val="880204903"/>
                    </a:ext>
                  </a:extLst>
                </a:gridCol>
                <a:gridCol w="1346201">
                  <a:extLst>
                    <a:ext uri="{9D8B030D-6E8A-4147-A177-3AD203B41FA5}">
                      <a16:colId xmlns:a16="http://schemas.microsoft.com/office/drawing/2014/main" val="4171531344"/>
                    </a:ext>
                  </a:extLst>
                </a:gridCol>
                <a:gridCol w="1346201">
                  <a:extLst>
                    <a:ext uri="{9D8B030D-6E8A-4147-A177-3AD203B41FA5}">
                      <a16:colId xmlns:a16="http://schemas.microsoft.com/office/drawing/2014/main" val="2363192897"/>
                    </a:ext>
                  </a:extLst>
                </a:gridCol>
                <a:gridCol w="1346201">
                  <a:extLst>
                    <a:ext uri="{9D8B030D-6E8A-4147-A177-3AD203B41FA5}">
                      <a16:colId xmlns:a16="http://schemas.microsoft.com/office/drawing/2014/main" val="2679670394"/>
                    </a:ext>
                  </a:extLst>
                </a:gridCol>
                <a:gridCol w="1346201">
                  <a:extLst>
                    <a:ext uri="{9D8B030D-6E8A-4147-A177-3AD203B41FA5}">
                      <a16:colId xmlns:a16="http://schemas.microsoft.com/office/drawing/2014/main" val="1114697108"/>
                    </a:ext>
                  </a:extLst>
                </a:gridCol>
              </a:tblGrid>
              <a:tr h="599440">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SI NO</a:t>
                      </a:r>
                      <a:endParaRPr lang="en-IN" sz="1200"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Research Paper Name</a:t>
                      </a:r>
                      <a:endParaRPr lang="en-IN" sz="120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Author Name</a:t>
                      </a:r>
                      <a:endParaRPr lang="en-IN" sz="120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Algorithms and Methodologies</a:t>
                      </a:r>
                      <a:endParaRPr lang="en-IN" sz="120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Datasets</a:t>
                      </a:r>
                      <a:endParaRPr lang="en-IN" sz="120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Objectives</a:t>
                      </a:r>
                      <a:endParaRPr lang="en-IN" sz="1200" dirty="0">
                        <a:effectLst/>
                      </a:endParaRPr>
                    </a:p>
                  </a:txBody>
                  <a:tcPr marL="68580" marR="68580"/>
                </a:tc>
                <a:extLst>
                  <a:ext uri="{0D108BD9-81ED-4DB2-BD59-A6C34878D82A}">
                    <a16:rowId xmlns:a16="http://schemas.microsoft.com/office/drawing/2014/main" val="993390406"/>
                  </a:ext>
                </a:extLst>
              </a:tr>
              <a:tr h="1963896">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3</a:t>
                      </a:r>
                      <a:endParaRPr lang="en-IN" sz="1200" dirty="0">
                        <a:effectLst/>
                      </a:endParaRPr>
                    </a:p>
                  </a:txBody>
                  <a:tcPr marL="68580" marR="68580"/>
                </a:tc>
                <a:tc>
                  <a:txBody>
                    <a:bodyPr/>
                    <a:lstStyle/>
                    <a:p>
                      <a:pPr rtl="0" fontAlgn="t">
                        <a:spcBef>
                          <a:spcPts val="0"/>
                        </a:spcBef>
                        <a:spcAft>
                          <a:spcPts val="0"/>
                        </a:spcAft>
                      </a:pPr>
                      <a:r>
                        <a:rPr lang="en-US" sz="1200" b="0" i="0" u="none" strike="noStrike" dirty="0">
                          <a:solidFill>
                            <a:srgbClr val="000000"/>
                          </a:solidFill>
                          <a:effectLst/>
                          <a:latin typeface="Calibri" panose="020F0502020204030204" pitchFamily="34" charset="0"/>
                        </a:rPr>
                        <a:t>Adversarial attacks on deep learning models in smart grids</a:t>
                      </a:r>
                      <a:endParaRPr lang="en-US" sz="1200" dirty="0">
                        <a:effectLst/>
                      </a:endParaRPr>
                    </a:p>
                  </a:txBody>
                  <a:tcPr marL="68580" marR="68580"/>
                </a:tc>
                <a:tc>
                  <a:txBody>
                    <a:bodyPr/>
                    <a:lstStyle/>
                    <a:p>
                      <a:pPr rtl="0" fontAlgn="t">
                        <a:spcBef>
                          <a:spcPts val="0"/>
                        </a:spcBef>
                        <a:spcAft>
                          <a:spcPts val="0"/>
                        </a:spcAft>
                      </a:pPr>
                      <a:r>
                        <a:rPr lang="en-IN" sz="1200" b="0" i="0" u="none" strike="noStrike" dirty="0" err="1">
                          <a:solidFill>
                            <a:srgbClr val="000000"/>
                          </a:solidFill>
                          <a:effectLst/>
                          <a:latin typeface="Calibri" panose="020F0502020204030204" pitchFamily="34" charset="0"/>
                        </a:rPr>
                        <a:t>Jingbo</a:t>
                      </a:r>
                      <a:r>
                        <a:rPr lang="en-IN" sz="1200" b="0" i="0" u="none" strike="noStrike" dirty="0">
                          <a:solidFill>
                            <a:srgbClr val="000000"/>
                          </a:solidFill>
                          <a:effectLst/>
                          <a:latin typeface="Calibri" panose="020F0502020204030204" pitchFamily="34" charset="0"/>
                        </a:rPr>
                        <a:t> Hao,  Yang Tao</a:t>
                      </a:r>
                      <a:endParaRPr lang="en-IN" sz="1200" dirty="0">
                        <a:effectLst/>
                      </a:endParaRPr>
                    </a:p>
                  </a:txBody>
                  <a:tcPr marL="68580" marR="68580"/>
                </a:tc>
                <a:tc>
                  <a:txBody>
                    <a:bodyPr/>
                    <a:lstStyle/>
                    <a:p>
                      <a:pPr rtl="0" fontAlgn="t">
                        <a:spcBef>
                          <a:spcPts val="0"/>
                        </a:spcBef>
                        <a:spcAft>
                          <a:spcPts val="0"/>
                        </a:spcAft>
                      </a:pPr>
                      <a:r>
                        <a:rPr lang="en-US" sz="1200" b="0" i="0" u="none" strike="noStrike" cap="none" dirty="0">
                          <a:solidFill>
                            <a:schemeClr val="dk1"/>
                          </a:solidFill>
                          <a:effectLst/>
                          <a:latin typeface="+mn-lt"/>
                          <a:ea typeface="+mn-ea"/>
                          <a:cs typeface="+mn-cs"/>
                          <a:sym typeface="Arial"/>
                        </a:rPr>
                        <a:t>Adversarial evasion attacks, Adversarial poisoning attacks, Gradient masking, Auxiliary detection, Preprocessing techniques, Proximity measurements and Ensemble of classifiers</a:t>
                      </a:r>
                      <a:endParaRPr lang="en-US" sz="1200" dirty="0">
                        <a:effectLst/>
                      </a:endParaRPr>
                    </a:p>
                  </a:txBody>
                  <a:tcPr marL="68580" marR="68580"/>
                </a:tc>
                <a:tc>
                  <a:txBody>
                    <a:bodyPr/>
                    <a:lstStyle/>
                    <a:p>
                      <a:pPr rtl="0" fontAlgn="t">
                        <a:spcBef>
                          <a:spcPts val="0"/>
                        </a:spcBef>
                        <a:spcAft>
                          <a:spcPts val="0"/>
                        </a:spcAft>
                      </a:pPr>
                      <a:r>
                        <a:rPr lang="en-IN" sz="1200" b="1" dirty="0">
                          <a:effectLst/>
                        </a:rPr>
                        <a:t> </a:t>
                      </a:r>
                    </a:p>
                    <a:p>
                      <a:pPr rtl="0" fontAlgn="t">
                        <a:spcBef>
                          <a:spcPts val="0"/>
                        </a:spcBef>
                        <a:spcAft>
                          <a:spcPts val="0"/>
                        </a:spcAft>
                      </a:pPr>
                      <a:r>
                        <a:rPr lang="en-IN" sz="1200" b="0" i="0" u="none" strike="noStrike" dirty="0">
                          <a:solidFill>
                            <a:srgbClr val="404040"/>
                          </a:solidFill>
                          <a:effectLst/>
                          <a:latin typeface="Georgia" panose="02040502050405020303" pitchFamily="18" charset="0"/>
                        </a:rPr>
                        <a:t>   MNIST dataset</a:t>
                      </a:r>
                      <a:endParaRPr lang="en-IN" sz="1200" b="1" dirty="0">
                        <a:effectLst/>
                      </a:endParaRPr>
                    </a:p>
                    <a:p>
                      <a:pPr fontAlgn="t"/>
                      <a:br>
                        <a:rPr lang="en-IN" sz="1200" dirty="0">
                          <a:effectLst/>
                        </a:rPr>
                      </a:br>
                      <a:endParaRPr lang="en-IN" sz="1200" dirty="0">
                        <a:effectLst/>
                      </a:endParaRPr>
                    </a:p>
                  </a:txBody>
                  <a:tcPr marL="68580" marR="68580"/>
                </a:tc>
                <a:tc>
                  <a:txBody>
                    <a:bodyPr/>
                    <a:lstStyle/>
                    <a:p>
                      <a:pPr rtl="0" fontAlgn="t">
                        <a:spcBef>
                          <a:spcPts val="0"/>
                        </a:spcBef>
                        <a:spcAft>
                          <a:spcPts val="0"/>
                        </a:spcAft>
                      </a:pPr>
                      <a:r>
                        <a:rPr lang="en-US" sz="1200" b="0" i="0" u="none" strike="noStrike" dirty="0">
                          <a:solidFill>
                            <a:srgbClr val="000000"/>
                          </a:solidFill>
                          <a:effectLst/>
                          <a:latin typeface="Calibri" panose="020F0502020204030204" pitchFamily="34" charset="0"/>
                        </a:rPr>
                        <a:t> </a:t>
                      </a:r>
                      <a:endParaRPr lang="en-US" sz="1200" dirty="0">
                        <a:effectLst/>
                      </a:endParaRPr>
                    </a:p>
                    <a:p>
                      <a:pPr rtl="0" fontAlgn="t">
                        <a:spcBef>
                          <a:spcPts val="0"/>
                        </a:spcBef>
                        <a:spcAft>
                          <a:spcPts val="0"/>
                        </a:spcAft>
                      </a:pPr>
                      <a:r>
                        <a:rPr lang="en-US" sz="1200" b="0" i="0" u="none" strike="noStrike" dirty="0">
                          <a:solidFill>
                            <a:srgbClr val="000000"/>
                          </a:solidFill>
                          <a:effectLst/>
                          <a:latin typeface="Calibri" panose="020F0502020204030204" pitchFamily="34" charset="0"/>
                        </a:rPr>
                        <a:t>Adversarial evasion and poisoning attacks in smart grids are analyzed and exemplified respectively with emphasis. Typical countermeasures against these adversarial attacks are also presented. </a:t>
                      </a:r>
                      <a:endParaRPr lang="en-US" sz="1200" dirty="0">
                        <a:effectLst/>
                      </a:endParaRPr>
                    </a:p>
                  </a:txBody>
                  <a:tcPr marL="68580" marR="68580"/>
                </a:tc>
                <a:extLst>
                  <a:ext uri="{0D108BD9-81ED-4DB2-BD59-A6C34878D82A}">
                    <a16:rowId xmlns:a16="http://schemas.microsoft.com/office/drawing/2014/main" val="2330094496"/>
                  </a:ext>
                </a:extLst>
              </a:tr>
              <a:tr h="3187024">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4</a:t>
                      </a:r>
                      <a:endParaRPr lang="en-IN" sz="1200" dirty="0">
                        <a:effectLst/>
                      </a:endParaRPr>
                    </a:p>
                  </a:txBody>
                  <a:tcPr marL="68580" marR="68580"/>
                </a:tc>
                <a:tc>
                  <a:txBody>
                    <a:bodyPr/>
                    <a:lstStyle/>
                    <a:p>
                      <a:pPr rtl="0" fontAlgn="t">
                        <a:spcBef>
                          <a:spcPts val="1200"/>
                        </a:spcBef>
                        <a:spcAft>
                          <a:spcPts val="1200"/>
                        </a:spcAft>
                      </a:pPr>
                      <a:r>
                        <a:rPr lang="en-US" sz="1200" b="0" i="0" u="none" strike="noStrike">
                          <a:solidFill>
                            <a:srgbClr val="000000"/>
                          </a:solidFill>
                          <a:effectLst/>
                          <a:latin typeface="Arial" panose="020B0604020202020204" pitchFamily="34" charset="0"/>
                        </a:rPr>
                        <a:t>Adversarial attack and defense methods for neural network based state estimation in smart grid</a:t>
                      </a:r>
                      <a:endParaRPr lang="en-US" sz="1200">
                        <a:effectLst/>
                      </a:endParaRPr>
                    </a:p>
                    <a:p>
                      <a:pPr fontAlgn="t"/>
                      <a:br>
                        <a:rPr lang="en-US" sz="1200">
                          <a:effectLst/>
                        </a:rPr>
                      </a:br>
                      <a:endParaRPr lang="en-US" sz="1200">
                        <a:effectLst/>
                      </a:endParaRPr>
                    </a:p>
                  </a:txBody>
                  <a:tcPr marL="68580" marR="68580"/>
                </a:tc>
                <a:tc>
                  <a:txBody>
                    <a:bodyPr/>
                    <a:lstStyle/>
                    <a:p>
                      <a:pPr rtl="0" fontAlgn="t">
                        <a:spcBef>
                          <a:spcPts val="0"/>
                        </a:spcBef>
                        <a:spcAft>
                          <a:spcPts val="0"/>
                        </a:spcAft>
                      </a:pPr>
                      <a:r>
                        <a:rPr lang="en-IN" sz="1200" b="0" i="0" u="none" strike="noStrike" dirty="0">
                          <a:solidFill>
                            <a:srgbClr val="111111"/>
                          </a:solidFill>
                          <a:effectLst/>
                          <a:latin typeface="Roboto" panose="02000000000000000000" pitchFamily="2" charset="0"/>
                        </a:rPr>
                        <a:t>Tian, </a:t>
                      </a:r>
                      <a:r>
                        <a:rPr lang="en-IN" sz="1200" b="0" i="0" u="none" strike="noStrike" dirty="0" err="1">
                          <a:solidFill>
                            <a:srgbClr val="111111"/>
                          </a:solidFill>
                          <a:effectLst/>
                          <a:latin typeface="Roboto" panose="02000000000000000000" pitchFamily="2" charset="0"/>
                        </a:rPr>
                        <a:t>Jiwei</a:t>
                      </a:r>
                      <a:r>
                        <a:rPr lang="en-IN" sz="1200" b="0" i="0" u="none" strike="noStrike" dirty="0">
                          <a:solidFill>
                            <a:srgbClr val="111111"/>
                          </a:solidFill>
                          <a:effectLst/>
                          <a:latin typeface="Roboto" panose="02000000000000000000" pitchFamily="2" charset="0"/>
                        </a:rPr>
                        <a:t>; Wang, </a:t>
                      </a:r>
                      <a:r>
                        <a:rPr lang="en-IN" sz="1200" b="0" i="0" u="none" strike="noStrike" dirty="0" err="1">
                          <a:solidFill>
                            <a:srgbClr val="111111"/>
                          </a:solidFill>
                          <a:effectLst/>
                          <a:latin typeface="Roboto" panose="02000000000000000000" pitchFamily="2" charset="0"/>
                        </a:rPr>
                        <a:t>Buhong</a:t>
                      </a:r>
                      <a:r>
                        <a:rPr lang="en-IN" sz="1200" b="0" i="0" u="none" strike="noStrike" dirty="0">
                          <a:solidFill>
                            <a:srgbClr val="111111"/>
                          </a:solidFill>
                          <a:effectLst/>
                          <a:latin typeface="Roboto" panose="02000000000000000000" pitchFamily="2" charset="0"/>
                        </a:rPr>
                        <a:t>; Li, Jing; </a:t>
                      </a:r>
                      <a:r>
                        <a:rPr lang="en-IN" sz="1200" b="0" i="0" u="none" strike="noStrike" dirty="0" err="1">
                          <a:solidFill>
                            <a:srgbClr val="111111"/>
                          </a:solidFill>
                          <a:effectLst/>
                          <a:latin typeface="Roboto" panose="02000000000000000000" pitchFamily="2" charset="0"/>
                        </a:rPr>
                        <a:t>Konstantinou</a:t>
                      </a:r>
                      <a:r>
                        <a:rPr lang="en-IN" sz="1200" b="0" i="0" u="none" strike="noStrike" dirty="0">
                          <a:solidFill>
                            <a:srgbClr val="111111"/>
                          </a:solidFill>
                          <a:effectLst/>
                          <a:latin typeface="Roboto" panose="02000000000000000000" pitchFamily="2" charset="0"/>
                        </a:rPr>
                        <a:t>, </a:t>
                      </a:r>
                      <a:r>
                        <a:rPr lang="en-IN" sz="1200" b="0" i="0" u="none" strike="noStrike" dirty="0" err="1">
                          <a:solidFill>
                            <a:srgbClr val="111111"/>
                          </a:solidFill>
                          <a:effectLst/>
                          <a:latin typeface="Roboto" panose="02000000000000000000" pitchFamily="2" charset="0"/>
                        </a:rPr>
                        <a:t>Charalambos</a:t>
                      </a:r>
                      <a:endParaRPr lang="en-IN" sz="1200" dirty="0">
                        <a:effectLst/>
                      </a:endParaRPr>
                    </a:p>
                    <a:p>
                      <a:pPr fontAlgn="t"/>
                      <a:br>
                        <a:rPr lang="en-IN" sz="1200" dirty="0">
                          <a:effectLst/>
                        </a:rPr>
                      </a:br>
                      <a:br>
                        <a:rPr lang="en-IN" sz="1200" dirty="0">
                          <a:effectLst/>
                        </a:rPr>
                      </a:br>
                      <a:endParaRPr lang="en-IN" sz="1200" dirty="0">
                        <a:effectLst/>
                      </a:endParaRPr>
                    </a:p>
                  </a:txBody>
                  <a:tcPr marL="68580" marR="68580"/>
                </a:tc>
                <a:tc>
                  <a:txBody>
                    <a:bodyPr/>
                    <a:lstStyle/>
                    <a:p>
                      <a:pPr rtl="0" fontAlgn="t">
                        <a:spcBef>
                          <a:spcPts val="1200"/>
                        </a:spcBef>
                        <a:spcAft>
                          <a:spcPts val="1200"/>
                        </a:spcAft>
                      </a:pPr>
                      <a:r>
                        <a:rPr lang="en-US" sz="1200" b="0" i="0" u="none" strike="noStrike" dirty="0">
                          <a:solidFill>
                            <a:srgbClr val="000000"/>
                          </a:solidFill>
                          <a:effectLst/>
                          <a:latin typeface="Arial" panose="020B0604020202020204" pitchFamily="34" charset="0"/>
                        </a:rPr>
                        <a:t>Forward derivative-based adversarial attack, Random scaling attack, Protection-based defense method, Adversarial training-based defense method </a:t>
                      </a:r>
                      <a:endParaRPr lang="en-US" sz="1200" dirty="0">
                        <a:effectLst/>
                      </a:endParaRPr>
                    </a:p>
                  </a:txBody>
                  <a:tcPr marL="68580" marR="68580"/>
                </a:tc>
                <a:tc>
                  <a:txBody>
                    <a:bodyPr/>
                    <a:lstStyle/>
                    <a:p>
                      <a:pPr rtl="0" fontAlgn="t">
                        <a:spcBef>
                          <a:spcPts val="0"/>
                        </a:spcBef>
                        <a:spcAft>
                          <a:spcPts val="0"/>
                        </a:spcAft>
                      </a:pPr>
                      <a:br>
                        <a:rPr lang="en-IN" sz="1200" dirty="0">
                          <a:effectLst/>
                        </a:rPr>
                      </a:br>
                      <a:r>
                        <a:rPr lang="en-IN" sz="1200" b="0" i="0" u="none" strike="noStrike" dirty="0">
                          <a:solidFill>
                            <a:srgbClr val="222222"/>
                          </a:solidFill>
                          <a:effectLst/>
                          <a:latin typeface="Roboto" panose="02000000000000000000" pitchFamily="2" charset="0"/>
                        </a:rPr>
                        <a:t>Plug-Load Appliance Identification Dataset (PLAID)</a:t>
                      </a:r>
                      <a:endParaRPr lang="en-IN" sz="1200" dirty="0">
                        <a:effectLst/>
                      </a:endParaRPr>
                    </a:p>
                  </a:txBody>
                  <a:tcPr marL="68580" marR="68580"/>
                </a:tc>
                <a:tc>
                  <a:txBody>
                    <a:bodyPr/>
                    <a:lstStyle/>
                    <a:p>
                      <a:pPr rtl="0" fontAlgn="t">
                        <a:spcBef>
                          <a:spcPts val="1200"/>
                        </a:spcBef>
                        <a:spcAft>
                          <a:spcPts val="1200"/>
                        </a:spcAft>
                      </a:pPr>
                      <a:r>
                        <a:rPr lang="en-US" sz="1150" b="0" i="0" u="none" strike="noStrike" cap="none" dirty="0">
                          <a:solidFill>
                            <a:schemeClr val="dk1"/>
                          </a:solidFill>
                          <a:effectLst/>
                          <a:latin typeface="+mn-lt"/>
                          <a:ea typeface="+mn-ea"/>
                          <a:cs typeface="+mn-cs"/>
                          <a:sym typeface="Arial"/>
                        </a:rPr>
                        <a:t>Forward derivative-based method of attack and Random scaling attack are proposed and to counter the threat two defense mechanisms are also  provided. Both defense methods can improve the ability of the Neural Network(NN) model to defend against adversarial attacks </a:t>
                      </a:r>
                      <a:r>
                        <a:rPr lang="en-US" sz="1200" b="0" i="0" u="none" strike="noStrike" cap="none" dirty="0">
                          <a:solidFill>
                            <a:schemeClr val="dk1"/>
                          </a:solidFill>
                          <a:effectLst/>
                          <a:latin typeface="+mn-lt"/>
                          <a:ea typeface="+mn-ea"/>
                          <a:cs typeface="+mn-cs"/>
                          <a:sym typeface="Arial"/>
                        </a:rPr>
                        <a:t>.</a:t>
                      </a:r>
                      <a:endParaRPr lang="en-US" sz="1200" dirty="0">
                        <a:effectLst/>
                      </a:endParaRPr>
                    </a:p>
                  </a:txBody>
                  <a:tcPr marL="68580" marR="68580"/>
                </a:tc>
                <a:extLst>
                  <a:ext uri="{0D108BD9-81ED-4DB2-BD59-A6C34878D82A}">
                    <a16:rowId xmlns:a16="http://schemas.microsoft.com/office/drawing/2014/main" val="3503120049"/>
                  </a:ext>
                </a:extLst>
              </a:tr>
            </a:tbl>
          </a:graphicData>
        </a:graphic>
      </p:graphicFrame>
    </p:spTree>
    <p:extLst>
      <p:ext uri="{BB962C8B-B14F-4D97-AF65-F5344CB8AC3E}">
        <p14:creationId xmlns:p14="http://schemas.microsoft.com/office/powerpoint/2010/main" val="60170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833119"/>
            <a:ext cx="7772400" cy="1631216"/>
          </a:xfrm>
          <a:prstGeom prst="rect">
            <a:avLst/>
          </a:prstGeom>
          <a:noFill/>
        </p:spPr>
        <p:txBody>
          <a:bodyPr wrap="square">
            <a:spAutoFit/>
          </a:bodyPr>
          <a:lstStyle/>
          <a:p>
            <a:pPr rtl="0">
              <a:spcBef>
                <a:spcPts val="0"/>
              </a:spcBef>
              <a:spcAft>
                <a:spcPts val="0"/>
              </a:spcAft>
            </a:pP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graphicFrame>
        <p:nvGraphicFramePr>
          <p:cNvPr id="3" name="Table 4">
            <a:extLst>
              <a:ext uri="{FF2B5EF4-FFF2-40B4-BE49-F238E27FC236}">
                <a16:creationId xmlns:a16="http://schemas.microsoft.com/office/drawing/2014/main" id="{890B3402-D01A-B8EC-97B9-AA22799D981C}"/>
              </a:ext>
            </a:extLst>
          </p:cNvPr>
          <p:cNvGraphicFramePr>
            <a:graphicFrameLocks noGrp="1"/>
          </p:cNvGraphicFramePr>
          <p:nvPr/>
        </p:nvGraphicFramePr>
        <p:xfrm>
          <a:off x="1056640" y="101599"/>
          <a:ext cx="7945120" cy="5919339"/>
        </p:xfrm>
        <a:graphic>
          <a:graphicData uri="http://schemas.openxmlformats.org/drawingml/2006/table">
            <a:tbl>
              <a:tblPr firstRow="1" bandRow="1">
                <a:tableStyleId>{93296810-A885-4BE3-A3E7-6D5BEEA58F35}</a:tableStyleId>
              </a:tblPr>
              <a:tblGrid>
                <a:gridCol w="572644">
                  <a:extLst>
                    <a:ext uri="{9D8B030D-6E8A-4147-A177-3AD203B41FA5}">
                      <a16:colId xmlns:a16="http://schemas.microsoft.com/office/drawing/2014/main" val="733920432"/>
                    </a:ext>
                  </a:extLst>
                </a:gridCol>
                <a:gridCol w="1405328">
                  <a:extLst>
                    <a:ext uri="{9D8B030D-6E8A-4147-A177-3AD203B41FA5}">
                      <a16:colId xmlns:a16="http://schemas.microsoft.com/office/drawing/2014/main" val="880204903"/>
                    </a:ext>
                  </a:extLst>
                </a:gridCol>
                <a:gridCol w="1951121">
                  <a:extLst>
                    <a:ext uri="{9D8B030D-6E8A-4147-A177-3AD203B41FA5}">
                      <a16:colId xmlns:a16="http://schemas.microsoft.com/office/drawing/2014/main" val="4171531344"/>
                    </a:ext>
                  </a:extLst>
                </a:gridCol>
                <a:gridCol w="2626206">
                  <a:extLst>
                    <a:ext uri="{9D8B030D-6E8A-4147-A177-3AD203B41FA5}">
                      <a16:colId xmlns:a16="http://schemas.microsoft.com/office/drawing/2014/main" val="2363192897"/>
                    </a:ext>
                  </a:extLst>
                </a:gridCol>
                <a:gridCol w="1389821">
                  <a:extLst>
                    <a:ext uri="{9D8B030D-6E8A-4147-A177-3AD203B41FA5}">
                      <a16:colId xmlns:a16="http://schemas.microsoft.com/office/drawing/2014/main" val="1114697108"/>
                    </a:ext>
                  </a:extLst>
                </a:gridCol>
              </a:tblGrid>
              <a:tr h="452488">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SI NO</a:t>
                      </a:r>
                      <a:endParaRPr lang="en-IN" sz="1200"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Research Paper Name</a:t>
                      </a:r>
                      <a:endParaRPr lang="en-IN" sz="120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Calibri" panose="020F0502020204030204" pitchFamily="34" charset="0"/>
                        </a:rPr>
                        <a:t>Author Name</a:t>
                      </a:r>
                      <a:endParaRPr lang="en-IN" sz="120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Algorithms and Methodologies</a:t>
                      </a:r>
                      <a:endParaRPr lang="en-IN" sz="1200"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Objectives</a:t>
                      </a:r>
                      <a:endParaRPr lang="en-IN" sz="1200" dirty="0">
                        <a:effectLst/>
                      </a:endParaRPr>
                    </a:p>
                  </a:txBody>
                  <a:tcPr marL="68580" marR="68580"/>
                </a:tc>
                <a:extLst>
                  <a:ext uri="{0D108BD9-81ED-4DB2-BD59-A6C34878D82A}">
                    <a16:rowId xmlns:a16="http://schemas.microsoft.com/office/drawing/2014/main" val="993390406"/>
                  </a:ext>
                </a:extLst>
              </a:tr>
              <a:tr h="5462139">
                <a:tc>
                  <a:txBody>
                    <a:bodyPr/>
                    <a:lstStyle/>
                    <a:p>
                      <a:pPr rtl="0" fontAlgn="t">
                        <a:spcBef>
                          <a:spcPts val="0"/>
                        </a:spcBef>
                        <a:spcAft>
                          <a:spcPts val="0"/>
                        </a:spcAft>
                      </a:pPr>
                      <a:r>
                        <a:rPr lang="en-US" sz="1200" b="0" i="0" u="none" strike="noStrike" dirty="0">
                          <a:solidFill>
                            <a:srgbClr val="000000"/>
                          </a:solidFill>
                          <a:effectLst/>
                          <a:latin typeface="Calibri" panose="020F0502020204030204" pitchFamily="34" charset="0"/>
                        </a:rPr>
                        <a:t>5</a:t>
                      </a:r>
                      <a:endParaRPr lang="en-IN" sz="1200" dirty="0">
                        <a:effectLst/>
                      </a:endParaRPr>
                    </a:p>
                  </a:txBody>
                  <a:tcPr marL="68580" marR="68580"/>
                </a:tc>
                <a:tc>
                  <a:txBody>
                    <a:bodyPr/>
                    <a:lstStyle/>
                    <a:p>
                      <a:pPr rtl="0" fontAlgn="t">
                        <a:spcBef>
                          <a:spcPts val="0"/>
                        </a:spcBef>
                        <a:spcAft>
                          <a:spcPts val="0"/>
                        </a:spcAft>
                      </a:pPr>
                      <a:r>
                        <a:rPr lang="en-US" sz="1200" b="0" i="0" u="none" strike="noStrike">
                          <a:solidFill>
                            <a:srgbClr val="000000"/>
                          </a:solidFill>
                          <a:effectLst/>
                          <a:latin typeface="Calibri" panose="020F0502020204030204" pitchFamily="34" charset="0"/>
                        </a:rPr>
                        <a:t>Adversarial Attacks and Defenses: An Interpretation Perspect</a:t>
                      </a:r>
                      <a:endParaRPr lang="en-US" sz="1200">
                        <a:effectLst/>
                      </a:endParaRPr>
                    </a:p>
                  </a:txBody>
                  <a:tcPr marL="68580" marR="68580"/>
                </a:tc>
                <a:tc>
                  <a:txBody>
                    <a:bodyPr/>
                    <a:lstStyle/>
                    <a:p>
                      <a:pPr rtl="0" fontAlgn="t">
                        <a:spcBef>
                          <a:spcPts val="0"/>
                        </a:spcBef>
                        <a:spcAft>
                          <a:spcPts val="0"/>
                        </a:spcAft>
                      </a:pPr>
                      <a:r>
                        <a:rPr lang="en-IN" sz="1200" b="0" i="0" u="none" strike="noStrike" dirty="0" err="1">
                          <a:solidFill>
                            <a:srgbClr val="000000"/>
                          </a:solidFill>
                          <a:effectLst/>
                          <a:latin typeface="Calibri" panose="020F0502020204030204" pitchFamily="34" charset="0"/>
                        </a:rPr>
                        <a:t>Ninghao</a:t>
                      </a:r>
                      <a:r>
                        <a:rPr lang="en-IN" sz="1200" b="0" i="0" u="none" strike="noStrike" dirty="0">
                          <a:solidFill>
                            <a:srgbClr val="000000"/>
                          </a:solidFill>
                          <a:effectLst/>
                          <a:latin typeface="Calibri" panose="020F0502020204030204" pitchFamily="34" charset="0"/>
                        </a:rPr>
                        <a:t> Liu, </a:t>
                      </a:r>
                      <a:r>
                        <a:rPr lang="en-IN" sz="1200" b="0" i="0" u="none" strike="noStrike" dirty="0" err="1">
                          <a:solidFill>
                            <a:srgbClr val="000000"/>
                          </a:solidFill>
                          <a:effectLst/>
                          <a:latin typeface="Calibri" panose="020F0502020204030204" pitchFamily="34" charset="0"/>
                        </a:rPr>
                        <a:t>Mengnan</a:t>
                      </a:r>
                      <a:r>
                        <a:rPr lang="en-IN" sz="1200" b="0" i="0" u="none" strike="noStrike" dirty="0">
                          <a:solidFill>
                            <a:srgbClr val="000000"/>
                          </a:solidFill>
                          <a:effectLst/>
                          <a:latin typeface="Calibri" panose="020F0502020204030204" pitchFamily="34" charset="0"/>
                        </a:rPr>
                        <a:t> Du, </a:t>
                      </a:r>
                      <a:r>
                        <a:rPr lang="en-IN" sz="1200" b="0" i="0" u="none" strike="noStrike" dirty="0" err="1">
                          <a:solidFill>
                            <a:srgbClr val="000000"/>
                          </a:solidFill>
                          <a:effectLst/>
                          <a:latin typeface="Calibri" panose="020F0502020204030204" pitchFamily="34" charset="0"/>
                        </a:rPr>
                        <a:t>Ruocheng</a:t>
                      </a:r>
                      <a:r>
                        <a:rPr lang="en-IN" sz="1200" b="0" i="0" u="none" strike="noStrike" dirty="0">
                          <a:solidFill>
                            <a:srgbClr val="000000"/>
                          </a:solidFill>
                          <a:effectLst/>
                          <a:latin typeface="Calibri" panose="020F0502020204030204" pitchFamily="34" charset="0"/>
                        </a:rPr>
                        <a:t> Guo, Huan Liu, Xia Hu</a:t>
                      </a:r>
                      <a:endParaRPr lang="en-IN" sz="1200"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Calibri" panose="020F0502020204030204" pitchFamily="34" charset="0"/>
                        </a:rPr>
                        <a:t>Feature-Level Interpretation for Understanding Adversarial Attacks: 1)Gradient-Based Techniques: a)Improved Gradient-Based Techniques b)Region-Based SURNAMEA, SURNAMEB AND SURNAMEC et al. Exploration c)Path-Based Integration 2)Distillation-Based Techniques: 3)Influence-Function Based Techniques</a:t>
                      </a:r>
                      <a:endParaRPr lang="en-IN" sz="1200" dirty="0">
                        <a:effectLst/>
                      </a:endParaRPr>
                    </a:p>
                    <a:p>
                      <a:pPr rtl="0" fontAlgn="t">
                        <a:spcBef>
                          <a:spcPts val="0"/>
                        </a:spcBef>
                        <a:spcAft>
                          <a:spcPts val="0"/>
                        </a:spcAft>
                      </a:pPr>
                      <a:r>
                        <a:rPr lang="en-IN" sz="1200" b="0" i="0" u="none" strike="noStrike" dirty="0">
                          <a:solidFill>
                            <a:srgbClr val="000000"/>
                          </a:solidFill>
                          <a:effectLst/>
                          <a:latin typeface="Calibri" panose="020F0502020204030204" pitchFamily="34" charset="0"/>
                        </a:rPr>
                        <a:t>Feature-Level Interpretation for Adversarial</a:t>
                      </a:r>
                    </a:p>
                    <a:p>
                      <a:pPr rtl="0" fontAlgn="t">
                        <a:spcBef>
                          <a:spcPts val="0"/>
                        </a:spcBef>
                        <a:spcAft>
                          <a:spcPts val="0"/>
                        </a:spcAft>
                      </a:pPr>
                      <a:r>
                        <a:rPr lang="en-IN" sz="1200" b="0" i="0" u="none" strike="noStrike" dirty="0" err="1">
                          <a:solidFill>
                            <a:srgbClr val="000000"/>
                          </a:solidFill>
                          <a:effectLst/>
                          <a:latin typeface="Calibri" panose="020F0502020204030204" pitchFamily="34" charset="0"/>
                        </a:rPr>
                        <a:t>Defenses</a:t>
                      </a:r>
                      <a:r>
                        <a:rPr lang="en-IN" sz="1200" b="0" i="0" u="none" strike="noStrike" dirty="0">
                          <a:solidFill>
                            <a:srgbClr val="000000"/>
                          </a:solidFill>
                          <a:effectLst/>
                          <a:latin typeface="Calibri" panose="020F0502020204030204" pitchFamily="34" charset="0"/>
                        </a:rPr>
                        <a:t>:</a:t>
                      </a:r>
                      <a:endParaRPr lang="en-IN" sz="1200" dirty="0">
                        <a:effectLst/>
                      </a:endParaRPr>
                    </a:p>
                    <a:p>
                      <a:pPr rtl="0" fontAlgn="t">
                        <a:spcBef>
                          <a:spcPts val="0"/>
                        </a:spcBef>
                        <a:spcAft>
                          <a:spcPts val="0"/>
                        </a:spcAft>
                      </a:pPr>
                      <a:r>
                        <a:rPr lang="en-IN" sz="1200" b="0" i="0" u="none" strike="noStrike" dirty="0">
                          <a:solidFill>
                            <a:srgbClr val="000000"/>
                          </a:solidFill>
                          <a:effectLst/>
                          <a:latin typeface="Calibri" panose="020F0502020204030204" pitchFamily="34" charset="0"/>
                        </a:rPr>
                        <a:t>1)Model Robustification With Feature-Level Interpretation: 2)Adversarial Detection With Feature-Level Interpretation:</a:t>
                      </a:r>
                      <a:endParaRPr lang="en-IN" sz="1200" dirty="0">
                        <a:effectLst/>
                      </a:endParaRPr>
                    </a:p>
                    <a:p>
                      <a:pPr rtl="0" fontAlgn="t">
                        <a:spcBef>
                          <a:spcPts val="0"/>
                        </a:spcBef>
                        <a:spcAft>
                          <a:spcPts val="0"/>
                        </a:spcAft>
                      </a:pPr>
                      <a:r>
                        <a:rPr lang="en-IN" sz="1200" b="0" i="0" u="none" strike="noStrike" dirty="0">
                          <a:solidFill>
                            <a:srgbClr val="000000"/>
                          </a:solidFill>
                          <a:effectLst/>
                          <a:latin typeface="Calibri" panose="020F0502020204030204" pitchFamily="34" charset="0"/>
                        </a:rPr>
                        <a:t>Model-level Interpretation IN a </a:t>
                      </a:r>
                      <a:r>
                        <a:rPr lang="en-IN" sz="1200" b="0" i="0" u="none" strike="noStrike" dirty="0" err="1">
                          <a:solidFill>
                            <a:srgbClr val="000000"/>
                          </a:solidFill>
                          <a:effectLst/>
                          <a:latin typeface="Calibri" panose="020F0502020204030204" pitchFamily="34" charset="0"/>
                        </a:rPr>
                        <a:t>dversarial</a:t>
                      </a:r>
                      <a:r>
                        <a:rPr lang="en-IN" sz="1200" b="0" i="0" u="none" strike="noStrike" dirty="0">
                          <a:solidFill>
                            <a:srgbClr val="000000"/>
                          </a:solidFill>
                          <a:effectLst/>
                          <a:latin typeface="Calibri" panose="020F0502020204030204" pitchFamily="34" charset="0"/>
                        </a:rPr>
                        <a:t> machine learning: 1)Model Component Interpretation for Understanding Adversarial Attacks: 2)Representation Interpretation for Initiating Adversarial Attacks: Model-Level Interpretation for Adversarial </a:t>
                      </a:r>
                      <a:r>
                        <a:rPr lang="en-IN" sz="1200" b="0" i="0" u="none" strike="noStrike" dirty="0" err="1">
                          <a:solidFill>
                            <a:srgbClr val="000000"/>
                          </a:solidFill>
                          <a:effectLst/>
                          <a:latin typeface="Calibri" panose="020F0502020204030204" pitchFamily="34" charset="0"/>
                        </a:rPr>
                        <a:t>Defenses</a:t>
                      </a:r>
                      <a:r>
                        <a:rPr lang="en-IN" sz="1200" b="0" i="0" u="none" strike="noStrike" dirty="0">
                          <a:solidFill>
                            <a:srgbClr val="000000"/>
                          </a:solidFill>
                          <a:effectLst/>
                          <a:latin typeface="Calibri" panose="020F0502020204030204" pitchFamily="34" charset="0"/>
                        </a:rPr>
                        <a:t>:</a:t>
                      </a:r>
                      <a:endParaRPr lang="en-IN" sz="1200" dirty="0">
                        <a:effectLst/>
                      </a:endParaRPr>
                    </a:p>
                    <a:p>
                      <a:pPr rtl="0" fontAlgn="t">
                        <a:spcBef>
                          <a:spcPts val="0"/>
                        </a:spcBef>
                        <a:spcAft>
                          <a:spcPts val="0"/>
                        </a:spcAft>
                      </a:pPr>
                      <a:endParaRPr lang="en-IN" sz="1200" dirty="0">
                        <a:effectLst/>
                      </a:endParaRPr>
                    </a:p>
                  </a:txBody>
                  <a:tcPr marL="68580" marR="68580"/>
                </a:tc>
                <a:tc>
                  <a:txBody>
                    <a:bodyPr/>
                    <a:lstStyle/>
                    <a:p>
                      <a:pPr rtl="0" fontAlgn="t">
                        <a:spcBef>
                          <a:spcPts val="0"/>
                        </a:spcBef>
                        <a:spcAft>
                          <a:spcPts val="0"/>
                        </a:spcAft>
                      </a:pPr>
                      <a:r>
                        <a:rPr lang="en-US" sz="1200" b="0" i="0" u="none" strike="noStrike" dirty="0">
                          <a:solidFill>
                            <a:srgbClr val="000000"/>
                          </a:solidFill>
                          <a:effectLst/>
                          <a:latin typeface="Calibri" panose="020F0502020204030204" pitchFamily="34" charset="0"/>
                        </a:rPr>
                        <a:t>Model-level interpretation and feature-level interpretation are the two categories under which interpretation is classified. We go into more detail on how each type of interpretation can be applied to aggressive assaults and defenses. Then, we present a few other connections between interpretation and adversaries</a:t>
                      </a:r>
                      <a:endParaRPr lang="en-US" sz="1200" dirty="0">
                        <a:effectLst/>
                      </a:endParaRPr>
                    </a:p>
                  </a:txBody>
                  <a:tcPr marL="68580" marR="68580"/>
                </a:tc>
                <a:extLst>
                  <a:ext uri="{0D108BD9-81ED-4DB2-BD59-A6C34878D82A}">
                    <a16:rowId xmlns:a16="http://schemas.microsoft.com/office/drawing/2014/main" val="2330094496"/>
                  </a:ext>
                </a:extLst>
              </a:tr>
            </a:tbl>
          </a:graphicData>
        </a:graphic>
      </p:graphicFrame>
    </p:spTree>
    <p:extLst>
      <p:ext uri="{BB962C8B-B14F-4D97-AF65-F5344CB8AC3E}">
        <p14:creationId xmlns:p14="http://schemas.microsoft.com/office/powerpoint/2010/main" val="224710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833119"/>
            <a:ext cx="7772400" cy="1631216"/>
          </a:xfrm>
          <a:prstGeom prst="rect">
            <a:avLst/>
          </a:prstGeom>
          <a:noFill/>
        </p:spPr>
        <p:txBody>
          <a:bodyPr wrap="square">
            <a:spAutoFit/>
          </a:bodyPr>
          <a:lstStyle/>
          <a:p>
            <a:pPr rtl="0">
              <a:spcBef>
                <a:spcPts val="0"/>
              </a:spcBef>
              <a:spcAft>
                <a:spcPts val="0"/>
              </a:spcAft>
            </a:pP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graphicFrame>
        <p:nvGraphicFramePr>
          <p:cNvPr id="3" name="Table 4">
            <a:extLst>
              <a:ext uri="{FF2B5EF4-FFF2-40B4-BE49-F238E27FC236}">
                <a16:creationId xmlns:a16="http://schemas.microsoft.com/office/drawing/2014/main" id="{890B3402-D01A-B8EC-97B9-AA22799D981C}"/>
              </a:ext>
            </a:extLst>
          </p:cNvPr>
          <p:cNvGraphicFramePr>
            <a:graphicFrameLocks noGrp="1"/>
          </p:cNvGraphicFramePr>
          <p:nvPr/>
        </p:nvGraphicFramePr>
        <p:xfrm>
          <a:off x="955040" y="30480"/>
          <a:ext cx="8203543" cy="6506804"/>
        </p:xfrm>
        <a:graphic>
          <a:graphicData uri="http://schemas.openxmlformats.org/drawingml/2006/table">
            <a:tbl>
              <a:tblPr firstRow="1" bandRow="1">
                <a:tableStyleId>{93296810-A885-4BE3-A3E7-6D5BEEA58F35}</a:tableStyleId>
              </a:tblPr>
              <a:tblGrid>
                <a:gridCol w="554673">
                  <a:extLst>
                    <a:ext uri="{9D8B030D-6E8A-4147-A177-3AD203B41FA5}">
                      <a16:colId xmlns:a16="http://schemas.microsoft.com/office/drawing/2014/main" val="733920432"/>
                    </a:ext>
                  </a:extLst>
                </a:gridCol>
                <a:gridCol w="2264066">
                  <a:extLst>
                    <a:ext uri="{9D8B030D-6E8A-4147-A177-3AD203B41FA5}">
                      <a16:colId xmlns:a16="http://schemas.microsoft.com/office/drawing/2014/main" val="880204903"/>
                    </a:ext>
                  </a:extLst>
                </a:gridCol>
                <a:gridCol w="1346201">
                  <a:extLst>
                    <a:ext uri="{9D8B030D-6E8A-4147-A177-3AD203B41FA5}">
                      <a16:colId xmlns:a16="http://schemas.microsoft.com/office/drawing/2014/main" val="4171531344"/>
                    </a:ext>
                  </a:extLst>
                </a:gridCol>
                <a:gridCol w="1346201">
                  <a:extLst>
                    <a:ext uri="{9D8B030D-6E8A-4147-A177-3AD203B41FA5}">
                      <a16:colId xmlns:a16="http://schemas.microsoft.com/office/drawing/2014/main" val="2363192897"/>
                    </a:ext>
                  </a:extLst>
                </a:gridCol>
                <a:gridCol w="1346201">
                  <a:extLst>
                    <a:ext uri="{9D8B030D-6E8A-4147-A177-3AD203B41FA5}">
                      <a16:colId xmlns:a16="http://schemas.microsoft.com/office/drawing/2014/main" val="2679670394"/>
                    </a:ext>
                  </a:extLst>
                </a:gridCol>
                <a:gridCol w="1346201">
                  <a:extLst>
                    <a:ext uri="{9D8B030D-6E8A-4147-A177-3AD203B41FA5}">
                      <a16:colId xmlns:a16="http://schemas.microsoft.com/office/drawing/2014/main" val="1114697108"/>
                    </a:ext>
                  </a:extLst>
                </a:gridCol>
              </a:tblGrid>
              <a:tr h="599440">
                <a:tc>
                  <a:txBody>
                    <a:bodyPr/>
                    <a:lstStyle/>
                    <a:p>
                      <a:pPr rtl="0" fontAlgn="t">
                        <a:spcBef>
                          <a:spcPts val="0"/>
                        </a:spcBef>
                        <a:spcAft>
                          <a:spcPts val="0"/>
                        </a:spcAft>
                      </a:pPr>
                      <a:r>
                        <a:rPr lang="en-IN" sz="1150" b="0" i="0" u="none" strike="noStrike" dirty="0">
                          <a:solidFill>
                            <a:srgbClr val="000000"/>
                          </a:solidFill>
                          <a:effectLst/>
                          <a:latin typeface="Calibri" panose="020F0502020204030204" pitchFamily="34" charset="0"/>
                        </a:rPr>
                        <a:t>SI NO</a:t>
                      </a:r>
                      <a:endParaRPr lang="en-IN" sz="1150" dirty="0">
                        <a:effectLst/>
                      </a:endParaRPr>
                    </a:p>
                  </a:txBody>
                  <a:tcPr marL="68580" marR="68580"/>
                </a:tc>
                <a:tc>
                  <a:txBody>
                    <a:bodyPr/>
                    <a:lstStyle/>
                    <a:p>
                      <a:pPr rtl="0" fontAlgn="t">
                        <a:spcBef>
                          <a:spcPts val="0"/>
                        </a:spcBef>
                        <a:spcAft>
                          <a:spcPts val="0"/>
                        </a:spcAft>
                      </a:pPr>
                      <a:r>
                        <a:rPr lang="en-IN" sz="1150" b="0" i="0" u="none" strike="noStrike">
                          <a:solidFill>
                            <a:srgbClr val="000000"/>
                          </a:solidFill>
                          <a:effectLst/>
                          <a:latin typeface="Calibri" panose="020F0502020204030204" pitchFamily="34" charset="0"/>
                        </a:rPr>
                        <a:t>Research Paper Name</a:t>
                      </a:r>
                      <a:endParaRPr lang="en-IN" sz="1150">
                        <a:effectLst/>
                      </a:endParaRPr>
                    </a:p>
                  </a:txBody>
                  <a:tcPr marL="68580" marR="68580"/>
                </a:tc>
                <a:tc>
                  <a:txBody>
                    <a:bodyPr/>
                    <a:lstStyle/>
                    <a:p>
                      <a:pPr rtl="0" fontAlgn="t">
                        <a:spcBef>
                          <a:spcPts val="0"/>
                        </a:spcBef>
                        <a:spcAft>
                          <a:spcPts val="0"/>
                        </a:spcAft>
                      </a:pPr>
                      <a:r>
                        <a:rPr lang="en-IN" sz="1150" b="0" i="0" u="none" strike="noStrike">
                          <a:solidFill>
                            <a:srgbClr val="000000"/>
                          </a:solidFill>
                          <a:effectLst/>
                          <a:latin typeface="Calibri" panose="020F0502020204030204" pitchFamily="34" charset="0"/>
                        </a:rPr>
                        <a:t>Author Name</a:t>
                      </a:r>
                      <a:endParaRPr lang="en-IN" sz="1150">
                        <a:effectLst/>
                      </a:endParaRPr>
                    </a:p>
                  </a:txBody>
                  <a:tcPr marL="68580" marR="68580"/>
                </a:tc>
                <a:tc>
                  <a:txBody>
                    <a:bodyPr/>
                    <a:lstStyle/>
                    <a:p>
                      <a:pPr rtl="0" fontAlgn="t">
                        <a:spcBef>
                          <a:spcPts val="0"/>
                        </a:spcBef>
                        <a:spcAft>
                          <a:spcPts val="0"/>
                        </a:spcAft>
                      </a:pPr>
                      <a:r>
                        <a:rPr lang="en-IN" sz="1150" b="0" i="0" u="none" strike="noStrike">
                          <a:solidFill>
                            <a:srgbClr val="000000"/>
                          </a:solidFill>
                          <a:effectLst/>
                          <a:latin typeface="Calibri" panose="020F0502020204030204" pitchFamily="34" charset="0"/>
                        </a:rPr>
                        <a:t>Algorithms and Methodologies</a:t>
                      </a:r>
                      <a:endParaRPr lang="en-IN" sz="1150">
                        <a:effectLst/>
                      </a:endParaRPr>
                    </a:p>
                  </a:txBody>
                  <a:tcPr marL="68580" marR="68580"/>
                </a:tc>
                <a:tc>
                  <a:txBody>
                    <a:bodyPr/>
                    <a:lstStyle/>
                    <a:p>
                      <a:pPr rtl="0" fontAlgn="t">
                        <a:spcBef>
                          <a:spcPts val="0"/>
                        </a:spcBef>
                        <a:spcAft>
                          <a:spcPts val="0"/>
                        </a:spcAft>
                      </a:pPr>
                      <a:r>
                        <a:rPr lang="en-IN" sz="1150" b="0" i="0" u="none" strike="noStrike">
                          <a:solidFill>
                            <a:srgbClr val="000000"/>
                          </a:solidFill>
                          <a:effectLst/>
                          <a:latin typeface="Calibri" panose="020F0502020204030204" pitchFamily="34" charset="0"/>
                        </a:rPr>
                        <a:t>Datasets</a:t>
                      </a:r>
                      <a:endParaRPr lang="en-IN" sz="1150">
                        <a:effectLst/>
                      </a:endParaRPr>
                    </a:p>
                  </a:txBody>
                  <a:tcPr marL="68580" marR="68580"/>
                </a:tc>
                <a:tc>
                  <a:txBody>
                    <a:bodyPr/>
                    <a:lstStyle/>
                    <a:p>
                      <a:pPr rtl="0" fontAlgn="t">
                        <a:spcBef>
                          <a:spcPts val="0"/>
                        </a:spcBef>
                        <a:spcAft>
                          <a:spcPts val="0"/>
                        </a:spcAft>
                      </a:pPr>
                      <a:r>
                        <a:rPr lang="en-IN" sz="1150" b="0" i="0" u="none" strike="noStrike" dirty="0">
                          <a:solidFill>
                            <a:srgbClr val="000000"/>
                          </a:solidFill>
                          <a:effectLst/>
                          <a:latin typeface="Calibri" panose="020F0502020204030204" pitchFamily="34" charset="0"/>
                        </a:rPr>
                        <a:t>Objectives</a:t>
                      </a:r>
                      <a:endParaRPr lang="en-IN" sz="1150" dirty="0">
                        <a:effectLst/>
                      </a:endParaRPr>
                    </a:p>
                  </a:txBody>
                  <a:tcPr marL="68580" marR="68580"/>
                </a:tc>
                <a:extLst>
                  <a:ext uri="{0D108BD9-81ED-4DB2-BD59-A6C34878D82A}">
                    <a16:rowId xmlns:a16="http://schemas.microsoft.com/office/drawing/2014/main" val="993390406"/>
                  </a:ext>
                </a:extLst>
              </a:tr>
              <a:tr h="1963896">
                <a:tc>
                  <a:txBody>
                    <a:bodyPr/>
                    <a:lstStyle/>
                    <a:p>
                      <a:pPr rtl="0" fontAlgn="t">
                        <a:spcBef>
                          <a:spcPts val="0"/>
                        </a:spcBef>
                        <a:spcAft>
                          <a:spcPts val="0"/>
                        </a:spcAft>
                      </a:pPr>
                      <a:r>
                        <a:rPr lang="en-US" sz="1150" b="0" i="0" u="none" strike="noStrike" dirty="0">
                          <a:solidFill>
                            <a:srgbClr val="000000"/>
                          </a:solidFill>
                          <a:effectLst/>
                          <a:latin typeface="Calibri" panose="020F0502020204030204" pitchFamily="34" charset="0"/>
                        </a:rPr>
                        <a:t>6</a:t>
                      </a:r>
                      <a:endParaRPr lang="en-IN" sz="1150" dirty="0">
                        <a:effectLst/>
                      </a:endParaRPr>
                    </a:p>
                  </a:txBody>
                  <a:tcPr marL="68580" marR="68580"/>
                </a:tc>
                <a:tc>
                  <a:txBody>
                    <a:bodyPr/>
                    <a:lstStyle/>
                    <a:p>
                      <a:pPr rtl="0" fontAlgn="t">
                        <a:spcBef>
                          <a:spcPts val="0"/>
                        </a:spcBef>
                        <a:spcAft>
                          <a:spcPts val="0"/>
                        </a:spcAft>
                      </a:pPr>
                      <a:r>
                        <a:rPr lang="en-US" sz="1150" b="0" i="0" u="none" strike="noStrike" dirty="0">
                          <a:solidFill>
                            <a:srgbClr val="000000"/>
                          </a:solidFill>
                          <a:effectLst/>
                          <a:latin typeface="Calibri" panose="020F0502020204030204" pitchFamily="34" charset="0"/>
                        </a:rPr>
                        <a:t>Targeted Mismatch Adversarial Attack: Query with a Flower to Retrieve the Tower</a:t>
                      </a:r>
                      <a:endParaRPr lang="en-US" sz="1150" dirty="0">
                        <a:effectLst/>
                      </a:endParaRPr>
                    </a:p>
                  </a:txBody>
                  <a:tcPr marL="68580" marR="68580"/>
                </a:tc>
                <a:tc>
                  <a:txBody>
                    <a:bodyPr/>
                    <a:lstStyle/>
                    <a:p>
                      <a:pPr rtl="0" fontAlgn="t">
                        <a:spcBef>
                          <a:spcPts val="0"/>
                        </a:spcBef>
                        <a:spcAft>
                          <a:spcPts val="0"/>
                        </a:spcAft>
                      </a:pPr>
                      <a:r>
                        <a:rPr lang="en-IN" sz="1150" b="0" i="0" u="none" strike="noStrike">
                          <a:solidFill>
                            <a:srgbClr val="000000"/>
                          </a:solidFill>
                          <a:effectLst/>
                          <a:latin typeface="Calibri" panose="020F0502020204030204" pitchFamily="34" charset="0"/>
                        </a:rPr>
                        <a:t>Giorgos Tolias, Filip Radenovic, Ondˇrej Chum</a:t>
                      </a:r>
                      <a:endParaRPr lang="en-IN" sz="1150">
                        <a:effectLst/>
                      </a:endParaRPr>
                    </a:p>
                  </a:txBody>
                  <a:tcPr marL="68580" marR="68580"/>
                </a:tc>
                <a:tc>
                  <a:txBody>
                    <a:bodyPr/>
                    <a:lstStyle/>
                    <a:p>
                      <a:pPr rtl="0" fontAlgn="t">
                        <a:spcBef>
                          <a:spcPts val="0"/>
                        </a:spcBef>
                        <a:spcAft>
                          <a:spcPts val="0"/>
                        </a:spcAft>
                      </a:pPr>
                      <a:r>
                        <a:rPr lang="en-US" sz="1150" b="0" i="0" u="none" strike="noStrike">
                          <a:solidFill>
                            <a:srgbClr val="000000"/>
                          </a:solidFill>
                          <a:effectLst/>
                          <a:latin typeface="Calibri" panose="020F0502020204030204" pitchFamily="34" charset="0"/>
                        </a:rPr>
                        <a:t>We introduce the idea of a targeted mismatch attack for retrieval systems based on deep learning, which creates an adversarial image to cover the query image</a:t>
                      </a:r>
                      <a:endParaRPr lang="en-US" sz="1150">
                        <a:effectLst/>
                      </a:endParaRPr>
                    </a:p>
                  </a:txBody>
                  <a:tcPr marL="68580" marR="68580"/>
                </a:tc>
                <a:tc>
                  <a:txBody>
                    <a:bodyPr/>
                    <a:lstStyle/>
                    <a:p>
                      <a:pPr fontAlgn="t"/>
                      <a:br>
                        <a:rPr lang="en-IN" sz="1150">
                          <a:effectLst/>
                        </a:rPr>
                      </a:br>
                      <a:endParaRPr lang="en-IN" sz="1150">
                        <a:effectLst/>
                      </a:endParaRPr>
                    </a:p>
                  </a:txBody>
                  <a:tcPr marL="68580" marR="68580"/>
                </a:tc>
                <a:tc>
                  <a:txBody>
                    <a:bodyPr/>
                    <a:lstStyle/>
                    <a:p>
                      <a:pPr rtl="0" fontAlgn="t">
                        <a:spcBef>
                          <a:spcPts val="0"/>
                        </a:spcBef>
                        <a:spcAft>
                          <a:spcPts val="0"/>
                        </a:spcAft>
                      </a:pPr>
                      <a:r>
                        <a:rPr lang="en-US" sz="1150" b="0" i="0" u="none" strike="noStrike" dirty="0">
                          <a:solidFill>
                            <a:srgbClr val="000000"/>
                          </a:solidFill>
                          <a:effectLst/>
                          <a:latin typeface="Calibri" panose="020F0502020204030204" pitchFamily="34" charset="0"/>
                        </a:rPr>
                        <a:t>To substitute a target image for an adversarial one in a (concealed) query for image retrieval, the adversary attempts to create an adversarial image. Without revealing any data about the target image, itself, the aim is to get the same retrieval results</a:t>
                      </a:r>
                      <a:endParaRPr lang="en-US" sz="1150" dirty="0">
                        <a:effectLst/>
                      </a:endParaRPr>
                    </a:p>
                  </a:txBody>
                  <a:tcPr marL="68580" marR="68580"/>
                </a:tc>
                <a:extLst>
                  <a:ext uri="{0D108BD9-81ED-4DB2-BD59-A6C34878D82A}">
                    <a16:rowId xmlns:a16="http://schemas.microsoft.com/office/drawing/2014/main" val="2330094496"/>
                  </a:ext>
                </a:extLst>
              </a:tr>
              <a:tr h="3187024">
                <a:tc>
                  <a:txBody>
                    <a:bodyPr/>
                    <a:lstStyle/>
                    <a:p>
                      <a:pPr rtl="0" fontAlgn="t">
                        <a:spcBef>
                          <a:spcPts val="0"/>
                        </a:spcBef>
                        <a:spcAft>
                          <a:spcPts val="0"/>
                        </a:spcAft>
                      </a:pPr>
                      <a:r>
                        <a:rPr lang="en-US" sz="1150" b="0" i="0" u="none" strike="noStrike" dirty="0">
                          <a:solidFill>
                            <a:srgbClr val="000000"/>
                          </a:solidFill>
                          <a:effectLst/>
                          <a:latin typeface="Calibri" panose="020F0502020204030204" pitchFamily="34" charset="0"/>
                        </a:rPr>
                        <a:t>7</a:t>
                      </a:r>
                      <a:endParaRPr lang="en-IN" sz="1150" dirty="0">
                        <a:effectLst/>
                      </a:endParaRPr>
                    </a:p>
                  </a:txBody>
                  <a:tcPr marL="68580" marR="68580"/>
                </a:tc>
                <a:tc>
                  <a:txBody>
                    <a:bodyPr/>
                    <a:lstStyle/>
                    <a:p>
                      <a:pPr rtl="0" fontAlgn="t">
                        <a:spcBef>
                          <a:spcPts val="0"/>
                        </a:spcBef>
                        <a:spcAft>
                          <a:spcPts val="0"/>
                        </a:spcAft>
                      </a:pPr>
                      <a:r>
                        <a:rPr lang="en-US" sz="1150" b="0" i="0" u="none" strike="noStrike">
                          <a:solidFill>
                            <a:srgbClr val="000000"/>
                          </a:solidFill>
                          <a:effectLst/>
                          <a:latin typeface="Calibri" panose="020F0502020204030204" pitchFamily="34" charset="0"/>
                        </a:rPr>
                        <a:t>Robust Text CAPTCHAs Using Adversarial Examples</a:t>
                      </a:r>
                      <a:endParaRPr lang="en-US" sz="1150">
                        <a:effectLst/>
                      </a:endParaRPr>
                    </a:p>
                  </a:txBody>
                  <a:tcPr marL="68580" marR="68580"/>
                </a:tc>
                <a:tc>
                  <a:txBody>
                    <a:bodyPr/>
                    <a:lstStyle/>
                    <a:p>
                      <a:pPr rtl="0" fontAlgn="t">
                        <a:spcBef>
                          <a:spcPts val="0"/>
                        </a:spcBef>
                        <a:spcAft>
                          <a:spcPts val="0"/>
                        </a:spcAft>
                      </a:pPr>
                      <a:r>
                        <a:rPr lang="en-IN" sz="1150" b="0" i="0" u="none" strike="noStrike">
                          <a:solidFill>
                            <a:srgbClr val="000000"/>
                          </a:solidFill>
                          <a:effectLst/>
                          <a:latin typeface="Calibri" panose="020F0502020204030204" pitchFamily="34" charset="0"/>
                        </a:rPr>
                        <a:t>Rulin Shao, Zhouxing Shi, Jinfeng Yi, Pin-Yu Chen, ChoJui Hsi</a:t>
                      </a:r>
                      <a:endParaRPr lang="en-IN" sz="1150">
                        <a:effectLst/>
                      </a:endParaRPr>
                    </a:p>
                  </a:txBody>
                  <a:tcPr marL="68580" marR="68580"/>
                </a:tc>
                <a:tc>
                  <a:txBody>
                    <a:bodyPr/>
                    <a:lstStyle/>
                    <a:p>
                      <a:pPr rtl="0" fontAlgn="t">
                        <a:spcBef>
                          <a:spcPts val="0"/>
                        </a:spcBef>
                        <a:spcAft>
                          <a:spcPts val="0"/>
                        </a:spcAft>
                      </a:pPr>
                      <a:r>
                        <a:rPr lang="en-US" sz="1150" b="0" i="0" u="none" strike="noStrike">
                          <a:solidFill>
                            <a:srgbClr val="000000"/>
                          </a:solidFill>
                          <a:effectLst/>
                          <a:latin typeface="Calibri" panose="020F0502020204030204" pitchFamily="34" charset="0"/>
                        </a:rPr>
                        <a:t>we present Robust Text CAPTCHA, a simple method for creating text-based CAPTCHAs (RTC). The first phase involves creating the foregrounds and backdrops using randomly sampled font and background images, which are then combined to make recognizable pseudo adversarial CAPTCHAs</a:t>
                      </a:r>
                      <a:endParaRPr lang="en-US" sz="1150">
                        <a:effectLst/>
                      </a:endParaRPr>
                    </a:p>
                  </a:txBody>
                  <a:tcPr marL="68580" marR="68580"/>
                </a:tc>
                <a:tc>
                  <a:txBody>
                    <a:bodyPr/>
                    <a:lstStyle/>
                    <a:p>
                      <a:pPr fontAlgn="t"/>
                      <a:br>
                        <a:rPr lang="en-IN" sz="1150">
                          <a:effectLst/>
                        </a:rPr>
                      </a:br>
                      <a:endParaRPr lang="en-IN" sz="1150">
                        <a:effectLst/>
                      </a:endParaRPr>
                    </a:p>
                  </a:txBody>
                  <a:tcPr marL="68580" marR="68580"/>
                </a:tc>
                <a:tc>
                  <a:txBody>
                    <a:bodyPr/>
                    <a:lstStyle/>
                    <a:p>
                      <a:pPr rtl="0" fontAlgn="t">
                        <a:spcBef>
                          <a:spcPts val="0"/>
                        </a:spcBef>
                        <a:spcAft>
                          <a:spcPts val="0"/>
                        </a:spcAft>
                      </a:pPr>
                      <a:r>
                        <a:rPr lang="en-US" sz="1150" b="0" i="0" u="none" strike="noStrike" dirty="0">
                          <a:solidFill>
                            <a:srgbClr val="000000"/>
                          </a:solidFill>
                          <a:effectLst/>
                          <a:latin typeface="Calibri" panose="020F0502020204030204" pitchFamily="34" charset="0"/>
                        </a:rPr>
                        <a:t>For adversarial text CAPTCHA generation in the assault stage, we suggest the scaled Gaussian translation with channel shifts attack (SGTCS). We use three methods—weighted spatial translation, image scaling, and channel shifts—to improve the transferability of adversarial cases. </a:t>
                      </a:r>
                      <a:endParaRPr lang="en-US" sz="1150" dirty="0">
                        <a:effectLst/>
                      </a:endParaRPr>
                    </a:p>
                  </a:txBody>
                  <a:tcPr marL="68580" marR="68580"/>
                </a:tc>
                <a:extLst>
                  <a:ext uri="{0D108BD9-81ED-4DB2-BD59-A6C34878D82A}">
                    <a16:rowId xmlns:a16="http://schemas.microsoft.com/office/drawing/2014/main" val="3503120049"/>
                  </a:ext>
                </a:extLst>
              </a:tr>
            </a:tbl>
          </a:graphicData>
        </a:graphic>
      </p:graphicFrame>
    </p:spTree>
    <p:extLst>
      <p:ext uri="{BB962C8B-B14F-4D97-AF65-F5344CB8AC3E}">
        <p14:creationId xmlns:p14="http://schemas.microsoft.com/office/powerpoint/2010/main" val="1349356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1013</TotalTime>
  <Words>6149</Words>
  <Application>Microsoft Office PowerPoint</Application>
  <PresentationFormat>On-screen Show (4:3)</PresentationFormat>
  <Paragraphs>590</Paragraphs>
  <Slides>44</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44</vt:i4>
      </vt:variant>
    </vt:vector>
  </HeadingPairs>
  <TitlesOfParts>
    <vt:vector size="56" baseType="lpstr">
      <vt:lpstr>Arial</vt:lpstr>
      <vt:lpstr>Calibri</vt:lpstr>
      <vt:lpstr>Georgia</vt:lpstr>
      <vt:lpstr>Google Sans</vt:lpstr>
      <vt:lpstr>Roboto</vt:lpstr>
      <vt:lpstr>Söhne</vt:lpstr>
      <vt:lpstr>Symbol</vt:lpstr>
      <vt:lpstr>Tahoma</vt:lpstr>
      <vt:lpstr>Times New Roman</vt:lpstr>
      <vt:lpstr>Wingdings</vt:lpstr>
      <vt:lpstr>Office Theme</vt:lpstr>
      <vt:lpstr>Office Theme</vt:lpstr>
      <vt:lpstr>cv</vt:lpstr>
      <vt:lpstr>PowerPoint Presentation</vt:lpstr>
      <vt:lpstr>PowerPoint Presentation</vt:lpstr>
      <vt:lpstr>PowerPoint Presentation</vt:lpstr>
      <vt:lpstr>PowerPoint Presentation</vt:lpstr>
      <vt:lpstr>cv</vt:lpstr>
      <vt:lpstr>cv</vt:lpstr>
      <vt:lpstr>cv</vt:lpstr>
      <vt:lpstr>cv</vt:lpstr>
      <vt:lpstr>cv</vt:lpstr>
      <vt:lpstr>cv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Durgesh Nandini M</cp:lastModifiedBy>
  <cp:revision>20</cp:revision>
  <dcterms:modified xsi:type="dcterms:W3CDTF">2023-05-27T04:47:23Z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On-screen Show (4:3)</vt:lpwstr>
  </property>
  <property fmtid="{D5CDD505-2E9C-101B-9397-08002B2CF9AE}" pid="4" name="Slides">
    <vt:i4>16</vt:i4>
  </property>
</Properties>
</file>