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57" r:id="rId4"/>
    <p:sldId id="259" r:id="rId5"/>
    <p:sldId id="260" r:id="rId6"/>
    <p:sldId id="261" r:id="rId7"/>
    <p:sldId id="272" r:id="rId8"/>
    <p:sldId id="264" r:id="rId9"/>
    <p:sldId id="273" r:id="rId10"/>
    <p:sldId id="285" r:id="rId11"/>
    <p:sldId id="286" r:id="rId12"/>
    <p:sldId id="287" r:id="rId13"/>
    <p:sldId id="288" r:id="rId14"/>
    <p:sldId id="289" r:id="rId15"/>
    <p:sldId id="290" r:id="rId16"/>
    <p:sldId id="269" r:id="rId17"/>
    <p:sldId id="268" r:id="rId18"/>
    <p:sldId id="284" r:id="rId19"/>
    <p:sldId id="27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63" d="100"/>
          <a:sy n="63" d="100"/>
        </p:scale>
        <p:origin x="14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0EB2-3B6E-4C4E-BE6D-24CBBB9AA6F0}" type="datetimeFigureOut">
              <a:rPr lang="en-IN" smtClean="0"/>
              <a:t>12-04-2023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1483F-0A69-48F6-AA5E-DE3AF8B327A6}" type="slidenum">
              <a:rPr lang="en-IN" smtClean="0"/>
              <a:t>‹#›</a:t>
            </a:fld>
            <a:endParaRPr lang="en-IN"/>
          </a:p>
        </p:txBody>
      </p:sp>
    </p:spTree>
    <p:extLst>
      <p:ext uri="{BB962C8B-B14F-4D97-AF65-F5344CB8AC3E}">
        <p14:creationId xmlns:p14="http://schemas.microsoft.com/office/powerpoint/2010/main" val="182474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F1483F-0A69-48F6-AA5E-DE3AF8B327A6}" type="slidenum">
              <a:rPr lang="en-IN" smtClean="0"/>
              <a:t>7</a:t>
            </a:fld>
            <a:endParaRPr lang="en-IN"/>
          </a:p>
        </p:txBody>
      </p:sp>
    </p:spTree>
    <p:extLst>
      <p:ext uri="{BB962C8B-B14F-4D97-AF65-F5344CB8AC3E}">
        <p14:creationId xmlns:p14="http://schemas.microsoft.com/office/powerpoint/2010/main" val="3927164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749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9FC4597A-D8EC-478C-AE8D-28F4182A5B1B}"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A187A3B-FE18-44EC-A5F1-C2AF9F2C985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A7E9E5C3-14E7-44C0-A697-6AA654BD130E}"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88DC6E63-E66E-4815-80B3-448876DEFB94}"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78313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842B470B-D2E3-4936-8A7C-1105887D3B8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51431D1-BC69-4632-BC6F-DC414EFD163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F9ECFB71-55DA-4412-B679-B7E52BB55D5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3253636-4448-4A68-99ED-E39A7EB80AE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77D342F-E018-477B-8E6D-D7A921913C2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1122480"/>
            <a:ext cx="7772040" cy="11066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B200B4B-29C7-475C-B263-4D9B4981336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3CA8217A-B527-40C8-91AC-CD8CD78034F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17B70EB-D4DE-4351-AEA3-C4D432E5BB56}"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EB6CC1A-1690-40FD-8CB8-7F3BD1E3422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C7802B9-2C99-4A32-9071-3D3E965D913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63BAD19D-3340-4C40-8ECE-DBBF299886B8}"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D493EC25-98C0-450C-B25A-9CC033D6A49A}"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3519470F-77DF-4EF5-AB24-DE2603376E15}"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DD69F7E-F90E-4B37-AE30-2D1743423775}"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02DBD82-70DB-4996-89F8-830C89D34BC5}"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585B136-8FE6-4AE1-9391-D6C175AA2C4D}"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1122480"/>
            <a:ext cx="7772040" cy="110667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FD080BB-C47A-4CCE-BFBE-AF4A7E2778F3}"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9A94D19-0B16-45BE-8596-DC9B03B5CA2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373F2DF-59FE-4EE9-A7CD-622AA8B3651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1122480"/>
            <a:ext cx="7772040" cy="23871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ADFA426-D10C-41BB-B1AC-5C25A881711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a:noFill/>
          <a:ln w="0">
            <a:noFill/>
          </a:ln>
        </p:spPr>
        <p:txBody>
          <a:bodyPr anchor="ctr">
            <a:noAutofit/>
          </a:bodyPr>
          <a:lstStyle/>
          <a:p>
            <a:r>
              <a:rPr lang="en-IN" sz="4400" b="0" strike="noStrike" spc="-1">
                <a:solidFill>
                  <a:srgbClr val="000000"/>
                </a:solidFill>
                <a:latin typeface="Arial"/>
              </a:rPr>
              <a:t>Click to edit the title text format</a:t>
            </a:r>
          </a:p>
        </p:txBody>
      </p:sp>
      <p:sp>
        <p:nvSpPr>
          <p:cNvPr id="6" name="PlaceHolder 2"/>
          <p:cNvSpPr>
            <a:spLocks noGrp="1"/>
          </p:cNvSpPr>
          <p:nvPr>
            <p:ph type="body"/>
          </p:nvPr>
        </p:nvSpPr>
        <p:spPr>
          <a:xfrm>
            <a:off x="628560" y="1825560"/>
            <a:ext cx="7886520" cy="435096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2" name="PlaceHolder 3"/>
          <p:cNvSpPr>
            <a:spLocks noGrp="1"/>
          </p:cNvSpPr>
          <p:nvPr>
            <p:ph type="dt" idx="1"/>
          </p:nvPr>
        </p:nvSpPr>
        <p:spPr>
          <a:xfrm>
            <a:off x="628560" y="6356520"/>
            <a:ext cx="20570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ftr" idx="2"/>
          </p:nvPr>
        </p:nvSpPr>
        <p:spPr>
          <a:xfrm>
            <a:off x="3029040" y="6356520"/>
            <a:ext cx="308592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5"/>
          <p:cNvSpPr>
            <a:spLocks noGrp="1"/>
          </p:cNvSpPr>
          <p:nvPr>
            <p:ph type="sldNum" idx="3"/>
          </p:nvPr>
        </p:nvSpPr>
        <p:spPr>
          <a:xfrm>
            <a:off x="6458040" y="6356520"/>
            <a:ext cx="2057040" cy="364680"/>
          </a:xfrm>
          <a:prstGeom prst="rect">
            <a:avLst/>
          </a:prstGeom>
          <a:noFill/>
          <a:ln w="0">
            <a:noFill/>
          </a:ln>
        </p:spPr>
        <p:txBody>
          <a:bodyPr anchor="ctr">
            <a:noAutofit/>
          </a:bodyPr>
          <a:lstStyle>
            <a:lvl1pPr algn="r">
              <a:lnSpc>
                <a:spcPct val="100000"/>
              </a:lnSpc>
              <a:buNone/>
              <a:tabLst>
                <a:tab pos="0" algn="l"/>
              </a:tabLst>
              <a:defRPr lang="en-IN" sz="1200" b="0" strike="noStrike" spc="-1">
                <a:solidFill>
                  <a:srgbClr val="888888"/>
                </a:solidFill>
                <a:latin typeface="Calibri"/>
                <a:ea typeface="Calibri"/>
              </a:defRPr>
            </a:lvl1pPr>
          </a:lstStyle>
          <a:p>
            <a:pPr algn="r">
              <a:lnSpc>
                <a:spcPct val="100000"/>
              </a:lnSpc>
              <a:buNone/>
              <a:tabLst>
                <a:tab pos="0" algn="l"/>
              </a:tabLst>
            </a:pPr>
            <a:fld id="{0D0F3781-D922-44CD-8ADF-74D2EA2AC834}" type="slidenum">
              <a:rPr lang="en-IN" sz="1200" b="0" strike="noStrike" spc="-1">
                <a:solidFill>
                  <a:srgbClr val="888888"/>
                </a:solidFill>
                <a:latin typeface="Calibri"/>
                <a:ea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1122480"/>
            <a:ext cx="7772040" cy="2387160"/>
          </a:xfrm>
          <a:prstGeom prst="rect">
            <a:avLst/>
          </a:prstGeom>
          <a:noFill/>
          <a:ln w="0">
            <a:noFill/>
          </a:ln>
        </p:spPr>
        <p:txBody>
          <a:bodyPr anchor="b">
            <a:noAutofit/>
          </a:bodyPr>
          <a:lstStyle/>
          <a:p>
            <a:r>
              <a:rPr lang="en-IN" sz="6000" b="0" strike="noStrike" spc="-1">
                <a:solidFill>
                  <a:srgbClr val="000000"/>
                </a:solidFill>
                <a:latin typeface="Arial"/>
              </a:rPr>
              <a:t>Click to edit the title text format</a:t>
            </a:r>
          </a:p>
        </p:txBody>
      </p:sp>
      <p:sp>
        <p:nvSpPr>
          <p:cNvPr id="42" name="PlaceHolder 2"/>
          <p:cNvSpPr>
            <a:spLocks noGrp="1"/>
          </p:cNvSpPr>
          <p:nvPr>
            <p:ph type="dt" idx="4"/>
          </p:nvPr>
        </p:nvSpPr>
        <p:spPr>
          <a:xfrm>
            <a:off x="628560" y="6356520"/>
            <a:ext cx="20570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43" name="PlaceHolder 3"/>
          <p:cNvSpPr>
            <a:spLocks noGrp="1"/>
          </p:cNvSpPr>
          <p:nvPr>
            <p:ph type="ftr" idx="5"/>
          </p:nvPr>
        </p:nvSpPr>
        <p:spPr>
          <a:xfrm>
            <a:off x="3029040" y="6356520"/>
            <a:ext cx="308592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4" name="PlaceHolder 4"/>
          <p:cNvSpPr>
            <a:spLocks noGrp="1"/>
          </p:cNvSpPr>
          <p:nvPr>
            <p:ph type="sldNum" idx="6"/>
          </p:nvPr>
        </p:nvSpPr>
        <p:spPr>
          <a:xfrm>
            <a:off x="6458040" y="6356520"/>
            <a:ext cx="2057040" cy="364680"/>
          </a:xfrm>
          <a:prstGeom prst="rect">
            <a:avLst/>
          </a:prstGeom>
          <a:noFill/>
          <a:ln w="0">
            <a:noFill/>
          </a:ln>
        </p:spPr>
        <p:txBody>
          <a:bodyPr anchor="ctr">
            <a:noAutofit/>
          </a:bodyPr>
          <a:lstStyle>
            <a:lvl1pPr algn="r">
              <a:lnSpc>
                <a:spcPct val="100000"/>
              </a:lnSpc>
              <a:buNone/>
              <a:tabLst>
                <a:tab pos="0" algn="l"/>
              </a:tabLst>
              <a:defRPr lang="en-IN" sz="1200" b="0" strike="noStrike" spc="-1">
                <a:solidFill>
                  <a:srgbClr val="888888"/>
                </a:solidFill>
                <a:latin typeface="Calibri"/>
                <a:ea typeface="Calibri"/>
              </a:defRPr>
            </a:lvl1pPr>
          </a:lstStyle>
          <a:p>
            <a:pPr algn="r">
              <a:lnSpc>
                <a:spcPct val="100000"/>
              </a:lnSpc>
              <a:buNone/>
              <a:tabLst>
                <a:tab pos="0" algn="l"/>
              </a:tabLst>
            </a:pPr>
            <a:fld id="{3B4F999F-C07F-4866-9467-EDA0F9C34483}" type="slidenum">
              <a:rPr lang="en-IN" sz="1200" b="0" strike="noStrike" spc="-1">
                <a:solidFill>
                  <a:srgbClr val="888888"/>
                </a:solidFill>
                <a:latin typeface="Calibri"/>
                <a:ea typeface="Calibri"/>
              </a:rPr>
              <a:t>‹#›</a:t>
            </a:fld>
            <a:endParaRPr lang="en-IN" sz="1200" b="0" strike="noStrike" spc="-1">
              <a:latin typeface="Times New Roman"/>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anchor="ctr">
            <a:normAutofit/>
          </a:bodyPr>
          <a:lstStyle/>
          <a:p>
            <a:pPr algn="ctr">
              <a:lnSpc>
                <a:spcPct val="90000"/>
              </a:lnSpc>
              <a:buNone/>
              <a:tabLst>
                <a:tab pos="0" algn="l"/>
              </a:tabLst>
            </a:pPr>
            <a:r>
              <a:rPr lang="en-US" sz="4400" b="0" strike="noStrike" spc="-1">
                <a:solidFill>
                  <a:srgbClr val="000000"/>
                </a:solidFill>
                <a:latin typeface="Calibri"/>
                <a:ea typeface="Calibri"/>
              </a:rPr>
              <a:t>cv</a:t>
            </a:r>
            <a:endParaRPr lang="en-IN" sz="4400" b="0" strike="noStrike" spc="-1">
              <a:solidFill>
                <a:srgbClr val="000000"/>
              </a:solidFill>
              <a:latin typeface="Arial"/>
            </a:endParaRPr>
          </a:p>
        </p:txBody>
      </p:sp>
      <p:sp>
        <p:nvSpPr>
          <p:cNvPr id="83" name="PlaceHolder 2"/>
          <p:cNvSpPr>
            <a:spLocks noGrp="1"/>
          </p:cNvSpPr>
          <p:nvPr>
            <p:ph/>
          </p:nvPr>
        </p:nvSpPr>
        <p:spPr>
          <a:xfrm>
            <a:off x="457200" y="1600200"/>
            <a:ext cx="8229240" cy="4525560"/>
          </a:xfrm>
          <a:prstGeom prst="rect">
            <a:avLst/>
          </a:prstGeom>
          <a:noFill/>
          <a:ln w="0">
            <a:noFill/>
          </a:ln>
        </p:spPr>
        <p:txBody>
          <a:bodyPr anchor="t">
            <a:normAutofit/>
          </a:bodyPr>
          <a:lstStyle/>
          <a:p>
            <a:endParaRPr lang="en-IN" sz="1400" b="0" strike="noStrike" spc="-1">
              <a:solidFill>
                <a:srgbClr val="000000"/>
              </a:solidFill>
              <a:latin typeface="Arial"/>
            </a:endParaRPr>
          </a:p>
        </p:txBody>
      </p:sp>
      <p:pic>
        <p:nvPicPr>
          <p:cNvPr id="84" name="Google Shape;86;p1" descr="C:\Documents and Settings\ADMIN\Desktop\Courses Offered.jpg"/>
          <p:cNvPicPr/>
          <p:nvPr/>
        </p:nvPicPr>
        <p:blipFill>
          <a:blip r:embed="rId2"/>
          <a:stretch/>
        </p:blipFill>
        <p:spPr>
          <a:xfrm>
            <a:off x="0" y="0"/>
            <a:ext cx="9143640" cy="6857640"/>
          </a:xfrm>
          <a:prstGeom prst="rect">
            <a:avLst/>
          </a:prstGeom>
          <a:ln w="0">
            <a:noFill/>
          </a:ln>
        </p:spPr>
      </p:pic>
      <p:sp>
        <p:nvSpPr>
          <p:cNvPr id="85" name="Google Shape;87;p1"/>
          <p:cNvSpPr/>
          <p:nvPr/>
        </p:nvSpPr>
        <p:spPr>
          <a:xfrm>
            <a:off x="5410080" y="6664680"/>
            <a:ext cx="7086240" cy="2433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86" name="Google Shape;88;p1"/>
          <p:cNvSpPr/>
          <p:nvPr/>
        </p:nvSpPr>
        <p:spPr>
          <a:xfrm>
            <a:off x="1295280" y="533520"/>
            <a:ext cx="7391160" cy="22240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US" sz="2800" b="1" strike="noStrike" spc="-1">
                <a:solidFill>
                  <a:srgbClr val="000000"/>
                </a:solidFill>
                <a:latin typeface="Times New Roman"/>
                <a:ea typeface="Arial"/>
              </a:rPr>
              <a:t>Efficient Algorithmic models for Adversarial attacks and Defenses in Deep learning</a:t>
            </a:r>
            <a:endParaRPr lang="en-IN" sz="2800" b="0" strike="noStrike" spc="-1">
              <a:latin typeface="Arial"/>
            </a:endParaRPr>
          </a:p>
          <a:p>
            <a:pPr algn="ctr">
              <a:lnSpc>
                <a:spcPct val="100000"/>
              </a:lnSpc>
              <a:buNone/>
              <a:tabLst>
                <a:tab pos="0" algn="l"/>
              </a:tabLst>
            </a:pPr>
            <a:endParaRPr lang="en-IN" sz="2800" b="0" strike="noStrike" spc="-1">
              <a:latin typeface="Arial"/>
            </a:endParaRPr>
          </a:p>
          <a:p>
            <a:pPr algn="ctr">
              <a:lnSpc>
                <a:spcPct val="100000"/>
              </a:lnSpc>
              <a:buNone/>
              <a:tabLst>
                <a:tab pos="0" algn="l"/>
              </a:tabLst>
            </a:pPr>
            <a:r>
              <a:rPr lang="en-IN" sz="2800" b="1" strike="noStrike" spc="-1">
                <a:solidFill>
                  <a:srgbClr val="000000"/>
                </a:solidFill>
                <a:latin typeface="Times New Roman"/>
                <a:ea typeface="Times New Roman"/>
              </a:rPr>
              <a:t>Phase II - Review 1</a:t>
            </a:r>
            <a:endParaRPr lang="en-IN" sz="2800" b="0" strike="noStrike" spc="-1">
              <a:latin typeface="Arial"/>
            </a:endParaRPr>
          </a:p>
          <a:p>
            <a:pPr algn="ctr">
              <a:lnSpc>
                <a:spcPct val="100000"/>
              </a:lnSpc>
              <a:buNone/>
              <a:tabLst>
                <a:tab pos="0" algn="l"/>
              </a:tabLst>
            </a:pPr>
            <a:endParaRPr lang="en-IN" sz="2800" b="0" strike="noStrike" spc="-1">
              <a:latin typeface="Arial"/>
            </a:endParaRPr>
          </a:p>
        </p:txBody>
      </p:sp>
      <p:sp>
        <p:nvSpPr>
          <p:cNvPr id="87" name="Google Shape;89;p1"/>
          <p:cNvSpPr/>
          <p:nvPr/>
        </p:nvSpPr>
        <p:spPr>
          <a:xfrm>
            <a:off x="1295280" y="2780280"/>
            <a:ext cx="5068080" cy="14932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000" b="1" strike="noStrike" spc="-1">
                <a:solidFill>
                  <a:srgbClr val="000000"/>
                </a:solidFill>
                <a:latin typeface="Times New Roman"/>
                <a:ea typeface="Times New Roman"/>
              </a:rPr>
              <a:t>Team Members</a:t>
            </a:r>
            <a:endParaRPr lang="en-IN" sz="2000" b="0" strike="noStrike" spc="-1">
              <a:latin typeface="Arial"/>
            </a:endParaRPr>
          </a:p>
          <a:p>
            <a:pPr>
              <a:lnSpc>
                <a:spcPct val="100000"/>
              </a:lnSpc>
              <a:buNone/>
              <a:tabLst>
                <a:tab pos="0" algn="l"/>
              </a:tabLst>
            </a:pPr>
            <a:r>
              <a:rPr lang="en-US" sz="1800" b="0" strike="noStrike" spc="-1">
                <a:solidFill>
                  <a:srgbClr val="000000"/>
                </a:solidFill>
                <a:latin typeface="Times New Roman"/>
                <a:ea typeface="Times New Roman"/>
              </a:rPr>
              <a:t>1. Durgesh Nandini M [1DS19CS711]</a:t>
            </a:r>
            <a:endParaRPr lang="en-IN" sz="1800" b="0" strike="noStrike" spc="-1">
              <a:latin typeface="Arial"/>
            </a:endParaRPr>
          </a:p>
          <a:p>
            <a:pPr>
              <a:lnSpc>
                <a:spcPct val="100000"/>
              </a:lnSpc>
              <a:buNone/>
              <a:tabLst>
                <a:tab pos="0" algn="l"/>
              </a:tabLst>
            </a:pPr>
            <a:r>
              <a:rPr lang="en-US" sz="1800" b="0" strike="noStrike" spc="-1">
                <a:solidFill>
                  <a:srgbClr val="000000"/>
                </a:solidFill>
                <a:latin typeface="Times New Roman"/>
                <a:ea typeface="Times New Roman"/>
              </a:rPr>
              <a:t>2. Gagandeep B K [1DS19CS714]</a:t>
            </a:r>
            <a:endParaRPr lang="en-IN" sz="1800" b="0" strike="noStrike" spc="-1">
              <a:latin typeface="Arial"/>
            </a:endParaRPr>
          </a:p>
          <a:p>
            <a:pPr>
              <a:lnSpc>
                <a:spcPct val="100000"/>
              </a:lnSpc>
              <a:buNone/>
              <a:tabLst>
                <a:tab pos="0" algn="l"/>
              </a:tabLst>
            </a:pPr>
            <a:r>
              <a:rPr lang="en-US" sz="1800" b="0" strike="noStrike" spc="-1">
                <a:solidFill>
                  <a:srgbClr val="000000"/>
                </a:solidFill>
                <a:latin typeface="Times New Roman"/>
                <a:ea typeface="Times New Roman"/>
              </a:rPr>
              <a:t>3. Gaurav Sarkar [1DS19CS715]</a:t>
            </a:r>
            <a:endParaRPr lang="en-IN" sz="1800" b="0" strike="noStrike" spc="-1">
              <a:latin typeface="Arial"/>
            </a:endParaRPr>
          </a:p>
          <a:p>
            <a:pPr>
              <a:lnSpc>
                <a:spcPct val="100000"/>
              </a:lnSpc>
              <a:buNone/>
              <a:tabLst>
                <a:tab pos="0" algn="l"/>
              </a:tabLst>
            </a:pPr>
            <a:r>
              <a:rPr lang="en-US" sz="1800" b="0" strike="noStrike" spc="-1">
                <a:solidFill>
                  <a:srgbClr val="000000"/>
                </a:solidFill>
                <a:latin typeface="Times New Roman"/>
                <a:ea typeface="Times New Roman"/>
              </a:rPr>
              <a:t>4. Faizan Khurshid [1DS19CS713]</a:t>
            </a:r>
            <a:endParaRPr lang="en-IN" sz="1800" b="0" strike="noStrike" spc="-1">
              <a:latin typeface="Arial"/>
            </a:endParaRPr>
          </a:p>
        </p:txBody>
      </p:sp>
      <p:sp>
        <p:nvSpPr>
          <p:cNvPr id="88" name="Google Shape;90;p1"/>
          <p:cNvSpPr/>
          <p:nvPr/>
        </p:nvSpPr>
        <p:spPr>
          <a:xfrm>
            <a:off x="1295280" y="4708080"/>
            <a:ext cx="5866920" cy="9828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000" b="1" strike="noStrike" spc="-1">
                <a:solidFill>
                  <a:srgbClr val="000000"/>
                </a:solidFill>
                <a:latin typeface="Times New Roman"/>
                <a:ea typeface="Times New Roman"/>
              </a:rPr>
              <a:t>Under the Guidance of</a:t>
            </a:r>
            <a:endParaRPr lang="en-IN" sz="2000" b="0" strike="noStrike" spc="-1">
              <a:latin typeface="Arial"/>
            </a:endParaRPr>
          </a:p>
          <a:p>
            <a:pPr>
              <a:lnSpc>
                <a:spcPct val="107000"/>
              </a:lnSpc>
              <a:buNone/>
              <a:tabLst>
                <a:tab pos="0" algn="l"/>
              </a:tabLst>
            </a:pPr>
            <a:r>
              <a:rPr lang="en-US" sz="1800" b="0" strike="noStrike" spc="-1">
                <a:solidFill>
                  <a:srgbClr val="000000"/>
                </a:solidFill>
                <a:latin typeface="Times New Roman"/>
                <a:ea typeface="Times New Roman"/>
              </a:rPr>
              <a:t>Mrs. Sarala DV Assistant Professor, Dept of Computer Science and Engineering</a:t>
            </a: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05840" y="-193040"/>
            <a:ext cx="7569720" cy="6278642"/>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r>
              <a:rPr lang="en-US" dirty="0">
                <a:solidFill>
                  <a:srgbClr val="000000"/>
                </a:solidFill>
                <a:latin typeface="Roboto" panose="02000000000000000000" pitchFamily="2" charset="0"/>
              </a:rPr>
              <a:t>	Project</a:t>
            </a:r>
            <a:r>
              <a:rPr lang="en-US" b="0" i="0" u="none" strike="noStrike" dirty="0">
                <a:solidFill>
                  <a:srgbClr val="000000"/>
                </a:solidFill>
                <a:effectLst/>
                <a:latin typeface="Roboto" panose="02000000000000000000" pitchFamily="2" charset="0"/>
              </a:rPr>
              <a:t> Gradient Method</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Project gradient descent is an important optimization algorithm in machine learning and is used in a variety of models, including linear regression, logistic regression, and neural networks.</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In project gradient descent, the goal is to minimize the cost function not just for a single data point, but for an entire dataset. </a:t>
            </a: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r>
              <a:rPr lang="en-IN" b="0" i="0" dirty="0">
                <a:effectLst/>
                <a:latin typeface="Courier New" panose="02070309020205020404" pitchFamily="49" charset="0"/>
              </a:rPr>
              <a:t>adv = </a:t>
            </a:r>
            <a:r>
              <a:rPr lang="en-IN" b="0" i="0" dirty="0" err="1">
                <a:effectLst/>
                <a:latin typeface="Courier New" panose="02070309020205020404" pitchFamily="49" charset="0"/>
              </a:rPr>
              <a:t>ProjectedGradientDescent</a:t>
            </a:r>
            <a:r>
              <a:rPr lang="en-IN" b="0" i="0" dirty="0">
                <a:effectLst/>
                <a:latin typeface="Courier New" panose="02070309020205020404" pitchFamily="49" charset="0"/>
              </a:rPr>
              <a:t>(classifier, targeted=</a:t>
            </a:r>
            <a:r>
              <a:rPr lang="en-IN" b="0" i="0" dirty="0">
                <a:solidFill>
                  <a:srgbClr val="AA5D00"/>
                </a:solidFill>
                <a:effectLst/>
                <a:latin typeface="Courier New" panose="02070309020205020404" pitchFamily="49" charset="0"/>
              </a:rPr>
              <a:t>False</a:t>
            </a:r>
            <a:r>
              <a:rPr lang="en-IN" b="0" i="0" dirty="0">
                <a:effectLst/>
                <a:latin typeface="Courier New" panose="02070309020205020404" pitchFamily="49" charset="0"/>
              </a:rPr>
              <a:t>, </a:t>
            </a:r>
            <a:r>
              <a:rPr lang="en-IN" b="0" i="0" dirty="0" err="1">
                <a:effectLst/>
                <a:latin typeface="Courier New" panose="02070309020205020404" pitchFamily="49" charset="0"/>
              </a:rPr>
              <a:t>max_iter</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2</a:t>
            </a:r>
            <a:r>
              <a:rPr lang="en-IN" b="0" i="0" dirty="0">
                <a:effectLst/>
                <a:latin typeface="Courier New" panose="02070309020205020404" pitchFamily="49" charset="0"/>
              </a:rPr>
              <a:t>, </a:t>
            </a:r>
            <a:r>
              <a:rPr lang="en-IN" b="0" i="0" dirty="0" err="1">
                <a:effectLst/>
                <a:latin typeface="Courier New" panose="02070309020205020404" pitchFamily="49" charset="0"/>
              </a:rPr>
              <a:t>eps_step</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1</a:t>
            </a:r>
            <a:r>
              <a:rPr lang="en-IN" b="0" i="0" dirty="0">
                <a:effectLst/>
                <a:latin typeface="Courier New" panose="02070309020205020404" pitchFamily="49" charset="0"/>
              </a:rPr>
              <a:t>, eps=</a:t>
            </a:r>
            <a:r>
              <a:rPr lang="en-IN" b="0" i="0" dirty="0">
                <a:solidFill>
                  <a:srgbClr val="AA5D00"/>
                </a:solidFill>
                <a:effectLst/>
                <a:latin typeface="Courier New" panose="02070309020205020404" pitchFamily="49" charset="0"/>
              </a:rPr>
              <a:t>4</a:t>
            </a:r>
            <a:r>
              <a:rPr lang="en-IN" b="0" i="0" dirty="0">
                <a:effectLst/>
                <a:latin typeface="Courier New" panose="02070309020205020404" pitchFamily="49" charset="0"/>
              </a:rPr>
              <a:t>) </a:t>
            </a:r>
            <a:r>
              <a:rPr lang="en-IN" b="0" i="1" dirty="0">
                <a:solidFill>
                  <a:srgbClr val="408080"/>
                </a:solidFill>
                <a:effectLst/>
                <a:latin typeface="Courier New" panose="02070309020205020404" pitchFamily="49" charset="0"/>
              </a:rPr>
              <a:t># Low </a:t>
            </a:r>
            <a:r>
              <a:rPr lang="en-IN" b="0" i="1" dirty="0" err="1">
                <a:solidFill>
                  <a:srgbClr val="408080"/>
                </a:solidFill>
                <a:effectLst/>
                <a:latin typeface="Courier New" panose="02070309020205020404" pitchFamily="49" charset="0"/>
              </a:rPr>
              <a:t>max_iter</a:t>
            </a:r>
            <a:r>
              <a:rPr lang="en-IN" b="0" i="1" dirty="0">
                <a:solidFill>
                  <a:srgbClr val="408080"/>
                </a:solidFill>
                <a:effectLst/>
                <a:latin typeface="Courier New" panose="02070309020205020404" pitchFamily="49" charset="0"/>
              </a:rPr>
              <a:t> = 2, eps = 4 # Middle </a:t>
            </a:r>
            <a:r>
              <a:rPr lang="en-IN" b="0" i="1" dirty="0" err="1">
                <a:solidFill>
                  <a:srgbClr val="408080"/>
                </a:solidFill>
                <a:effectLst/>
                <a:latin typeface="Courier New" panose="02070309020205020404" pitchFamily="49" charset="0"/>
              </a:rPr>
              <a:t>max_iter</a:t>
            </a:r>
            <a:r>
              <a:rPr lang="en-IN" b="0" i="1" dirty="0">
                <a:solidFill>
                  <a:srgbClr val="408080"/>
                </a:solidFill>
                <a:effectLst/>
                <a:latin typeface="Courier New" panose="02070309020205020404" pitchFamily="49" charset="0"/>
              </a:rPr>
              <a:t> = 3, eps = 8 # High </a:t>
            </a:r>
            <a:r>
              <a:rPr lang="en-IN" b="0" i="1" dirty="0" err="1">
                <a:solidFill>
                  <a:srgbClr val="408080"/>
                </a:solidFill>
                <a:effectLst/>
                <a:latin typeface="Courier New" panose="02070309020205020404" pitchFamily="49" charset="0"/>
              </a:rPr>
              <a:t>max_iter</a:t>
            </a:r>
            <a:r>
              <a:rPr lang="en-IN" b="0" i="1" dirty="0">
                <a:solidFill>
                  <a:srgbClr val="408080"/>
                </a:solidFill>
                <a:effectLst/>
                <a:latin typeface="Courier New" panose="02070309020205020404" pitchFamily="49" charset="0"/>
              </a:rPr>
              <a:t> = 10, eps = 8 # Generate the adversarial sample:</a:t>
            </a:r>
            <a:r>
              <a:rPr lang="en-IN" b="0" i="0" dirty="0">
                <a:effectLst/>
                <a:latin typeface="Courier New" panose="02070309020205020404" pitchFamily="49" charset="0"/>
              </a:rPr>
              <a:t> </a:t>
            </a:r>
            <a:r>
              <a:rPr lang="en-IN" b="0" i="0" dirty="0" err="1">
                <a:effectLst/>
                <a:latin typeface="Courier New" panose="02070309020205020404" pitchFamily="49" charset="0"/>
              </a:rPr>
              <a:t>x_art_adv</a:t>
            </a:r>
            <a:r>
              <a:rPr lang="en-IN" b="0" i="0" dirty="0">
                <a:effectLst/>
                <a:latin typeface="Courier New" panose="02070309020205020404" pitchFamily="49" charset="0"/>
              </a:rPr>
              <a:t> = </a:t>
            </a:r>
            <a:r>
              <a:rPr lang="en-IN" b="0" i="0" dirty="0" err="1">
                <a:effectLst/>
                <a:latin typeface="Courier New" panose="02070309020205020404" pitchFamily="49" charset="0"/>
              </a:rPr>
              <a:t>adv.generate</a:t>
            </a:r>
            <a:r>
              <a:rPr lang="en-IN" b="0" i="0" dirty="0">
                <a:effectLst/>
                <a:latin typeface="Courier New" panose="02070309020205020404" pitchFamily="49" charset="0"/>
              </a:rPr>
              <a:t>(</a:t>
            </a:r>
            <a:r>
              <a:rPr lang="en-IN" b="0" i="0" dirty="0" err="1">
                <a:effectLst/>
                <a:latin typeface="Courier New" panose="02070309020205020404" pitchFamily="49" charset="0"/>
              </a:rPr>
              <a:t>x_art</a:t>
            </a:r>
            <a:r>
              <a:rPr lang="en-IN" b="0" i="0" dirty="0">
                <a:effectLst/>
                <a:latin typeface="Courier New" panose="02070309020205020404" pitchFamily="49" charset="0"/>
              </a:rPr>
              <a:t>) </a:t>
            </a:r>
            <a:r>
              <a:rPr lang="en-IN" b="0" i="1" dirty="0">
                <a:solidFill>
                  <a:srgbClr val="408080"/>
                </a:solidFill>
                <a:effectLst/>
                <a:latin typeface="Courier New" panose="02070309020205020404" pitchFamily="49" charset="0"/>
              </a:rPr>
              <a:t># Plot the adversarial sample (note: we swap </a:t>
            </a:r>
            <a:r>
              <a:rPr lang="en-IN" b="0" i="1" dirty="0" err="1">
                <a:solidFill>
                  <a:srgbClr val="408080"/>
                </a:solidFill>
                <a:effectLst/>
                <a:latin typeface="Courier New" panose="02070309020205020404" pitchFamily="49" charset="0"/>
              </a:rPr>
              <a:t>color</a:t>
            </a:r>
            <a:r>
              <a:rPr lang="en-IN" b="0" i="1" dirty="0">
                <a:solidFill>
                  <a:srgbClr val="408080"/>
                </a:solidFill>
                <a:effectLst/>
                <a:latin typeface="Courier New" panose="02070309020205020404" pitchFamily="49" charset="0"/>
              </a:rPr>
              <a:t> channels back to RGB order):</a:t>
            </a:r>
            <a:r>
              <a:rPr lang="en-IN" b="0" i="0" dirty="0">
                <a:effectLst/>
                <a:latin typeface="Courier New" panose="02070309020205020404" pitchFamily="49" charset="0"/>
              </a:rPr>
              <a:t> </a:t>
            </a:r>
            <a:r>
              <a:rPr lang="en-IN" b="0" i="1" dirty="0">
                <a:solidFill>
                  <a:srgbClr val="408080"/>
                </a:solidFill>
                <a:effectLst/>
                <a:latin typeface="Courier New" panose="02070309020205020404" pitchFamily="49" charset="0"/>
              </a:rPr>
              <a:t># </a:t>
            </a:r>
            <a:r>
              <a:rPr lang="en-IN" b="0" i="1" dirty="0" err="1">
                <a:solidFill>
                  <a:srgbClr val="408080"/>
                </a:solidFill>
                <a:effectLst/>
                <a:latin typeface="Courier New" panose="02070309020205020404" pitchFamily="49" charset="0"/>
              </a:rPr>
              <a:t>plt.figure</a:t>
            </a:r>
            <a:r>
              <a:rPr lang="en-IN" b="0" i="1" dirty="0">
                <a:solidFill>
                  <a:srgbClr val="408080"/>
                </a:solidFill>
                <a:effectLst/>
                <a:latin typeface="Courier New" panose="02070309020205020404" pitchFamily="49" charset="0"/>
              </a:rPr>
              <a:t>(</a:t>
            </a:r>
            <a:r>
              <a:rPr lang="en-IN" b="0" i="1" dirty="0" err="1">
                <a:solidFill>
                  <a:srgbClr val="408080"/>
                </a:solidFill>
                <a:effectLst/>
                <a:latin typeface="Courier New" panose="02070309020205020404" pitchFamily="49" charset="0"/>
              </a:rPr>
              <a:t>figsize</a:t>
            </a:r>
            <a:r>
              <a:rPr lang="en-IN" b="0" i="1" dirty="0">
                <a:solidFill>
                  <a:srgbClr val="408080"/>
                </a:solidFill>
                <a:effectLst/>
                <a:latin typeface="Courier New" panose="02070309020205020404" pitchFamily="49" charset="0"/>
              </a:rPr>
              <a:t>=(8,8)); </a:t>
            </a:r>
            <a:r>
              <a:rPr lang="en-IN" b="0" i="1" dirty="0" err="1">
                <a:solidFill>
                  <a:srgbClr val="408080"/>
                </a:solidFill>
                <a:effectLst/>
                <a:latin typeface="Courier New" panose="02070309020205020404" pitchFamily="49" charset="0"/>
              </a:rPr>
              <a:t>plt.imshow</a:t>
            </a:r>
            <a:r>
              <a:rPr lang="en-IN" b="0" i="1" dirty="0">
                <a:solidFill>
                  <a:srgbClr val="408080"/>
                </a:solidFill>
                <a:effectLst/>
                <a:latin typeface="Courier New" panose="02070309020205020404" pitchFamily="49" charset="0"/>
              </a:rPr>
              <a:t>(</a:t>
            </a:r>
            <a:r>
              <a:rPr lang="en-IN" b="0" i="1" dirty="0" err="1">
                <a:solidFill>
                  <a:srgbClr val="408080"/>
                </a:solidFill>
                <a:effectLst/>
                <a:latin typeface="Courier New" panose="02070309020205020404" pitchFamily="49" charset="0"/>
              </a:rPr>
              <a:t>x_art_adv</a:t>
            </a:r>
            <a:r>
              <a:rPr lang="en-IN" b="0" i="1" dirty="0">
                <a:solidFill>
                  <a:srgbClr val="408080"/>
                </a:solidFill>
                <a:effectLst/>
                <a:latin typeface="Courier New" panose="02070309020205020404" pitchFamily="49" charset="0"/>
              </a:rPr>
              <a:t>[0] / 255); </a:t>
            </a:r>
            <a:r>
              <a:rPr lang="en-IN" b="0" i="1" dirty="0" err="1">
                <a:solidFill>
                  <a:srgbClr val="408080"/>
                </a:solidFill>
                <a:effectLst/>
                <a:latin typeface="Courier New" panose="02070309020205020404" pitchFamily="49" charset="0"/>
              </a:rPr>
              <a:t>plt.axis</a:t>
            </a:r>
            <a:r>
              <a:rPr lang="en-IN" b="0" i="1" dirty="0">
                <a:solidFill>
                  <a:srgbClr val="408080"/>
                </a:solidFill>
                <a:effectLst/>
                <a:latin typeface="Courier New" panose="02070309020205020404" pitchFamily="49" charset="0"/>
              </a:rPr>
              <a:t>('off'); </a:t>
            </a:r>
            <a:r>
              <a:rPr lang="en-IN" b="0" i="1" dirty="0" err="1">
                <a:solidFill>
                  <a:srgbClr val="408080"/>
                </a:solidFill>
                <a:effectLst/>
                <a:latin typeface="Courier New" panose="02070309020205020404" pitchFamily="49" charset="0"/>
              </a:rPr>
              <a:t>plt.show</a:t>
            </a:r>
            <a:r>
              <a:rPr lang="en-IN" b="0" i="1" dirty="0">
                <a:solidFill>
                  <a:srgbClr val="408080"/>
                </a:solidFill>
                <a:effectLst/>
                <a:latin typeface="Courier New" panose="02070309020205020404" pitchFamily="49" charset="0"/>
              </a:rPr>
              <a:t>()</a:t>
            </a:r>
            <a:r>
              <a:rPr lang="en-IN" b="0" i="0" dirty="0">
                <a:effectLst/>
                <a:latin typeface="Courier New" panose="02070309020205020404" pitchFamily="49" charset="0"/>
              </a:rPr>
              <a:t> </a:t>
            </a:r>
            <a:r>
              <a:rPr lang="en-IN" b="0" i="1" dirty="0">
                <a:solidFill>
                  <a:srgbClr val="408080"/>
                </a:solidFill>
                <a:effectLst/>
                <a:latin typeface="Courier New" panose="02070309020205020404" pitchFamily="49" charset="0"/>
              </a:rPr>
              <a:t># And apply the classifier to it:</a:t>
            </a:r>
            <a:r>
              <a:rPr lang="en-IN" b="0" i="0" dirty="0">
                <a:effectLst/>
                <a:latin typeface="Courier New" panose="02070309020205020404" pitchFamily="49" charset="0"/>
              </a:rPr>
              <a:t> </a:t>
            </a:r>
            <a:r>
              <a:rPr lang="en-IN" b="0" i="0" dirty="0" err="1">
                <a:effectLst/>
                <a:latin typeface="Courier New" panose="02070309020205020404" pitchFamily="49" charset="0"/>
              </a:rPr>
              <a:t>pred_adv</a:t>
            </a:r>
            <a:r>
              <a:rPr lang="en-IN" b="0" i="0" dirty="0">
                <a:effectLst/>
                <a:latin typeface="Courier New" panose="02070309020205020404" pitchFamily="49" charset="0"/>
              </a:rPr>
              <a:t> = </a:t>
            </a:r>
            <a:r>
              <a:rPr lang="en-IN" b="0" i="0" dirty="0" err="1">
                <a:effectLst/>
                <a:latin typeface="Courier New" panose="02070309020205020404" pitchFamily="49" charset="0"/>
              </a:rPr>
              <a:t>classifier.predict</a:t>
            </a:r>
            <a:r>
              <a:rPr lang="en-IN" b="0" i="0" dirty="0">
                <a:effectLst/>
                <a:latin typeface="Courier New" panose="02070309020205020404" pitchFamily="49" charset="0"/>
              </a:rPr>
              <a:t>(</a:t>
            </a:r>
            <a:r>
              <a:rPr lang="en-IN" b="0" i="0" dirty="0" err="1">
                <a:effectLst/>
                <a:latin typeface="Courier New" panose="02070309020205020404" pitchFamily="49" charset="0"/>
              </a:rPr>
              <a:t>x_art_adv</a:t>
            </a:r>
            <a:r>
              <a:rPr lang="en-IN" b="0" i="0" dirty="0">
                <a:effectLst/>
                <a:latin typeface="Courier New" panose="02070309020205020404" pitchFamily="49" charset="0"/>
              </a:rPr>
              <a:t>) </a:t>
            </a:r>
            <a:r>
              <a:rPr lang="en-IN" b="0" i="0" dirty="0" err="1">
                <a:effectLst/>
                <a:latin typeface="Courier New" panose="02070309020205020404" pitchFamily="49" charset="0"/>
              </a:rPr>
              <a:t>label_adv</a:t>
            </a:r>
            <a:r>
              <a:rPr lang="en-IN" b="0" i="0" dirty="0">
                <a:effectLst/>
                <a:latin typeface="Courier New" panose="02070309020205020404" pitchFamily="49" charset="0"/>
              </a:rPr>
              <a:t> = </a:t>
            </a:r>
            <a:r>
              <a:rPr lang="en-IN" b="0" i="0" dirty="0" err="1">
                <a:effectLst/>
                <a:latin typeface="Courier New" panose="02070309020205020404" pitchFamily="49" charset="0"/>
              </a:rPr>
              <a:t>np.argmax</a:t>
            </a:r>
            <a:r>
              <a:rPr lang="en-IN" b="0" i="0" dirty="0">
                <a:effectLst/>
                <a:latin typeface="Courier New" panose="02070309020205020404" pitchFamily="49" charset="0"/>
              </a:rPr>
              <a:t>(</a:t>
            </a:r>
            <a:r>
              <a:rPr lang="en-IN" b="0" i="0" dirty="0" err="1">
                <a:effectLst/>
                <a:latin typeface="Courier New" panose="02070309020205020404" pitchFamily="49" charset="0"/>
              </a:rPr>
              <a:t>pred_adv</a:t>
            </a:r>
            <a:r>
              <a:rPr lang="en-IN" b="0" i="0" dirty="0">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effectLst/>
                <a:latin typeface="Courier New" panose="02070309020205020404" pitchFamily="49" charset="0"/>
              </a:rPr>
              <a:t>] </a:t>
            </a:r>
            <a:r>
              <a:rPr lang="en-IN" b="0" i="0" dirty="0" err="1">
                <a:effectLst/>
                <a:latin typeface="Courier New" panose="02070309020205020404" pitchFamily="49" charset="0"/>
              </a:rPr>
              <a:t>confidence_adv</a:t>
            </a:r>
            <a:r>
              <a:rPr lang="en-IN" b="0" i="0" dirty="0">
                <a:effectLst/>
                <a:latin typeface="Courier New" panose="02070309020205020404" pitchFamily="49" charset="0"/>
              </a:rPr>
              <a:t> = </a:t>
            </a:r>
            <a:r>
              <a:rPr lang="en-IN" b="0" i="0" dirty="0" err="1">
                <a:effectLst/>
                <a:latin typeface="Courier New" panose="02070309020205020404" pitchFamily="49" charset="0"/>
              </a:rPr>
              <a:t>pred_adv</a:t>
            </a:r>
            <a:r>
              <a:rPr lang="en-IN" b="0" i="0" dirty="0">
                <a:effectLst/>
                <a:latin typeface="Courier New" panose="02070309020205020404" pitchFamily="49" charset="0"/>
              </a:rPr>
              <a:t>[:, </a:t>
            </a:r>
            <a:r>
              <a:rPr lang="en-IN" b="0" i="0" dirty="0" err="1">
                <a:effectLst/>
                <a:latin typeface="Courier New" panose="02070309020205020404" pitchFamily="49" charset="0"/>
              </a:rPr>
              <a:t>label_adv</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effectLst/>
                <a:latin typeface="Courier New" panose="02070309020205020404" pitchFamily="49" charset="0"/>
              </a:rPr>
              <a:t>] </a:t>
            </a:r>
            <a:r>
              <a:rPr lang="en-IN" b="0" i="0" dirty="0">
                <a:solidFill>
                  <a:srgbClr val="AA5D00"/>
                </a:solidFill>
                <a:effectLst/>
                <a:latin typeface="Courier New" panose="02070309020205020404" pitchFamily="49" charset="0"/>
              </a:rPr>
              <a:t>print</a:t>
            </a:r>
            <a:r>
              <a:rPr lang="en-IN" b="0" i="0" dirty="0">
                <a:effectLst/>
                <a:latin typeface="Courier New" panose="02070309020205020404" pitchFamily="49" charset="0"/>
              </a:rPr>
              <a:t>(</a:t>
            </a:r>
            <a:r>
              <a:rPr lang="en-IN" b="0" i="0" dirty="0">
                <a:solidFill>
                  <a:srgbClr val="008000"/>
                </a:solidFill>
                <a:effectLst/>
                <a:latin typeface="Courier New" panose="02070309020205020404" pitchFamily="49" charset="0"/>
              </a:rPr>
              <a:t>'Prediction:'</a:t>
            </a:r>
            <a:r>
              <a:rPr lang="en-IN" b="0" i="0" dirty="0">
                <a:effectLst/>
                <a:latin typeface="Courier New" panose="02070309020205020404" pitchFamily="49" charset="0"/>
              </a:rPr>
              <a:t>, </a:t>
            </a:r>
            <a:r>
              <a:rPr lang="en-IN" b="0" i="0" dirty="0" err="1">
                <a:effectLst/>
                <a:latin typeface="Courier New" panose="02070309020205020404" pitchFamily="49" charset="0"/>
              </a:rPr>
              <a:t>label_to_name</a:t>
            </a:r>
            <a:r>
              <a:rPr lang="en-IN" b="0" i="0" dirty="0">
                <a:effectLst/>
                <a:latin typeface="Courier New" panose="02070309020205020404" pitchFamily="49" charset="0"/>
              </a:rPr>
              <a:t>(</a:t>
            </a:r>
            <a:r>
              <a:rPr lang="en-IN" b="0" i="0" dirty="0" err="1">
                <a:effectLst/>
                <a:latin typeface="Courier New" panose="02070309020205020404" pitchFamily="49" charset="0"/>
              </a:rPr>
              <a:t>label_adv</a:t>
            </a:r>
            <a:r>
              <a:rPr lang="en-IN" b="0" i="0" dirty="0">
                <a:effectLst/>
                <a:latin typeface="Courier New" panose="02070309020205020404" pitchFamily="49" charset="0"/>
              </a:rPr>
              <a:t>), </a:t>
            </a:r>
            <a:r>
              <a:rPr lang="en-IN" b="0" i="0" dirty="0">
                <a:solidFill>
                  <a:srgbClr val="008000"/>
                </a:solidFill>
                <a:effectLst/>
                <a:latin typeface="Courier New" panose="02070309020205020404" pitchFamily="49" charset="0"/>
              </a:rPr>
              <a:t>'- confidence {0:.2f}'</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format</a:t>
            </a:r>
            <a:r>
              <a:rPr lang="en-IN" b="0" i="0" dirty="0">
                <a:effectLst/>
                <a:latin typeface="Courier New" panose="02070309020205020404" pitchFamily="49" charset="0"/>
              </a:rPr>
              <a:t>(</a:t>
            </a:r>
            <a:r>
              <a:rPr lang="en-IN" b="0" i="0" dirty="0" err="1">
                <a:effectLst/>
                <a:latin typeface="Courier New" panose="02070309020205020404" pitchFamily="49" charset="0"/>
              </a:rPr>
              <a:t>confidence_adv</a:t>
            </a:r>
            <a:r>
              <a:rPr lang="en-IN" b="0" i="0" dirty="0">
                <a:effectLst/>
                <a:latin typeface="Courier New" panose="02070309020205020404" pitchFamily="49" charset="0"/>
              </a:rPr>
              <a:t>))</a:t>
            </a:r>
            <a:endParaRPr lang="en-IN" sz="1400" b="0" strike="noStrike" spc="-1" dirty="0">
              <a:latin typeface="Arial"/>
            </a:endParaRPr>
          </a:p>
        </p:txBody>
      </p:sp>
    </p:spTree>
    <p:extLst>
      <p:ext uri="{BB962C8B-B14F-4D97-AF65-F5344CB8AC3E}">
        <p14:creationId xmlns:p14="http://schemas.microsoft.com/office/powerpoint/2010/main" val="214819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05840" y="-193040"/>
            <a:ext cx="7569720" cy="6278642"/>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r>
              <a:rPr lang="en-US" b="0" i="0" u="none" strike="noStrike" dirty="0">
                <a:solidFill>
                  <a:srgbClr val="000000"/>
                </a:solidFill>
                <a:effectLst/>
                <a:latin typeface="Roboto" panose="02000000000000000000" pitchFamily="2" charset="0"/>
              </a:rPr>
              <a:t>Basic Iterative Method</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The BIM algorithm starts with an initial input image and then iteratively perturbs it by taking a small step in the direction of the gradient of the loss function with respect to the input image. The perturbation size is typically chosen to be small to ensure that the perturbed image remains visually similar to the original image.</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After each iteration, the perturbed image is clipped to ensure that it remains within a valid range of pixel values, and is then used as the starting point for the next iteration. This process is repeated for a specified number of iterations or until the desired level of adversarial perturbation is achieved.</a:t>
            </a: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r>
              <a:rPr lang="en-IN" b="0" i="0" dirty="0">
                <a:solidFill>
                  <a:srgbClr val="7928A1"/>
                </a:solidFill>
                <a:effectLst/>
                <a:latin typeface="Courier New" panose="02070309020205020404" pitchFamily="49" charset="0"/>
              </a:rPr>
              <a:t>from</a:t>
            </a:r>
            <a:r>
              <a:rPr lang="en-IN" b="0" i="0" dirty="0">
                <a:effectLst/>
                <a:latin typeface="Courier New" panose="02070309020205020404" pitchFamily="49" charset="0"/>
              </a:rPr>
              <a:t> </a:t>
            </a:r>
            <a:r>
              <a:rPr lang="en-IN" b="0" i="0" dirty="0" err="1">
                <a:effectLst/>
                <a:latin typeface="Courier New" panose="02070309020205020404" pitchFamily="49" charset="0"/>
              </a:rPr>
              <a:t>art.attacks.evasion</a:t>
            </a:r>
            <a:r>
              <a:rPr lang="en-IN" b="0" i="0" dirty="0">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effectLst/>
                <a:latin typeface="Courier New" panose="02070309020205020404" pitchFamily="49" charset="0"/>
              </a:rPr>
              <a:t> </a:t>
            </a:r>
            <a:r>
              <a:rPr lang="en-IN" b="0" i="0" dirty="0" err="1">
                <a:effectLst/>
                <a:latin typeface="Courier New" panose="02070309020205020404" pitchFamily="49" charset="0"/>
              </a:rPr>
              <a:t>BasicIterativeMethod</a:t>
            </a:r>
            <a:r>
              <a:rPr lang="en-IN" b="0" i="0" dirty="0">
                <a:effectLst/>
                <a:latin typeface="Courier New" panose="02070309020205020404" pitchFamily="49" charset="0"/>
              </a:rPr>
              <a:t> adv = </a:t>
            </a:r>
            <a:r>
              <a:rPr lang="en-IN" b="0" i="0" dirty="0" err="1">
                <a:effectLst/>
                <a:latin typeface="Courier New" panose="02070309020205020404" pitchFamily="49" charset="0"/>
              </a:rPr>
              <a:t>BasicIterativeMethod</a:t>
            </a:r>
            <a:r>
              <a:rPr lang="en-IN" b="0" i="0" dirty="0">
                <a:effectLst/>
                <a:latin typeface="Courier New" panose="02070309020205020404" pitchFamily="49" charset="0"/>
              </a:rPr>
              <a:t>(estimator=classifier, targeted=</a:t>
            </a:r>
            <a:r>
              <a:rPr lang="en-IN" b="0" i="0" dirty="0">
                <a:solidFill>
                  <a:srgbClr val="AA5D00"/>
                </a:solidFill>
                <a:effectLst/>
                <a:latin typeface="Courier New" panose="02070309020205020404" pitchFamily="49" charset="0"/>
              </a:rPr>
              <a:t>False</a:t>
            </a:r>
            <a:r>
              <a:rPr lang="en-IN" b="0" i="0" dirty="0">
                <a:effectLst/>
                <a:latin typeface="Courier New" panose="02070309020205020404" pitchFamily="49" charset="0"/>
              </a:rPr>
              <a:t>, eps=</a:t>
            </a:r>
            <a:r>
              <a:rPr lang="en-IN" b="0" i="0" dirty="0">
                <a:solidFill>
                  <a:srgbClr val="AA5D00"/>
                </a:solidFill>
                <a:effectLst/>
                <a:latin typeface="Courier New" panose="02070309020205020404" pitchFamily="49" charset="0"/>
              </a:rPr>
              <a:t>5</a:t>
            </a:r>
            <a:r>
              <a:rPr lang="en-IN" b="0" i="0" dirty="0">
                <a:effectLst/>
                <a:latin typeface="Courier New" panose="02070309020205020404" pitchFamily="49" charset="0"/>
              </a:rPr>
              <a:t>, </a:t>
            </a:r>
            <a:r>
              <a:rPr lang="en-IN" b="0" i="0" dirty="0" err="1">
                <a:effectLst/>
                <a:latin typeface="Courier New" panose="02070309020205020404" pitchFamily="49" charset="0"/>
              </a:rPr>
              <a:t>max_iter</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50</a:t>
            </a:r>
            <a:r>
              <a:rPr lang="en-IN" b="0" i="0" dirty="0">
                <a:effectLst/>
                <a:latin typeface="Courier New" panose="02070309020205020404" pitchFamily="49" charset="0"/>
              </a:rPr>
              <a:t>, </a:t>
            </a:r>
            <a:r>
              <a:rPr lang="en-IN" b="0" i="0" dirty="0" err="1">
                <a:effectLst/>
                <a:latin typeface="Courier New" panose="02070309020205020404" pitchFamily="49" charset="0"/>
              </a:rPr>
              <a:t>eps_step</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1</a:t>
            </a:r>
            <a:r>
              <a:rPr lang="en-IN" b="0" i="0" dirty="0">
                <a:effectLst/>
                <a:latin typeface="Courier New" panose="02070309020205020404" pitchFamily="49" charset="0"/>
              </a:rPr>
              <a:t>) </a:t>
            </a:r>
            <a:r>
              <a:rPr lang="en-IN" b="0" i="0" dirty="0" err="1">
                <a:effectLst/>
                <a:latin typeface="Courier New" panose="02070309020205020404" pitchFamily="49" charset="0"/>
              </a:rPr>
              <a:t>x_art_adv</a:t>
            </a:r>
            <a:r>
              <a:rPr lang="en-IN" b="0" i="0" dirty="0">
                <a:effectLst/>
                <a:latin typeface="Courier New" panose="02070309020205020404" pitchFamily="49" charset="0"/>
              </a:rPr>
              <a:t> = </a:t>
            </a:r>
            <a:r>
              <a:rPr lang="en-IN" b="0" i="0" dirty="0" err="1">
                <a:effectLst/>
                <a:latin typeface="Courier New" panose="02070309020205020404" pitchFamily="49" charset="0"/>
              </a:rPr>
              <a:t>adv.generate</a:t>
            </a:r>
            <a:r>
              <a:rPr lang="en-IN" b="0" i="0" dirty="0">
                <a:effectLst/>
                <a:latin typeface="Courier New" panose="02070309020205020404" pitchFamily="49" charset="0"/>
              </a:rPr>
              <a:t>(</a:t>
            </a:r>
            <a:r>
              <a:rPr lang="en-IN" b="0" i="0" dirty="0" err="1">
                <a:effectLst/>
                <a:latin typeface="Courier New" panose="02070309020205020404" pitchFamily="49" charset="0"/>
              </a:rPr>
              <a:t>x_art</a:t>
            </a:r>
            <a:r>
              <a:rPr lang="en-IN" b="0" i="0" dirty="0">
                <a:effectLst/>
                <a:latin typeface="Courier New" panose="02070309020205020404" pitchFamily="49" charset="0"/>
              </a:rPr>
              <a:t>) </a:t>
            </a:r>
            <a:r>
              <a:rPr lang="en-IN" b="0" i="0" dirty="0" err="1">
                <a:effectLst/>
                <a:latin typeface="Courier New" panose="02070309020205020404" pitchFamily="49" charset="0"/>
              </a:rPr>
              <a:t>pred_adv</a:t>
            </a:r>
            <a:r>
              <a:rPr lang="en-IN" b="0" i="0" dirty="0">
                <a:effectLst/>
                <a:latin typeface="Courier New" panose="02070309020205020404" pitchFamily="49" charset="0"/>
              </a:rPr>
              <a:t> = </a:t>
            </a:r>
            <a:r>
              <a:rPr lang="en-IN" b="0" i="0" dirty="0" err="1">
                <a:effectLst/>
                <a:latin typeface="Courier New" panose="02070309020205020404" pitchFamily="49" charset="0"/>
              </a:rPr>
              <a:t>classifier.predict</a:t>
            </a:r>
            <a:r>
              <a:rPr lang="en-IN" b="0" i="0" dirty="0">
                <a:effectLst/>
                <a:latin typeface="Courier New" panose="02070309020205020404" pitchFamily="49" charset="0"/>
              </a:rPr>
              <a:t>(</a:t>
            </a:r>
            <a:r>
              <a:rPr lang="en-IN" b="0" i="0" dirty="0" err="1">
                <a:effectLst/>
                <a:latin typeface="Courier New" panose="02070309020205020404" pitchFamily="49" charset="0"/>
              </a:rPr>
              <a:t>x_art_adv</a:t>
            </a:r>
            <a:r>
              <a:rPr lang="en-IN" b="0" i="0" dirty="0">
                <a:effectLst/>
                <a:latin typeface="Courier New" panose="02070309020205020404" pitchFamily="49" charset="0"/>
              </a:rPr>
              <a:t>) </a:t>
            </a:r>
            <a:r>
              <a:rPr lang="en-IN" b="0" i="0" dirty="0" err="1">
                <a:effectLst/>
                <a:latin typeface="Courier New" panose="02070309020205020404" pitchFamily="49" charset="0"/>
              </a:rPr>
              <a:t>label_adv</a:t>
            </a:r>
            <a:r>
              <a:rPr lang="en-IN" b="0" i="0" dirty="0">
                <a:effectLst/>
                <a:latin typeface="Courier New" panose="02070309020205020404" pitchFamily="49" charset="0"/>
              </a:rPr>
              <a:t> = </a:t>
            </a:r>
            <a:r>
              <a:rPr lang="en-IN" b="0" i="0" dirty="0" err="1">
                <a:effectLst/>
                <a:latin typeface="Courier New" panose="02070309020205020404" pitchFamily="49" charset="0"/>
              </a:rPr>
              <a:t>np.argmax</a:t>
            </a:r>
            <a:r>
              <a:rPr lang="en-IN" b="0" i="0" dirty="0">
                <a:effectLst/>
                <a:latin typeface="Courier New" panose="02070309020205020404" pitchFamily="49" charset="0"/>
              </a:rPr>
              <a:t>(</a:t>
            </a:r>
            <a:r>
              <a:rPr lang="en-IN" b="0" i="0" dirty="0" err="1">
                <a:effectLst/>
                <a:latin typeface="Courier New" panose="02070309020205020404" pitchFamily="49" charset="0"/>
              </a:rPr>
              <a:t>pred_adv</a:t>
            </a:r>
            <a:r>
              <a:rPr lang="en-IN" b="0" i="0" dirty="0">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effectLst/>
                <a:latin typeface="Courier New" panose="02070309020205020404" pitchFamily="49" charset="0"/>
              </a:rPr>
              <a:t>] </a:t>
            </a:r>
            <a:r>
              <a:rPr lang="en-IN" b="0" i="0" dirty="0" err="1">
                <a:effectLst/>
                <a:latin typeface="Courier New" panose="02070309020205020404" pitchFamily="49" charset="0"/>
              </a:rPr>
              <a:t>confidence_adv</a:t>
            </a:r>
            <a:r>
              <a:rPr lang="en-IN" b="0" i="0" dirty="0">
                <a:effectLst/>
                <a:latin typeface="Courier New" panose="02070309020205020404" pitchFamily="49" charset="0"/>
              </a:rPr>
              <a:t> = </a:t>
            </a:r>
            <a:r>
              <a:rPr lang="en-IN" b="0" i="0" dirty="0" err="1">
                <a:effectLst/>
                <a:latin typeface="Courier New" panose="02070309020205020404" pitchFamily="49" charset="0"/>
              </a:rPr>
              <a:t>pred_adv</a:t>
            </a:r>
            <a:r>
              <a:rPr lang="en-IN" b="0" i="0" dirty="0">
                <a:effectLst/>
                <a:latin typeface="Courier New" panose="02070309020205020404" pitchFamily="49" charset="0"/>
              </a:rPr>
              <a:t>[:, </a:t>
            </a:r>
            <a:r>
              <a:rPr lang="en-IN" b="0" i="0" dirty="0" err="1">
                <a:effectLst/>
                <a:latin typeface="Courier New" panose="02070309020205020404" pitchFamily="49" charset="0"/>
              </a:rPr>
              <a:t>label_adv</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effectLst/>
                <a:latin typeface="Courier New" panose="02070309020205020404" pitchFamily="49" charset="0"/>
              </a:rPr>
              <a:t>] </a:t>
            </a:r>
            <a:r>
              <a:rPr lang="en-IN" b="0" i="0" dirty="0">
                <a:solidFill>
                  <a:srgbClr val="AA5D00"/>
                </a:solidFill>
                <a:effectLst/>
                <a:latin typeface="Courier New" panose="02070309020205020404" pitchFamily="49" charset="0"/>
              </a:rPr>
              <a:t>print</a:t>
            </a:r>
            <a:r>
              <a:rPr lang="en-IN" b="0" i="0" dirty="0">
                <a:effectLst/>
                <a:latin typeface="Courier New" panose="02070309020205020404" pitchFamily="49" charset="0"/>
              </a:rPr>
              <a:t>(</a:t>
            </a:r>
            <a:r>
              <a:rPr lang="en-IN" b="0" i="0" dirty="0">
                <a:solidFill>
                  <a:srgbClr val="008000"/>
                </a:solidFill>
                <a:effectLst/>
                <a:latin typeface="Courier New" panose="02070309020205020404" pitchFamily="49" charset="0"/>
              </a:rPr>
              <a:t>'Prediction:'</a:t>
            </a:r>
            <a:r>
              <a:rPr lang="en-IN" b="0" i="0" dirty="0">
                <a:effectLst/>
                <a:latin typeface="Courier New" panose="02070309020205020404" pitchFamily="49" charset="0"/>
              </a:rPr>
              <a:t>, </a:t>
            </a:r>
            <a:r>
              <a:rPr lang="en-IN" b="0" i="0" dirty="0" err="1">
                <a:effectLst/>
                <a:latin typeface="Courier New" panose="02070309020205020404" pitchFamily="49" charset="0"/>
              </a:rPr>
              <a:t>label_to_name</a:t>
            </a:r>
            <a:r>
              <a:rPr lang="en-IN" b="0" i="0" dirty="0">
                <a:effectLst/>
                <a:latin typeface="Courier New" panose="02070309020205020404" pitchFamily="49" charset="0"/>
              </a:rPr>
              <a:t>(</a:t>
            </a:r>
            <a:r>
              <a:rPr lang="en-IN" b="0" i="0" dirty="0" err="1">
                <a:effectLst/>
                <a:latin typeface="Courier New" panose="02070309020205020404" pitchFamily="49" charset="0"/>
              </a:rPr>
              <a:t>label_adv</a:t>
            </a:r>
            <a:r>
              <a:rPr lang="en-IN" b="0" i="0" dirty="0">
                <a:effectLst/>
                <a:latin typeface="Courier New" panose="02070309020205020404" pitchFamily="49" charset="0"/>
              </a:rPr>
              <a:t>), </a:t>
            </a:r>
            <a:r>
              <a:rPr lang="en-IN" b="0" i="0" dirty="0">
                <a:solidFill>
                  <a:srgbClr val="008000"/>
                </a:solidFill>
                <a:effectLst/>
                <a:latin typeface="Courier New" panose="02070309020205020404" pitchFamily="49" charset="0"/>
              </a:rPr>
              <a:t>'- confidence {0:.2f}'</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format</a:t>
            </a:r>
            <a:r>
              <a:rPr lang="en-IN" b="0" i="0" dirty="0">
                <a:effectLst/>
                <a:latin typeface="Courier New" panose="02070309020205020404" pitchFamily="49" charset="0"/>
              </a:rPr>
              <a:t>(</a:t>
            </a:r>
            <a:r>
              <a:rPr lang="en-IN" b="0" i="0" dirty="0" err="1">
                <a:effectLst/>
                <a:latin typeface="Courier New" panose="02070309020205020404" pitchFamily="49" charset="0"/>
              </a:rPr>
              <a:t>confidence_adv</a:t>
            </a:r>
            <a:r>
              <a:rPr lang="en-IN" b="0" i="0" dirty="0">
                <a:effectLst/>
                <a:latin typeface="Courier New" panose="02070309020205020404" pitchFamily="49" charset="0"/>
              </a:rPr>
              <a:t>))</a:t>
            </a:r>
            <a:endParaRPr lang="en-US" b="0" i="0" u="none" strike="noStrike"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198606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05840" y="-193040"/>
            <a:ext cx="7569720" cy="5447645"/>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r>
              <a:rPr lang="en-US" sz="1800" b="0" i="0" u="none" strike="noStrike" dirty="0">
                <a:solidFill>
                  <a:srgbClr val="000000"/>
                </a:solidFill>
                <a:effectLst/>
                <a:latin typeface="Roboto" panose="02000000000000000000" pitchFamily="2" charset="0"/>
              </a:rPr>
              <a:t>Spatial smoothing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Spatial smoothing is a technique used in adversarial defense to increase the robustness of a deep learning model against adversarial attacks.</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It involves smoothing the input image by applying a low-pass filter, such as a Gaussian filter, which blurs the image and reduces the high-frequency noise.</a:t>
            </a: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gn="l" rtl="0"/>
            <a:r>
              <a:rPr lang="en-IN" b="0" i="0" dirty="0">
                <a:solidFill>
                  <a:srgbClr val="000000"/>
                </a:solidFill>
                <a:effectLst/>
                <a:latin typeface="Courier New" panose="02070309020205020404" pitchFamily="49" charset="0"/>
              </a:rPr>
              <a:t>ss = </a:t>
            </a:r>
            <a:r>
              <a:rPr lang="en-IN" b="0" i="0" dirty="0" err="1">
                <a:solidFill>
                  <a:srgbClr val="000000"/>
                </a:solidFill>
                <a:effectLst/>
                <a:latin typeface="Courier New" panose="02070309020205020404" pitchFamily="49" charset="0"/>
              </a:rPr>
              <a:t>SpatialSmoothing</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window_size</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3</a:t>
            </a:r>
            <a:r>
              <a:rPr lang="en-IN" b="0" i="0" dirty="0">
                <a:solidFill>
                  <a:srgbClr val="000000"/>
                </a:solidFill>
                <a:effectLst/>
                <a:latin typeface="Courier New" panose="02070309020205020404" pitchFamily="49" charset="0"/>
              </a:rPr>
              <a:t>) </a:t>
            </a:r>
          </a:p>
          <a:p>
            <a:pPr algn="l" rtl="0"/>
            <a:r>
              <a:rPr lang="en-IN" b="0" i="0" dirty="0" err="1">
                <a:solidFill>
                  <a:srgbClr val="000000"/>
                </a:solidFill>
                <a:effectLst/>
                <a:latin typeface="Courier New" panose="02070309020205020404" pitchFamily="49" charset="0"/>
              </a:rPr>
              <a:t>x_art_def</a:t>
            </a:r>
            <a:r>
              <a:rPr lang="en-IN" b="0" i="0" dirty="0">
                <a:solidFill>
                  <a:srgbClr val="000000"/>
                </a:solidFill>
                <a:effectLst/>
                <a:latin typeface="Courier New" panose="02070309020205020404" pitchFamily="49" charset="0"/>
              </a:rPr>
              <a:t>, _ = ss(</a:t>
            </a:r>
            <a:r>
              <a:rPr lang="en-IN" b="0" i="0" dirty="0" err="1">
                <a:solidFill>
                  <a:srgbClr val="000000"/>
                </a:solidFill>
                <a:effectLst/>
                <a:latin typeface="Courier New" panose="02070309020205020404" pitchFamily="49" charset="0"/>
              </a:rPr>
              <a:t>x_art</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x_art_adv_def</a:t>
            </a:r>
            <a:r>
              <a:rPr lang="en-IN" b="0" i="0" dirty="0">
                <a:solidFill>
                  <a:srgbClr val="000000"/>
                </a:solidFill>
                <a:effectLst/>
                <a:latin typeface="Courier New" panose="02070309020205020404" pitchFamily="49" charset="0"/>
              </a:rPr>
              <a:t>, _ = ss(</a:t>
            </a:r>
            <a:r>
              <a:rPr lang="en-IN" b="0" i="0" dirty="0" err="1">
                <a:solidFill>
                  <a:srgbClr val="000000"/>
                </a:solidFill>
                <a:effectLst/>
                <a:latin typeface="Courier New" panose="02070309020205020404" pitchFamily="49" charset="0"/>
              </a:rPr>
              <a:t>x_art_adv</a:t>
            </a:r>
            <a:r>
              <a:rPr lang="en-IN" b="0" i="0" dirty="0">
                <a:solidFill>
                  <a:srgbClr val="000000"/>
                </a:solidFill>
                <a:effectLst/>
                <a:latin typeface="Courier New" panose="02070309020205020404" pitchFamily="49" charset="0"/>
              </a:rPr>
              <a:t>)</a:t>
            </a:r>
          </a:p>
          <a:p>
            <a:pPr algn="l" rtl="0"/>
            <a:r>
              <a:rPr lang="en-IN" b="0" i="0" dirty="0">
                <a:solidFill>
                  <a:srgbClr val="000000"/>
                </a:solidFill>
                <a:effectLst/>
                <a:latin typeface="Courier New" panose="02070309020205020404" pitchFamily="49" charset="0"/>
              </a:rPr>
              <a:t> </a:t>
            </a:r>
          </a:p>
          <a:p>
            <a:pPr algn="l" rtl="0"/>
            <a:r>
              <a:rPr lang="en-IN" b="0" i="0" dirty="0" err="1">
                <a:solidFill>
                  <a:srgbClr val="000000"/>
                </a:solidFill>
                <a:effectLst/>
                <a:latin typeface="Courier New" panose="02070309020205020404" pitchFamily="49" charset="0"/>
              </a:rPr>
              <a:t>pred_def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classifier.predict</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np.argmax</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pred_def</a:t>
            </a:r>
            <a:r>
              <a:rPr lang="en-IN" b="0" i="0" dirty="0">
                <a:solidFill>
                  <a:srgbClr val="000000"/>
                </a:solidFill>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confidence_def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pred_def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label_def</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pred_adv_def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classifier.predict</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x_art_adv_def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label_adv_def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np.argmax</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pred_adv_def</a:t>
            </a:r>
            <a:r>
              <a:rPr lang="en-IN" b="0" i="0" dirty="0">
                <a:solidFill>
                  <a:srgbClr val="000000"/>
                </a:solidFill>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confidence_adv_def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pred_adv_def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label_adv_def</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5163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05840" y="-193040"/>
            <a:ext cx="7569720" cy="6278642"/>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r>
              <a:rPr lang="en-US" sz="1800" b="0" i="0" u="none" strike="noStrike" dirty="0">
                <a:solidFill>
                  <a:srgbClr val="000000"/>
                </a:solidFill>
                <a:effectLst/>
                <a:latin typeface="Roboto" panose="02000000000000000000" pitchFamily="2" charset="0"/>
              </a:rPr>
              <a:t>Gaussian Augmentation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Gaussian Augmentation is a technique used in adversarial defense to improve the robustness of machine learning models against adversarial attacks.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The idea behind Gaussian Augmentation is to add random noise to the input data during the training process, which makes the model more resistant to small perturbations in the input</a:t>
            </a: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gn="l" rtl="0"/>
            <a:r>
              <a:rPr lang="en-IN" b="0" i="0" dirty="0" err="1">
                <a:solidFill>
                  <a:srgbClr val="000000"/>
                </a:solidFill>
                <a:effectLst/>
                <a:latin typeface="Courier New" panose="02070309020205020404" pitchFamily="49" charset="0"/>
              </a:rPr>
              <a:t>gda</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GaussianAugmentation</a:t>
            </a:r>
            <a:r>
              <a:rPr lang="en-IN" b="0" i="0" dirty="0">
                <a:solidFill>
                  <a:srgbClr val="000000"/>
                </a:solidFill>
                <a:effectLst/>
                <a:latin typeface="Courier New" panose="02070309020205020404" pitchFamily="49" charset="0"/>
              </a:rPr>
              <a:t>(sigma=</a:t>
            </a:r>
            <a:r>
              <a:rPr lang="en-IN" b="0" i="0" dirty="0">
                <a:solidFill>
                  <a:srgbClr val="AA5D00"/>
                </a:solidFill>
                <a:effectLst/>
                <a:latin typeface="Courier New" panose="02070309020205020404" pitchFamily="49" charset="0"/>
              </a:rPr>
              <a:t>9</a:t>
            </a:r>
            <a:r>
              <a:rPr lang="en-IN" b="0" i="0" dirty="0">
                <a:solidFill>
                  <a:srgbClr val="000000"/>
                </a:solidFill>
                <a:effectLst/>
                <a:latin typeface="Courier New" panose="02070309020205020404" pitchFamily="49" charset="0"/>
              </a:rPr>
              <a:t>, augmentation=</a:t>
            </a:r>
            <a:r>
              <a:rPr lang="en-IN" b="0" i="0" dirty="0">
                <a:solidFill>
                  <a:srgbClr val="AA5D00"/>
                </a:solidFill>
                <a:effectLst/>
                <a:latin typeface="Courier New" panose="02070309020205020404" pitchFamily="49" charset="0"/>
              </a:rPr>
              <a:t>False</a:t>
            </a:r>
            <a:r>
              <a:rPr lang="en-IN" b="0" i="0" dirty="0">
                <a:solidFill>
                  <a:srgbClr val="000000"/>
                </a:solidFill>
                <a:effectLst/>
                <a:latin typeface="Courier New" panose="02070309020205020404" pitchFamily="49" charset="0"/>
              </a:rPr>
              <a:t>) </a:t>
            </a:r>
          </a:p>
          <a:p>
            <a:pPr algn="l" rtl="0"/>
            <a:r>
              <a:rPr lang="en-IN" b="0" i="0" dirty="0" err="1">
                <a:solidFill>
                  <a:srgbClr val="000000"/>
                </a:solidFill>
                <a:effectLst/>
                <a:latin typeface="Courier New" panose="02070309020205020404" pitchFamily="49" charset="0"/>
              </a:rPr>
              <a:t>x_art_gda_def</a:t>
            </a:r>
            <a:r>
              <a:rPr lang="en-IN" b="0" i="0" dirty="0">
                <a:solidFill>
                  <a:srgbClr val="000000"/>
                </a:solidFill>
                <a:effectLst/>
                <a:latin typeface="Courier New" panose="02070309020205020404" pitchFamily="49" charset="0"/>
              </a:rPr>
              <a:t>, _ = </a:t>
            </a:r>
            <a:r>
              <a:rPr lang="en-IN" b="0" i="0" dirty="0" err="1">
                <a:solidFill>
                  <a:srgbClr val="000000"/>
                </a:solidFill>
                <a:effectLst/>
                <a:latin typeface="Courier New" panose="02070309020205020404" pitchFamily="49" charset="0"/>
              </a:rPr>
              <a:t>gda</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x_art_adv_gda_def</a:t>
            </a:r>
            <a:r>
              <a:rPr lang="en-IN" b="0" i="0" dirty="0">
                <a:solidFill>
                  <a:srgbClr val="000000"/>
                </a:solidFill>
                <a:effectLst/>
                <a:latin typeface="Courier New" panose="02070309020205020404" pitchFamily="49" charset="0"/>
              </a:rPr>
              <a:t>, _ = </a:t>
            </a:r>
            <a:r>
              <a:rPr lang="en-IN" b="0" i="0" dirty="0" err="1">
                <a:solidFill>
                  <a:srgbClr val="000000"/>
                </a:solidFill>
                <a:effectLst/>
                <a:latin typeface="Courier New" panose="02070309020205020404" pitchFamily="49" charset="0"/>
              </a:rPr>
              <a:t>gda</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x_art_adv</a:t>
            </a:r>
            <a:r>
              <a:rPr lang="en-IN" b="0" i="0" dirty="0">
                <a:solidFill>
                  <a:srgbClr val="000000"/>
                </a:solidFill>
                <a:effectLst/>
                <a:latin typeface="Courier New" panose="02070309020205020404" pitchFamily="49" charset="0"/>
              </a:rPr>
              <a:t>) </a:t>
            </a:r>
          </a:p>
          <a:p>
            <a:pPr algn="l" rtl="0"/>
            <a:endParaRPr lang="en-IN" b="0" i="0" dirty="0">
              <a:solidFill>
                <a:srgbClr val="000000"/>
              </a:solidFill>
              <a:effectLst/>
              <a:latin typeface="Courier New" panose="02070309020205020404" pitchFamily="49" charset="0"/>
            </a:endParaRPr>
          </a:p>
          <a:p>
            <a:pPr algn="l" rtl="0"/>
            <a:r>
              <a:rPr lang="en-IN" b="0" i="0" dirty="0" err="1">
                <a:solidFill>
                  <a:srgbClr val="000000"/>
                </a:solidFill>
                <a:effectLst/>
                <a:latin typeface="Courier New" panose="02070309020205020404" pitchFamily="49" charset="0"/>
              </a:rPr>
              <a:t>pred_gda_def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classifier.predict</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x_art_gda_def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label_gda_def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np.argmax</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pred_gda_def</a:t>
            </a:r>
            <a:r>
              <a:rPr lang="en-IN" b="0" i="0" dirty="0">
                <a:solidFill>
                  <a:srgbClr val="000000"/>
                </a:solidFill>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confidence_gda_def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pred_gda_def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label_gda_def</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pred_adv_gda_def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classifier.predict</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x_art_adv_gda_def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label_adv_gda_def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np.argmax</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pred_adv_gda_def</a:t>
            </a:r>
            <a:r>
              <a:rPr lang="en-IN" b="0" i="0" dirty="0">
                <a:solidFill>
                  <a:srgbClr val="000000"/>
                </a:solidFill>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confidence_adv_gda_def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pred_adv_gda_def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label_adv_gda_def</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74972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7470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05840" y="-193040"/>
            <a:ext cx="7569720" cy="6555641"/>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endParaRPr lang="en-US" dirty="0">
              <a:solidFill>
                <a:srgbClr val="000000"/>
              </a:solidFill>
              <a:latin typeface="Roboto" panose="02000000000000000000" pitchFamily="2" charset="0"/>
            </a:endParaRPr>
          </a:p>
          <a:p>
            <a:pPr>
              <a:lnSpc>
                <a:spcPct val="100000"/>
              </a:lnSpc>
              <a:buNone/>
              <a:tabLst>
                <a:tab pos="0" algn="l"/>
              </a:tabLst>
            </a:pPr>
            <a:r>
              <a:rPr lang="en-US" sz="1800" b="0" i="0" u="none" strike="noStrike" dirty="0">
                <a:solidFill>
                  <a:srgbClr val="000000"/>
                </a:solidFill>
                <a:effectLst/>
                <a:latin typeface="Roboto" panose="02000000000000000000" pitchFamily="2" charset="0"/>
              </a:rPr>
              <a:t>Feature squeezing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Feature squeezing is an adversarial defense technique that reduces the search space for an attacker by altering the input features of a machine learning model. </a:t>
            </a:r>
          </a:p>
          <a:p>
            <a:pPr marL="285750" indent="-285750">
              <a:lnSpc>
                <a:spcPct val="100000"/>
              </a:lnSpc>
              <a:buFont typeface="Arial" panose="020B0604020202020204" pitchFamily="34" charset="0"/>
              <a:buChar char="•"/>
              <a:tabLst>
                <a:tab pos="0" algn="l"/>
              </a:tabLst>
            </a:pPr>
            <a:r>
              <a:rPr lang="en-US" sz="1800" b="0" i="0" u="none" strike="noStrike" dirty="0">
                <a:solidFill>
                  <a:srgbClr val="000000"/>
                </a:solidFill>
                <a:effectLst/>
                <a:latin typeface="Roboto" panose="02000000000000000000" pitchFamily="2" charset="0"/>
              </a:rPr>
              <a:t>The basic idea is to map multiple similar inputs into the same output, making it more difficult for an attacker to generate a successful attack</a:t>
            </a: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gn="l" rtl="0"/>
            <a:br>
              <a:rPr lang="en-IN" b="0" i="0" dirty="0">
                <a:solidFill>
                  <a:srgbClr val="000000"/>
                </a:solidFill>
                <a:effectLst/>
                <a:latin typeface="Courier New" panose="02070309020205020404" pitchFamily="49" charset="0"/>
              </a:rPr>
            </a:br>
            <a:r>
              <a:rPr lang="en-IN" b="0" i="0" dirty="0">
                <a:solidFill>
                  <a:srgbClr val="000000"/>
                </a:solidFill>
                <a:effectLst/>
                <a:latin typeface="Courier New" panose="02070309020205020404" pitchFamily="49" charset="0"/>
              </a:rPr>
              <a:t>fs = </a:t>
            </a:r>
            <a:r>
              <a:rPr lang="en-IN" b="0" i="0" dirty="0" err="1">
                <a:solidFill>
                  <a:srgbClr val="000000"/>
                </a:solidFill>
                <a:effectLst/>
                <a:latin typeface="Courier New" panose="02070309020205020404" pitchFamily="49" charset="0"/>
              </a:rPr>
              <a:t>FeatureSqueezing</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bit_depth</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3</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clip_values</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a:solidFill>
                  <a:srgbClr val="AA5D00"/>
                </a:solidFill>
                <a:effectLst/>
                <a:latin typeface="Courier New" panose="02070309020205020404" pitchFamily="49" charset="0"/>
              </a:rPr>
              <a:t>255</a:t>
            </a:r>
            <a:r>
              <a:rPr lang="en-IN" b="0" i="0" dirty="0">
                <a:solidFill>
                  <a:srgbClr val="000000"/>
                </a:solidFill>
                <a:effectLst/>
                <a:latin typeface="Courier New" panose="02070309020205020404" pitchFamily="49" charset="0"/>
              </a:rPr>
              <a:t>)) </a:t>
            </a:r>
          </a:p>
          <a:p>
            <a:pPr algn="r"/>
            <a:r>
              <a:rPr lang="en-IN" b="0" i="0" dirty="0">
                <a:solidFill>
                  <a:srgbClr val="000000"/>
                </a:solidFill>
                <a:effectLst/>
                <a:latin typeface="var(--jp-cell-prompt-font-family)"/>
              </a:rPr>
              <a:t>In [ ]:</a:t>
            </a:r>
          </a:p>
          <a:p>
            <a:pPr algn="l" rtl="0"/>
            <a:r>
              <a:rPr lang="en-IN" b="0" i="0" dirty="0" err="1">
                <a:solidFill>
                  <a:srgbClr val="000000"/>
                </a:solidFill>
                <a:effectLst/>
                <a:latin typeface="Courier New" panose="02070309020205020404" pitchFamily="49" charset="0"/>
              </a:rPr>
              <a:t>x_art_fs_def</a:t>
            </a:r>
            <a:r>
              <a:rPr lang="en-IN" b="0" i="0" dirty="0">
                <a:solidFill>
                  <a:srgbClr val="000000"/>
                </a:solidFill>
                <a:effectLst/>
                <a:latin typeface="Courier New" panose="02070309020205020404" pitchFamily="49" charset="0"/>
              </a:rPr>
              <a:t>, _ = fs(</a:t>
            </a:r>
            <a:r>
              <a:rPr lang="en-IN" b="0" i="0" dirty="0" err="1">
                <a:solidFill>
                  <a:srgbClr val="000000"/>
                </a:solidFill>
                <a:effectLst/>
                <a:latin typeface="Courier New" panose="02070309020205020404" pitchFamily="49" charset="0"/>
              </a:rPr>
              <a:t>x_art</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x_art_adv_fs_def</a:t>
            </a:r>
            <a:r>
              <a:rPr lang="en-IN" b="0" i="0" dirty="0">
                <a:solidFill>
                  <a:srgbClr val="000000"/>
                </a:solidFill>
                <a:effectLst/>
                <a:latin typeface="Courier New" panose="02070309020205020404" pitchFamily="49" charset="0"/>
              </a:rPr>
              <a:t>, _ = fs(</a:t>
            </a:r>
            <a:r>
              <a:rPr lang="en-IN" b="0" i="0" dirty="0" err="1">
                <a:solidFill>
                  <a:srgbClr val="000000"/>
                </a:solidFill>
                <a:effectLst/>
                <a:latin typeface="Courier New" panose="02070309020205020404" pitchFamily="49" charset="0"/>
              </a:rPr>
              <a:t>x_art_adv</a:t>
            </a:r>
            <a:r>
              <a:rPr lang="en-IN" b="0" i="0" dirty="0">
                <a:solidFill>
                  <a:srgbClr val="000000"/>
                </a:solidFill>
                <a:effectLst/>
                <a:latin typeface="Courier New" panose="02070309020205020404" pitchFamily="49" charset="0"/>
              </a:rPr>
              <a:t>) </a:t>
            </a:r>
          </a:p>
          <a:p>
            <a:pPr algn="r"/>
            <a:r>
              <a:rPr lang="en-IN" b="0" i="0" dirty="0">
                <a:solidFill>
                  <a:srgbClr val="000000"/>
                </a:solidFill>
                <a:effectLst/>
                <a:latin typeface="var(--jp-cell-prompt-font-family)"/>
              </a:rPr>
              <a:t>In [ ]:</a:t>
            </a:r>
          </a:p>
          <a:p>
            <a:pPr algn="l" rtl="0"/>
            <a:r>
              <a:rPr lang="en-IN" b="0" i="0" dirty="0" err="1">
                <a:solidFill>
                  <a:srgbClr val="000000"/>
                </a:solidFill>
                <a:effectLst/>
                <a:latin typeface="Courier New" panose="02070309020205020404" pitchFamily="49" charset="0"/>
              </a:rPr>
              <a:t>pred_fs_def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classifier.predict</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x_art_fs_def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label_fs_def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np.argmax</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pred_fs_def</a:t>
            </a:r>
            <a:r>
              <a:rPr lang="en-IN" b="0" i="0" dirty="0">
                <a:solidFill>
                  <a:srgbClr val="000000"/>
                </a:solidFill>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confidence_fs_def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pred_fs_def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label_fs_def</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pred_adv_fs_def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classifier.predict</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x_art_adv_fs_def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label_adv_fs_def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np.argmax</a:t>
            </a:r>
            <a:r>
              <a:rPr lang="en-IN" b="0" i="0" dirty="0">
                <a:solidFill>
                  <a:srgbClr val="000000"/>
                </a:solidFill>
                <a:effectLst/>
                <a:latin typeface="Courier New" panose="02070309020205020404" pitchFamily="49" charset="0"/>
              </a:rPr>
              <a:t>(</a:t>
            </a:r>
            <a:r>
              <a:rPr lang="en-IN" b="0" i="0" dirty="0" err="1">
                <a:solidFill>
                  <a:srgbClr val="000000"/>
                </a:solidFill>
                <a:effectLst/>
                <a:latin typeface="Courier New" panose="02070309020205020404" pitchFamily="49" charset="0"/>
              </a:rPr>
              <a:t>pred_adv_fs_def</a:t>
            </a:r>
            <a:r>
              <a:rPr lang="en-IN" b="0" i="0" dirty="0">
                <a:solidFill>
                  <a:srgbClr val="000000"/>
                </a:solidFill>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confidence_adv_fs_def</a:t>
            </a:r>
            <a:r>
              <a:rPr lang="en-IN" b="0" i="0" dirty="0">
                <a:solidFill>
                  <a:srgbClr val="000000"/>
                </a:solidFill>
                <a:effectLst/>
                <a:latin typeface="Courier New" panose="02070309020205020404" pitchFamily="49" charset="0"/>
              </a:rPr>
              <a:t> = </a:t>
            </a:r>
            <a:r>
              <a:rPr lang="en-IN" b="0" i="0" dirty="0" err="1">
                <a:solidFill>
                  <a:srgbClr val="000000"/>
                </a:solidFill>
                <a:effectLst/>
                <a:latin typeface="Courier New" panose="02070309020205020404" pitchFamily="49" charset="0"/>
              </a:rPr>
              <a:t>pred_adv_fs_def</a:t>
            </a:r>
            <a:r>
              <a:rPr lang="en-IN" b="0" i="0" dirty="0">
                <a:solidFill>
                  <a:srgbClr val="000000"/>
                </a:solidFill>
                <a:effectLst/>
                <a:latin typeface="Courier New" panose="02070309020205020404" pitchFamily="49" charset="0"/>
              </a:rPr>
              <a:t>[:, </a:t>
            </a:r>
            <a:r>
              <a:rPr lang="en-IN" b="0" i="0" dirty="0" err="1">
                <a:solidFill>
                  <a:srgbClr val="000000"/>
                </a:solidFill>
                <a:effectLst/>
                <a:latin typeface="Courier New" panose="02070309020205020404" pitchFamily="49" charset="0"/>
              </a:rPr>
              <a:t>label_adv_fs_def</a:t>
            </a:r>
            <a:r>
              <a:rPr lang="en-IN" b="0" i="0" dirty="0">
                <a:solidFill>
                  <a:srgbClr val="000000"/>
                </a:solidFill>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00964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28560" y="365040"/>
            <a:ext cx="788652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Co-Guide Meet Details</a:t>
            </a:r>
            <a:endParaRPr lang="en-IN" sz="4400" b="0" strike="noStrike" spc="-1">
              <a:solidFill>
                <a:srgbClr val="000000"/>
              </a:solidFill>
              <a:latin typeface="Arial"/>
            </a:endParaRPr>
          </a:p>
        </p:txBody>
      </p:sp>
      <p:sp>
        <p:nvSpPr>
          <p:cNvPr id="147" name="PlaceHolder 2"/>
          <p:cNvSpPr>
            <a:spLocks noGrp="1"/>
          </p:cNvSpPr>
          <p:nvPr>
            <p:ph/>
          </p:nvPr>
        </p:nvSpPr>
        <p:spPr>
          <a:xfrm>
            <a:off x="628560" y="1825560"/>
            <a:ext cx="7886520" cy="4350960"/>
          </a:xfrm>
          <a:prstGeom prst="rect">
            <a:avLst/>
          </a:prstGeom>
          <a:noFill/>
          <a:ln w="0">
            <a:noFill/>
          </a:ln>
        </p:spPr>
        <p:txBody>
          <a:bodyPr anchor="t">
            <a:noAutofit/>
          </a:bodyPr>
          <a:lstStyle/>
          <a:p>
            <a:pPr marL="457200" indent="-343080">
              <a:lnSpc>
                <a:spcPct val="90000"/>
              </a:lnSpc>
              <a:spcBef>
                <a:spcPts val="1001"/>
              </a:spcBef>
              <a:buClr>
                <a:srgbClr val="000000"/>
              </a:buClr>
              <a:buFont typeface="Arial"/>
              <a:buChar char="•"/>
            </a:pPr>
            <a:r>
              <a:rPr lang="en-IN" sz="1800" b="0" strike="noStrike" spc="-1" dirty="0">
                <a:solidFill>
                  <a:srgbClr val="000000"/>
                </a:solidFill>
                <a:latin typeface="Calibri"/>
                <a:ea typeface="Calibri"/>
              </a:rPr>
              <a:t>10/1/23  -  first co-guide meet</a:t>
            </a:r>
            <a:endParaRPr lang="en-IN" sz="1800" b="0" strike="noStrike" spc="-1" dirty="0">
              <a:solidFill>
                <a:srgbClr val="000000"/>
              </a:solidFill>
              <a:latin typeface="Arial"/>
            </a:endParaRPr>
          </a:p>
          <a:p>
            <a:pPr marL="457200" indent="-343080">
              <a:lnSpc>
                <a:spcPct val="90000"/>
              </a:lnSpc>
              <a:spcBef>
                <a:spcPts val="1001"/>
              </a:spcBef>
              <a:buClr>
                <a:srgbClr val="000000"/>
              </a:buClr>
              <a:buFont typeface="Arial"/>
              <a:buChar char="•"/>
            </a:pPr>
            <a:r>
              <a:rPr lang="en-IN" sz="1800" b="0" strike="noStrike" spc="-1" dirty="0">
                <a:solidFill>
                  <a:srgbClr val="000000"/>
                </a:solidFill>
                <a:latin typeface="Calibri"/>
                <a:ea typeface="Calibri"/>
              </a:rPr>
              <a:t>Remarks by the co-guide : Looks good so far. Come up with design for the project.</a:t>
            </a:r>
            <a:endParaRPr lang="en-IN" sz="1800" b="0" strike="noStrike" spc="-1" dirty="0">
              <a:solidFill>
                <a:srgbClr val="000000"/>
              </a:solidFill>
              <a:latin typeface="Arial"/>
            </a:endParaRPr>
          </a:p>
          <a:p>
            <a:pPr marL="114480">
              <a:lnSpc>
                <a:spcPct val="90000"/>
              </a:lnSpc>
              <a:spcBef>
                <a:spcPts val="1001"/>
              </a:spcBef>
              <a:buNone/>
              <a:tabLst>
                <a:tab pos="0" algn="l"/>
              </a:tabLst>
            </a:pPr>
            <a:endParaRPr lang="en-IN" sz="1800" b="0" strike="noStrike" spc="-1" dirty="0">
              <a:solidFill>
                <a:srgbClr val="000000"/>
              </a:solidFill>
              <a:latin typeface="Arial"/>
            </a:endParaRPr>
          </a:p>
          <a:p>
            <a:pPr marL="457200" indent="-343080">
              <a:lnSpc>
                <a:spcPct val="90000"/>
              </a:lnSpc>
              <a:spcBef>
                <a:spcPts val="1001"/>
              </a:spcBef>
              <a:buClr>
                <a:srgbClr val="000000"/>
              </a:buClr>
              <a:buFont typeface="Arial"/>
              <a:buChar char="•"/>
              <a:tabLst>
                <a:tab pos="0" algn="l"/>
              </a:tabLst>
            </a:pPr>
            <a:r>
              <a:rPr lang="en-IN" sz="1800" b="0" strike="noStrike" spc="-1" dirty="0">
                <a:solidFill>
                  <a:srgbClr val="000000"/>
                </a:solidFill>
                <a:latin typeface="Calibri"/>
                <a:ea typeface="Calibri"/>
              </a:rPr>
              <a:t>30/1/23  -  second co-guide meet</a:t>
            </a:r>
            <a:endParaRPr lang="en-IN" sz="1800" b="0" strike="noStrike" spc="-1" dirty="0">
              <a:solidFill>
                <a:srgbClr val="000000"/>
              </a:solidFill>
              <a:latin typeface="Arial"/>
            </a:endParaRPr>
          </a:p>
          <a:p>
            <a:pPr marL="457200" indent="-343080">
              <a:lnSpc>
                <a:spcPct val="90000"/>
              </a:lnSpc>
              <a:spcBef>
                <a:spcPts val="1001"/>
              </a:spcBef>
              <a:buClr>
                <a:srgbClr val="000000"/>
              </a:buClr>
              <a:buFont typeface="Arial"/>
              <a:buChar char="•"/>
              <a:tabLst>
                <a:tab pos="0" algn="l"/>
              </a:tabLst>
            </a:pPr>
            <a:r>
              <a:rPr lang="en-IN" sz="1800" b="0" strike="noStrike" spc="-1" dirty="0">
                <a:solidFill>
                  <a:srgbClr val="000000"/>
                </a:solidFill>
                <a:latin typeface="Calibri"/>
                <a:ea typeface="Calibri"/>
              </a:rPr>
              <a:t>Remarks by the co-guide : Looks good so far. Start with the implementation for the image data model.</a:t>
            </a:r>
            <a:endParaRPr lang="en-IN" sz="1800" b="0" strike="noStrike" spc="-1" dirty="0">
              <a:solidFill>
                <a:srgbClr val="000000"/>
              </a:solidFill>
              <a:latin typeface="Arial"/>
            </a:endParaRPr>
          </a:p>
          <a:p>
            <a:pPr>
              <a:lnSpc>
                <a:spcPct val="90000"/>
              </a:lnSpc>
              <a:spcBef>
                <a:spcPts val="1001"/>
              </a:spcBef>
              <a:buNone/>
              <a:tabLst>
                <a:tab pos="0" algn="l"/>
              </a:tabLst>
            </a:pPr>
            <a:endParaRPr lang="en-IN" sz="1800" b="0" strike="noStrike" spc="-1" dirty="0">
              <a:solidFill>
                <a:srgbClr val="000000"/>
              </a:solidFill>
              <a:latin typeface="Arial"/>
            </a:endParaRPr>
          </a:p>
          <a:p>
            <a:pPr marL="457200" indent="-343080">
              <a:lnSpc>
                <a:spcPct val="90000"/>
              </a:lnSpc>
              <a:spcBef>
                <a:spcPts val="1001"/>
              </a:spcBef>
              <a:buClr>
                <a:srgbClr val="000000"/>
              </a:buClr>
              <a:buFont typeface="Arial"/>
              <a:buChar char="•"/>
              <a:tabLst>
                <a:tab pos="0" algn="l"/>
              </a:tabLst>
            </a:pPr>
            <a:r>
              <a:rPr lang="en-IN" sz="1800" b="0" strike="noStrike" spc="-1" dirty="0">
                <a:solidFill>
                  <a:srgbClr val="000000"/>
                </a:solidFill>
                <a:latin typeface="Calibri"/>
                <a:ea typeface="Calibri"/>
              </a:rPr>
              <a:t>11/4/23  - third co-guide meet</a:t>
            </a:r>
          </a:p>
          <a:p>
            <a:pPr marL="457200" indent="-343080">
              <a:spcBef>
                <a:spcPts val="1001"/>
              </a:spcBef>
              <a:buClr>
                <a:srgbClr val="000000"/>
              </a:buClr>
              <a:buFont typeface="Arial"/>
              <a:buChar char="•"/>
              <a:tabLst>
                <a:tab pos="0" algn="l"/>
              </a:tabLst>
            </a:pPr>
            <a:r>
              <a:rPr lang="en-IN" sz="1800" b="0" strike="noStrike" spc="-1" dirty="0">
                <a:solidFill>
                  <a:srgbClr val="000000"/>
                </a:solidFill>
                <a:latin typeface="Calibri"/>
                <a:ea typeface="Calibri"/>
              </a:rPr>
              <a:t>Remarks by the co-guide : Looks good so far. Start with the implementation for the text data model.</a:t>
            </a:r>
            <a:endParaRPr lang="en-IN" sz="1800" b="0" strike="noStrike" spc="-1" dirty="0">
              <a:solidFill>
                <a:srgbClr val="000000"/>
              </a:solidFill>
              <a:latin typeface="Arial"/>
            </a:endParaRPr>
          </a:p>
          <a:p>
            <a:pPr marL="457200" indent="-343080">
              <a:lnSpc>
                <a:spcPct val="90000"/>
              </a:lnSpc>
              <a:spcBef>
                <a:spcPts val="1001"/>
              </a:spcBef>
              <a:buClr>
                <a:srgbClr val="000000"/>
              </a:buClr>
              <a:buFont typeface="Arial"/>
              <a:buChar char="•"/>
              <a:tabLst>
                <a:tab pos="0" algn="l"/>
              </a:tabLst>
            </a:pPr>
            <a:endParaRPr lang="en-IN" sz="1800" b="0" strike="noStrike" spc="-1" dirty="0">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44" name="Google Shape;190;p23"/>
          <p:cNvSpPr/>
          <p:nvPr/>
        </p:nvSpPr>
        <p:spPr>
          <a:xfrm>
            <a:off x="924560" y="-52920"/>
            <a:ext cx="7676560" cy="738664"/>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3600" spc="-1" dirty="0">
                <a:solidFill>
                  <a:srgbClr val="000000"/>
                </a:solidFill>
                <a:latin typeface="Calibri"/>
                <a:ea typeface="Calibri"/>
              </a:rPr>
              <a:t>Result </a:t>
            </a:r>
            <a:r>
              <a:rPr lang="en-IN" sz="3600" b="0" strike="noStrike" spc="-1" dirty="0">
                <a:solidFill>
                  <a:srgbClr val="000000"/>
                </a:solidFill>
                <a:latin typeface="Calibri"/>
                <a:ea typeface="Calibri"/>
              </a:rPr>
              <a:t>:</a:t>
            </a:r>
            <a:endParaRPr lang="en-IN" sz="3600" b="0" strike="noStrike" spc="-1" dirty="0">
              <a:latin typeface="Arial"/>
            </a:endParaRPr>
          </a:p>
        </p:txBody>
      </p:sp>
      <p:pic>
        <p:nvPicPr>
          <p:cNvPr id="3" name="Picture 2">
            <a:extLst>
              <a:ext uri="{FF2B5EF4-FFF2-40B4-BE49-F238E27FC236}">
                <a16:creationId xmlns:a16="http://schemas.microsoft.com/office/drawing/2014/main" id="{F452AFEE-3838-8706-0470-559231FB2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273" y="772644"/>
            <a:ext cx="3987577" cy="2387520"/>
          </a:xfrm>
          <a:prstGeom prst="rect">
            <a:avLst/>
          </a:prstGeom>
        </p:spPr>
      </p:pic>
      <p:pic>
        <p:nvPicPr>
          <p:cNvPr id="5" name="Picture 4">
            <a:extLst>
              <a:ext uri="{FF2B5EF4-FFF2-40B4-BE49-F238E27FC236}">
                <a16:creationId xmlns:a16="http://schemas.microsoft.com/office/drawing/2014/main" id="{83396530-6A6F-8AEA-7A18-711DC025D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1886" y="3233718"/>
            <a:ext cx="4505954" cy="26673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1"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42" name="Google Shape;188;p23" descr="C:\Documents and Settings\ADMIN\Desktop\Courses Offered.jpg"/>
          <p:cNvPicPr/>
          <p:nvPr/>
        </p:nvPicPr>
        <p:blipFill>
          <a:blip r:embed="rId2"/>
          <a:stretch/>
        </p:blipFill>
        <p:spPr>
          <a:xfrm>
            <a:off x="0" y="0"/>
            <a:ext cx="9143640" cy="6857640"/>
          </a:xfrm>
          <a:prstGeom prst="rect">
            <a:avLst/>
          </a:prstGeom>
          <a:ln w="0">
            <a:noFill/>
          </a:ln>
        </p:spPr>
      </p:pic>
      <p:sp>
        <p:nvSpPr>
          <p:cNvPr id="143" name="Google Shape;189;p23"/>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44" name="Google Shape;190;p23"/>
          <p:cNvSpPr/>
          <p:nvPr/>
        </p:nvSpPr>
        <p:spPr>
          <a:xfrm>
            <a:off x="924560" y="-52920"/>
            <a:ext cx="7676560" cy="738664"/>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3600" spc="-1" dirty="0">
                <a:solidFill>
                  <a:srgbClr val="000000"/>
                </a:solidFill>
                <a:latin typeface="Calibri"/>
                <a:ea typeface="Calibri"/>
              </a:rPr>
              <a:t>Result </a:t>
            </a:r>
            <a:r>
              <a:rPr lang="en-IN" sz="3600" b="0" strike="noStrike" spc="-1" dirty="0">
                <a:solidFill>
                  <a:srgbClr val="000000"/>
                </a:solidFill>
                <a:latin typeface="Calibri"/>
                <a:ea typeface="Calibri"/>
              </a:rPr>
              <a:t>:</a:t>
            </a:r>
            <a:endParaRPr lang="en-IN" sz="3600" b="0" strike="noStrike" spc="-1" dirty="0">
              <a:latin typeface="Arial"/>
            </a:endParaRPr>
          </a:p>
        </p:txBody>
      </p:sp>
      <p:pic>
        <p:nvPicPr>
          <p:cNvPr id="4" name="Picture 3">
            <a:extLst>
              <a:ext uri="{FF2B5EF4-FFF2-40B4-BE49-F238E27FC236}">
                <a16:creationId xmlns:a16="http://schemas.microsoft.com/office/drawing/2014/main" id="{2492D1CD-6F16-FB86-AEE8-16BB7775A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20" y="993944"/>
            <a:ext cx="4164780" cy="1619636"/>
          </a:xfrm>
          <a:prstGeom prst="rect">
            <a:avLst/>
          </a:prstGeom>
        </p:spPr>
      </p:pic>
      <p:pic>
        <p:nvPicPr>
          <p:cNvPr id="7" name="Picture 6">
            <a:extLst>
              <a:ext uri="{FF2B5EF4-FFF2-40B4-BE49-F238E27FC236}">
                <a16:creationId xmlns:a16="http://schemas.microsoft.com/office/drawing/2014/main" id="{AFBD719A-E4E3-BD6A-10AF-379FE29EA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582" y="3477096"/>
            <a:ext cx="5443944" cy="1586980"/>
          </a:xfrm>
          <a:prstGeom prst="rect">
            <a:avLst/>
          </a:prstGeom>
        </p:spPr>
      </p:pic>
    </p:spTree>
    <p:extLst>
      <p:ext uri="{BB962C8B-B14F-4D97-AF65-F5344CB8AC3E}">
        <p14:creationId xmlns:p14="http://schemas.microsoft.com/office/powerpoint/2010/main" val="84003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4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50" name="Google Shape;218;p26" descr="C:\Documents and Settings\ADMIN\Desktop\Courses Offered.jpg"/>
          <p:cNvPicPr/>
          <p:nvPr/>
        </p:nvPicPr>
        <p:blipFill>
          <a:blip r:embed="rId2"/>
          <a:stretch/>
        </p:blipFill>
        <p:spPr>
          <a:xfrm>
            <a:off x="0" y="0"/>
            <a:ext cx="9143640" cy="6857640"/>
          </a:xfrm>
          <a:prstGeom prst="rect">
            <a:avLst/>
          </a:prstGeom>
          <a:ln w="0">
            <a:noFill/>
          </a:ln>
        </p:spPr>
      </p:pic>
      <p:sp>
        <p:nvSpPr>
          <p:cNvPr id="151" name="Google Shape;219;p2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52" name="Google Shape;220;p26"/>
          <p:cNvSpPr/>
          <p:nvPr/>
        </p:nvSpPr>
        <p:spPr>
          <a:xfrm>
            <a:off x="829080" y="0"/>
            <a:ext cx="7772040" cy="738664"/>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3600" b="0" strike="noStrike" spc="-1" dirty="0">
                <a:solidFill>
                  <a:srgbClr val="000000"/>
                </a:solidFill>
                <a:latin typeface="Calibri"/>
                <a:ea typeface="Calibri"/>
              </a:rPr>
              <a:t>PROJECT TOOL SNAPSHOT:</a:t>
            </a:r>
            <a:endParaRPr lang="en-IN" sz="3600" b="0" strike="noStrike" spc="-1" dirty="0">
              <a:latin typeface="Arial"/>
            </a:endParaRPr>
          </a:p>
        </p:txBody>
      </p:sp>
      <p:pic>
        <p:nvPicPr>
          <p:cNvPr id="3" name="Picture 2">
            <a:extLst>
              <a:ext uri="{FF2B5EF4-FFF2-40B4-BE49-F238E27FC236}">
                <a16:creationId xmlns:a16="http://schemas.microsoft.com/office/drawing/2014/main" id="{1B8E6BA4-29A6-6A12-DF6E-79B8BD104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190" y="728264"/>
            <a:ext cx="7920010" cy="505923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4" name="Subtitle 3">
            <a:extLst>
              <a:ext uri="{FF2B5EF4-FFF2-40B4-BE49-F238E27FC236}">
                <a16:creationId xmlns:a16="http://schemas.microsoft.com/office/drawing/2014/main" id="{864BF9C4-FB2A-7FB3-D4ED-FA0CB7D8794A}"/>
              </a:ext>
            </a:extLst>
          </p:cNvPr>
          <p:cNvSpPr>
            <a:spLocks noGrp="1"/>
          </p:cNvSpPr>
          <p:nvPr>
            <p:ph type="subTitle" idx="1"/>
          </p:nvPr>
        </p:nvSpPr>
        <p:spPr/>
        <p:txBody>
          <a:bodyPr/>
          <a:lstStyle/>
          <a:p>
            <a:endParaRPr lang="en-IN"/>
          </a:p>
        </p:txBody>
      </p:sp>
      <p:pic>
        <p:nvPicPr>
          <p:cNvPr id="97" name="Google Shape;97;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8" name="Google Shape;98;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sz="1000" b="1">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3F6A09F1-4F6B-4A7E-CF5C-89BB2CFAFC5F}"/>
              </a:ext>
            </a:extLst>
          </p:cNvPr>
          <p:cNvSpPr txBox="1"/>
          <p:nvPr/>
        </p:nvSpPr>
        <p:spPr>
          <a:xfrm>
            <a:off x="-1808480" y="416091"/>
            <a:ext cx="7772400" cy="369332"/>
          </a:xfrm>
          <a:prstGeom prst="rect">
            <a:avLst/>
          </a:prstGeom>
          <a:noFill/>
        </p:spPr>
        <p:txBody>
          <a:bodyPr wrap="square">
            <a:spAutoFit/>
          </a:bodyPr>
          <a:lstStyle/>
          <a:p>
            <a:pPr marL="0" marR="0" lvl="0" indent="0" algn="ctr" rtl="0">
              <a:spcBef>
                <a:spcPts val="0"/>
              </a:spcBef>
              <a:spcAft>
                <a:spcPts val="0"/>
              </a:spcAft>
              <a:buNone/>
            </a:pPr>
            <a:r>
              <a:rPr lang="en-IN" sz="1800" b="1" dirty="0">
                <a:latin typeface="Arial" panose="020B0604020202020204" pitchFamily="34" charset="0"/>
              </a:rPr>
              <a:t>Batch No</a:t>
            </a:r>
            <a:r>
              <a:rPr lang="en-IN" sz="1800" b="1" i="0" u="none" strike="noStrike" dirty="0">
                <a:solidFill>
                  <a:srgbClr val="000000"/>
                </a:solidFill>
                <a:effectLst/>
                <a:latin typeface="Arial" panose="020B0604020202020204" pitchFamily="34" charset="0"/>
              </a:rPr>
              <a:t> : 68 </a:t>
            </a:r>
            <a:endParaRPr lang="en-US" sz="2000" b="1" dirty="0">
              <a:solidFill>
                <a:schemeClr val="dk1"/>
              </a:solidFill>
              <a:latin typeface="Times New Roman"/>
              <a:ea typeface="Times New Roman"/>
              <a:cs typeface="Times New Roman"/>
              <a:sym typeface="Times New Roman"/>
            </a:endParaRPr>
          </a:p>
        </p:txBody>
      </p:sp>
      <p:sp>
        <p:nvSpPr>
          <p:cNvPr id="12" name="TextBox 11">
            <a:extLst>
              <a:ext uri="{FF2B5EF4-FFF2-40B4-BE49-F238E27FC236}">
                <a16:creationId xmlns:a16="http://schemas.microsoft.com/office/drawing/2014/main" id="{957716CB-6102-5624-0EAA-F2E650DBBB0F}"/>
              </a:ext>
            </a:extLst>
          </p:cNvPr>
          <p:cNvSpPr txBox="1"/>
          <p:nvPr/>
        </p:nvSpPr>
        <p:spPr>
          <a:xfrm>
            <a:off x="1028700" y="833438"/>
            <a:ext cx="7772400" cy="1631216"/>
          </a:xfrm>
          <a:prstGeom prst="rect">
            <a:avLst/>
          </a:prstGeom>
          <a:noFill/>
        </p:spPr>
        <p:txBody>
          <a:bodyPr wrap="square">
            <a:spAutoFit/>
          </a:bodyPr>
          <a:lstStyle/>
          <a:p>
            <a:br>
              <a:rPr lang="en-US" sz="2400" dirty="0"/>
            </a:br>
            <a:br>
              <a:rPr lang="en-US" sz="1600" b="0" dirty="0">
                <a:effectLst/>
              </a:rPr>
            </a:br>
            <a:br>
              <a:rPr lang="en-US" sz="1600" b="0" dirty="0">
                <a:effectLst/>
              </a:rPr>
            </a:br>
            <a:endParaRPr lang="en-US" sz="1600" b="0" dirty="0">
              <a:effectLst/>
            </a:endParaRPr>
          </a:p>
          <a:p>
            <a:br>
              <a:rPr lang="en-US" dirty="0"/>
            </a:br>
            <a:endParaRPr lang="en-IN" dirty="0"/>
          </a:p>
        </p:txBody>
      </p:sp>
      <p:graphicFrame>
        <p:nvGraphicFramePr>
          <p:cNvPr id="2" name="Table 1">
            <a:extLst>
              <a:ext uri="{FF2B5EF4-FFF2-40B4-BE49-F238E27FC236}">
                <a16:creationId xmlns:a16="http://schemas.microsoft.com/office/drawing/2014/main" id="{478F8097-1FA5-6315-A1D2-D9EFF3FD751C}"/>
              </a:ext>
            </a:extLst>
          </p:cNvPr>
          <p:cNvGraphicFramePr>
            <a:graphicFrameLocks noGrp="1"/>
          </p:cNvGraphicFramePr>
          <p:nvPr>
            <p:extLst>
              <p:ext uri="{D42A27DB-BD31-4B8C-83A1-F6EECF244321}">
                <p14:modId xmlns:p14="http://schemas.microsoft.com/office/powerpoint/2010/main" val="1039150826"/>
              </p:ext>
            </p:extLst>
          </p:nvPr>
        </p:nvGraphicFramePr>
        <p:xfrm>
          <a:off x="1615440" y="1229927"/>
          <a:ext cx="6842760" cy="4295119"/>
        </p:xfrm>
        <a:graphic>
          <a:graphicData uri="http://schemas.openxmlformats.org/drawingml/2006/table">
            <a:tbl>
              <a:tblPr/>
              <a:tblGrid>
                <a:gridCol w="3380719">
                  <a:extLst>
                    <a:ext uri="{9D8B030D-6E8A-4147-A177-3AD203B41FA5}">
                      <a16:colId xmlns:a16="http://schemas.microsoft.com/office/drawing/2014/main" val="3548473913"/>
                    </a:ext>
                  </a:extLst>
                </a:gridCol>
                <a:gridCol w="3462041">
                  <a:extLst>
                    <a:ext uri="{9D8B030D-6E8A-4147-A177-3AD203B41FA5}">
                      <a16:colId xmlns:a16="http://schemas.microsoft.com/office/drawing/2014/main" val="4193523033"/>
                    </a:ext>
                  </a:extLst>
                </a:gridCol>
              </a:tblGrid>
              <a:tr h="2265619">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1 : </a:t>
                      </a: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Gaurav Sarkar</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1DS19CS715</a:t>
                      </a:r>
                      <a:endParaRPr lang="en-US" sz="1400" dirty="0">
                        <a:effectLst/>
                      </a:endParaRPr>
                    </a:p>
                    <a:p>
                      <a:pPr marL="285750" indent="-285750" rtl="0" fontAlgn="t">
                        <a:spcBef>
                          <a:spcPts val="0"/>
                        </a:spcBef>
                        <a:spcAft>
                          <a:spcPts val="0"/>
                        </a:spcAft>
                        <a:buFont typeface="Arial" panose="020B0604020202020204" pitchFamily="34" charset="0"/>
                        <a:buChar char="•"/>
                      </a:pPr>
                      <a:endParaRPr lang="en-US" sz="1400" dirty="0">
                        <a:effectLst/>
                      </a:endParaRPr>
                    </a:p>
                    <a:p>
                      <a:pPr rtl="0" fontAlgn="t">
                        <a:spcBef>
                          <a:spcPts val="0"/>
                        </a:spcBef>
                        <a:spcAft>
                          <a:spcPts val="0"/>
                        </a:spcAft>
                      </a:pPr>
                      <a:br>
                        <a:rPr lang="en-US" sz="1400" dirty="0">
                          <a:effectLst/>
                        </a:rPr>
                      </a:br>
                      <a:r>
                        <a:rPr lang="en-US" sz="1400" b="1" i="0" u="none" strike="noStrike" dirty="0">
                          <a:solidFill>
                            <a:srgbClr val="000000"/>
                          </a:solidFill>
                          <a:effectLst/>
                          <a:latin typeface="Arial" panose="020B0604020202020204" pitchFamily="34" charset="0"/>
                        </a:rPr>
                        <a:t>Contribution</a:t>
                      </a:r>
                      <a:r>
                        <a:rPr lang="en-US" sz="1400" b="0" i="0" u="none" strike="noStrike" dirty="0">
                          <a:solidFill>
                            <a:srgbClr val="000000"/>
                          </a:solidFill>
                          <a:effectLst/>
                          <a:latin typeface="Arial" panose="020B0604020202020204" pitchFamily="34" charset="0"/>
                        </a:rPr>
                        <a:t> :</a:t>
                      </a: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adversarial attacks on image data model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2 : </a:t>
                      </a: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Durgesh Nandini M</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1DS19CS711</a:t>
                      </a:r>
                    </a:p>
                    <a:p>
                      <a:pPr rtl="0" fontAlgn="t">
                        <a:spcBef>
                          <a:spcPts val="0"/>
                        </a:spcBef>
                        <a:spcAft>
                          <a:spcPts val="0"/>
                        </a:spcAft>
                      </a:pPr>
                      <a:br>
                        <a:rPr lang="en-US" sz="1400" dirty="0">
                          <a:effectLst/>
                        </a:rPr>
                      </a:br>
                      <a:r>
                        <a:rPr lang="en-US" sz="1400" b="1" i="0" u="none" strike="noStrike" dirty="0">
                          <a:solidFill>
                            <a:srgbClr val="000000"/>
                          </a:solidFill>
                          <a:effectLst/>
                          <a:latin typeface="Arial" panose="020B0604020202020204" pitchFamily="34" charset="0"/>
                        </a:rPr>
                        <a:t>Contribution</a:t>
                      </a:r>
                      <a:r>
                        <a:rPr lang="en-US" sz="1400" b="0" i="0" u="none" strike="noStrike" dirty="0">
                          <a:solidFill>
                            <a:srgbClr val="000000"/>
                          </a:solidFill>
                          <a:effectLst/>
                          <a:latin typeface="Arial" panose="020B0604020202020204" pitchFamily="34" charset="0"/>
                        </a:rPr>
                        <a:t> :</a:t>
                      </a: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adversarial attacks on image data model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6865222"/>
                  </a:ext>
                </a:extLst>
              </a:tr>
              <a:tr h="2029500">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3 : </a:t>
                      </a:r>
                    </a:p>
                    <a:p>
                      <a:pPr marL="285750" indent="-285750" rtl="0" fontAlgn="t">
                        <a:spcBef>
                          <a:spcPts val="0"/>
                        </a:spcBef>
                        <a:spcAft>
                          <a:spcPts val="0"/>
                        </a:spcAft>
                        <a:buFont typeface="Arial" panose="020B0604020202020204" pitchFamily="34" charset="0"/>
                        <a:buChar char="•"/>
                      </a:pPr>
                      <a:r>
                        <a:rPr lang="en-US" sz="1400" b="0" i="0" u="none" strike="noStrike" dirty="0" err="1">
                          <a:solidFill>
                            <a:srgbClr val="000000"/>
                          </a:solidFill>
                          <a:effectLst/>
                          <a:latin typeface="Arial" panose="020B0604020202020204" pitchFamily="34" charset="0"/>
                        </a:rPr>
                        <a:t>GaganDeep</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1DS19CS714</a:t>
                      </a:r>
                      <a:endParaRPr lang="en-US" sz="1400" dirty="0">
                        <a:effectLst/>
                      </a:endParaRPr>
                    </a:p>
                    <a:p>
                      <a:pPr rtl="0" fontAlgn="t">
                        <a:spcBef>
                          <a:spcPts val="0"/>
                        </a:spcBef>
                        <a:spcAft>
                          <a:spcPts val="0"/>
                        </a:spcAft>
                      </a:pPr>
                      <a:br>
                        <a:rPr lang="en-US" sz="1400" dirty="0">
                          <a:effectLst/>
                        </a:rPr>
                      </a:br>
                      <a:r>
                        <a:rPr lang="en-US" sz="1400" b="1" i="0" u="none" strike="noStrike" dirty="0">
                          <a:solidFill>
                            <a:srgbClr val="000000"/>
                          </a:solidFill>
                          <a:effectLst/>
                          <a:latin typeface="Arial" panose="020B0604020202020204" pitchFamily="34" charset="0"/>
                        </a:rPr>
                        <a:t>Contribution :</a:t>
                      </a: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defenses on image data model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1" i="0" u="none" strike="noStrike" dirty="0">
                          <a:solidFill>
                            <a:srgbClr val="000000"/>
                          </a:solidFill>
                          <a:effectLst/>
                          <a:latin typeface="Arial" panose="020B0604020202020204" pitchFamily="34" charset="0"/>
                        </a:rPr>
                        <a:t>Team Member 4 : </a:t>
                      </a:r>
                    </a:p>
                    <a:p>
                      <a:pPr marL="285750" indent="-285750" rtl="0" fontAlgn="t">
                        <a:spcBef>
                          <a:spcPts val="0"/>
                        </a:spcBef>
                        <a:spcAft>
                          <a:spcPts val="0"/>
                        </a:spcAft>
                        <a:buFont typeface="Arial" panose="020B0604020202020204" pitchFamily="34" charset="0"/>
                        <a:buChar char="•"/>
                      </a:pPr>
                      <a:r>
                        <a:rPr lang="en-US" sz="1400" b="0" i="0" u="none" strike="noStrike" dirty="0" err="1">
                          <a:solidFill>
                            <a:srgbClr val="000000"/>
                          </a:solidFill>
                          <a:effectLst/>
                          <a:latin typeface="Arial" panose="020B0604020202020204" pitchFamily="34" charset="0"/>
                        </a:rPr>
                        <a:t>Faizan</a:t>
                      </a:r>
                      <a:r>
                        <a:rPr lang="en-US" sz="1400" b="0" i="0" u="none" strike="noStrike" dirty="0">
                          <a:solidFill>
                            <a:srgbClr val="000000"/>
                          </a:solidFill>
                          <a:effectLst/>
                          <a:latin typeface="Arial" panose="020B0604020202020204" pitchFamily="34" charset="0"/>
                        </a:rPr>
                        <a:t> </a:t>
                      </a:r>
                      <a:r>
                        <a:rPr lang="en-US" sz="1400" b="0" i="0" u="none" strike="noStrike" dirty="0" err="1">
                          <a:solidFill>
                            <a:srgbClr val="000000"/>
                          </a:solidFill>
                          <a:effectLst/>
                          <a:latin typeface="Arial" panose="020B0604020202020204" pitchFamily="34" charset="0"/>
                        </a:rPr>
                        <a:t>khurshid</a:t>
                      </a:r>
                      <a:endParaRPr lang="en-US" sz="1400" dirty="0">
                        <a:effectLst/>
                      </a:endParaRPr>
                    </a:p>
                    <a:p>
                      <a:pPr marL="285750" indent="-285750" rtl="0" fontAlgn="t">
                        <a:spcBef>
                          <a:spcPts val="0"/>
                        </a:spcBef>
                        <a:spcAft>
                          <a:spcPts val="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1DS19CS713</a:t>
                      </a:r>
                      <a:endParaRPr lang="en-US" sz="1400" dirty="0">
                        <a:effectLst/>
                      </a:endParaRPr>
                    </a:p>
                    <a:p>
                      <a:pPr rtl="0" fontAlgn="t">
                        <a:spcBef>
                          <a:spcPts val="0"/>
                        </a:spcBef>
                        <a:spcAft>
                          <a:spcPts val="0"/>
                        </a:spcAft>
                      </a:pPr>
                      <a:br>
                        <a:rPr lang="en-US" sz="1400" dirty="0">
                          <a:effectLst/>
                        </a:rPr>
                      </a:br>
                      <a:r>
                        <a:rPr lang="en-US" sz="1400" b="1" i="0" u="none" strike="noStrike" dirty="0">
                          <a:solidFill>
                            <a:srgbClr val="000000"/>
                          </a:solidFill>
                          <a:effectLst/>
                          <a:latin typeface="Arial" panose="020B0604020202020204" pitchFamily="34" charset="0"/>
                        </a:rPr>
                        <a:t>Contribution :</a:t>
                      </a:r>
                      <a:endParaRPr lang="en-US" sz="1400" b="1" dirty="0">
                        <a:effectLst/>
                      </a:endParaRPr>
                    </a:p>
                    <a:p>
                      <a:pPr rtl="0" fontAlgn="t">
                        <a:spcBef>
                          <a:spcPts val="0"/>
                        </a:spcBef>
                        <a:spcAft>
                          <a:spcPts val="0"/>
                        </a:spcAft>
                      </a:pPr>
                      <a:r>
                        <a:rPr lang="en-US" sz="1400" b="0" i="0" u="none" strike="noStrike" dirty="0">
                          <a:solidFill>
                            <a:srgbClr val="000000"/>
                          </a:solidFill>
                          <a:effectLst/>
                          <a:latin typeface="Arial" panose="020B0604020202020204" pitchFamily="34" charset="0"/>
                        </a:rPr>
                        <a:t>Implemented defenses on image data model</a:t>
                      </a:r>
                    </a:p>
                    <a:p>
                      <a:pPr fontAlgn="t"/>
                      <a:endParaRPr lang="en-US" sz="1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5971024"/>
                  </a:ext>
                </a:extLst>
              </a:tr>
            </a:tbl>
          </a:graphicData>
        </a:graphic>
      </p:graphicFrame>
      <p:sp>
        <p:nvSpPr>
          <p:cNvPr id="3" name="Rectangle 1">
            <a:extLst>
              <a:ext uri="{FF2B5EF4-FFF2-40B4-BE49-F238E27FC236}">
                <a16:creationId xmlns:a16="http://schemas.microsoft.com/office/drawing/2014/main" id="{B0E35D3C-CC61-1658-70F9-31E7DB32FC0A}"/>
              </a:ext>
            </a:extLst>
          </p:cNvPr>
          <p:cNvSpPr>
            <a:spLocks noChangeArrowheads="1"/>
          </p:cNvSpPr>
          <p:nvPr/>
        </p:nvSpPr>
        <p:spPr bwMode="auto">
          <a:xfrm>
            <a:off x="2701925" y="20743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0125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0"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1" name="Google Shape;96;p14" descr="C:\Documents and Settings\ADMIN\Desktop\Courses Offered.jpg"/>
          <p:cNvPicPr/>
          <p:nvPr/>
        </p:nvPicPr>
        <p:blipFill>
          <a:blip r:embed="rId2"/>
          <a:stretch/>
        </p:blipFill>
        <p:spPr>
          <a:xfrm>
            <a:off x="0" y="0"/>
            <a:ext cx="9143640" cy="6857640"/>
          </a:xfrm>
          <a:prstGeom prst="rect">
            <a:avLst/>
          </a:prstGeom>
          <a:ln w="0">
            <a:noFill/>
          </a:ln>
        </p:spPr>
      </p:pic>
      <p:sp>
        <p:nvSpPr>
          <p:cNvPr id="92" name="Google Shape;97;p14"/>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93" name="Google Shape;98;p14"/>
          <p:cNvSpPr/>
          <p:nvPr/>
        </p:nvSpPr>
        <p:spPr>
          <a:xfrm>
            <a:off x="1304640" y="177120"/>
            <a:ext cx="7153200" cy="5882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600" b="0" strike="noStrike" spc="-1">
                <a:solidFill>
                  <a:srgbClr val="000000"/>
                </a:solidFill>
                <a:latin typeface="Calibri"/>
                <a:ea typeface="Calibri"/>
              </a:rPr>
              <a:t>INTRODUCTION TO THE PROBLEM:</a:t>
            </a:r>
            <a:endParaRPr lang="en-IN" sz="3600" b="0" strike="noStrike" spc="-1">
              <a:latin typeface="Arial"/>
            </a:endParaRPr>
          </a:p>
          <a:p>
            <a:pPr>
              <a:lnSpc>
                <a:spcPct val="100000"/>
              </a:lnSpc>
              <a:buNone/>
              <a:tabLst>
                <a:tab pos="0" algn="l"/>
              </a:tabLst>
            </a:pPr>
            <a:endParaRPr lang="en-IN" sz="1200" b="0" strike="noStrike" spc="-1">
              <a:latin typeface="Arial"/>
            </a:endParaRPr>
          </a:p>
          <a:p>
            <a:pPr marL="343080" indent="-343080">
              <a:lnSpc>
                <a:spcPct val="100000"/>
              </a:lnSpc>
              <a:buClr>
                <a:srgbClr val="000000"/>
              </a:buClr>
              <a:buFont typeface="Arial"/>
              <a:buChar char="•"/>
              <a:tabLst>
                <a:tab pos="0" algn="l"/>
              </a:tabLst>
            </a:pPr>
            <a:r>
              <a:rPr lang="en-US" sz="1800" b="0" strike="noStrike" spc="-1">
                <a:solidFill>
                  <a:srgbClr val="000000"/>
                </a:solidFill>
                <a:latin typeface="Arial"/>
                <a:ea typeface="Arial"/>
              </a:rPr>
              <a:t>With the rapid developments of artificial intelligence (AI) and deep learning (DL) techniques, it is critical to ensure the security and robustness of the deployed algorithms. </a:t>
            </a:r>
            <a:endParaRPr lang="en-IN" sz="1800" b="0" strike="noStrike" spc="-1">
              <a:latin typeface="Arial"/>
            </a:endParaRPr>
          </a:p>
          <a:p>
            <a:pPr marL="343080" indent="-343080">
              <a:lnSpc>
                <a:spcPct val="100000"/>
              </a:lnSpc>
              <a:buClr>
                <a:srgbClr val="000000"/>
              </a:buClr>
              <a:buFont typeface="Arial"/>
              <a:buChar char="•"/>
              <a:tabLst>
                <a:tab pos="0" algn="l"/>
              </a:tabLst>
            </a:pPr>
            <a:r>
              <a:rPr lang="en-US" sz="1800" b="0" strike="noStrike" spc="-1">
                <a:solidFill>
                  <a:srgbClr val="000000"/>
                </a:solidFill>
                <a:latin typeface="Arial"/>
                <a:ea typeface="Arial"/>
              </a:rPr>
              <a:t>Adversaries can easily fool DL models by perturbing benign samples without being discovered by humans.</a:t>
            </a:r>
            <a:endParaRPr lang="en-IN" sz="1800" b="0" strike="noStrike" spc="-1">
              <a:latin typeface="Arial"/>
            </a:endParaRPr>
          </a:p>
          <a:p>
            <a:pPr marL="343080" indent="-343080">
              <a:lnSpc>
                <a:spcPct val="100000"/>
              </a:lnSpc>
              <a:buClr>
                <a:srgbClr val="000000"/>
              </a:buClr>
              <a:buFont typeface="Arial"/>
              <a:buChar char="•"/>
              <a:tabLst>
                <a:tab pos="0" algn="l"/>
              </a:tabLst>
            </a:pPr>
            <a:r>
              <a:rPr lang="en-US" sz="1800" b="0" strike="noStrike" spc="-1">
                <a:solidFill>
                  <a:srgbClr val="000000"/>
                </a:solidFill>
                <a:latin typeface="Arial"/>
                <a:ea typeface="Arial"/>
              </a:rPr>
              <a:t>Perturbations that are imperceptible to human vision/hearing are sufficient to prompt the model to make a wrong prediction with high confidence.</a:t>
            </a:r>
            <a:endParaRPr lang="en-IN" sz="1800" b="0" strike="noStrike" spc="-1">
              <a:latin typeface="Arial"/>
            </a:endParaRPr>
          </a:p>
          <a:p>
            <a:pPr marL="343080" indent="-343080">
              <a:lnSpc>
                <a:spcPct val="100000"/>
              </a:lnSpc>
              <a:buClr>
                <a:srgbClr val="000000"/>
              </a:buClr>
              <a:buFont typeface="Arial"/>
              <a:buChar char="•"/>
              <a:tabLst>
                <a:tab pos="0" algn="l"/>
              </a:tabLst>
            </a:pPr>
            <a:r>
              <a:rPr lang="en-US" sz="1800" b="0" strike="noStrike" spc="-1">
                <a:solidFill>
                  <a:srgbClr val="000000"/>
                </a:solidFill>
                <a:latin typeface="Arial"/>
                <a:ea typeface="Arial"/>
              </a:rPr>
              <a:t>Thus adversarial sample is considered to be a significant obstacle to the mass deployment of DL models that are in production.</a:t>
            </a:r>
            <a:endParaRPr lang="en-IN" sz="1800" b="0" strike="noStrike" spc="-1">
              <a:latin typeface="Arial"/>
            </a:endParaRPr>
          </a:p>
          <a:p>
            <a:pPr marL="343080" indent="-343080">
              <a:lnSpc>
                <a:spcPct val="100000"/>
              </a:lnSpc>
              <a:buClr>
                <a:srgbClr val="000000"/>
              </a:buClr>
              <a:buFont typeface="Arial"/>
              <a:buChar char="•"/>
              <a:tabLst>
                <a:tab pos="0" algn="l"/>
              </a:tabLst>
            </a:pPr>
            <a:r>
              <a:rPr lang="en-US" sz="1800" b="0" strike="noStrike" spc="-1">
                <a:solidFill>
                  <a:srgbClr val="000000"/>
                </a:solidFill>
                <a:latin typeface="Arial"/>
                <a:ea typeface="Arial"/>
              </a:rPr>
              <a:t>There are a number of attack algorithms for generating adversarial samples, and a number of defense mechanisms for providing protection against adversarial attacks and making the models more robust and secure.</a:t>
            </a:r>
            <a:endParaRPr lang="en-IN" sz="1800" b="0" strike="noStrike" spc="-1">
              <a:latin typeface="Arial"/>
            </a:endParaRPr>
          </a:p>
          <a:p>
            <a:pPr>
              <a:lnSpc>
                <a:spcPct val="100000"/>
              </a:lnSpc>
              <a:buNone/>
              <a:tabLst>
                <a:tab pos="0" algn="l"/>
              </a:tabLst>
            </a:pPr>
            <a:endParaRPr lang="en-IN" sz="2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97"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98" name="Google Shape;118;p16" descr="C:\Documents and Settings\ADMIN\Desktop\Courses Offered.jpg"/>
          <p:cNvPicPr/>
          <p:nvPr/>
        </p:nvPicPr>
        <p:blipFill>
          <a:blip r:embed="rId2"/>
          <a:stretch/>
        </p:blipFill>
        <p:spPr>
          <a:xfrm>
            <a:off x="0" y="0"/>
            <a:ext cx="9143640" cy="6857640"/>
          </a:xfrm>
          <a:prstGeom prst="rect">
            <a:avLst/>
          </a:prstGeom>
          <a:ln w="0">
            <a:noFill/>
          </a:ln>
        </p:spPr>
      </p:pic>
      <p:sp>
        <p:nvSpPr>
          <p:cNvPr id="99" name="Google Shape;119;p16"/>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00" name="Google Shape;120;p16"/>
          <p:cNvSpPr/>
          <p:nvPr/>
        </p:nvSpPr>
        <p:spPr>
          <a:xfrm>
            <a:off x="1149840" y="460800"/>
            <a:ext cx="7585920" cy="1053360"/>
          </a:xfrm>
          <a:prstGeom prst="rect">
            <a:avLst/>
          </a:prstGeom>
          <a:noFill/>
          <a:ln w="0">
            <a:noFill/>
          </a:ln>
        </p:spPr>
        <p:style>
          <a:lnRef idx="0">
            <a:scrgbClr r="0" g="0" b="0"/>
          </a:lnRef>
          <a:fillRef idx="0">
            <a:scrgbClr r="0" g="0" b="0"/>
          </a:fillRef>
          <a:effectRef idx="0">
            <a:scrgbClr r="0" g="0" b="0"/>
          </a:effectRef>
          <a:fontRef idx="minor"/>
        </p:style>
      </p:sp>
      <p:sp>
        <p:nvSpPr>
          <p:cNvPr id="101" name="Google Shape;121;p16"/>
          <p:cNvSpPr/>
          <p:nvPr/>
        </p:nvSpPr>
        <p:spPr>
          <a:xfrm>
            <a:off x="1111320" y="215640"/>
            <a:ext cx="7470720" cy="73866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tabLst>
                <a:tab pos="0" algn="l"/>
              </a:tabLst>
            </a:pPr>
            <a:r>
              <a:rPr lang="en-IN" sz="3600" b="0" strike="noStrike" spc="-1" dirty="0">
                <a:solidFill>
                  <a:srgbClr val="000000"/>
                </a:solidFill>
                <a:latin typeface="Calibri"/>
                <a:ea typeface="Calibri"/>
              </a:rPr>
              <a:t>SYSTEM DIAGRAM / DESIGN :</a:t>
            </a:r>
            <a:endParaRPr lang="en-IN" sz="3600" b="0" strike="noStrike" spc="-1" dirty="0">
              <a:latin typeface="Arial"/>
            </a:endParaRPr>
          </a:p>
        </p:txBody>
      </p:sp>
      <p:pic>
        <p:nvPicPr>
          <p:cNvPr id="102" name="Content Placeholder 6"/>
          <p:cNvPicPr/>
          <p:nvPr/>
        </p:nvPicPr>
        <p:blipFill>
          <a:blip r:embed="rId3"/>
          <a:stretch/>
        </p:blipFill>
        <p:spPr>
          <a:xfrm>
            <a:off x="1010160" y="1022400"/>
            <a:ext cx="7725240" cy="46720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628560" y="365040"/>
            <a:ext cx="7886520" cy="1325160"/>
          </a:xfrm>
          <a:prstGeom prst="rect">
            <a:avLst/>
          </a:prstGeom>
          <a:noFill/>
          <a:ln w="0">
            <a:noFill/>
          </a:ln>
        </p:spPr>
        <p:txBody>
          <a:bodyPr anchor="ctr">
            <a:noAutofit/>
          </a:bodyPr>
          <a:lstStyle/>
          <a:p>
            <a:pPr>
              <a:lnSpc>
                <a:spcPct val="90000"/>
              </a:lnSpc>
              <a:buNone/>
            </a:pPr>
            <a:r>
              <a:rPr lang="en-IN" sz="4400" b="0" strike="noStrike" spc="-1">
                <a:solidFill>
                  <a:srgbClr val="000000"/>
                </a:solidFill>
                <a:latin typeface="Calibri"/>
                <a:ea typeface="Calibri"/>
              </a:rPr>
              <a:t>Modules</a:t>
            </a:r>
            <a:endParaRPr lang="en-IN" sz="4400" b="0" strike="noStrike" spc="-1">
              <a:solidFill>
                <a:srgbClr val="000000"/>
              </a:solidFill>
              <a:latin typeface="Arial"/>
            </a:endParaRPr>
          </a:p>
        </p:txBody>
      </p:sp>
      <p:sp>
        <p:nvSpPr>
          <p:cNvPr id="104" name="PlaceHolder 2"/>
          <p:cNvSpPr>
            <a:spLocks noGrp="1"/>
          </p:cNvSpPr>
          <p:nvPr>
            <p:ph/>
          </p:nvPr>
        </p:nvSpPr>
        <p:spPr>
          <a:xfrm>
            <a:off x="628560" y="1825560"/>
            <a:ext cx="7886520" cy="4350960"/>
          </a:xfrm>
          <a:prstGeom prst="rect">
            <a:avLst/>
          </a:prstGeom>
          <a:noFill/>
          <a:ln w="0">
            <a:noFill/>
          </a:ln>
        </p:spPr>
        <p:txBody>
          <a:bodyPr anchor="t">
            <a:noAutofit/>
          </a:bodyPr>
          <a:lstStyle/>
          <a:p>
            <a:pPr marL="457200" indent="-343080">
              <a:lnSpc>
                <a:spcPct val="90000"/>
              </a:lnSpc>
              <a:spcBef>
                <a:spcPts val="1001"/>
              </a:spcBef>
              <a:buClr>
                <a:srgbClr val="000000"/>
              </a:buClr>
              <a:buFont typeface="Arial"/>
              <a:buChar char="•"/>
            </a:pPr>
            <a:r>
              <a:rPr lang="en-IN" sz="2800" b="0" strike="noStrike" spc="-1">
                <a:solidFill>
                  <a:srgbClr val="000000"/>
                </a:solidFill>
                <a:latin typeface="Calibri"/>
                <a:ea typeface="Calibri"/>
              </a:rPr>
              <a:t>Adversarial-robustness-toolbox</a:t>
            </a:r>
          </a:p>
          <a:p>
            <a:pPr marL="457200" indent="-343080">
              <a:lnSpc>
                <a:spcPct val="90000"/>
              </a:lnSpc>
              <a:spcBef>
                <a:spcPts val="1001"/>
              </a:spcBef>
              <a:buClr>
                <a:srgbClr val="000000"/>
              </a:buClr>
              <a:buFont typeface="Arial"/>
              <a:buChar char="•"/>
            </a:pPr>
            <a:r>
              <a:rPr lang="en-IN" sz="2800" b="0" strike="noStrike" spc="-1">
                <a:solidFill>
                  <a:srgbClr val="000000"/>
                </a:solidFill>
                <a:latin typeface="Calibri"/>
                <a:ea typeface="Calibri"/>
              </a:rPr>
              <a:t>from art.attacks.evasion</a:t>
            </a:r>
          </a:p>
          <a:p>
            <a:pPr marL="457200" indent="-343080">
              <a:lnSpc>
                <a:spcPct val="90000"/>
              </a:lnSpc>
              <a:spcBef>
                <a:spcPts val="1001"/>
              </a:spcBef>
              <a:buClr>
                <a:srgbClr val="000000"/>
              </a:buClr>
              <a:buFont typeface="Arial"/>
              <a:buChar char="•"/>
            </a:pPr>
            <a:r>
              <a:rPr lang="en-IN" sz="2800" b="0" strike="noStrike" spc="-1">
                <a:solidFill>
                  <a:srgbClr val="000000"/>
                </a:solidFill>
                <a:latin typeface="Calibri"/>
                <a:ea typeface="Calibri"/>
              </a:rPr>
              <a:t>from art.defences.preprocessor</a:t>
            </a:r>
          </a:p>
          <a:p>
            <a:pPr marL="457200" indent="-343080">
              <a:lnSpc>
                <a:spcPct val="90000"/>
              </a:lnSpc>
              <a:spcBef>
                <a:spcPts val="1001"/>
              </a:spcBef>
              <a:buClr>
                <a:srgbClr val="000000"/>
              </a:buClr>
              <a:buFont typeface="Arial"/>
              <a:buChar char="•"/>
            </a:pPr>
            <a:r>
              <a:rPr lang="en-IN" sz="2800" b="0" strike="noStrike" spc="-1">
                <a:solidFill>
                  <a:srgbClr val="000000"/>
                </a:solidFill>
                <a:latin typeface="Calibri"/>
                <a:ea typeface="Calibri"/>
              </a:rPr>
              <a:t>from torchattacks import PGD</a:t>
            </a:r>
          </a:p>
          <a:p>
            <a:pPr marL="457200" indent="-343080">
              <a:lnSpc>
                <a:spcPct val="90000"/>
              </a:lnSpc>
              <a:spcBef>
                <a:spcPts val="1001"/>
              </a:spcBef>
              <a:buClr>
                <a:srgbClr val="000000"/>
              </a:buClr>
              <a:buFont typeface="Arial"/>
              <a:buChar char="•"/>
            </a:pPr>
            <a:r>
              <a:rPr lang="en-IN" sz="2800" b="0" strike="noStrike" spc="-1">
                <a:solidFill>
                  <a:srgbClr val="000000"/>
                </a:solidFill>
                <a:latin typeface="Calibri"/>
                <a:ea typeface="Calibri"/>
              </a:rPr>
              <a:t>torchattacks.FGSM</a:t>
            </a:r>
          </a:p>
          <a:p>
            <a:pPr marL="457200" indent="-343080">
              <a:lnSpc>
                <a:spcPct val="90000"/>
              </a:lnSpc>
              <a:spcBef>
                <a:spcPts val="1001"/>
              </a:spcBef>
              <a:buClr>
                <a:srgbClr val="000000"/>
              </a:buClr>
              <a:buFont typeface="Arial"/>
              <a:buChar char="•"/>
            </a:pPr>
            <a:r>
              <a:rPr lang="en-IN" sz="2800" b="0" strike="noStrike" spc="-1">
                <a:solidFill>
                  <a:srgbClr val="000000"/>
                </a:solidFill>
                <a:latin typeface="Calibri"/>
                <a:ea typeface="Calibri"/>
              </a:rPr>
              <a:t>fb.attacks.LinfFastGradientAttack</a:t>
            </a:r>
          </a:p>
          <a:p>
            <a:pPr marL="457200" indent="-343080">
              <a:lnSpc>
                <a:spcPct val="90000"/>
              </a:lnSpc>
              <a:spcBef>
                <a:spcPts val="1001"/>
              </a:spcBef>
              <a:buClr>
                <a:srgbClr val="000000"/>
              </a:buClr>
              <a:buFont typeface="Arial"/>
              <a:buChar char="•"/>
            </a:pPr>
            <a:r>
              <a:rPr lang="en-IN" sz="2800" b="0" strike="noStrike" spc="-1">
                <a:solidFill>
                  <a:srgbClr val="000000"/>
                </a:solidFill>
                <a:latin typeface="Calibri"/>
                <a:ea typeface="Calibri"/>
              </a:rPr>
              <a:t>torchattacks.PGDL2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934720"/>
            <a:ext cx="8515080" cy="2624920"/>
          </a:xfrm>
          <a:prstGeom prst="rect">
            <a:avLst/>
          </a:prstGeom>
          <a:noFill/>
          <a:ln w="0">
            <a:noFill/>
          </a:ln>
        </p:spPr>
        <p:txBody>
          <a:bodyPr anchor="ctr">
            <a:noAutofit/>
          </a:bodyPr>
          <a:lstStyle/>
          <a:p>
            <a:pPr>
              <a:lnSpc>
                <a:spcPct val="90000"/>
              </a:lnSpc>
              <a:buNone/>
            </a:pPr>
            <a:r>
              <a:rPr lang="en-IN" sz="4400" b="0" strike="noStrike" spc="-1" dirty="0">
                <a:solidFill>
                  <a:srgbClr val="000000"/>
                </a:solidFill>
                <a:latin typeface="Calibri"/>
                <a:ea typeface="Calibri"/>
              </a:rPr>
              <a:t>Modules Descriptions</a:t>
            </a:r>
            <a:endParaRPr lang="en-IN" sz="4400" b="0" strike="noStrike" spc="-1" dirty="0">
              <a:solidFill>
                <a:srgbClr val="000000"/>
              </a:solidFill>
              <a:latin typeface="Arial"/>
            </a:endParaRPr>
          </a:p>
        </p:txBody>
      </p:sp>
      <p:sp>
        <p:nvSpPr>
          <p:cNvPr id="106" name="PlaceHolder 2"/>
          <p:cNvSpPr>
            <a:spLocks noGrp="1"/>
          </p:cNvSpPr>
          <p:nvPr>
            <p:ph/>
          </p:nvPr>
        </p:nvSpPr>
        <p:spPr>
          <a:xfrm>
            <a:off x="152400" y="822960"/>
            <a:ext cx="8362680" cy="5353560"/>
          </a:xfrm>
          <a:prstGeom prst="rect">
            <a:avLst/>
          </a:prstGeom>
          <a:noFill/>
          <a:ln w="0">
            <a:noFill/>
          </a:ln>
        </p:spPr>
        <p:txBody>
          <a:bodyPr anchor="t">
            <a:noAutofit/>
          </a:bodyPr>
          <a:lstStyle/>
          <a:p>
            <a:pPr marL="0" indent="0" rtl="0" fontAlgn="base">
              <a:spcBef>
                <a:spcPts val="0"/>
              </a:spcBef>
              <a:spcAft>
                <a:spcPts val="0"/>
              </a:spcAft>
              <a:buNone/>
            </a:pPr>
            <a:r>
              <a:rPr lang="en-US" sz="1800" b="0" i="0" u="none" strike="noStrike" dirty="0">
                <a:solidFill>
                  <a:srgbClr val="000000"/>
                </a:solidFill>
                <a:effectLst/>
                <a:latin typeface="Roboto" panose="02000000000000000000" pitchFamily="2" charset="0"/>
              </a:rPr>
              <a:t>Adversarial-robustness-toolbox</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The Adversarial Robustness Toolbox (ART) is an open-source Python library for machine learning security. The toolbox provides a comprehensive set of tools for creating and evaluating adversarial attacks and defenses in the context of deep learning models.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ART includes a range of adversarial attack techniques, such as FGSM, </a:t>
            </a:r>
            <a:r>
              <a:rPr lang="en-US" sz="1800" b="0" i="0" u="none" strike="noStrike" dirty="0" err="1">
                <a:solidFill>
                  <a:srgbClr val="000000"/>
                </a:solidFill>
                <a:effectLst/>
                <a:latin typeface="Roboto" panose="02000000000000000000" pitchFamily="2" charset="0"/>
              </a:rPr>
              <a:t>DeepFool</a:t>
            </a:r>
            <a:r>
              <a:rPr lang="en-US" sz="1800" b="0" i="0" u="none" strike="noStrike" dirty="0">
                <a:solidFill>
                  <a:srgbClr val="000000"/>
                </a:solidFill>
                <a:effectLst/>
                <a:latin typeface="Roboto" panose="02000000000000000000" pitchFamily="2" charset="0"/>
              </a:rPr>
              <a:t>, and </a:t>
            </a:r>
            <a:r>
              <a:rPr lang="en-US" sz="1800" b="0" i="0" u="none" strike="noStrike" dirty="0" err="1">
                <a:solidFill>
                  <a:srgbClr val="000000"/>
                </a:solidFill>
                <a:effectLst/>
                <a:latin typeface="Roboto" panose="02000000000000000000" pitchFamily="2" charset="0"/>
              </a:rPr>
              <a:t>Carlini</a:t>
            </a:r>
            <a:r>
              <a:rPr lang="en-US" sz="1800" b="0" i="0" u="none" strike="noStrike" dirty="0">
                <a:solidFill>
                  <a:srgbClr val="000000"/>
                </a:solidFill>
                <a:effectLst/>
                <a:latin typeface="Roboto" panose="02000000000000000000" pitchFamily="2" charset="0"/>
              </a:rPr>
              <a:t>-Wagner attacks, as well as various defense mechanisms, such as adversarial training, feature squeezing, and input transformations.</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Roboto" panose="02000000000000000000" pitchFamily="2" charset="0"/>
            </a:endParaRPr>
          </a:p>
          <a:p>
            <a:pPr marL="0" indent="0" rtl="0" fontAlgn="base">
              <a:spcBef>
                <a:spcPts val="0"/>
              </a:spcBef>
              <a:spcAft>
                <a:spcPts val="0"/>
              </a:spcAft>
              <a:buNone/>
            </a:pPr>
            <a:r>
              <a:rPr lang="en-US" sz="1800" b="0" i="0" u="none" strike="noStrike" dirty="0" err="1">
                <a:solidFill>
                  <a:srgbClr val="000000"/>
                </a:solidFill>
                <a:effectLst/>
                <a:latin typeface="Roboto" panose="02000000000000000000" pitchFamily="2" charset="0"/>
              </a:rPr>
              <a:t>Art.attacks.evasion</a:t>
            </a:r>
            <a:endParaRPr lang="en-US" sz="1800" b="0" i="0" u="none" strike="noStrike" dirty="0">
              <a:solidFill>
                <a:srgbClr val="000000"/>
              </a:solidFill>
              <a:effectLst/>
              <a:latin typeface="Roboto" panose="02000000000000000000" pitchFamily="2"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It includes implementations of various evasion attacks that aim to fool machine learning models by modifying input data. </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These attacks can be used to generate adversarial examples, which are inputs that have been intentionally perturbed to cause a machine learning model to misclassify them.</a:t>
            </a:r>
          </a:p>
          <a:p>
            <a:pPr marL="0" indent="0" rtl="0" fontAlgn="base">
              <a:spcBef>
                <a:spcPts val="0"/>
              </a:spcBef>
              <a:spcAft>
                <a:spcPts val="0"/>
              </a:spcAft>
              <a:buNone/>
            </a:pPr>
            <a:br>
              <a:rPr lang="en-US" sz="1100" b="0" dirty="0">
                <a:effectLst/>
              </a:rPr>
            </a:br>
            <a:r>
              <a:rPr lang="en-US" sz="1800" b="0" i="0" u="none" strike="noStrike" dirty="0" err="1">
                <a:solidFill>
                  <a:srgbClr val="000000"/>
                </a:solidFill>
                <a:effectLst/>
                <a:latin typeface="Roboto" panose="02000000000000000000" pitchFamily="2" charset="0"/>
              </a:rPr>
              <a:t>Art.defences.preprocessor</a:t>
            </a:r>
            <a:endParaRPr lang="en-US" sz="1800" b="0" i="0" u="none" strike="noStrike" dirty="0">
              <a:solidFill>
                <a:srgbClr val="000000"/>
              </a:solidFill>
              <a:effectLst/>
              <a:latin typeface="Roboto" panose="02000000000000000000" pitchFamily="2"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It contains a collection of preprocessing techniques that can be used to enhance the robustness of machine learning models against adversarial attacks.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Preprocessing refers to the manipulation of input data before it is fed into a machine learning model. The goal of preprocessing is to improve the quality of the data and reduce the risk of errors or biases in the model's predictions.</a:t>
            </a:r>
          </a:p>
          <a:p>
            <a:endParaRPr lang="en-IN" sz="16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934720"/>
            <a:ext cx="7081520" cy="223520"/>
          </a:xfrm>
          <a:prstGeom prst="rect">
            <a:avLst/>
          </a:prstGeom>
          <a:noFill/>
          <a:ln w="0">
            <a:noFill/>
          </a:ln>
        </p:spPr>
        <p:txBody>
          <a:bodyPr anchor="ctr">
            <a:noAutofit/>
          </a:bodyPr>
          <a:lstStyle/>
          <a:p>
            <a:pPr>
              <a:lnSpc>
                <a:spcPct val="90000"/>
              </a:lnSpc>
              <a:buNone/>
            </a:pPr>
            <a:endParaRPr lang="en-IN" sz="4400" b="0" strike="noStrike" spc="-1" dirty="0">
              <a:solidFill>
                <a:srgbClr val="000000"/>
              </a:solidFill>
              <a:latin typeface="Arial"/>
            </a:endParaRPr>
          </a:p>
        </p:txBody>
      </p:sp>
      <p:sp>
        <p:nvSpPr>
          <p:cNvPr id="106" name="PlaceHolder 2"/>
          <p:cNvSpPr>
            <a:spLocks noGrp="1"/>
          </p:cNvSpPr>
          <p:nvPr>
            <p:ph/>
          </p:nvPr>
        </p:nvSpPr>
        <p:spPr>
          <a:xfrm>
            <a:off x="152400" y="111760"/>
            <a:ext cx="8362680" cy="6064760"/>
          </a:xfrm>
          <a:prstGeom prst="rect">
            <a:avLst/>
          </a:prstGeom>
          <a:noFill/>
          <a:ln w="0">
            <a:noFill/>
          </a:ln>
        </p:spPr>
        <p:txBody>
          <a:bodyPr anchor="t">
            <a:noAutofit/>
          </a:bodyPr>
          <a:lstStyle/>
          <a:p>
            <a:pPr marL="0" indent="0" rtl="0" fontAlgn="base">
              <a:spcBef>
                <a:spcPts val="0"/>
              </a:spcBef>
              <a:spcAft>
                <a:spcPts val="0"/>
              </a:spcAft>
              <a:buNone/>
            </a:pPr>
            <a:endParaRPr lang="en-US" sz="1800" b="0" i="0" u="none" strike="noStrike" dirty="0">
              <a:solidFill>
                <a:srgbClr val="000000"/>
              </a:solidFill>
              <a:effectLst/>
              <a:latin typeface="Roboto" panose="02000000000000000000" pitchFamily="2" charset="0"/>
            </a:endParaRPr>
          </a:p>
          <a:p>
            <a:pPr marL="0" indent="0" rtl="0" fontAlgn="base">
              <a:spcBef>
                <a:spcPts val="0"/>
              </a:spcBef>
              <a:spcAft>
                <a:spcPts val="0"/>
              </a:spcAft>
              <a:buNone/>
            </a:pPr>
            <a:r>
              <a:rPr lang="en-US" sz="1800" b="0" i="0" u="none" strike="noStrike" dirty="0" err="1">
                <a:solidFill>
                  <a:srgbClr val="000000"/>
                </a:solidFill>
                <a:effectLst/>
                <a:latin typeface="Roboto" panose="02000000000000000000" pitchFamily="2" charset="0"/>
              </a:rPr>
              <a:t>torchattacks</a:t>
            </a:r>
            <a:endParaRPr lang="en-US" sz="1800" b="0" i="0" u="none" strike="noStrike" dirty="0">
              <a:solidFill>
                <a:srgbClr val="000000"/>
              </a:solidFill>
              <a:effectLst/>
              <a:latin typeface="Roboto" panose="02000000000000000000" pitchFamily="2"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The </a:t>
            </a:r>
            <a:r>
              <a:rPr lang="en-US" sz="1800" b="0" i="0" u="none" strike="noStrike" dirty="0" err="1">
                <a:solidFill>
                  <a:srgbClr val="000000"/>
                </a:solidFill>
                <a:effectLst/>
                <a:latin typeface="Courier New" panose="02070309020205020404" pitchFamily="49" charset="0"/>
              </a:rPr>
              <a:t>torchattacks</a:t>
            </a:r>
            <a:r>
              <a:rPr lang="en-US" sz="1800" b="0" i="0" u="none" strike="noStrike" dirty="0">
                <a:solidFill>
                  <a:srgbClr val="000000"/>
                </a:solidFill>
                <a:effectLst/>
                <a:latin typeface="Roboto" panose="02000000000000000000" pitchFamily="2" charset="0"/>
              </a:rPr>
              <a:t> library contains implementations of several popular attack methods, including Fast Gradient Sign Method (FGSM), Projected Gradient Descent (PGD), </a:t>
            </a:r>
            <a:r>
              <a:rPr lang="en-US" sz="1800" b="0" i="0" u="none" strike="noStrike" dirty="0" err="1">
                <a:solidFill>
                  <a:srgbClr val="000000"/>
                </a:solidFill>
                <a:effectLst/>
                <a:latin typeface="Roboto" panose="02000000000000000000" pitchFamily="2" charset="0"/>
              </a:rPr>
              <a:t>Carlini</a:t>
            </a:r>
            <a:r>
              <a:rPr lang="en-US" sz="1800" b="0" i="0" u="none" strike="noStrike" dirty="0">
                <a:solidFill>
                  <a:srgbClr val="000000"/>
                </a:solidFill>
                <a:effectLst/>
                <a:latin typeface="Roboto" panose="02000000000000000000" pitchFamily="2" charset="0"/>
              </a:rPr>
              <a:t> and Wagner (C&amp;W) attack, and more.</a:t>
            </a: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It also includes various defenses that can be applied to protect neural networks from adversarial attacks, such as adversarial training and randomization.</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Roboto" panose="02000000000000000000" pitchFamily="2" charset="0"/>
            </a:endParaRPr>
          </a:p>
          <a:p>
            <a:pPr marL="0" indent="0" rtl="0" fontAlgn="base">
              <a:spcBef>
                <a:spcPts val="0"/>
              </a:spcBef>
              <a:spcAft>
                <a:spcPts val="0"/>
              </a:spcAft>
              <a:buNone/>
            </a:pPr>
            <a:r>
              <a:rPr lang="en-US" sz="1800" b="0" i="0" u="none" strike="noStrike" dirty="0" err="1">
                <a:solidFill>
                  <a:srgbClr val="000000"/>
                </a:solidFill>
                <a:effectLst/>
                <a:latin typeface="Roboto" panose="02000000000000000000" pitchFamily="2" charset="0"/>
              </a:rPr>
              <a:t>torchattacks.FGSM</a:t>
            </a:r>
            <a:endParaRPr lang="en-US" sz="1800" b="0" i="0" u="none" strike="noStrike" dirty="0">
              <a:solidFill>
                <a:srgbClr val="000000"/>
              </a:solidFill>
              <a:effectLst/>
              <a:latin typeface="Roboto" panose="02000000000000000000" pitchFamily="2"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It provides a convenient way to generate adversarial examples using the FGSM attack. It takes as input a </a:t>
            </a:r>
            <a:r>
              <a:rPr lang="en-US" sz="1800" b="0" i="0" u="none" strike="noStrike" dirty="0" err="1">
                <a:solidFill>
                  <a:srgbClr val="000000"/>
                </a:solidFill>
                <a:effectLst/>
                <a:latin typeface="Roboto" panose="02000000000000000000" pitchFamily="2" charset="0"/>
              </a:rPr>
              <a:t>PyTorch</a:t>
            </a:r>
            <a:r>
              <a:rPr lang="en-US" sz="1800" b="0" i="0" u="none" strike="noStrike" dirty="0">
                <a:solidFill>
                  <a:srgbClr val="000000"/>
                </a:solidFill>
                <a:effectLst/>
                <a:latin typeface="Roboto" panose="02000000000000000000" pitchFamily="2" charset="0"/>
              </a:rPr>
              <a:t> model, an input image, a target label (if applicable), and an epsilon value.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It then calculates the gradient of the loss function with respect to the input, adds the perturbation to the input image, and returns the perturbed image as the adversarial example.</a:t>
            </a:r>
          </a:p>
          <a:p>
            <a:pPr marL="0" indent="0" rtl="0" fontAlgn="base">
              <a:spcBef>
                <a:spcPts val="0"/>
              </a:spcBef>
              <a:spcAft>
                <a:spcPts val="0"/>
              </a:spcAft>
              <a:buNone/>
            </a:pPr>
            <a:endParaRPr lang="en-US" sz="1100" i="0" u="none" strike="noStrike" dirty="0">
              <a:solidFill>
                <a:srgbClr val="000000"/>
              </a:solidFill>
              <a:latin typeface="Roboto" panose="02000000000000000000" pitchFamily="2" charset="0"/>
            </a:endParaRPr>
          </a:p>
          <a:p>
            <a:pPr marL="0" indent="0" rtl="0" fontAlgn="base">
              <a:spcBef>
                <a:spcPts val="0"/>
              </a:spcBef>
              <a:spcAft>
                <a:spcPts val="0"/>
              </a:spcAft>
              <a:buNone/>
            </a:pPr>
            <a:r>
              <a:rPr lang="en-US" sz="1800" b="0" i="0" u="none" strike="noStrike" dirty="0">
                <a:solidFill>
                  <a:srgbClr val="000000"/>
                </a:solidFill>
                <a:effectLst/>
                <a:latin typeface="Roboto" panose="02000000000000000000" pitchFamily="2" charset="0"/>
              </a:rPr>
              <a:t>torchattacks.PGDL2</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The PGD L2 attack is a popular adversarial attack used to generate adversarial examples. Given an input image and a target class, the attack algorithm adds a small perturbation to the input image to cause a misclassification by the target model. </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The module takes in a </a:t>
            </a:r>
            <a:r>
              <a:rPr lang="en-US" sz="1800" b="0" i="0" u="none" strike="noStrike" dirty="0" err="1">
                <a:solidFill>
                  <a:srgbClr val="000000"/>
                </a:solidFill>
                <a:effectLst/>
                <a:latin typeface="Roboto" panose="02000000000000000000" pitchFamily="2" charset="0"/>
              </a:rPr>
              <a:t>PyTorch</a:t>
            </a:r>
            <a:r>
              <a:rPr lang="en-US" sz="1800" b="0" i="0" u="none" strike="noStrike" dirty="0">
                <a:solidFill>
                  <a:srgbClr val="000000"/>
                </a:solidFill>
                <a:effectLst/>
                <a:latin typeface="Roboto" panose="02000000000000000000" pitchFamily="2" charset="0"/>
              </a:rPr>
              <a:t> model, an input image, the true label of the image, and a target label (if targeted attack is desired) as inputs and returns an adversarial example that causes misclassification.</a:t>
            </a:r>
          </a:p>
          <a:p>
            <a:endParaRPr lang="en-IN" sz="1600" b="0" strike="noStrike" spc="-1" dirty="0">
              <a:solidFill>
                <a:srgbClr val="000000"/>
              </a:solidFill>
              <a:latin typeface="Arial"/>
            </a:endParaRPr>
          </a:p>
        </p:txBody>
      </p:sp>
    </p:spTree>
    <p:extLst>
      <p:ext uri="{BB962C8B-B14F-4D97-AF65-F5344CB8AC3E}">
        <p14:creationId xmlns:p14="http://schemas.microsoft.com/office/powerpoint/2010/main" val="42511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3"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24" name="Google Shape;153;p19" descr="C:\Documents and Settings\ADMIN\Desktop\Courses Offered.jpg"/>
          <p:cNvPicPr/>
          <p:nvPr/>
        </p:nvPicPr>
        <p:blipFill>
          <a:blip r:embed="rId3"/>
          <a:stretch/>
        </p:blipFill>
        <p:spPr>
          <a:xfrm>
            <a:off x="-71820" y="0"/>
            <a:ext cx="9143640" cy="6857640"/>
          </a:xfrm>
          <a:prstGeom prst="rect">
            <a:avLst/>
          </a:prstGeom>
          <a:ln w="0">
            <a:noFill/>
          </a:ln>
        </p:spPr>
      </p:pic>
      <p:sp>
        <p:nvSpPr>
          <p:cNvPr id="125" name="Google Shape;154;p19"/>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26" name="Google Shape;155;p19"/>
          <p:cNvSpPr/>
          <p:nvPr/>
        </p:nvSpPr>
        <p:spPr>
          <a:xfrm>
            <a:off x="1143000" y="162560"/>
            <a:ext cx="7543800" cy="5958963"/>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3600" b="0" strike="noStrike" spc="-1" dirty="0">
                <a:solidFill>
                  <a:srgbClr val="000000"/>
                </a:solidFill>
                <a:latin typeface="Calibri"/>
                <a:ea typeface="Calibri"/>
              </a:rPr>
              <a:t>    Datasets:</a:t>
            </a:r>
            <a:endParaRPr lang="en-IN" sz="3600" spc="-1" dirty="0">
              <a:latin typeface="Arial"/>
              <a:ea typeface="Calibri"/>
            </a:endParaRPr>
          </a:p>
          <a:p>
            <a:pPr>
              <a:lnSpc>
                <a:spcPct val="100000"/>
              </a:lnSpc>
              <a:buNone/>
              <a:tabLst>
                <a:tab pos="0" algn="l"/>
              </a:tabLst>
            </a:pPr>
            <a:r>
              <a:rPr lang="en-US" sz="1800" b="0" i="0" u="none" strike="noStrike" dirty="0">
                <a:solidFill>
                  <a:srgbClr val="374151"/>
                </a:solidFill>
                <a:effectLst/>
                <a:latin typeface="Roboto" panose="02000000000000000000" pitchFamily="2" charset="0"/>
              </a:rPr>
              <a:t>               CIFAR-10</a:t>
            </a: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The CIFAR-10 dataset is a collection of 60,000 32x32 color images in 10 classes, with 6,000 images per class. The classes include airplane, automobile, bird, cat, deer, dog, frog, horse, ship, and truck.</a:t>
            </a: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The dataset is commonly used for image classification tasks and serves as a benchmark for evaluating the performance of machine learning algorithms.</a:t>
            </a:r>
          </a:p>
          <a:p>
            <a:pPr marL="914400" rtl="0" fontAlgn="base">
              <a:spcBef>
                <a:spcPts val="0"/>
              </a:spcBef>
              <a:spcAft>
                <a:spcPts val="0"/>
              </a:spcAft>
              <a:buFont typeface="Arial" panose="020B0604020202020204" pitchFamily="34" charset="0"/>
              <a:buChar char="•"/>
            </a:pPr>
            <a:endParaRPr lang="en-US" sz="1800" b="0" i="0" u="none" strike="noStrike" dirty="0">
              <a:solidFill>
                <a:srgbClr val="374151"/>
              </a:solidFill>
              <a:effectLst/>
              <a:latin typeface="Roboto" panose="02000000000000000000" pitchFamily="2" charset="0"/>
            </a:endParaRPr>
          </a:p>
          <a:p>
            <a:pPr marL="914400" rtl="0" fontAlgn="base">
              <a:spcBef>
                <a:spcPts val="0"/>
              </a:spcBef>
              <a:spcAft>
                <a:spcPts val="0"/>
              </a:spcAft>
            </a:pPr>
            <a:r>
              <a:rPr lang="en-US" sz="1800" b="0" i="0" u="none" strike="noStrike" dirty="0">
                <a:solidFill>
                  <a:srgbClr val="374151"/>
                </a:solidFill>
                <a:effectLst/>
                <a:latin typeface="Roboto" panose="02000000000000000000" pitchFamily="2" charset="0"/>
              </a:rPr>
              <a:t>MNIST</a:t>
            </a: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It consists of 70,000 grayscale images of handwritten digits (0-9), each of size 28x28 pixels. The dataset is split into a training set of 60,000 images and a test set of 10,000 images. </a:t>
            </a: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The goal of using this dataset is to train a model to accurately recognize the digits in the images, making it a popular benchmark for evaluating the performance of machine learning algorithms.</a:t>
            </a:r>
          </a:p>
          <a:p>
            <a:pPr>
              <a:lnSpc>
                <a:spcPct val="100000"/>
              </a:lnSpc>
              <a:buNone/>
              <a:tabLst>
                <a:tab pos="0" algn="l"/>
              </a:tabLst>
            </a:pPr>
            <a:endParaRPr lang="en-IN" sz="36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3"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24" name="Google Shape;153;p19" descr="C:\Documents and Settings\ADMIN\Desktop\Courses Offered.jpg"/>
          <p:cNvPicPr/>
          <p:nvPr/>
        </p:nvPicPr>
        <p:blipFill>
          <a:blip r:embed="rId2"/>
          <a:stretch/>
        </p:blipFill>
        <p:spPr>
          <a:xfrm>
            <a:off x="-71820" y="0"/>
            <a:ext cx="9143640" cy="6857640"/>
          </a:xfrm>
          <a:prstGeom prst="rect">
            <a:avLst/>
          </a:prstGeom>
          <a:ln w="0">
            <a:noFill/>
          </a:ln>
        </p:spPr>
      </p:pic>
      <p:sp>
        <p:nvSpPr>
          <p:cNvPr id="125" name="Google Shape;154;p19"/>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26" name="Google Shape;155;p19"/>
          <p:cNvSpPr/>
          <p:nvPr/>
        </p:nvSpPr>
        <p:spPr>
          <a:xfrm>
            <a:off x="1143000" y="162560"/>
            <a:ext cx="7432040" cy="4893647"/>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US" sz="1800" b="0" i="0" u="none" strike="noStrike" dirty="0">
                <a:solidFill>
                  <a:srgbClr val="374151"/>
                </a:solidFill>
                <a:effectLst/>
                <a:latin typeface="Roboto" panose="02000000000000000000" pitchFamily="2" charset="0"/>
              </a:rPr>
              <a:t>               </a:t>
            </a:r>
          </a:p>
          <a:p>
            <a:pPr>
              <a:lnSpc>
                <a:spcPct val="100000"/>
              </a:lnSpc>
              <a:buNone/>
              <a:tabLst>
                <a:tab pos="0" algn="l"/>
              </a:tabLst>
            </a:pPr>
            <a:endParaRPr lang="en-US" dirty="0">
              <a:solidFill>
                <a:srgbClr val="374151"/>
              </a:solidFill>
              <a:latin typeface="Roboto" panose="02000000000000000000" pitchFamily="2" charset="0"/>
            </a:endParaRPr>
          </a:p>
          <a:p>
            <a:pPr>
              <a:lnSpc>
                <a:spcPct val="100000"/>
              </a:lnSpc>
              <a:buNone/>
              <a:tabLst>
                <a:tab pos="0" algn="l"/>
              </a:tabLst>
            </a:pPr>
            <a:r>
              <a:rPr lang="en-US" sz="1800" b="0" i="0" u="none" strike="noStrike" dirty="0">
                <a:solidFill>
                  <a:srgbClr val="374151"/>
                </a:solidFill>
                <a:effectLst/>
                <a:latin typeface="Roboto" panose="02000000000000000000" pitchFamily="2" charset="0"/>
              </a:rPr>
              <a:t>                 ImageNet</a:t>
            </a: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It is a large-scale image dataset that contains over 1.2 million images with 1000 categories.</a:t>
            </a: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It was created for the purpose of advancing computer vision research and is commonly used as a benchmark for object recognition and image classification tasks.</a:t>
            </a:r>
          </a:p>
          <a:p>
            <a:pPr marL="914400" rtl="0" fontAlgn="base">
              <a:spcBef>
                <a:spcPts val="0"/>
              </a:spcBef>
              <a:spcAft>
                <a:spcPts val="0"/>
              </a:spcAft>
            </a:pPr>
            <a:endParaRPr lang="en-US" dirty="0">
              <a:solidFill>
                <a:srgbClr val="374151"/>
              </a:solidFill>
              <a:latin typeface="Roboto" panose="02000000000000000000" pitchFamily="2" charset="0"/>
            </a:endParaRPr>
          </a:p>
          <a:p>
            <a:pPr marL="914400" rtl="0" fontAlgn="base">
              <a:spcBef>
                <a:spcPts val="0"/>
              </a:spcBef>
              <a:spcAft>
                <a:spcPts val="0"/>
              </a:spcAft>
            </a:pPr>
            <a:r>
              <a:rPr lang="en-US" sz="1800" b="0" i="0" u="none" strike="noStrike" dirty="0" err="1">
                <a:solidFill>
                  <a:srgbClr val="374151"/>
                </a:solidFill>
                <a:effectLst/>
                <a:latin typeface="Roboto" panose="02000000000000000000" pitchFamily="2" charset="0"/>
              </a:rPr>
              <a:t>Clarifai</a:t>
            </a:r>
            <a:endParaRPr lang="en-US" sz="1800" b="0" i="0" u="none" strike="noStrike" dirty="0">
              <a:solidFill>
                <a:srgbClr val="374151"/>
              </a:solidFill>
              <a:effectLst/>
              <a:latin typeface="Roboto" panose="02000000000000000000" pitchFamily="2" charset="0"/>
            </a:endParaRP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It consists of images and associated labels, which are used to train these models.</a:t>
            </a:r>
          </a:p>
          <a:p>
            <a:pPr marL="914400" rtl="0" fontAlgn="base">
              <a:spcBef>
                <a:spcPts val="0"/>
              </a:spcBef>
              <a:spcAft>
                <a:spcPts val="0"/>
              </a:spcAft>
              <a:buFont typeface="Arial" panose="020B0604020202020204" pitchFamily="34" charset="0"/>
              <a:buChar char="•"/>
            </a:pPr>
            <a:r>
              <a:rPr lang="en-US" sz="1800" b="0" i="0" u="none" strike="noStrike" dirty="0">
                <a:solidFill>
                  <a:srgbClr val="374151"/>
                </a:solidFill>
                <a:effectLst/>
                <a:latin typeface="Roboto" panose="02000000000000000000" pitchFamily="2" charset="0"/>
              </a:rPr>
              <a:t>The </a:t>
            </a:r>
            <a:r>
              <a:rPr lang="en-US" sz="1800" b="0" i="0" u="none" strike="noStrike" dirty="0" err="1">
                <a:solidFill>
                  <a:srgbClr val="374151"/>
                </a:solidFill>
                <a:effectLst/>
                <a:latin typeface="Roboto" panose="02000000000000000000" pitchFamily="2" charset="0"/>
              </a:rPr>
              <a:t>Clarifai</a:t>
            </a:r>
            <a:r>
              <a:rPr lang="en-US" sz="1800" b="0" i="0" u="none" strike="noStrike" dirty="0">
                <a:solidFill>
                  <a:srgbClr val="374151"/>
                </a:solidFill>
                <a:effectLst/>
                <a:latin typeface="Roboto" panose="02000000000000000000" pitchFamily="2" charset="0"/>
              </a:rPr>
              <a:t> dataset is used to train models for a variety of applications, such as object recognition, facial recognition, and text recognition in images. </a:t>
            </a:r>
          </a:p>
          <a:p>
            <a:pPr>
              <a:lnSpc>
                <a:spcPct val="100000"/>
              </a:lnSpc>
              <a:buNone/>
              <a:tabLst>
                <a:tab pos="0" algn="l"/>
              </a:tabLst>
            </a:pPr>
            <a:endParaRPr lang="en-IN" sz="3600" b="0" strike="noStrike" spc="-1" dirty="0">
              <a:latin typeface="Arial"/>
            </a:endParaRPr>
          </a:p>
        </p:txBody>
      </p:sp>
    </p:spTree>
    <p:extLst>
      <p:ext uri="{BB962C8B-B14F-4D97-AF65-F5344CB8AC3E}">
        <p14:creationId xmlns:p14="http://schemas.microsoft.com/office/powerpoint/2010/main" val="45837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1122480"/>
            <a:ext cx="7772040" cy="2387520"/>
          </a:xfrm>
          <a:prstGeom prst="rect">
            <a:avLst/>
          </a:prstGeom>
          <a:noFill/>
          <a:ln w="0">
            <a:noFill/>
          </a:ln>
        </p:spPr>
        <p:txBody>
          <a:bodyPr anchor="b">
            <a:noAutofit/>
          </a:bodyPr>
          <a:lstStyle/>
          <a:p>
            <a:endParaRPr lang="en-IN" sz="1400" b="0" strike="noStrike" spc="-1">
              <a:solidFill>
                <a:srgbClr val="000000"/>
              </a:solidFill>
              <a:latin typeface="Arial"/>
            </a:endParaRPr>
          </a:p>
        </p:txBody>
      </p:sp>
      <p:sp>
        <p:nvSpPr>
          <p:cNvPr id="129" name="PlaceHolder 2"/>
          <p:cNvSpPr>
            <a:spLocks noGrp="1"/>
          </p:cNvSpPr>
          <p:nvPr>
            <p:ph type="subTitle"/>
          </p:nvPr>
        </p:nvSpPr>
        <p:spPr>
          <a:xfrm>
            <a:off x="1143000" y="3602160"/>
            <a:ext cx="6857640" cy="1655280"/>
          </a:xfrm>
          <a:prstGeom prst="rect">
            <a:avLst/>
          </a:prstGeom>
          <a:noFill/>
          <a:ln w="0">
            <a:noFill/>
          </a:ln>
        </p:spPr>
        <p:txBody>
          <a:bodyPr anchor="t">
            <a:noAutofit/>
          </a:bodyPr>
          <a:lstStyle/>
          <a:p>
            <a:pPr algn="ctr">
              <a:buNone/>
            </a:pPr>
            <a:endParaRPr lang="en-IN" sz="3200" b="0" strike="noStrike" spc="-1">
              <a:latin typeface="Arial"/>
            </a:endParaRPr>
          </a:p>
        </p:txBody>
      </p:sp>
      <p:pic>
        <p:nvPicPr>
          <p:cNvPr id="130" name="Google Shape;164;p20" descr="C:\Documents and Settings\ADMIN\Desktop\Courses Offered.jpg"/>
          <p:cNvPicPr/>
          <p:nvPr/>
        </p:nvPicPr>
        <p:blipFill>
          <a:blip r:embed="rId2"/>
          <a:stretch/>
        </p:blipFill>
        <p:spPr>
          <a:xfrm>
            <a:off x="0" y="-66240"/>
            <a:ext cx="9343440" cy="7007400"/>
          </a:xfrm>
          <a:prstGeom prst="rect">
            <a:avLst/>
          </a:prstGeom>
          <a:ln w="0">
            <a:noFill/>
          </a:ln>
        </p:spPr>
      </p:pic>
      <p:sp>
        <p:nvSpPr>
          <p:cNvPr id="131" name="Google Shape;165;p20"/>
          <p:cNvSpPr/>
          <p:nvPr/>
        </p:nvSpPr>
        <p:spPr>
          <a:xfrm>
            <a:off x="5410080" y="6664680"/>
            <a:ext cx="7086240" cy="24588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nSpc>
                <a:spcPct val="100000"/>
              </a:lnSpc>
              <a:buNone/>
              <a:tabLst>
                <a:tab pos="0" algn="l"/>
              </a:tabLst>
            </a:pPr>
            <a:r>
              <a:rPr lang="en-IN" sz="1000" b="1" strike="noStrike" spc="-1">
                <a:solidFill>
                  <a:srgbClr val="000000"/>
                </a:solidFill>
                <a:latin typeface="Calibri"/>
                <a:ea typeface="Calibri"/>
              </a:rPr>
              <a:t>Department of Computer Science &amp; Engineering, DSCE</a:t>
            </a:r>
            <a:endParaRPr lang="en-IN" sz="1000" b="0" strike="noStrike" spc="-1">
              <a:latin typeface="Arial"/>
            </a:endParaRPr>
          </a:p>
        </p:txBody>
      </p:sp>
      <p:sp>
        <p:nvSpPr>
          <p:cNvPr id="132" name="Google Shape;166;p20"/>
          <p:cNvSpPr/>
          <p:nvPr/>
        </p:nvSpPr>
        <p:spPr>
          <a:xfrm>
            <a:off x="1005840" y="-193040"/>
            <a:ext cx="7569720" cy="6370975"/>
          </a:xfrm>
          <a:prstGeom prst="rect">
            <a:avLst/>
          </a:prstGeom>
          <a:noFill/>
          <a:ln w="0">
            <a:noFill/>
          </a:ln>
        </p:spPr>
        <p:style>
          <a:lnRef idx="0">
            <a:scrgbClr r="0" g="0" b="0"/>
          </a:lnRef>
          <a:fillRef idx="0">
            <a:scrgbClr r="0" g="0" b="0"/>
          </a:fillRef>
          <a:effectRef idx="0">
            <a:scrgbClr r="0" g="0" b="0"/>
          </a:effectRef>
          <a:fontRef idx="minor"/>
        </p:style>
        <p:txBody>
          <a:bodyPr wrap="square" tIns="91440" bIns="91440" anchor="t">
            <a:spAutoFit/>
          </a:bodyPr>
          <a:lstStyle/>
          <a:p>
            <a:pPr>
              <a:lnSpc>
                <a:spcPct val="100000"/>
              </a:lnSpc>
              <a:buNone/>
              <a:tabLst>
                <a:tab pos="0" algn="l"/>
              </a:tabLst>
            </a:pPr>
            <a:r>
              <a:rPr lang="en-IN" sz="3200" b="0" strike="noStrike" spc="-1" dirty="0">
                <a:solidFill>
                  <a:srgbClr val="000000"/>
                </a:solidFill>
                <a:latin typeface="Calibri"/>
                <a:ea typeface="Calibri"/>
              </a:rPr>
              <a:t>ALGORITHM:</a:t>
            </a:r>
          </a:p>
          <a:p>
            <a:pPr>
              <a:lnSpc>
                <a:spcPct val="100000"/>
              </a:lnSpc>
              <a:buNone/>
              <a:tabLst>
                <a:tab pos="0" algn="l"/>
              </a:tabLst>
            </a:pPr>
            <a:endParaRPr lang="en-IN" b="0" strike="noStrike" spc="-1" dirty="0">
              <a:solidFill>
                <a:srgbClr val="000000"/>
              </a:solidFill>
              <a:latin typeface="Calibri"/>
              <a:ea typeface="Calibri"/>
            </a:endParaRPr>
          </a:p>
          <a:p>
            <a:pPr>
              <a:lnSpc>
                <a:spcPct val="100000"/>
              </a:lnSpc>
              <a:buNone/>
              <a:tabLst>
                <a:tab pos="0" algn="l"/>
              </a:tabLst>
            </a:pPr>
            <a:r>
              <a:rPr lang="en-US" b="0" i="0" u="none" strike="noStrike" dirty="0">
                <a:solidFill>
                  <a:srgbClr val="000000"/>
                </a:solidFill>
                <a:effectLst/>
                <a:latin typeface="Roboto" panose="02000000000000000000" pitchFamily="2" charset="0"/>
              </a:rPr>
              <a:t>Fast Gradient Method</a:t>
            </a:r>
          </a:p>
          <a:p>
            <a:pPr marL="285750" indent="-285750">
              <a:buFont typeface="Arial" panose="020B0604020202020204" pitchFamily="34" charset="0"/>
              <a:buChar char="•"/>
              <a:tabLst>
                <a:tab pos="0" algn="l"/>
              </a:tabLst>
            </a:pPr>
            <a:r>
              <a:rPr lang="en-US" b="0" i="0" u="none" strike="noStrike" dirty="0">
                <a:solidFill>
                  <a:srgbClr val="000000"/>
                </a:solidFill>
                <a:effectLst/>
                <a:latin typeface="Roboto" panose="02000000000000000000" pitchFamily="2" charset="0"/>
              </a:rPr>
              <a:t>The Fast Gradient Method (FGM) is a technique used in the field of adversarial machine learning to generate adversarial examples.</a:t>
            </a:r>
          </a:p>
          <a:p>
            <a:pPr marL="285750" indent="-285750">
              <a:lnSpc>
                <a:spcPct val="100000"/>
              </a:lnSpc>
              <a:buFont typeface="Arial" panose="020B0604020202020204" pitchFamily="34" charset="0"/>
              <a:buChar char="•"/>
              <a:tabLst>
                <a:tab pos="0" algn="l"/>
              </a:tabLst>
            </a:pPr>
            <a:r>
              <a:rPr lang="en-US" b="0" i="0" u="none" strike="noStrike" dirty="0">
                <a:solidFill>
                  <a:srgbClr val="000000"/>
                </a:solidFill>
                <a:effectLst/>
                <a:latin typeface="Roboto" panose="02000000000000000000" pitchFamily="2" charset="0"/>
              </a:rPr>
              <a:t>The FGM works by taking the gradient of the loss function with respect to the input data, and then perturbing the input data in the direction of the gradient to generate an adversarial example. This technique is called "fast" because it is computationally efficient, and it is also very effective at generating adversarial examples that can fool machine learning models.</a:t>
            </a:r>
          </a:p>
          <a:p>
            <a:pPr>
              <a:lnSpc>
                <a:spcPct val="100000"/>
              </a:lnSpc>
              <a:buNone/>
              <a:tabLst>
                <a:tab pos="0" algn="l"/>
              </a:tabLst>
            </a:pP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r>
              <a:rPr lang="en-IN" b="0" i="0" dirty="0">
                <a:solidFill>
                  <a:srgbClr val="7928A1"/>
                </a:solidFill>
                <a:effectLst/>
                <a:latin typeface="Courier New" panose="02070309020205020404" pitchFamily="49" charset="0"/>
              </a:rPr>
              <a:t>from</a:t>
            </a:r>
            <a:r>
              <a:rPr lang="en-IN" b="0" i="0" dirty="0">
                <a:effectLst/>
                <a:latin typeface="Courier New" panose="02070309020205020404" pitchFamily="49" charset="0"/>
              </a:rPr>
              <a:t> </a:t>
            </a:r>
            <a:r>
              <a:rPr lang="en-IN" b="0" i="0" dirty="0" err="1">
                <a:effectLst/>
                <a:latin typeface="Courier New" panose="02070309020205020404" pitchFamily="49" charset="0"/>
              </a:rPr>
              <a:t>art.attacks.evasion</a:t>
            </a:r>
            <a:r>
              <a:rPr lang="en-IN" b="0" i="0" dirty="0">
                <a:effectLst/>
                <a:latin typeface="Courier New" panose="02070309020205020404" pitchFamily="49" charset="0"/>
              </a:rPr>
              <a:t> </a:t>
            </a:r>
            <a:r>
              <a:rPr lang="en-IN" b="0" i="0" dirty="0">
                <a:solidFill>
                  <a:srgbClr val="7928A1"/>
                </a:solidFill>
                <a:effectLst/>
                <a:latin typeface="Courier New" panose="02070309020205020404" pitchFamily="49" charset="0"/>
              </a:rPr>
              <a:t>import</a:t>
            </a:r>
            <a:r>
              <a:rPr lang="en-IN" b="0" i="0" dirty="0">
                <a:effectLst/>
                <a:latin typeface="Courier New" panose="02070309020205020404" pitchFamily="49" charset="0"/>
              </a:rPr>
              <a:t> </a:t>
            </a:r>
            <a:r>
              <a:rPr lang="en-IN" b="0" i="0" dirty="0" err="1">
                <a:effectLst/>
                <a:latin typeface="Courier New" panose="02070309020205020404" pitchFamily="49" charset="0"/>
              </a:rPr>
              <a:t>FastGradientMethod</a:t>
            </a:r>
            <a:r>
              <a:rPr lang="en-IN" b="0" i="0" dirty="0">
                <a:effectLst/>
                <a:latin typeface="Courier New" panose="02070309020205020404" pitchFamily="49" charset="0"/>
              </a:rPr>
              <a:t> adv = </a:t>
            </a:r>
            <a:r>
              <a:rPr lang="en-IN" b="0" i="0" dirty="0" err="1">
                <a:effectLst/>
                <a:latin typeface="Courier New" panose="02070309020205020404" pitchFamily="49" charset="0"/>
              </a:rPr>
              <a:t>FastGradientMethod</a:t>
            </a:r>
            <a:r>
              <a:rPr lang="en-IN" b="0" i="0" dirty="0">
                <a:effectLst/>
                <a:latin typeface="Courier New" panose="02070309020205020404" pitchFamily="49" charset="0"/>
              </a:rPr>
              <a:t>(estimator=classifier, eps=</a:t>
            </a:r>
            <a:r>
              <a:rPr lang="en-IN" b="0" i="0" dirty="0">
                <a:solidFill>
                  <a:srgbClr val="AA5D00"/>
                </a:solidFill>
                <a:effectLst/>
                <a:latin typeface="Courier New" panose="02070309020205020404" pitchFamily="49" charset="0"/>
              </a:rPr>
              <a:t>5</a:t>
            </a:r>
            <a:r>
              <a:rPr lang="en-IN" b="0" i="0" dirty="0">
                <a:effectLst/>
                <a:latin typeface="Courier New" panose="02070309020205020404" pitchFamily="49" charset="0"/>
              </a:rPr>
              <a:t>) </a:t>
            </a:r>
            <a:r>
              <a:rPr lang="en-IN" b="0" i="0" dirty="0" err="1">
                <a:effectLst/>
                <a:latin typeface="Courier New" panose="02070309020205020404" pitchFamily="49" charset="0"/>
              </a:rPr>
              <a:t>x_art_adv</a:t>
            </a:r>
            <a:r>
              <a:rPr lang="en-IN" b="0" i="0" dirty="0">
                <a:effectLst/>
                <a:latin typeface="Courier New" panose="02070309020205020404" pitchFamily="49" charset="0"/>
              </a:rPr>
              <a:t> = </a:t>
            </a:r>
            <a:r>
              <a:rPr lang="en-IN" b="0" i="0" dirty="0" err="1">
                <a:effectLst/>
                <a:latin typeface="Courier New" panose="02070309020205020404" pitchFamily="49" charset="0"/>
              </a:rPr>
              <a:t>adv.generate</a:t>
            </a:r>
            <a:r>
              <a:rPr lang="en-IN" b="0" i="0" dirty="0">
                <a:effectLst/>
                <a:latin typeface="Courier New" panose="02070309020205020404" pitchFamily="49" charset="0"/>
              </a:rPr>
              <a:t>(</a:t>
            </a:r>
            <a:r>
              <a:rPr lang="en-IN" b="0" i="0" dirty="0" err="1">
                <a:effectLst/>
                <a:latin typeface="Courier New" panose="02070309020205020404" pitchFamily="49" charset="0"/>
              </a:rPr>
              <a:t>x_art</a:t>
            </a:r>
            <a:r>
              <a:rPr lang="en-IN" b="0" i="0" dirty="0">
                <a:effectLst/>
                <a:latin typeface="Courier New" panose="02070309020205020404" pitchFamily="49" charset="0"/>
              </a:rPr>
              <a:t>) </a:t>
            </a:r>
            <a:r>
              <a:rPr lang="en-IN" b="0" i="0" dirty="0" err="1">
                <a:effectLst/>
                <a:latin typeface="Courier New" panose="02070309020205020404" pitchFamily="49" charset="0"/>
              </a:rPr>
              <a:t>pred_adv</a:t>
            </a:r>
            <a:r>
              <a:rPr lang="en-IN" b="0" i="0" dirty="0">
                <a:effectLst/>
                <a:latin typeface="Courier New" panose="02070309020205020404" pitchFamily="49" charset="0"/>
              </a:rPr>
              <a:t> = </a:t>
            </a:r>
            <a:r>
              <a:rPr lang="en-IN" b="0" i="0" dirty="0" err="1">
                <a:effectLst/>
                <a:latin typeface="Courier New" panose="02070309020205020404" pitchFamily="49" charset="0"/>
              </a:rPr>
              <a:t>classifier.predict</a:t>
            </a:r>
            <a:r>
              <a:rPr lang="en-IN" b="0" i="0" dirty="0">
                <a:effectLst/>
                <a:latin typeface="Courier New" panose="02070309020205020404" pitchFamily="49" charset="0"/>
              </a:rPr>
              <a:t>(</a:t>
            </a:r>
            <a:r>
              <a:rPr lang="en-IN" b="0" i="0" dirty="0" err="1">
                <a:effectLst/>
                <a:latin typeface="Courier New" panose="02070309020205020404" pitchFamily="49" charset="0"/>
              </a:rPr>
              <a:t>x_art_adv</a:t>
            </a:r>
            <a:r>
              <a:rPr lang="en-IN" b="0" i="0" dirty="0">
                <a:effectLst/>
                <a:latin typeface="Courier New" panose="02070309020205020404" pitchFamily="49" charset="0"/>
              </a:rPr>
              <a:t>) </a:t>
            </a:r>
            <a:r>
              <a:rPr lang="en-IN" b="0" i="0" dirty="0" err="1">
                <a:effectLst/>
                <a:latin typeface="Courier New" panose="02070309020205020404" pitchFamily="49" charset="0"/>
              </a:rPr>
              <a:t>label_adv</a:t>
            </a:r>
            <a:r>
              <a:rPr lang="en-IN" b="0" i="0" dirty="0">
                <a:effectLst/>
                <a:latin typeface="Courier New" panose="02070309020205020404" pitchFamily="49" charset="0"/>
              </a:rPr>
              <a:t> = </a:t>
            </a:r>
            <a:r>
              <a:rPr lang="en-IN" b="0" i="0" dirty="0" err="1">
                <a:effectLst/>
                <a:latin typeface="Courier New" panose="02070309020205020404" pitchFamily="49" charset="0"/>
              </a:rPr>
              <a:t>np.argmax</a:t>
            </a:r>
            <a:r>
              <a:rPr lang="en-IN" b="0" i="0" dirty="0">
                <a:effectLst/>
                <a:latin typeface="Courier New" panose="02070309020205020404" pitchFamily="49" charset="0"/>
              </a:rPr>
              <a:t>(</a:t>
            </a:r>
            <a:r>
              <a:rPr lang="en-IN" b="0" i="0" dirty="0" err="1">
                <a:effectLst/>
                <a:latin typeface="Courier New" panose="02070309020205020404" pitchFamily="49" charset="0"/>
              </a:rPr>
              <a:t>pred_adv</a:t>
            </a:r>
            <a:r>
              <a:rPr lang="en-IN" b="0" i="0" dirty="0">
                <a:effectLst/>
                <a:latin typeface="Courier New" panose="02070309020205020404" pitchFamily="49" charset="0"/>
              </a:rPr>
              <a:t>, axis=</a:t>
            </a:r>
            <a:r>
              <a:rPr lang="en-IN" b="0" i="0" dirty="0">
                <a:solidFill>
                  <a:srgbClr val="AA5D00"/>
                </a:solidFill>
                <a:effectLst/>
                <a:latin typeface="Courier New" panose="02070309020205020404" pitchFamily="49" charset="0"/>
              </a:rPr>
              <a:t>1</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effectLst/>
                <a:latin typeface="Courier New" panose="02070309020205020404" pitchFamily="49" charset="0"/>
              </a:rPr>
              <a:t>] </a:t>
            </a:r>
            <a:r>
              <a:rPr lang="en-IN" b="0" i="0" dirty="0" err="1">
                <a:effectLst/>
                <a:latin typeface="Courier New" panose="02070309020205020404" pitchFamily="49" charset="0"/>
              </a:rPr>
              <a:t>confidence_adv</a:t>
            </a:r>
            <a:r>
              <a:rPr lang="en-IN" b="0" i="0" dirty="0">
                <a:effectLst/>
                <a:latin typeface="Courier New" panose="02070309020205020404" pitchFamily="49" charset="0"/>
              </a:rPr>
              <a:t> = </a:t>
            </a:r>
            <a:r>
              <a:rPr lang="en-IN" b="0" i="0" dirty="0" err="1">
                <a:effectLst/>
                <a:latin typeface="Courier New" panose="02070309020205020404" pitchFamily="49" charset="0"/>
              </a:rPr>
              <a:t>pred_adv</a:t>
            </a:r>
            <a:r>
              <a:rPr lang="en-IN" b="0" i="0" dirty="0">
                <a:effectLst/>
                <a:latin typeface="Courier New" panose="02070309020205020404" pitchFamily="49" charset="0"/>
              </a:rPr>
              <a:t>[:, </a:t>
            </a:r>
            <a:r>
              <a:rPr lang="en-IN" b="0" i="0" dirty="0" err="1">
                <a:effectLst/>
                <a:latin typeface="Courier New" panose="02070309020205020404" pitchFamily="49" charset="0"/>
              </a:rPr>
              <a:t>label_adv</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0</a:t>
            </a:r>
            <a:r>
              <a:rPr lang="en-IN" b="0" i="0" dirty="0">
                <a:effectLst/>
                <a:latin typeface="Courier New" panose="02070309020205020404" pitchFamily="49" charset="0"/>
              </a:rPr>
              <a:t>] </a:t>
            </a:r>
            <a:r>
              <a:rPr lang="en-IN" b="0" i="0" dirty="0">
                <a:solidFill>
                  <a:srgbClr val="AA5D00"/>
                </a:solidFill>
                <a:effectLst/>
                <a:latin typeface="Courier New" panose="02070309020205020404" pitchFamily="49" charset="0"/>
              </a:rPr>
              <a:t>print</a:t>
            </a:r>
            <a:r>
              <a:rPr lang="en-IN" b="0" i="0" dirty="0">
                <a:effectLst/>
                <a:latin typeface="Courier New" panose="02070309020205020404" pitchFamily="49" charset="0"/>
              </a:rPr>
              <a:t>(</a:t>
            </a:r>
            <a:r>
              <a:rPr lang="en-IN" b="0" i="0" dirty="0">
                <a:solidFill>
                  <a:srgbClr val="008000"/>
                </a:solidFill>
                <a:effectLst/>
                <a:latin typeface="Courier New" panose="02070309020205020404" pitchFamily="49" charset="0"/>
              </a:rPr>
              <a:t>'Prediction:'</a:t>
            </a:r>
            <a:r>
              <a:rPr lang="en-IN" b="0" i="0" dirty="0">
                <a:effectLst/>
                <a:latin typeface="Courier New" panose="02070309020205020404" pitchFamily="49" charset="0"/>
              </a:rPr>
              <a:t>, </a:t>
            </a:r>
            <a:r>
              <a:rPr lang="en-IN" b="0" i="0" dirty="0" err="1">
                <a:effectLst/>
                <a:latin typeface="Courier New" panose="02070309020205020404" pitchFamily="49" charset="0"/>
              </a:rPr>
              <a:t>label_to_name</a:t>
            </a:r>
            <a:r>
              <a:rPr lang="en-IN" b="0" i="0" dirty="0">
                <a:effectLst/>
                <a:latin typeface="Courier New" panose="02070309020205020404" pitchFamily="49" charset="0"/>
              </a:rPr>
              <a:t>(</a:t>
            </a:r>
            <a:r>
              <a:rPr lang="en-IN" b="0" i="0" dirty="0" err="1">
                <a:effectLst/>
                <a:latin typeface="Courier New" panose="02070309020205020404" pitchFamily="49" charset="0"/>
              </a:rPr>
              <a:t>label_adv</a:t>
            </a:r>
            <a:r>
              <a:rPr lang="en-IN" b="0" i="0" dirty="0">
                <a:effectLst/>
                <a:latin typeface="Courier New" panose="02070309020205020404" pitchFamily="49" charset="0"/>
              </a:rPr>
              <a:t>), </a:t>
            </a:r>
            <a:r>
              <a:rPr lang="en-IN" b="0" i="0" dirty="0">
                <a:solidFill>
                  <a:srgbClr val="008000"/>
                </a:solidFill>
                <a:effectLst/>
                <a:latin typeface="Courier New" panose="02070309020205020404" pitchFamily="49" charset="0"/>
              </a:rPr>
              <a:t>'- confidence {0:.2f}'</a:t>
            </a:r>
            <a:r>
              <a:rPr lang="en-IN" b="0" i="0" dirty="0">
                <a:effectLst/>
                <a:latin typeface="Courier New" panose="02070309020205020404" pitchFamily="49" charset="0"/>
              </a:rPr>
              <a:t>.</a:t>
            </a:r>
            <a:r>
              <a:rPr lang="en-IN" b="0" i="0" dirty="0">
                <a:solidFill>
                  <a:srgbClr val="AA5D00"/>
                </a:solidFill>
                <a:effectLst/>
                <a:latin typeface="Courier New" panose="02070309020205020404" pitchFamily="49" charset="0"/>
              </a:rPr>
              <a:t>format</a:t>
            </a:r>
            <a:r>
              <a:rPr lang="en-IN" b="0" i="0" dirty="0">
                <a:effectLst/>
                <a:latin typeface="Courier New" panose="02070309020205020404" pitchFamily="49" charset="0"/>
              </a:rPr>
              <a:t>(</a:t>
            </a:r>
            <a:r>
              <a:rPr lang="en-IN" b="0" i="0" dirty="0" err="1">
                <a:effectLst/>
                <a:latin typeface="Courier New" panose="02070309020205020404" pitchFamily="49" charset="0"/>
              </a:rPr>
              <a:t>confidence_adv</a:t>
            </a:r>
            <a:r>
              <a:rPr lang="en-IN" b="0" i="0" dirty="0">
                <a:effectLst/>
                <a:latin typeface="Courier New" panose="02070309020205020404" pitchFamily="49" charset="0"/>
              </a:rPr>
              <a:t>))</a:t>
            </a:r>
            <a:endParaRPr lang="en-US" b="0" i="0" u="none" strike="noStrike" dirty="0">
              <a:solidFill>
                <a:srgbClr val="000000"/>
              </a:solidFill>
              <a:effectLst/>
              <a:latin typeface="Roboto" panose="02000000000000000000" pitchFamily="2" charset="0"/>
            </a:endParaRPr>
          </a:p>
          <a:p>
            <a:pPr>
              <a:lnSpc>
                <a:spcPct val="100000"/>
              </a:lnSpc>
              <a:buNone/>
              <a:tabLst>
                <a:tab pos="0" algn="l"/>
              </a:tabLst>
            </a:pPr>
            <a:endParaRPr lang="en-IN" sz="1400" b="0" strike="noStrike" spc="-1" dirty="0">
              <a:latin typeface="Arial"/>
            </a:endParaRPr>
          </a:p>
        </p:txBody>
      </p:sp>
    </p:spTree>
    <p:extLst>
      <p:ext uri="{BB962C8B-B14F-4D97-AF65-F5344CB8AC3E}">
        <p14:creationId xmlns:p14="http://schemas.microsoft.com/office/powerpoint/2010/main" val="1756796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2579</Words>
  <Application>Microsoft Office PowerPoint</Application>
  <PresentationFormat>On-screen Show (4:3)</PresentationFormat>
  <Paragraphs>167</Paragraphs>
  <Slides>19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Courier New</vt:lpstr>
      <vt:lpstr>Roboto</vt:lpstr>
      <vt:lpstr>Symbol</vt:lpstr>
      <vt:lpstr>Times New Roman</vt:lpstr>
      <vt:lpstr>var(--jp-cell-prompt-font-family)</vt:lpstr>
      <vt:lpstr>Wingdings</vt:lpstr>
      <vt:lpstr>Office Theme</vt:lpstr>
      <vt:lpstr>Office Theme</vt:lpstr>
      <vt:lpstr>cv</vt:lpstr>
      <vt:lpstr>PowerPoint Presentation</vt:lpstr>
      <vt:lpstr>PowerPoint Presentation</vt:lpstr>
      <vt:lpstr>Modules</vt:lpstr>
      <vt:lpstr>Modules Descriptions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Co-Guide Meet Details</vt:lpstr>
      <vt:lpstr>PowerPoint Presentation</vt:lpstr>
      <vt:lpstr>PowerPoint Presentation</vt:lpstr>
      <vt:lpstr>PowerPoint Presentation</vt:lpstr>
      <vt:lpstr>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Durgesh Nandini M</cp:lastModifiedBy>
  <cp:revision>7</cp:revision>
  <dcterms:modified xsi:type="dcterms:W3CDTF">2023-04-12T01:23:17Z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On-screen Show (4:3)</vt:lpwstr>
  </property>
  <property fmtid="{D5CDD505-2E9C-101B-9397-08002B2CF9AE}" pid="4" name="Slides">
    <vt:i4>16</vt:i4>
  </property>
</Properties>
</file>