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6" r:id="rId7"/>
    <p:sldId id="262" r:id="rId8"/>
    <p:sldId id="263" r:id="rId9"/>
    <p:sldId id="270" r:id="rId10"/>
    <p:sldId id="267" r:id="rId11"/>
    <p:sldId id="268" r:id="rId12"/>
    <p:sldId id="269"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RoIHU7b1DLjhDXirRhprEa43v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93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994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94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706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73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836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7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25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07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14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792288" y="612775"/>
            <a:ext cx="5486400" cy="4114800"/>
          </a:xfrm>
          <a:prstGeom prst="rect">
            <a:avLst/>
          </a:prstGeom>
          <a:noFill/>
          <a:ln>
            <a:noFill/>
          </a:ln>
        </p:spPr>
      </p:sp>
      <p:sp>
        <p:nvSpPr>
          <p:cNvPr id="64" name="Google Shape;64;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85" name="Google Shape;85;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6" name="Google Shape;86;p1"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7" name="Google Shape;87;p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8" name="Google Shape;88;p1"/>
          <p:cNvSpPr txBox="1"/>
          <p:nvPr/>
        </p:nvSpPr>
        <p:spPr>
          <a:xfrm>
            <a:off x="1295400" y="533400"/>
            <a:ext cx="73914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dirty="0">
                <a:solidFill>
                  <a:srgbClr val="000000"/>
                </a:solidFill>
                <a:effectLst/>
                <a:latin typeface="Times New Roman" panose="02020603050405020304" pitchFamily="18" charset="0"/>
              </a:rPr>
              <a:t>Efficient Algorithmic models for Adversarial attacks and Defenses in Deep learning</a:t>
            </a:r>
            <a:endParaRPr lang="en-US" sz="2800"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1494925" y="2362200"/>
            <a:ext cx="5120100" cy="178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Team Members</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1. Durgesh Nandini M [1DS19CS711]</a:t>
            </a:r>
            <a:endParaRPr sz="1800"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2. Gagandeep B K [1DS19CS714]</a:t>
            </a:r>
            <a:endParaRPr sz="1800"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3. Gaurav Sarkar [1DS19CS715]</a:t>
            </a:r>
            <a:endParaRPr sz="1800"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4. </a:t>
            </a:r>
            <a:r>
              <a:rPr lang="en-US" sz="1800" dirty="0" err="1">
                <a:solidFill>
                  <a:schemeClr val="dk1"/>
                </a:solidFill>
                <a:latin typeface="Times New Roman"/>
                <a:ea typeface="Times New Roman"/>
                <a:cs typeface="Times New Roman"/>
                <a:sym typeface="Times New Roman"/>
              </a:rPr>
              <a:t>Faizan</a:t>
            </a:r>
            <a:r>
              <a:rPr lang="en-US" sz="1800" dirty="0">
                <a:solidFill>
                  <a:schemeClr val="dk1"/>
                </a:solidFill>
                <a:latin typeface="Times New Roman"/>
                <a:ea typeface="Times New Roman"/>
                <a:cs typeface="Times New Roman"/>
                <a:sym typeface="Times New Roman"/>
              </a:rPr>
              <a:t> Khurshid [1DS19CS713]</a:t>
            </a:r>
            <a:endParaRPr sz="1800" dirty="0">
              <a:solidFill>
                <a:schemeClr val="dk1"/>
              </a:solidFill>
              <a:latin typeface="Times New Roman"/>
              <a:ea typeface="Times New Roman"/>
              <a:cs typeface="Times New Roman"/>
              <a:sym typeface="Times New Roman"/>
            </a:endParaRPr>
          </a:p>
        </p:txBody>
      </p:sp>
      <p:sp>
        <p:nvSpPr>
          <p:cNvPr id="90" name="Google Shape;90;p1"/>
          <p:cNvSpPr txBox="1"/>
          <p:nvPr/>
        </p:nvSpPr>
        <p:spPr>
          <a:xfrm>
            <a:off x="1295400" y="4419600"/>
            <a:ext cx="5867400" cy="165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Under the Guidance of</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lvl="0" indent="0" algn="l" rtl="0">
              <a:lnSpc>
                <a:spcPct val="107916"/>
              </a:lnSpc>
              <a:spcBef>
                <a:spcPts val="0"/>
              </a:spcBef>
              <a:spcAft>
                <a:spcPts val="0"/>
              </a:spcAft>
              <a:buSzPts val="1100"/>
              <a:buNone/>
            </a:pPr>
            <a:r>
              <a:rPr lang="en-US" sz="1800" dirty="0">
                <a:solidFill>
                  <a:schemeClr val="dk1"/>
                </a:solidFill>
                <a:latin typeface="Times New Roman"/>
                <a:ea typeface="Times New Roman"/>
                <a:cs typeface="Times New Roman"/>
                <a:sym typeface="Times New Roman"/>
              </a:rPr>
              <a:t>Mrs. Sarala DV </a:t>
            </a:r>
            <a:endParaRPr sz="18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800"/>
              </a:spcAft>
              <a:buSzPts val="1100"/>
              <a:buNone/>
            </a:pPr>
            <a:r>
              <a:rPr lang="en-US" sz="1800" dirty="0">
                <a:solidFill>
                  <a:schemeClr val="dk1"/>
                </a:solidFill>
                <a:latin typeface="Times New Roman"/>
                <a:ea typeface="Times New Roman"/>
                <a:cs typeface="Times New Roman"/>
                <a:sym typeface="Times New Roman"/>
              </a:rPr>
              <a:t>Assistant Professor, Dept of Computer Science and Engineering</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924560" y="273392"/>
            <a:ext cx="7772400" cy="369332"/>
          </a:xfrm>
          <a:prstGeom prst="rect">
            <a:avLst/>
          </a:prstGeom>
          <a:noFill/>
        </p:spPr>
        <p:txBody>
          <a:bodyPr wrap="square">
            <a:spAutoFit/>
          </a:bodyPr>
          <a:lstStyle/>
          <a:p>
            <a:pPr marL="0" marR="0" lvl="0" indent="0" algn="ctr" rtl="0">
              <a:spcBef>
                <a:spcPts val="0"/>
              </a:spcBef>
              <a:spcAft>
                <a:spcPts val="0"/>
              </a:spcAft>
              <a:buNone/>
            </a:pPr>
            <a:r>
              <a:rPr lang="en-IN" sz="1800" b="1" i="0" dirty="0">
                <a:solidFill>
                  <a:srgbClr val="000000"/>
                </a:solidFill>
                <a:effectLst/>
                <a:latin typeface="Arial" panose="020B0604020202020204" pitchFamily="34" charset="0"/>
              </a:rPr>
              <a:t>Types of Defensive Mechanisms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127760" y="916116"/>
            <a:ext cx="7701280" cy="6760825"/>
          </a:xfrm>
          <a:prstGeom prst="rect">
            <a:avLst/>
          </a:prstGeom>
          <a:noFill/>
        </p:spPr>
        <p:txBody>
          <a:bodyPr wrap="square">
            <a:spAutoFit/>
          </a:bodyPr>
          <a:lstStyle/>
          <a:p>
            <a:pPr rtl="0">
              <a:spcBef>
                <a:spcPts val="0"/>
              </a:spcBef>
              <a:spcAft>
                <a:spcPts val="800"/>
              </a:spcAft>
            </a:pPr>
            <a:r>
              <a:rPr lang="en-US" sz="1800" b="0" i="0" u="none" strike="noStrike" dirty="0">
                <a:solidFill>
                  <a:srgbClr val="000000"/>
                </a:solidFill>
                <a:effectLst/>
                <a:latin typeface="Arial" panose="020B0604020202020204" pitchFamily="34" charset="0"/>
              </a:rPr>
              <a:t>1. </a:t>
            </a:r>
            <a:r>
              <a:rPr lang="en-US" sz="1800" b="1" i="0" u="none" strike="noStrike" dirty="0">
                <a:solidFill>
                  <a:srgbClr val="000000"/>
                </a:solidFill>
                <a:effectLst/>
                <a:latin typeface="Arial" panose="020B0604020202020204" pitchFamily="34" charset="0"/>
              </a:rPr>
              <a:t>Adversarial training</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Adversarial training is an intuitive defense method against adversarial samples, which attempts to improve the robustness of a neural network by training it with adversarial samples. Formally, it is a min–max game that can be formulated as follows:</a:t>
            </a:r>
            <a:endParaRPr lang="en-US" sz="18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min h max Dðx;x0Þ&lt;g </a:t>
            </a:r>
            <a:r>
              <a:rPr lang="en-US" sz="1800" b="0" i="0" u="none" strike="noStrike" dirty="0" err="1">
                <a:solidFill>
                  <a:srgbClr val="000000"/>
                </a:solidFill>
                <a:effectLst/>
                <a:latin typeface="Arial" panose="020B0604020202020204" pitchFamily="34" charset="0"/>
              </a:rPr>
              <a:t>Jðh</a:t>
            </a:r>
            <a:r>
              <a:rPr lang="en-US" sz="1800" b="0" i="0" u="none" strike="noStrike" dirty="0">
                <a:solidFill>
                  <a:srgbClr val="000000"/>
                </a:solidFill>
                <a:effectLst/>
                <a:latin typeface="Arial" panose="020B0604020202020204" pitchFamily="34" charset="0"/>
              </a:rPr>
              <a:t>; x0; </a:t>
            </a:r>
            <a:r>
              <a:rPr lang="en-US" sz="1800" b="0" i="0" u="none" strike="noStrike" dirty="0" err="1">
                <a:solidFill>
                  <a:srgbClr val="000000"/>
                </a:solidFill>
                <a:effectLst/>
                <a:latin typeface="Arial" panose="020B0604020202020204" pitchFamily="34" charset="0"/>
              </a:rPr>
              <a:t>yÞ</a:t>
            </a:r>
            <a:r>
              <a:rPr lang="en-US" sz="1800" b="0" i="0" u="none" strike="noStrike" dirty="0">
                <a:solidFill>
                  <a:srgbClr val="000000"/>
                </a:solidFill>
                <a:effectLst/>
                <a:latin typeface="Arial" panose="020B0604020202020204" pitchFamily="34" charset="0"/>
              </a:rPr>
              <a:t> ð15Þ</a:t>
            </a:r>
            <a:endParaRPr lang="en-US" sz="18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where </a:t>
            </a:r>
            <a:r>
              <a:rPr lang="en-US" sz="1800" b="0" i="0" u="none" strike="noStrike" dirty="0" err="1">
                <a:solidFill>
                  <a:srgbClr val="000000"/>
                </a:solidFill>
                <a:effectLst/>
                <a:latin typeface="Arial" panose="020B0604020202020204" pitchFamily="34" charset="0"/>
              </a:rPr>
              <a:t>Jðh</a:t>
            </a:r>
            <a:r>
              <a:rPr lang="en-US" sz="1800" b="0" i="0" u="none" strike="noStrike" dirty="0">
                <a:solidFill>
                  <a:srgbClr val="000000"/>
                </a:solidFill>
                <a:effectLst/>
                <a:latin typeface="Arial" panose="020B0604020202020204" pitchFamily="34" charset="0"/>
              </a:rPr>
              <a:t>; x0; </a:t>
            </a:r>
            <a:r>
              <a:rPr lang="en-US" sz="1800" b="0" i="0" u="none" strike="noStrike" dirty="0" err="1">
                <a:solidFill>
                  <a:srgbClr val="000000"/>
                </a:solidFill>
                <a:effectLst/>
                <a:latin typeface="Arial" panose="020B0604020202020204" pitchFamily="34" charset="0"/>
              </a:rPr>
              <a:t>yÞ</a:t>
            </a:r>
            <a:r>
              <a:rPr lang="en-US" sz="1800" b="0" i="0" u="none" strike="noStrike" dirty="0">
                <a:solidFill>
                  <a:srgbClr val="000000"/>
                </a:solidFill>
                <a:effectLst/>
                <a:latin typeface="Arial" panose="020B0604020202020204" pitchFamily="34" charset="0"/>
              </a:rPr>
              <a:t> is the adversarial loss, with network weights h, adversarial input x0, and ground-truth label y. </a:t>
            </a:r>
            <a:r>
              <a:rPr lang="en-US" sz="1800" b="0" i="0" u="none" strike="noStrike" dirty="0" err="1">
                <a:solidFill>
                  <a:srgbClr val="000000"/>
                </a:solidFill>
                <a:effectLst/>
                <a:latin typeface="Arial" panose="020B0604020202020204" pitchFamily="34" charset="0"/>
              </a:rPr>
              <a:t>Dðx</a:t>
            </a:r>
            <a:r>
              <a:rPr lang="en-US" sz="1800" b="0" i="0" u="none" strike="noStrike" dirty="0">
                <a:solidFill>
                  <a:srgbClr val="000000"/>
                </a:solidFill>
                <a:effectLst/>
                <a:latin typeface="Arial" panose="020B0604020202020204" pitchFamily="34" charset="0"/>
              </a:rPr>
              <a:t>; x0Þ represents a certain distance metric between x and x0. </a:t>
            </a:r>
          </a:p>
          <a:p>
            <a:pPr rtl="0">
              <a:spcBef>
                <a:spcPts val="0"/>
              </a:spcBef>
              <a:spcAft>
                <a:spcPts val="800"/>
              </a:spcAft>
            </a:pPr>
            <a:r>
              <a:rPr lang="en-US" sz="1800" b="0" i="0" u="none" strike="noStrike" dirty="0">
                <a:solidFill>
                  <a:srgbClr val="000000"/>
                </a:solidFill>
                <a:effectLst/>
                <a:latin typeface="Arial" panose="020B0604020202020204" pitchFamily="34" charset="0"/>
              </a:rPr>
              <a:t>The inner maximization problem is to find the most effective adversarial samples, which is solved by a well-designed adversarial attack, such as FGSM and PGD.</a:t>
            </a:r>
            <a:endParaRPr lang="en-US" sz="1800" b="0" dirty="0">
              <a:effectLst/>
            </a:endParaRPr>
          </a:p>
          <a:p>
            <a:br>
              <a:rPr lang="en-US" sz="2400" dirty="0"/>
            </a:br>
            <a:br>
              <a:rPr lang="en-US" sz="2000" dirty="0"/>
            </a:br>
            <a:endParaRPr lang="en-US" sz="1600" b="0" dirty="0">
              <a:effectLst/>
            </a:endParaRPr>
          </a:p>
          <a:p>
            <a:br>
              <a:rPr lang="en-US" sz="2400" dirty="0"/>
            </a:b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324886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1280"/>
            <a:ext cx="7772400" cy="9684703"/>
          </a:xfrm>
          <a:prstGeom prst="rect">
            <a:avLst/>
          </a:prstGeom>
          <a:noFill/>
        </p:spPr>
        <p:txBody>
          <a:bodyPr wrap="square">
            <a:spAutoFit/>
          </a:bodyPr>
          <a:lstStyle/>
          <a:p>
            <a:pPr rtl="0">
              <a:spcBef>
                <a:spcPts val="0"/>
              </a:spcBef>
              <a:spcAft>
                <a:spcPts val="800"/>
              </a:spcAft>
            </a:pPr>
            <a:r>
              <a:rPr lang="en-US" sz="1800" b="0" i="0" u="none" strike="noStrike" dirty="0">
                <a:solidFill>
                  <a:srgbClr val="000000"/>
                </a:solidFill>
                <a:effectLst/>
                <a:latin typeface="Arial" panose="020B0604020202020204" pitchFamily="34" charset="0"/>
              </a:rPr>
              <a:t>2. </a:t>
            </a:r>
            <a:r>
              <a:rPr lang="en-US" sz="1800" b="1" i="0" u="none" strike="noStrike" dirty="0">
                <a:solidFill>
                  <a:srgbClr val="000000"/>
                </a:solidFill>
                <a:effectLst/>
                <a:latin typeface="Arial" panose="020B0604020202020204" pitchFamily="34" charset="0"/>
              </a:rPr>
              <a:t>PGD adversarial training</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Extensive evaluations demonstrate that a PGD attack is probably a universal first-order L1 attack . If so, model robustness against PGD implies resistance against a wide range of first-order L1 attacks. Based on this conjecture, </a:t>
            </a:r>
            <a:r>
              <a:rPr lang="en-US" sz="1800" b="0" i="0" u="none" strike="noStrike" dirty="0" err="1">
                <a:solidFill>
                  <a:srgbClr val="000000"/>
                </a:solidFill>
                <a:effectLst/>
                <a:latin typeface="Arial" panose="020B0604020202020204" pitchFamily="34" charset="0"/>
              </a:rPr>
              <a:t>Madry</a:t>
            </a:r>
            <a:r>
              <a:rPr lang="en-US" sz="1800" b="0" i="0" u="none" strike="noStrike" dirty="0">
                <a:solidFill>
                  <a:srgbClr val="000000"/>
                </a:solidFill>
                <a:effectLst/>
                <a:latin typeface="Arial" panose="020B0604020202020204" pitchFamily="34" charset="0"/>
              </a:rPr>
              <a:t> et al. propose using PGD to train a robust network </a:t>
            </a:r>
            <a:r>
              <a:rPr lang="en-US" sz="1800" b="0" i="0" u="none" strike="noStrike" dirty="0" err="1">
                <a:solidFill>
                  <a:srgbClr val="000000"/>
                </a:solidFill>
                <a:effectLst/>
                <a:latin typeface="Arial" panose="020B0604020202020204" pitchFamily="34" charset="0"/>
              </a:rPr>
              <a:t>adversarially</a:t>
            </a:r>
            <a:r>
              <a:rPr lang="en-US" sz="1800" b="0" i="0" u="none" strike="noStrike" dirty="0">
                <a:solidFill>
                  <a:srgbClr val="000000"/>
                </a:solidFill>
                <a:effectLst/>
                <a:latin typeface="Arial" panose="020B0604020202020204" pitchFamily="34" charset="0"/>
              </a:rPr>
              <a:t>. Surprisingly, PGD adversarial training indeed improves the robustness of CNNs and </a:t>
            </a:r>
            <a:r>
              <a:rPr lang="en-US" sz="1800" b="0" i="0" u="none" strike="noStrike" dirty="0" err="1">
                <a:solidFill>
                  <a:srgbClr val="000000"/>
                </a:solidFill>
                <a:effectLst/>
                <a:latin typeface="Arial" panose="020B0604020202020204" pitchFamily="34" charset="0"/>
              </a:rPr>
              <a:t>ResNets</a:t>
            </a:r>
            <a:r>
              <a:rPr lang="en-US" sz="1800" b="0" i="0" u="none" strike="noStrike" dirty="0">
                <a:solidFill>
                  <a:srgbClr val="000000"/>
                </a:solidFill>
                <a:effectLst/>
                <a:latin typeface="Arial" panose="020B0604020202020204" pitchFamily="34" charset="0"/>
              </a:rPr>
              <a:t> against several typical first-order L1 attacks, such as FGSM, PGD, and CW1 attacks under both black-box and </a:t>
            </a:r>
            <a:r>
              <a:rPr lang="en-US" sz="1800" b="0" i="0" u="none" strike="noStrike" dirty="0" err="1">
                <a:solidFill>
                  <a:srgbClr val="000000"/>
                </a:solidFill>
                <a:effectLst/>
                <a:latin typeface="Arial" panose="020B0604020202020204" pitchFamily="34" charset="0"/>
              </a:rPr>
              <a:t>whitebox</a:t>
            </a:r>
            <a:r>
              <a:rPr lang="en-US" sz="1800" b="0" i="0" u="none" strike="noStrike" dirty="0">
                <a:solidFill>
                  <a:srgbClr val="000000"/>
                </a:solidFill>
                <a:effectLst/>
                <a:latin typeface="Arial" panose="020B0604020202020204" pitchFamily="34" charset="0"/>
              </a:rPr>
              <a:t> settings.</a:t>
            </a:r>
            <a:endParaRPr lang="en-US" sz="2400" b="0" dirty="0">
              <a:effectLst/>
            </a:endParaRPr>
          </a:p>
          <a:p>
            <a:br>
              <a:rPr lang="en-US" sz="2400" dirty="0"/>
            </a:br>
            <a:r>
              <a:rPr lang="en-US" sz="1800" b="0" i="0" u="none" strike="noStrike" dirty="0">
                <a:solidFill>
                  <a:srgbClr val="000000"/>
                </a:solidFill>
                <a:effectLst/>
                <a:latin typeface="Arial" panose="020B0604020202020204" pitchFamily="34" charset="0"/>
              </a:rPr>
              <a:t>3. </a:t>
            </a:r>
            <a:r>
              <a:rPr lang="en-US" sz="1800" b="1" i="0" u="none" strike="noStrike" dirty="0">
                <a:solidFill>
                  <a:srgbClr val="000000"/>
                </a:solidFill>
                <a:effectLst/>
                <a:latin typeface="Arial" panose="020B0604020202020204" pitchFamily="34" charset="0"/>
              </a:rPr>
              <a:t>Ensemble adversarial training</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To avoid the large computational cost brought by PGD adversarial training, proposes to </a:t>
            </a:r>
            <a:r>
              <a:rPr lang="en-US" sz="1800" b="0" i="0" u="none" strike="noStrike" dirty="0" err="1">
                <a:solidFill>
                  <a:srgbClr val="000000"/>
                </a:solidFill>
                <a:effectLst/>
                <a:latin typeface="Arial" panose="020B0604020202020204" pitchFamily="34" charset="0"/>
              </a:rPr>
              <a:t>adversarially</a:t>
            </a:r>
            <a:r>
              <a:rPr lang="en-US" sz="1800" b="0" i="0" u="none" strike="noStrike" dirty="0">
                <a:solidFill>
                  <a:srgbClr val="000000"/>
                </a:solidFill>
                <a:effectLst/>
                <a:latin typeface="Arial" panose="020B0604020202020204" pitchFamily="34" charset="0"/>
              </a:rPr>
              <a:t> train a robust ImageNet model by FGSM with random starts. However, the </a:t>
            </a:r>
            <a:r>
              <a:rPr lang="en-US" sz="1800" b="0" i="0" u="none" strike="noStrike" dirty="0" err="1">
                <a:solidFill>
                  <a:srgbClr val="000000"/>
                </a:solidFill>
                <a:effectLst/>
                <a:latin typeface="Arial" panose="020B0604020202020204" pitchFamily="34" charset="0"/>
              </a:rPr>
              <a:t>adversarially</a:t>
            </a:r>
            <a:r>
              <a:rPr lang="en-US" sz="1800" b="0" i="0" u="none" strike="noStrike" dirty="0">
                <a:solidFill>
                  <a:srgbClr val="000000"/>
                </a:solidFill>
                <a:effectLst/>
                <a:latin typeface="Arial" panose="020B0604020202020204" pitchFamily="34" charset="0"/>
              </a:rPr>
              <a:t> trained model is even vulnerable to black-box attacks. To tackle this problem, the authors propose a training methodology that incorporates adversarial samples transferred from multiple pre-trained models; namely, ensemble adversarial training (EAT) . Intuitively, EAT increases the diversity of adversarial samples used for adversarial training, and thus enhances network robustness against adversarial samples transferred from other models.</a:t>
            </a:r>
            <a:endParaRPr lang="en-US" sz="1800" b="0" dirty="0">
              <a:effectLst/>
            </a:endParaRPr>
          </a:p>
          <a:p>
            <a:pPr rtl="0">
              <a:spcBef>
                <a:spcPts val="0"/>
              </a:spcBef>
              <a:spcAft>
                <a:spcPts val="800"/>
              </a:spcAft>
            </a:pPr>
            <a:endParaRPr lang="en-US" sz="1600" b="0" dirty="0">
              <a:effectLst/>
            </a:endParaRPr>
          </a:p>
          <a:p>
            <a:pPr rtl="0">
              <a:spcBef>
                <a:spcPts val="0"/>
              </a:spcBef>
              <a:spcAft>
                <a:spcPts val="800"/>
              </a:spcAft>
            </a:pPr>
            <a:br>
              <a:rPr lang="en-US" sz="2400" dirty="0"/>
            </a:br>
            <a:br>
              <a:rPr lang="en-US" sz="2400" dirty="0"/>
            </a:br>
            <a:br>
              <a:rPr lang="en-US" sz="2000" dirty="0"/>
            </a:br>
            <a:endParaRPr lang="en-US" sz="1600" b="0" dirty="0">
              <a:effectLst/>
            </a:endParaRPr>
          </a:p>
          <a:p>
            <a:br>
              <a:rPr lang="en-US" sz="2400" dirty="0"/>
            </a:b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245319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81280"/>
            <a:ext cx="7772400" cy="8792150"/>
          </a:xfrm>
          <a:prstGeom prst="rect">
            <a:avLst/>
          </a:prstGeom>
          <a:noFill/>
        </p:spPr>
        <p:txBody>
          <a:bodyPr wrap="square">
            <a:spAutoFit/>
          </a:bodyPr>
          <a:lstStyle/>
          <a:p>
            <a:pPr rtl="0">
              <a:spcBef>
                <a:spcPts val="0"/>
              </a:spcBef>
              <a:spcAft>
                <a:spcPts val="800"/>
              </a:spcAft>
            </a:pPr>
            <a:r>
              <a:rPr lang="en-US" sz="2000" b="0" i="0" u="none" strike="noStrike" dirty="0">
                <a:solidFill>
                  <a:srgbClr val="000000"/>
                </a:solidFill>
                <a:effectLst/>
                <a:latin typeface="Arial" panose="020B0604020202020204" pitchFamily="34" charset="0"/>
              </a:rPr>
              <a:t>4. </a:t>
            </a:r>
            <a:r>
              <a:rPr lang="en-US" sz="2000" b="1" i="0" u="none" strike="noStrike" dirty="0">
                <a:solidFill>
                  <a:srgbClr val="000000"/>
                </a:solidFill>
                <a:effectLst/>
                <a:latin typeface="Arial" panose="020B0604020202020204" pitchFamily="34" charset="0"/>
              </a:rPr>
              <a:t>Randomization</a:t>
            </a:r>
            <a:endParaRPr lang="en-US" sz="28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Many recent defenses resort to randomization schemes for mitigating the effects of adversarial perturbations in the input/feature domain. The intuition behind this type of defense is that DNNs are always robust to random perturbations. A randomization based defense attempts to randomize the adversarial effects into random effects, which are not a concern for most DNNs. Randomization-based defenses have achieved comparable performance under black-box and gray-box settings, but in the white-box setting, the </a:t>
            </a:r>
            <a:r>
              <a:rPr lang="en-US" sz="1800" b="0" i="0" u="none" strike="noStrike" dirty="0" err="1">
                <a:solidFill>
                  <a:srgbClr val="000000"/>
                </a:solidFill>
                <a:effectLst/>
                <a:latin typeface="Arial" panose="020B0604020202020204" pitchFamily="34" charset="0"/>
              </a:rPr>
              <a:t>EoT</a:t>
            </a:r>
            <a:r>
              <a:rPr lang="en-US" sz="1800" b="0" i="0" u="none" strike="noStrike" dirty="0">
                <a:solidFill>
                  <a:srgbClr val="000000"/>
                </a:solidFill>
                <a:effectLst/>
                <a:latin typeface="Arial" panose="020B0604020202020204" pitchFamily="34" charset="0"/>
              </a:rPr>
              <a:t> method can compromise most of them by considering the randomization process in the attack process.</a:t>
            </a:r>
            <a:endParaRPr lang="en-US" sz="1800" b="0" dirty="0">
              <a:effectLst/>
            </a:endParaRPr>
          </a:p>
          <a:p>
            <a:pPr rtl="0">
              <a:spcBef>
                <a:spcPts val="0"/>
              </a:spcBef>
              <a:spcAft>
                <a:spcPts val="800"/>
              </a:spcAft>
            </a:pPr>
            <a:endParaRPr lang="en-US" sz="1600" dirty="0">
              <a:latin typeface="Arial" panose="020B0604020202020204" pitchFamily="34" charset="0"/>
            </a:endParaRPr>
          </a:p>
          <a:p>
            <a:pPr rtl="0">
              <a:spcBef>
                <a:spcPts val="0"/>
              </a:spcBef>
              <a:spcAft>
                <a:spcPts val="800"/>
              </a:spcAft>
            </a:pPr>
            <a:r>
              <a:rPr lang="en-US" sz="1600" b="0" i="0" u="none" strike="noStrike" dirty="0">
                <a:solidFill>
                  <a:srgbClr val="000000"/>
                </a:solidFill>
                <a:effectLst/>
                <a:latin typeface="Arial" panose="020B0604020202020204" pitchFamily="34" charset="0"/>
              </a:rPr>
              <a:t>5. </a:t>
            </a:r>
            <a:r>
              <a:rPr lang="en-US" sz="1800" b="1" i="0" u="none" strike="noStrike" dirty="0">
                <a:solidFill>
                  <a:srgbClr val="000000"/>
                </a:solidFill>
                <a:effectLst/>
                <a:latin typeface="Arial" panose="020B0604020202020204" pitchFamily="34" charset="0"/>
              </a:rPr>
              <a:t>Denoising</a:t>
            </a:r>
            <a:endParaRPr lang="en-US" sz="18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Denoising is a very straightforward method in terms of mitigating adversarial perturbations/effects. Previous works point out two directions to design such a defense: input denoising and feature denoising. The first direction attempts to partially or fully remove the adversarial perturbations from the inputs, and the second direction attempts to alleviate the effects of adversarial perturbations on high-level features learned by DNNs. </a:t>
            </a:r>
            <a:endParaRPr lang="en-US" sz="2400" b="0" dirty="0">
              <a:effectLst/>
            </a:endParaRPr>
          </a:p>
          <a:p>
            <a:br>
              <a:rPr lang="en-US" sz="2400" dirty="0"/>
            </a:br>
            <a:br>
              <a:rPr lang="en-US" sz="2400" dirty="0"/>
            </a:br>
            <a:br>
              <a:rPr lang="en-US" sz="2000" dirty="0"/>
            </a:br>
            <a:endParaRPr lang="en-US" sz="1600" b="0" dirty="0">
              <a:effectLst/>
            </a:endParaRPr>
          </a:p>
          <a:p>
            <a:br>
              <a:rPr lang="en-US" sz="2400" dirty="0"/>
            </a:b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221652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1828800" y="297785"/>
            <a:ext cx="7772400" cy="400110"/>
          </a:xfrm>
          <a:prstGeom prst="rect">
            <a:avLst/>
          </a:prstGeom>
          <a:noFill/>
        </p:spPr>
        <p:txBody>
          <a:bodyPr wrap="square">
            <a:spAutoFit/>
          </a:bodyPr>
          <a:lstStyle/>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Introduction</a:t>
            </a:r>
          </a:p>
        </p:txBody>
      </p:sp>
      <p:sp>
        <p:nvSpPr>
          <p:cNvPr id="12" name="TextBox 11">
            <a:extLst>
              <a:ext uri="{FF2B5EF4-FFF2-40B4-BE49-F238E27FC236}">
                <a16:creationId xmlns:a16="http://schemas.microsoft.com/office/drawing/2014/main" id="{957716CB-6102-5624-0EAA-F2E650DBBB0F}"/>
              </a:ext>
            </a:extLst>
          </p:cNvPr>
          <p:cNvSpPr txBox="1"/>
          <p:nvPr/>
        </p:nvSpPr>
        <p:spPr>
          <a:xfrm>
            <a:off x="1229360" y="995680"/>
            <a:ext cx="7599680" cy="5416868"/>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With the rapid developments of artificial intelligence (AI) and deep learning (DL) techniques, it is critical to ensure the security and robustness of the deployed algorithms.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Recently, the security vulnerability of DL algorithms to adversarial samples has been widely recognized. The fabricated samples can lead to various misbehaviors of the DL models while being perceived as benign by humans. </a:t>
            </a:r>
            <a:endParaRPr lang="en-US" sz="1800" b="0" dirty="0">
              <a:effectLst/>
            </a:endParaRPr>
          </a:p>
          <a:p>
            <a:pPr rtl="0">
              <a:spcBef>
                <a:spcPts val="0"/>
              </a:spcBef>
              <a:spcAft>
                <a:spcPts val="0"/>
              </a:spcAft>
            </a:pPr>
            <a:br>
              <a:rPr lang="en-US" sz="1800" b="0" dirty="0">
                <a:effectLst/>
              </a:rPr>
            </a:br>
            <a:r>
              <a:rPr lang="en-US" sz="1800" b="0" i="0" u="none" strike="noStrike" dirty="0">
                <a:solidFill>
                  <a:srgbClr val="000000"/>
                </a:solidFill>
                <a:effectLst/>
                <a:latin typeface="Arial" panose="020B0604020202020204" pitchFamily="34" charset="0"/>
              </a:rPr>
              <a:t>Successful implementations of adversarial attacks in real physical-world scenarios further demonstrate their practicality.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Hence, adversarial attack and defense techniques have attracted increasing attention from both machine learning and security communities and have become a hot research topic in recent years.</a:t>
            </a:r>
            <a:endParaRPr lang="en-US" sz="1800" b="0" dirty="0">
              <a:effectLst/>
            </a:endParaRPr>
          </a:p>
          <a:p>
            <a:pPr rtl="0">
              <a:spcBef>
                <a:spcPts val="0"/>
              </a:spcBef>
              <a:spcAft>
                <a:spcPts val="0"/>
              </a:spcAft>
            </a:pPr>
            <a:br>
              <a:rPr lang="en-US" sz="1600" b="0" dirty="0">
                <a:effectLst/>
              </a:rPr>
            </a:br>
            <a:br>
              <a:rPr lang="en-US" sz="1600" b="0" dirty="0">
                <a:effectLst/>
              </a:rPr>
            </a:br>
            <a:endParaRPr lang="en-US" sz="1600" b="0" dirty="0">
              <a:effectLst/>
            </a:endParaRPr>
          </a:p>
          <a:p>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148080" y="660400"/>
            <a:ext cx="7680960" cy="550920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 trillion-fold increase in computation power has popularized the usage of deep learning (DL) for handling a variety of machine learning (ML) tasks, such as image classification, natural language processing, and game theory. </a:t>
            </a:r>
            <a:endParaRPr lang="en-US" sz="2000" b="0" dirty="0">
              <a:effectLst/>
            </a:endParaRPr>
          </a:p>
          <a:p>
            <a:pPr rtl="0">
              <a:spcBef>
                <a:spcPts val="0"/>
              </a:spcBef>
              <a:spcAft>
                <a:spcPts val="0"/>
              </a:spcAft>
            </a:pPr>
            <a:br>
              <a:rPr lang="en-US" sz="2000" b="0" dirty="0">
                <a:effectLst/>
              </a:rPr>
            </a:br>
            <a:r>
              <a:rPr lang="en-US" sz="1800" b="0" i="0" u="none" strike="noStrike" dirty="0">
                <a:solidFill>
                  <a:srgbClr val="000000"/>
                </a:solidFill>
                <a:effectLst/>
                <a:latin typeface="Arial" panose="020B0604020202020204" pitchFamily="34" charset="0"/>
              </a:rPr>
              <a:t>However, a severe security threat to the existing DL algorithms has been discovered by the research community : Adversaries can easily fool DL models by perturbing benign samples without being discovered by humans.</a:t>
            </a:r>
          </a:p>
          <a:p>
            <a:pPr rtl="0">
              <a:spcBef>
                <a:spcPts val="0"/>
              </a:spcBef>
              <a:spcAft>
                <a:spcPts val="0"/>
              </a:spcAft>
            </a:pPr>
            <a:r>
              <a:rPr lang="en-US" sz="1800" b="0" i="0" u="none" strike="noStrike" dirty="0">
                <a:solidFill>
                  <a:srgbClr val="000000"/>
                </a:solidFill>
                <a:effectLst/>
                <a:latin typeface="Arial" panose="020B0604020202020204" pitchFamily="34" charset="0"/>
              </a:rPr>
              <a:t>Perturbations that are imperceptible to human vision/hearing are sufficient to prompt the model to make a wrong prediction with high confidence.</a:t>
            </a:r>
            <a:endParaRPr lang="en-US" sz="2000" b="0" dirty="0">
              <a:effectLst/>
            </a:endParaRPr>
          </a:p>
          <a:p>
            <a:pPr rtl="0">
              <a:spcBef>
                <a:spcPts val="0"/>
              </a:spcBef>
              <a:spcAft>
                <a:spcPts val="0"/>
              </a:spcAft>
            </a:pPr>
            <a:br>
              <a:rPr lang="en-US" sz="2000" b="0" dirty="0">
                <a:effectLst/>
              </a:rPr>
            </a:br>
            <a:r>
              <a:rPr lang="en-US" sz="2000" b="0" dirty="0">
                <a:effectLst/>
              </a:rPr>
              <a:t>Thus </a:t>
            </a:r>
            <a:r>
              <a:rPr lang="en-US" sz="1800" b="0" i="0" u="none" strike="noStrike" dirty="0">
                <a:solidFill>
                  <a:srgbClr val="000000"/>
                </a:solidFill>
                <a:effectLst/>
                <a:latin typeface="Arial" panose="020B0604020202020204" pitchFamily="34" charset="0"/>
              </a:rPr>
              <a:t>adversarial sample is considered to be a significant obstacle to the mass deployment of DL models that are in production.</a:t>
            </a:r>
            <a:endParaRPr lang="en-US" sz="2000" b="0" dirty="0">
              <a:effectLst/>
            </a:endParaRPr>
          </a:p>
          <a:p>
            <a:br>
              <a:rPr lang="en-US" sz="20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29849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239520" y="904241"/>
            <a:ext cx="7561580" cy="4801314"/>
          </a:xfrm>
          <a:prstGeom prst="rect">
            <a:avLst/>
          </a:prstGeom>
          <a:noFill/>
        </p:spPr>
        <p:txBody>
          <a:bodyPr wrap="square">
            <a:spAutoFit/>
          </a:bodyPr>
          <a:lstStyle/>
          <a:p>
            <a:pPr rtl="0">
              <a:spcBef>
                <a:spcPts val="800"/>
              </a:spcBef>
              <a:spcAft>
                <a:spcPts val="0"/>
              </a:spcAft>
            </a:pPr>
            <a:r>
              <a:rPr lang="en-US" sz="1800" b="0" i="0" u="none" strike="noStrike" dirty="0">
                <a:solidFill>
                  <a:srgbClr val="000000"/>
                </a:solidFill>
                <a:effectLst/>
                <a:latin typeface="Arial" panose="020B0604020202020204" pitchFamily="34" charset="0"/>
              </a:rPr>
              <a:t>Adversarial attacks are crafted malicious inputs(image, text, and voice) that are fed to the machine learning models in order to cause them make a mistake or a wrong prediction.</a:t>
            </a:r>
          </a:p>
          <a:p>
            <a:pPr rtl="0">
              <a:spcBef>
                <a:spcPts val="800"/>
              </a:spcBef>
              <a:spcAft>
                <a:spcPts val="0"/>
              </a:spcAft>
            </a:pPr>
            <a:r>
              <a:rPr lang="en-US" sz="1800" b="0" i="0" u="none" strike="noStrike" dirty="0">
                <a:solidFill>
                  <a:srgbClr val="000000"/>
                </a:solidFill>
                <a:effectLst/>
                <a:latin typeface="Arial" panose="020B0604020202020204" pitchFamily="34" charset="0"/>
              </a:rPr>
              <a:t> </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The objective of these attacks can be anything. For instance, it can be either to:</a:t>
            </a:r>
            <a:endParaRPr lang="en-US" sz="2400" b="0" dirty="0">
              <a:effectLst/>
            </a:endParaRPr>
          </a:p>
          <a:p>
            <a:pPr rtl="0" fontAlgn="base">
              <a:spcBef>
                <a:spcPts val="220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perform a targeted attack against an entity, organization or individual,</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evade fake news detection systems to alter political discourse,</a:t>
            </a:r>
          </a:p>
          <a:p>
            <a:pPr rtl="0" fontAlgn="base">
              <a:spcBef>
                <a:spcPts val="0"/>
              </a:spcBef>
              <a:spcAft>
                <a:spcPts val="2200"/>
              </a:spcAft>
              <a:buFont typeface="+mj-lt"/>
              <a:buAutoNum type="arabicPeriod"/>
            </a:pPr>
            <a:r>
              <a:rPr lang="en-US" sz="1800" b="0" i="0" u="none" strike="noStrike" dirty="0">
                <a:solidFill>
                  <a:srgbClr val="000000"/>
                </a:solidFill>
                <a:effectLst/>
                <a:latin typeface="Arial" panose="020B0604020202020204" pitchFamily="34" charset="0"/>
              </a:rPr>
              <a:t>poison training data for artificial intelligence systems to produce inaccurate results</a:t>
            </a:r>
          </a:p>
          <a:p>
            <a:pPr rtl="0">
              <a:spcBef>
                <a:spcPts val="0"/>
              </a:spcBef>
              <a:spcAft>
                <a:spcPts val="0"/>
              </a:spcAft>
            </a:pPr>
            <a:br>
              <a:rPr lang="en-US" sz="1600" b="0" dirty="0">
                <a:effectLst/>
              </a:rPr>
            </a:br>
            <a:br>
              <a:rPr lang="en-US" sz="1600" b="0" dirty="0">
                <a:effectLst/>
              </a:rPr>
            </a:br>
            <a:endParaRPr lang="en-US" sz="1600" b="0" dirty="0">
              <a:effectLst/>
            </a:endParaRPr>
          </a:p>
          <a:p>
            <a:br>
              <a:rPr lang="en-US" dirty="0"/>
            </a:br>
            <a:endParaRPr lang="en-IN" dirty="0"/>
          </a:p>
        </p:txBody>
      </p:sp>
      <p:sp>
        <p:nvSpPr>
          <p:cNvPr id="3" name="TextBox 2">
            <a:extLst>
              <a:ext uri="{FF2B5EF4-FFF2-40B4-BE49-F238E27FC236}">
                <a16:creationId xmlns:a16="http://schemas.microsoft.com/office/drawing/2014/main" id="{60DC8A65-D9A4-8060-AD40-CD0303671942}"/>
              </a:ext>
            </a:extLst>
          </p:cNvPr>
          <p:cNvSpPr txBox="1"/>
          <p:nvPr/>
        </p:nvSpPr>
        <p:spPr>
          <a:xfrm>
            <a:off x="-660400" y="295106"/>
            <a:ext cx="6299200" cy="400110"/>
          </a:xfrm>
          <a:prstGeom prst="rect">
            <a:avLst/>
          </a:prstGeom>
          <a:noFill/>
        </p:spPr>
        <p:txBody>
          <a:bodyPr wrap="square">
            <a:spAutoFit/>
          </a:bodyPr>
          <a:lstStyle/>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Adversarial Attacks : </a:t>
            </a:r>
          </a:p>
        </p:txBody>
      </p:sp>
    </p:spTree>
    <p:extLst>
      <p:ext uri="{BB962C8B-B14F-4D97-AF65-F5344CB8AC3E}">
        <p14:creationId xmlns:p14="http://schemas.microsoft.com/office/powerpoint/2010/main" val="36627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18678"/>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0" y="297219"/>
            <a:ext cx="7772400" cy="369332"/>
          </a:xfrm>
          <a:prstGeom prst="rect">
            <a:avLst/>
          </a:prstGeom>
          <a:noFill/>
        </p:spPr>
        <p:txBody>
          <a:bodyPr wrap="square">
            <a:spAutoFit/>
          </a:bodyPr>
          <a:lstStyle/>
          <a:p>
            <a:pPr marL="0" marR="0" lvl="0" indent="0" algn="ctr" rtl="0">
              <a:spcBef>
                <a:spcPts val="0"/>
              </a:spcBef>
              <a:spcAft>
                <a:spcPts val="0"/>
              </a:spcAft>
              <a:buNone/>
            </a:pPr>
            <a:r>
              <a:rPr lang="en-US" sz="1800" b="1" i="0" u="none" strike="noStrike" dirty="0">
                <a:solidFill>
                  <a:srgbClr val="000000"/>
                </a:solidFill>
                <a:effectLst/>
                <a:latin typeface="Arial" panose="020B0604020202020204" pitchFamily="34" charset="0"/>
              </a:rPr>
              <a:t>A small demonstration of adversarial examples :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273492" y="883921"/>
            <a:ext cx="7772399" cy="6278642"/>
          </a:xfrm>
          <a:prstGeom prst="rect">
            <a:avLst/>
          </a:prstGeom>
          <a:noFill/>
        </p:spPr>
        <p:txBody>
          <a:bodyPr wrap="square">
            <a:spAutoFit/>
          </a:bodyPr>
          <a:lstStyle/>
          <a:p>
            <a:pPr rtl="0">
              <a:spcBef>
                <a:spcPts val="0"/>
              </a:spcBef>
              <a:spcAft>
                <a:spcPts val="1200"/>
              </a:spcAft>
            </a:pPr>
            <a:r>
              <a:rPr lang="en-US" sz="1800" dirty="0">
                <a:latin typeface="Arial" panose="020B0604020202020204" pitchFamily="34" charset="0"/>
              </a:rPr>
              <a:t>A</a:t>
            </a:r>
            <a:r>
              <a:rPr lang="en-US" sz="1800" b="0" i="0" u="none" strike="noStrike" dirty="0">
                <a:solidFill>
                  <a:srgbClr val="000000"/>
                </a:solidFill>
                <a:effectLst/>
                <a:latin typeface="Arial" panose="020B0604020202020204" pitchFamily="34" charset="0"/>
              </a:rPr>
              <a:t>n adversarial attack could involve feeding a model false or misleading data while training or adding maliciously prepared data to trick an already trained model.</a:t>
            </a:r>
          </a:p>
          <a:p>
            <a:pPr rtl="0">
              <a:spcBef>
                <a:spcPts val="0"/>
              </a:spcBef>
              <a:spcAft>
                <a:spcPts val="1200"/>
              </a:spcAft>
            </a:pPr>
            <a:endParaRPr lang="en-US" sz="1800" b="0" i="0" u="none" strike="noStrike" dirty="0">
              <a:solidFill>
                <a:srgbClr val="000000"/>
              </a:solidFill>
              <a:effectLst/>
              <a:latin typeface="Arial" panose="020B0604020202020204" pitchFamily="34" charset="0"/>
            </a:endParaRPr>
          </a:p>
          <a:p>
            <a:pPr rtl="0">
              <a:spcBef>
                <a:spcPts val="0"/>
              </a:spcBef>
              <a:spcAft>
                <a:spcPts val="1200"/>
              </a:spcAft>
            </a:pPr>
            <a:r>
              <a:rPr lang="en-US" sz="1800" b="0" i="0" u="none" strike="noStrike" dirty="0">
                <a:solidFill>
                  <a:srgbClr val="000000"/>
                </a:solidFill>
                <a:effectLst/>
                <a:latin typeface="Arial" panose="020B0604020202020204" pitchFamily="34" charset="0"/>
              </a:rPr>
              <a:t>Starting with an image of a panda, the attacker adds a small perturbation that has been calculated to make the image recognized as a gibbon with high confidence.</a:t>
            </a:r>
          </a:p>
          <a:p>
            <a:pPr rtl="0">
              <a:spcBef>
                <a:spcPts val="0"/>
              </a:spcBef>
              <a:spcAft>
                <a:spcPts val="1200"/>
              </a:spcAft>
            </a:pPr>
            <a:endParaRPr lang="en-US" sz="1800" b="0" i="0" u="none" strike="noStrike" dirty="0">
              <a:solidFill>
                <a:srgbClr val="000000"/>
              </a:solidFill>
              <a:effectLst/>
              <a:latin typeface="Arial" panose="020B0604020202020204" pitchFamily="34" charset="0"/>
            </a:endParaRPr>
          </a:p>
          <a:p>
            <a:pPr rtl="0">
              <a:spcBef>
                <a:spcPts val="0"/>
              </a:spcBef>
              <a:spcAft>
                <a:spcPts val="1200"/>
              </a:spcAft>
            </a:pPr>
            <a:endParaRPr lang="en-US" sz="1800" dirty="0">
              <a:latin typeface="Arial" panose="020B0604020202020204" pitchFamily="34" charset="0"/>
            </a:endParaRPr>
          </a:p>
          <a:p>
            <a:pPr rtl="0">
              <a:spcBef>
                <a:spcPts val="0"/>
              </a:spcBef>
              <a:spcAft>
                <a:spcPts val="1200"/>
              </a:spcAft>
            </a:pPr>
            <a:endParaRPr lang="en-US" sz="1800" b="0" i="0" u="none" strike="noStrike" dirty="0">
              <a:solidFill>
                <a:srgbClr val="000000"/>
              </a:solidFill>
              <a:effectLst/>
              <a:latin typeface="Arial" panose="020B0604020202020204" pitchFamily="34" charset="0"/>
            </a:endParaRPr>
          </a:p>
          <a:p>
            <a:pPr rtl="0">
              <a:spcBef>
                <a:spcPts val="0"/>
              </a:spcBef>
              <a:spcAft>
                <a:spcPts val="1200"/>
              </a:spcAft>
            </a:pPr>
            <a:endParaRPr lang="en-US" sz="1800" dirty="0">
              <a:latin typeface="Arial" panose="020B0604020202020204" pitchFamily="34" charset="0"/>
            </a:endParaRPr>
          </a:p>
          <a:p>
            <a:pPr rtl="0">
              <a:spcBef>
                <a:spcPts val="0"/>
              </a:spcBef>
              <a:spcAft>
                <a:spcPts val="1200"/>
              </a:spcAft>
            </a:pPr>
            <a:endParaRPr lang="en-US" sz="2400" b="0" dirty="0">
              <a:effectLst/>
            </a:endParaRPr>
          </a:p>
          <a:p>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pic>
        <p:nvPicPr>
          <p:cNvPr id="1030" name="Picture 6" descr="Adversarial Attacks on AI/ML">
            <a:extLst>
              <a:ext uri="{FF2B5EF4-FFF2-40B4-BE49-F238E27FC236}">
                <a16:creationId xmlns:a16="http://schemas.microsoft.com/office/drawing/2014/main" id="{1C84FDBB-429D-4291-1982-EA687F0AB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405" y="3953330"/>
            <a:ext cx="4258310" cy="161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0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1798320" y="353809"/>
            <a:ext cx="7772400" cy="400110"/>
          </a:xfrm>
          <a:prstGeom prst="rect">
            <a:avLst/>
          </a:prstGeom>
          <a:noFill/>
        </p:spPr>
        <p:txBody>
          <a:bodyPr wrap="square">
            <a:spAutoFit/>
          </a:bodyPr>
          <a:lstStyle/>
          <a:p>
            <a:pPr marL="0" marR="0" lvl="0" indent="0" algn="ctr" rtl="0">
              <a:spcBef>
                <a:spcPts val="0"/>
              </a:spcBef>
              <a:spcAft>
                <a:spcPts val="0"/>
              </a:spcAft>
              <a:buNone/>
            </a:pPr>
            <a:r>
              <a:rPr lang="en-IN" sz="2000" b="1" i="0" u="none" strike="noStrike" dirty="0">
                <a:solidFill>
                  <a:srgbClr val="000000"/>
                </a:solidFill>
                <a:effectLst/>
                <a:latin typeface="Arial" panose="020B0604020202020204" pitchFamily="34" charset="0"/>
              </a:rPr>
              <a:t>Objectives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229360" y="995680"/>
            <a:ext cx="7599680" cy="3939540"/>
          </a:xfrm>
          <a:prstGeom prst="rect">
            <a:avLst/>
          </a:prstGeom>
          <a:noFill/>
        </p:spPr>
        <p:txBody>
          <a:bodyPr wrap="square">
            <a:spAutoFit/>
          </a:bodyPr>
          <a:lstStyle/>
          <a:p>
            <a:pPr rtl="0">
              <a:spcBef>
                <a:spcPts val="800"/>
              </a:spcBef>
              <a:spcAft>
                <a:spcPts val="0"/>
              </a:spcAft>
            </a:pPr>
            <a:r>
              <a:rPr lang="en-US" sz="1800" b="0" i="0" u="none" strike="noStrike" dirty="0">
                <a:solidFill>
                  <a:srgbClr val="000000"/>
                </a:solidFill>
                <a:effectLst/>
                <a:latin typeface="Arial" panose="020B0604020202020204" pitchFamily="34" charset="0"/>
              </a:rPr>
              <a:t>1.</a:t>
            </a:r>
            <a:r>
              <a:rPr lang="en-US" sz="1800" b="1"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Times New Roman" panose="02020603050405020304" pitchFamily="18" charset="0"/>
              </a:rPr>
              <a:t>Demonstrate different kinds of attacks on ML/DL models.</a:t>
            </a:r>
            <a:endParaRPr lang="en-US" sz="1800" dirty="0">
              <a:latin typeface="Arial" panose="020B0604020202020204" pitchFamily="34" charset="0"/>
            </a:endParaRPr>
          </a:p>
          <a:p>
            <a:pPr rtl="0">
              <a:spcBef>
                <a:spcPts val="0"/>
              </a:spcBef>
              <a:spcAft>
                <a:spcPts val="0"/>
              </a:spcAft>
            </a:pP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a:t>
            </a:r>
            <a:r>
              <a:rPr lang="en-US" sz="1800" b="1"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Times New Roman" panose="02020603050405020304" pitchFamily="18" charset="0"/>
              </a:rPr>
              <a:t>Demonstrate Defense mechanisms </a:t>
            </a:r>
          </a:p>
          <a:p>
            <a:pPr rtl="0">
              <a:spcBef>
                <a:spcPts val="0"/>
              </a:spcBef>
              <a:spcAft>
                <a:spcPts val="0"/>
              </a:spcAft>
            </a:pPr>
            <a:endParaRPr lang="en-US" sz="1800" dirty="0">
              <a:latin typeface="Times New Roman" panose="02020603050405020304" pitchFamily="18"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a:t>
            </a:r>
            <a:r>
              <a:rPr lang="en-US" sz="1800" b="0" i="0" u="none" strike="noStrike" dirty="0">
                <a:solidFill>
                  <a:srgbClr val="000000"/>
                </a:solidFill>
                <a:effectLst/>
                <a:latin typeface="Times New Roman" panose="02020603050405020304" pitchFamily="18" charset="0"/>
              </a:rPr>
              <a:t>. Build robust models</a:t>
            </a:r>
          </a:p>
          <a:p>
            <a:pPr rtl="0">
              <a:spcBef>
                <a:spcPts val="0"/>
              </a:spcBef>
              <a:spcAft>
                <a:spcPts val="0"/>
              </a:spcAft>
            </a:pPr>
            <a:endParaRPr lang="en-US" sz="2400" b="0" dirty="0">
              <a:effectLst/>
            </a:endParaRPr>
          </a:p>
          <a:p>
            <a:pPr rtl="0">
              <a:spcBef>
                <a:spcPts val="0"/>
              </a:spcBef>
              <a:spcAft>
                <a:spcPts val="0"/>
              </a:spcAft>
            </a:pPr>
            <a:r>
              <a:rPr lang="en-US" sz="1800" dirty="0">
                <a:latin typeface="Arial" panose="020B0604020202020204" pitchFamily="34" charset="0"/>
              </a:rPr>
              <a:t>4</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Times New Roman" panose="02020603050405020304" pitchFamily="18" charset="0"/>
              </a:rPr>
              <a:t>Successful implementations of adversarial attacks in real physical-world scenarios further demonstrate their practicality and provide defense mechanisms for various attacks.</a:t>
            </a: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2104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924560" y="273392"/>
            <a:ext cx="7772400" cy="369332"/>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dirty="0">
                <a:solidFill>
                  <a:srgbClr val="000000"/>
                </a:solidFill>
                <a:effectLst/>
                <a:latin typeface="Arial" panose="020B0604020202020204" pitchFamily="34" charset="0"/>
              </a:rPr>
              <a:t>Types of adversarial attacks </a:t>
            </a:r>
            <a:r>
              <a:rPr lang="en-IN" sz="1800" b="0" i="0" u="none" strike="noStrike" dirty="0">
                <a:solidFill>
                  <a:srgbClr val="000000"/>
                </a:solidFill>
                <a:effectLst/>
                <a:latin typeface="Arial" panose="020B0604020202020204" pitchFamily="34" charset="0"/>
              </a:rPr>
              <a:t>:</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229360" y="995680"/>
            <a:ext cx="7599680" cy="6350456"/>
          </a:xfrm>
          <a:prstGeom prst="rect">
            <a:avLst/>
          </a:prstGeom>
          <a:noFill/>
        </p:spPr>
        <p:txBody>
          <a:bodyPr wrap="square">
            <a:spAutoFit/>
          </a:bodyPr>
          <a:lstStyle/>
          <a:p>
            <a:pPr rtl="0">
              <a:spcBef>
                <a:spcPts val="800"/>
              </a:spcBef>
              <a:spcAft>
                <a:spcPts val="0"/>
              </a:spcAft>
            </a:pPr>
            <a:r>
              <a:rPr lang="en-US" sz="1800" b="0" i="0" u="none" strike="noStrike" dirty="0">
                <a:solidFill>
                  <a:srgbClr val="000000"/>
                </a:solidFill>
                <a:effectLst/>
                <a:latin typeface="Arial" panose="020B0604020202020204" pitchFamily="34" charset="0"/>
              </a:rPr>
              <a:t>1.</a:t>
            </a:r>
            <a:r>
              <a:rPr lang="en-US" sz="1800" b="1" i="0" u="none" strike="noStrike" dirty="0">
                <a:solidFill>
                  <a:srgbClr val="000000"/>
                </a:solidFill>
                <a:effectLst/>
                <a:latin typeface="Arial" panose="020B0604020202020204" pitchFamily="34" charset="0"/>
              </a:rPr>
              <a:t> Back Door Attack </a:t>
            </a:r>
            <a:r>
              <a:rPr lang="en-US" sz="1800" b="0" i="0" u="none" strike="noStrike" dirty="0">
                <a:solidFill>
                  <a:srgbClr val="000000"/>
                </a:solidFill>
                <a:effectLst/>
                <a:latin typeface="Arial" panose="020B0604020202020204" pitchFamily="34" charset="0"/>
              </a:rPr>
              <a:t>:</a:t>
            </a: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This is a specialized type of adversarial machine learning technique that manipulates the behavior of AI algorithms. It aims to implant adversarial vulnerabilities in the machine learning model during the training phase.</a:t>
            </a:r>
          </a:p>
          <a:p>
            <a:pPr rtl="0">
              <a:spcBef>
                <a:spcPts val="0"/>
              </a:spcBef>
              <a:spcAft>
                <a:spcPts val="0"/>
              </a:spcAft>
            </a:pPr>
            <a:endParaRPr lang="en-US" sz="1800" dirty="0">
              <a:latin typeface="Arial" panose="020B0604020202020204" pitchFamily="34" charset="0"/>
            </a:endParaRPr>
          </a:p>
          <a:p>
            <a:pPr rtl="0">
              <a:spcBef>
                <a:spcPts val="0"/>
              </a:spcBef>
              <a:spcAft>
                <a:spcPts val="0"/>
              </a:spcAft>
            </a:pP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a:t>
            </a:r>
            <a:r>
              <a:rPr lang="en-US" sz="1800" b="1" i="0" u="none" strike="noStrike" dirty="0">
                <a:solidFill>
                  <a:srgbClr val="000000"/>
                </a:solidFill>
                <a:effectLst/>
                <a:latin typeface="Arial" panose="020B0604020202020204" pitchFamily="34" charset="0"/>
              </a:rPr>
              <a:t> Blackbox Attack </a:t>
            </a:r>
            <a:r>
              <a:rPr lang="en-US" sz="1800" b="0" i="0" u="none" strike="noStrike" dirty="0">
                <a:solidFill>
                  <a:srgbClr val="000000"/>
                </a:solidFill>
                <a:effectLst/>
                <a:latin typeface="Arial" panose="020B0604020202020204" pitchFamily="34" charset="0"/>
              </a:rPr>
              <a:t>: </a:t>
            </a: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Here the attacker has no knowledge of algorithms and working mechanisms of the target device. Attackers execute queries against the target, and analyze the resulting changes and outputs, and try to build a copy of the target device using that data.</a:t>
            </a:r>
          </a:p>
          <a:p>
            <a:pPr rtl="0">
              <a:spcBef>
                <a:spcPts val="0"/>
              </a:spcBef>
              <a:spcAft>
                <a:spcPts val="0"/>
              </a:spcAft>
            </a:pP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a:t>
            </a:r>
            <a:r>
              <a:rPr lang="en-US" sz="1800" b="1" i="0" u="none" strike="noStrike" dirty="0">
                <a:solidFill>
                  <a:srgbClr val="000000"/>
                </a:solidFill>
                <a:effectLst/>
                <a:latin typeface="Arial" panose="020B0604020202020204" pitchFamily="34" charset="0"/>
              </a:rPr>
              <a:t>White-box Attack </a:t>
            </a:r>
            <a:r>
              <a:rPr lang="en-US" sz="1800" b="0" i="0" u="none" strike="noStrike" dirty="0">
                <a:solidFill>
                  <a:srgbClr val="000000"/>
                </a:solidFill>
                <a:effectLst/>
                <a:latin typeface="Arial" panose="020B0604020202020204" pitchFamily="34" charset="0"/>
              </a:rPr>
              <a:t>: </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It exploits model-internal information. It assumes complete knowledge of the targeted model, including its parameter values, architecture, training methods and more.</a:t>
            </a:r>
            <a:endParaRPr lang="en-US" sz="2400" b="0" dirty="0">
              <a:effectLst/>
            </a:endParaRPr>
          </a:p>
          <a:p>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312120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56640" y="284480"/>
            <a:ext cx="7772400" cy="4134465"/>
          </a:xfrm>
          <a:prstGeom prst="rect">
            <a:avLst/>
          </a:prstGeom>
          <a:noFill/>
        </p:spPr>
        <p:txBody>
          <a:bodyPr wrap="square">
            <a:spAutoFit/>
          </a:bodyPr>
          <a:lstStyle/>
          <a:p>
            <a:pPr rtl="0">
              <a:spcBef>
                <a:spcPts val="800"/>
              </a:spcBef>
              <a:spcAft>
                <a:spcPts val="0"/>
              </a:spcAft>
            </a:pPr>
            <a:r>
              <a:rPr lang="en-US" sz="1800" b="0" i="0" u="none" strike="noStrike" dirty="0">
                <a:solidFill>
                  <a:srgbClr val="000000"/>
                </a:solidFill>
                <a:effectLst/>
                <a:latin typeface="Arial" panose="020B0604020202020204" pitchFamily="34" charset="0"/>
              </a:rPr>
              <a:t>4. </a:t>
            </a:r>
            <a:r>
              <a:rPr lang="en-US" sz="1800" b="1" i="0" u="none" strike="noStrike" dirty="0">
                <a:solidFill>
                  <a:srgbClr val="000000"/>
                </a:solidFill>
                <a:effectLst/>
                <a:latin typeface="Arial" panose="020B0604020202020204" pitchFamily="34" charset="0"/>
              </a:rPr>
              <a:t>Integrity Attack </a:t>
            </a:r>
            <a:r>
              <a:rPr lang="en-US" sz="1800" b="0" i="0" u="none" strike="noStrike" dirty="0">
                <a:solidFill>
                  <a:srgbClr val="000000"/>
                </a:solidFill>
                <a:effectLst/>
                <a:latin typeface="Arial" panose="020B0604020202020204" pitchFamily="34" charset="0"/>
              </a:rPr>
              <a:t>: </a:t>
            </a: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Here, the data, and algorithms used to train a model is tempered that causes the model to behave differently.</a:t>
            </a:r>
          </a:p>
          <a:p>
            <a:pPr rtl="0">
              <a:spcBef>
                <a:spcPts val="0"/>
              </a:spcBef>
              <a:spcAft>
                <a:spcPts val="0"/>
              </a:spcAft>
            </a:pPr>
            <a:endParaRPr lang="en-US" sz="24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5. </a:t>
            </a:r>
            <a:r>
              <a:rPr lang="en-US" sz="1800" b="1" i="0" u="none" strike="noStrike" dirty="0">
                <a:solidFill>
                  <a:srgbClr val="000000"/>
                </a:solidFill>
                <a:effectLst/>
                <a:latin typeface="Arial" panose="020B0604020202020204" pitchFamily="34" charset="0"/>
              </a:rPr>
              <a:t>Confidentiality attacks </a:t>
            </a:r>
            <a:r>
              <a:rPr lang="en-US" sz="1800" b="0" i="0" u="none" strike="noStrike" dirty="0">
                <a:solidFill>
                  <a:srgbClr val="000000"/>
                </a:solidFill>
                <a:effectLst/>
                <a:latin typeface="Arial" panose="020B0604020202020204" pitchFamily="34" charset="0"/>
              </a:rPr>
              <a:t>: </a:t>
            </a:r>
            <a:endParaRPr lang="en-US" sz="2400"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Here the data, and algorithms used to develop and train an model is leaked and used to create a copy of the original</a:t>
            </a:r>
            <a:endParaRPr lang="en-US" sz="2400" b="0" dirty="0">
              <a:effectLst/>
            </a:endParaRPr>
          </a:p>
          <a:p>
            <a:br>
              <a:rPr lang="en-US" sz="2400" dirty="0"/>
            </a:br>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spTree>
    <p:extLst>
      <p:ext uri="{BB962C8B-B14F-4D97-AF65-F5344CB8AC3E}">
        <p14:creationId xmlns:p14="http://schemas.microsoft.com/office/powerpoint/2010/main" val="147279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1076960" y="92045"/>
            <a:ext cx="7772400" cy="400110"/>
          </a:xfrm>
          <a:prstGeom prst="rect">
            <a:avLst/>
          </a:prstGeom>
          <a:noFill/>
        </p:spPr>
        <p:txBody>
          <a:bodyPr wrap="square">
            <a:spAutoFit/>
          </a:bodyPr>
          <a:lstStyle/>
          <a:p>
            <a:pPr marL="0" marR="0" lvl="0" indent="0" algn="ctr" rtl="0">
              <a:spcBef>
                <a:spcPts val="0"/>
              </a:spcBef>
              <a:spcAft>
                <a:spcPts val="0"/>
              </a:spcAft>
              <a:buNone/>
            </a:pPr>
            <a:r>
              <a:rPr lang="en-IN" sz="2000" b="1" i="0" dirty="0">
                <a:solidFill>
                  <a:srgbClr val="000000"/>
                </a:solidFill>
                <a:effectLst/>
                <a:latin typeface="Arial" panose="020B0604020202020204" pitchFamily="34" charset="0"/>
              </a:rPr>
              <a:t>Defensive Mechanisms</a:t>
            </a:r>
            <a:r>
              <a:rPr lang="en-IN" sz="2000" b="1" i="0" u="none" strike="noStrike" dirty="0">
                <a:solidFill>
                  <a:srgbClr val="000000"/>
                </a:solidFill>
                <a:effectLst/>
                <a:latin typeface="Arial" panose="020B0604020202020204" pitchFamily="34" charset="0"/>
              </a:rPr>
              <a:t>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178560" y="635348"/>
            <a:ext cx="7650480" cy="1400383"/>
          </a:xfrm>
          <a:prstGeom prst="rect">
            <a:avLst/>
          </a:prstGeom>
          <a:noFill/>
        </p:spPr>
        <p:txBody>
          <a:bodyPr wrap="square">
            <a:spAutoFit/>
          </a:bodyPr>
          <a:lstStyle/>
          <a:p>
            <a:pPr rtl="0">
              <a:spcBef>
                <a:spcPts val="800"/>
              </a:spcBef>
              <a:spcAft>
                <a:spcPts val="0"/>
              </a:spcAft>
            </a:pPr>
            <a:r>
              <a:rPr lang="en-US" sz="1700" b="0" i="0" u="none" strike="noStrike" dirty="0">
                <a:solidFill>
                  <a:srgbClr val="000000"/>
                </a:solidFill>
                <a:effectLst/>
                <a:latin typeface="Arial" panose="020B0604020202020204" pitchFamily="34" charset="0"/>
              </a:rPr>
              <a:t>The representative defenses developed in recent years, mainly includes adversarial training, randomization-based schemes, denoising methods, provable defenses, and some other new defenses. We also aim to present a brief discussion on their effectiveness against different attacks under different settings.</a:t>
            </a:r>
            <a:endParaRPr lang="en-IN" sz="1700" dirty="0"/>
          </a:p>
        </p:txBody>
      </p:sp>
      <p:pic>
        <p:nvPicPr>
          <p:cNvPr id="1028" name="Picture 4">
            <a:extLst>
              <a:ext uri="{FF2B5EF4-FFF2-40B4-BE49-F238E27FC236}">
                <a16:creationId xmlns:a16="http://schemas.microsoft.com/office/drawing/2014/main" id="{B789E480-511C-6838-DA19-08E83B760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80" y="2132094"/>
            <a:ext cx="6052820" cy="373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64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1386</Words>
  <Application>Microsoft Office PowerPoint</Application>
  <PresentationFormat>On-screen Show (4:3)</PresentationFormat>
  <Paragraphs>125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cv</vt:lpstr>
      <vt:lpstr>cv</vt:lpstr>
      <vt:lpstr>cv</vt:lpstr>
      <vt:lpstr>cv</vt:lpstr>
      <vt:lpstr>cv</vt:lpstr>
      <vt:lpstr>cv</vt:lpstr>
      <vt:lpstr>cv</vt:lpstr>
      <vt:lpstr>cv</vt:lpstr>
      <vt:lpstr>cv</vt:lpstr>
      <vt:lpstr>cv</vt:lpstr>
      <vt:lpstr>cv</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CSE</dc:creator>
  <cp:lastModifiedBy>Durgesh Nandini M</cp:lastModifiedBy>
  <cp:revision>5</cp:revision>
  <dcterms:created xsi:type="dcterms:W3CDTF">2013-03-22T06:20:01Z</dcterms:created>
  <dcterms:modified xsi:type="dcterms:W3CDTF">2022-11-08T16:13:32Z</dcterms:modified>
</cp:coreProperties>
</file>