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75" r:id="rId3"/>
    <p:sldId id="257" r:id="rId4"/>
    <p:sldId id="274" r:id="rId5"/>
    <p:sldId id="294" r:id="rId6"/>
    <p:sldId id="286" r:id="rId7"/>
    <p:sldId id="282" r:id="rId8"/>
    <p:sldId id="296" r:id="rId9"/>
    <p:sldId id="284" r:id="rId10"/>
    <p:sldId id="287" r:id="rId11"/>
    <p:sldId id="288" r:id="rId12"/>
    <p:sldId id="295" r:id="rId13"/>
    <p:sldId id="290" r:id="rId14"/>
    <p:sldId id="289" r:id="rId15"/>
    <p:sldId id="267" r:id="rId16"/>
    <p:sldId id="276" r:id="rId17"/>
    <p:sldId id="293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3" autoAdjust="0"/>
    <p:restoredTop sz="94660"/>
  </p:normalViewPr>
  <p:slideViewPr>
    <p:cSldViewPr>
      <p:cViewPr>
        <p:scale>
          <a:sx n="66" d="100"/>
          <a:sy n="66" d="100"/>
        </p:scale>
        <p:origin x="2275" y="4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C1447-C58F-4603-A3C1-A77097A336FD}" type="datetimeFigureOut">
              <a:rPr lang="en-US" smtClean="0"/>
              <a:pPr/>
              <a:t>6/12/2023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EF151-3DE2-40B7-AE5E-57293B5CF8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3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EF151-3DE2-40B7-AE5E-57293B5CF8F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2912-E903-4919-8F99-ADE999AF833C}" type="datetime1">
              <a:rPr lang="en-US" smtClean="0"/>
              <a:pPr/>
              <a:t>6/12/2023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F4A0-2CEC-4402-9814-1742A79C15A7}" type="datetime1">
              <a:rPr lang="en-US" smtClean="0"/>
              <a:pPr/>
              <a:t>6/12/2023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E53A-FBA5-45EF-8FDB-8A1CF67F11DE}" type="datetime1">
              <a:rPr lang="en-US" smtClean="0"/>
              <a:pPr/>
              <a:t>6/12/2023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5181-DD1B-48AF-91DA-04E87C01ED0A}" type="datetime1">
              <a:rPr lang="en-US" smtClean="0"/>
              <a:pPr/>
              <a:t>6/12/2023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C3AA-CB44-488A-84CC-FAEE925558AE}" type="datetime1">
              <a:rPr lang="en-US" smtClean="0"/>
              <a:pPr/>
              <a:t>6/12/2023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1F87-2108-4F32-9ACC-74AFA7004C95}" type="datetime1">
              <a:rPr lang="en-US" smtClean="0"/>
              <a:pPr/>
              <a:t>6/12/2023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C4A0-19F4-41A5-A8D8-988B46AB1160}" type="datetime1">
              <a:rPr lang="en-US" smtClean="0"/>
              <a:pPr/>
              <a:t>6/12/2023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3D5B-E053-4B32-8859-8C5298F10C44}" type="datetime1">
              <a:rPr lang="en-US" smtClean="0"/>
              <a:pPr/>
              <a:t>6/12/2023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F074-1C21-46AB-A505-A8125BE67940}" type="datetime1">
              <a:rPr lang="en-US" smtClean="0"/>
              <a:pPr/>
              <a:t>6/12/2023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00DB-CD10-4A86-B263-35D3D6010E24}" type="datetime1">
              <a:rPr lang="en-US" smtClean="0"/>
              <a:pPr/>
              <a:t>6/12/2023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0343-8F64-406C-9D40-99A903FF9468}" type="datetime1">
              <a:rPr lang="en-US" smtClean="0"/>
              <a:pPr/>
              <a:t>6/12/2023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D8229D3-84A7-42D9-A080-CE94422FF79A}" type="datetime1">
              <a:rPr lang="en-US" smtClean="0"/>
              <a:pPr/>
              <a:t>6/12/2023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609600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Graphical Password </a:t>
            </a:r>
            <a:r>
              <a:rPr lang="en-IN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Authentication System</a:t>
            </a:r>
            <a:endParaRPr lang="en-IN" sz="3600" b="1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62600" y="4953000"/>
            <a:ext cx="33528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Project Group</a:t>
            </a: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Members: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Vivek Yadav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Gaurav Yadav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5105400"/>
            <a:ext cx="3124200" cy="152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Guide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IN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Upasana</a:t>
            </a:r>
            <a:r>
              <a:rPr lang="en-IN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Khadatkar</a:t>
            </a:r>
            <a:r>
              <a:rPr lang="en-I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Professor, CSE</a:t>
            </a:r>
            <a:r>
              <a:rPr lang="en-I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739775"/>
            <a:ext cx="7772400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Major </a:t>
            </a:r>
            <a:r>
              <a:rPr lang="en-IN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Project(Phase-II) </a:t>
            </a:r>
            <a:r>
              <a:rPr lang="en-IN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Report on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2743201"/>
            <a:ext cx="77724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3800" b="1" dirty="0" smtClean="0">
                <a:latin typeface="Times New Roman" pitchFamily="18" charset="0"/>
                <a:cs typeface="Times New Roman" pitchFamily="18" charset="0"/>
              </a:rPr>
              <a:t>CSE </a:t>
            </a:r>
            <a:r>
              <a:rPr lang="en-IN" sz="38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IN" sz="38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3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800" b="1" dirty="0" smtClean="0">
                <a:latin typeface="Times New Roman" pitchFamily="18" charset="0"/>
                <a:cs typeface="Times New Roman" pitchFamily="18" charset="0"/>
              </a:rPr>
              <a:t>Semester</a:t>
            </a: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Department of Computer Science and Engineering,</a:t>
            </a: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endParaRPr lang="en-IN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500" b="1" dirty="0" smtClean="0">
                <a:latin typeface="Times New Roman" pitchFamily="18" charset="0"/>
                <a:cs typeface="Times New Roman" pitchFamily="18" charset="0"/>
              </a:rPr>
              <a:t>Batch 2019-2023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Session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Jan - June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2023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endParaRPr lang="en-IN" sz="23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Presentation Date: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12.06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.2023 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228600"/>
            <a:ext cx="8534400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Shri Shankaracharya Institute of Professional Management &amp; Technology, Raipur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xmlns="" id="{DB928920-029A-1A7A-E332-428A4780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/>
              <a:t>1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89038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 </a:t>
            </a:r>
            <a:r>
              <a:rPr lang="en-IN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endParaRPr lang="en-IN" sz="5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B3EF6D-4CD2-2A2C-98BE-8D7F3B1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/>
              <a:t>10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779381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1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772400" cy="44958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B3EF6D-4CD2-2A2C-98BE-8D7F3B1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 smtClean="0"/>
              <a:t>11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1240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870303" cy="4295105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B3EF6D-4CD2-2A2C-98BE-8D7F3B1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 smtClean="0"/>
              <a:t>12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571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7772399" cy="52578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B3EF6D-4CD2-2A2C-98BE-8D7F3B1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 smtClean="0"/>
              <a:t>13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4386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7772400" cy="47244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B3EF6D-4CD2-2A2C-98BE-8D7F3B1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 smtClean="0"/>
              <a:t>14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8598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838200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5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347" y="1166660"/>
            <a:ext cx="8001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Password Authentication system works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of registration, the system will display a 3*3 grid consist of 9 images for password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thumbnail image is assigned a numerical value, and the sequence of selection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generate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numerical password.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creates a graphical password by selecting 3 images from a 3*3 grid. In graphical password during the authentication.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authentication, the user must enter the registered images in the correct sequence to successfully login.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provide a new and more reliable way to protect users against potential external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threats.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6FB3EF6D-4CD2-2A2C-98BE-8D7F3B1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 smtClean="0"/>
              <a:t>15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66800"/>
            <a:ext cx="8001000" cy="5334000"/>
          </a:xfrm>
          <a:noFill/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Saranya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Ramanan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Bindhu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S,” A Survey on Different “Graphical Password Authentication Technique”, International Journal of Innovative Research in Computer and Communication Engineering, Vol. 2, Issue 12, December 2014. </a:t>
            </a:r>
            <a:endParaRPr lang="en-IN" sz="1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Amol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Bhand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Vaibhav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desale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Swati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Shirke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Suvarna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Pansambal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Shirke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“Enhancement of Password Authentication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systemusing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Graphical Images”. 2015 International Conference on Information Processing (ICIP)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Vishwakarma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Technology. Dec 16-19, 2015. </a:t>
            </a:r>
            <a:endParaRPr lang="en-IN" sz="1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3] Hung-Min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Sun,Shiuan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-Tung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Chen,Jyh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-Haw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Yeh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Chia-Yun Cheng, “A Shoulder Surfing Resistant Graphical Authentication System” DOI10.1109/TDSC.2016.2539942IEEE. </a:t>
            </a:r>
            <a:endParaRPr lang="en-IN" sz="1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4]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Sarojini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Priya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Bhuvaneshwari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“Graphical Authentication System Using Pass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Matrix“.International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Journal of Computer Trends and Technology(IJCTT) Special Issue April – 2017. </a:t>
            </a:r>
            <a:endParaRPr lang="en-IN" sz="1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Robert Reeder, Stuart Schechter, “When the Password Doesn’t Work: Secondary Authentication for Websites”. IEEE Security &amp; Privacy (Volume: 9, Issue: 2, March-April 2011). </a:t>
            </a:r>
            <a:endParaRPr lang="en-IN" sz="1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 Blonder. “Graphical passwords”. United States Patent, 5,559,961, 1996.</a:t>
            </a:r>
            <a:endParaRPr lang="en-IN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975"/>
            <a:ext cx="8229600" cy="1470025"/>
          </a:xfrm>
        </p:spPr>
        <p:txBody>
          <a:bodyPr>
            <a:normAutofit/>
          </a:bodyPr>
          <a:lstStyle/>
          <a:p>
            <a:pPr algn="ctr"/>
            <a:r>
              <a:rPr lang="en-IN" sz="5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6FB3EF6D-4CD2-2A2C-98BE-8D7F3B1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 smtClean="0"/>
              <a:t>16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685800"/>
            <a:ext cx="8001000" cy="5105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D. Davis, F.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Monrose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K. Reiter, "On user choice in graphical password schemes," in Proceedings of the 13thUsenix Security Symposium. San Diego, CA, 2004.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Lashkari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H.,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Sabet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G., &amp;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Farmand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(2010). A new algorithm on Graphical User Authentication (GUA) based on multi-line grids. Scientific Research and Essays, 5(24), 3865–3875.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Aakansha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Gokhale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Vijaya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Waghmare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(2013). Graphical Password Authentication Techniques: A Review. 7.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[10] K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Renaud, “Guidelines for designing graphical authentication mechanism interfaces,” International Journal of Information and Computer Security, vol. 3, no. 1, pp. 60–85,June 2009.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[11]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A.De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Angeli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Coventry, G. Johnson, and K. Renaud, “Is a picture really worth a thousand words? Exploring the feasibility of graphical authentication systems,” International Journal of Human-Computer Studies, vol. 63, no. 1-2, pp. 128–152, 2005.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[12] K.P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L. Vu, R. Proctor, A.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Bhargav-Spantzel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B.-L. Tai,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J.Cook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E. Schultz, “Improving password security and memorability to protect personal and organizational information,” International Journal of Human-Computer Studies, vol. 65, pp. 744–757, 2007.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6FB3EF6D-4CD2-2A2C-98BE-8D7F3B1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 smtClean="0"/>
              <a:t>17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07222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975"/>
            <a:ext cx="8229600" cy="1470025"/>
          </a:xfrm>
        </p:spPr>
        <p:txBody>
          <a:bodyPr>
            <a:normAutofit/>
          </a:bodyPr>
          <a:lstStyle/>
          <a:p>
            <a:pPr algn="ctr"/>
            <a:r>
              <a:rPr lang="en-IN" sz="5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Paper Publication Details</a:t>
            </a:r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6FB3EF6D-4CD2-2A2C-98BE-8D7F3B1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 smtClean="0"/>
              <a:t>18</a:t>
            </a:r>
            <a:endParaRPr lang="en-IN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064553"/>
            <a:ext cx="3844497" cy="54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975"/>
            <a:ext cx="8429684" cy="1241425"/>
          </a:xfrm>
        </p:spPr>
        <p:txBody>
          <a:bodyPr>
            <a:normAutofit/>
          </a:bodyPr>
          <a:lstStyle/>
          <a:p>
            <a:pPr algn="ctr"/>
            <a:r>
              <a:rPr lang="en-IN" sz="5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about Project</a:t>
            </a:r>
            <a:endParaRPr lang="en-IN" sz="5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283855"/>
            <a:ext cx="7620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Passwords play a huge role in keeping your data safe online as well as offline platforms. Passwords are the default method of authentication to get access to our accounts.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graphical password authentication is a form of authentication using images rather than letters, digits, or special characters.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images used and the ways in which users interact with them vary between implementations.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 graphical password authentication system, the user has to select from images, in a specific order, presented to them in a graphical user interface (GUI). </a:t>
            </a:r>
            <a:endParaRPr lang="en-US" sz="23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70606BE6-B717-A22F-6F01-DE4DC21C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/>
              <a:t>2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47" y="762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IN" sz="6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 Area</a:t>
            </a:r>
            <a:endParaRPr lang="en-IN" sz="6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8285747" cy="50292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Why we opt to work on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Graphical Password Authentication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Graphical Password authentication system has not been used generally in websites, generally websites uses normal text verification password technique .</a:t>
            </a:r>
          </a:p>
          <a:p>
            <a:pPr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Applications and Benefits of this project</a:t>
            </a:r>
          </a:p>
          <a:p>
            <a:pPr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Graphical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password authentication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gives extra security than traditional password  and it provides strong security against bot attacks or hackers.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End Users of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Graphical Password Authentication</a:t>
            </a:r>
          </a:p>
          <a:p>
            <a:pPr algn="just">
              <a:buClr>
                <a:schemeClr val="tx1"/>
              </a:buClr>
              <a:buNone/>
            </a:pPr>
            <a:r>
              <a:rPr lang="en-US" sz="2200" dirty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lock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banking, shopping websites, email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system, </a:t>
            </a:r>
            <a:r>
              <a:rPr lang="en-US" sz="22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college website, government </a:t>
            </a:r>
            <a:r>
              <a:rPr lang="en-US" sz="2200" dirty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high security websites.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xmlns="" id="{517AA109-5629-B2E3-985C-B8DBEDA5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/>
              <a:t>3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534400" cy="17526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  <a:br>
              <a:rPr lang="en-IN" sz="6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6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066800"/>
            <a:ext cx="8077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Name: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Survey on Different Graphical Password Authentication Technique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Author: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Saranya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Ramanan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Bindhu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 S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literature survey of papers regarding graphical password techniques shows that the techniques can be categorized into four groups as follows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Recognition-Based </a:t>
            </a:r>
          </a:p>
          <a:p>
            <a:pPr marL="457200" indent="-457200" algn="just">
              <a:buAutoNum type="alpha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Pure Recall-Based</a:t>
            </a:r>
          </a:p>
          <a:p>
            <a:pPr marL="457200" indent="-457200" algn="just">
              <a:buAutoNum type="alpha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recall-based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Schemes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Name: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 of Password Authentication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systemusing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Graphical Images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Vaibhav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Swati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Shirke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Suvarna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Pansambal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Shirke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Points (CCP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password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the interaction of user with sequence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images. where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select one click point per image until selected images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user's engagement with a succession of five images is the core idea behind this system.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E8C06A48-600D-63EA-EDBF-0057D13F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/>
              <a:t>4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685800"/>
            <a:ext cx="80010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Name: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Shoulder Surfing Resistant Graphical  Authentication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algn="just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Author: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Hung-Min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Sun,Shiuan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-Tung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Chen,Jyh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-Haw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Yeh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Chia-Yun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</a:t>
            </a:r>
          </a:p>
          <a:p>
            <a:pPr algn="just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  <a:p>
            <a:pPr algn="just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Attackers can observe directly or use external recording devices to collect users' credentials. To overcome this problem, we proposed a novel authentication system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PassMatrix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based on graphical passwords to resist shoulder surfing attacks. With a one-time valid login indicator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[5]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Password Doesn’t Work: Secondary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</a:p>
          <a:p>
            <a:pPr algn="just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Author: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Reeder, Stuart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Schechter</a:t>
            </a:r>
          </a:p>
          <a:p>
            <a:pPr algn="just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  <a:p>
            <a:pPr algn="just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article discusses secondary authentication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 as passwords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be lost, forgotten, or stolen. In this case, users will require a form of secondary authentication to prove that they are who they say they are and regain account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endParaRPr lang="en-IN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74D84A-670A-003A-DFD6-43D3B381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/>
              <a:t>5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76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074"/>
            <a:ext cx="77724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Problem </a:t>
            </a:r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Identification</a:t>
            </a:r>
            <a:endParaRPr lang="en-IN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351548"/>
            <a:ext cx="8458200" cy="4572000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Passwords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play 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huge role in keeping your data safe online as well as offline platforms. Passwords are the default method of authentication to get access to our accounts.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alphanumeric passwords can be easily cracked by guessing, permutations and combinations. Also, users generally keep the same passwords for all their accounts because it is difficult to remember a lot of them.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 to increase the security of the system, we are here introducing a graphical password authentication system.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72087B4C-F38D-79AB-55E9-6E973C84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/>
              <a:t>6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912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429684" cy="1470025"/>
          </a:xfrm>
        </p:spPr>
        <p:txBody>
          <a:bodyPr>
            <a:normAutofit/>
          </a:bodyPr>
          <a:lstStyle/>
          <a:p>
            <a:pPr algn="ctr"/>
            <a:r>
              <a:rPr lang="en-IN" sz="5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IN" sz="5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5240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 registration typically refers to the process of creating a new account or user profile for a particular service or platform, where a password is required to secure the account. It is a crucial step in setting up a personal or user-specific login credential.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User Enters Username and Email Address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 user creates a graphical password by selecting 3 images from a 3*3 grid. The system records the password securely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User reviews the form details and submit.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system securely stores the user's graphical password information, typically by encrypting or hashing it.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/>
              <a:t> </a:t>
            </a:r>
            <a:endParaRPr lang="en-IN" sz="1200" dirty="0"/>
          </a:p>
          <a:p>
            <a:pPr algn="just"/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F0FFF796-C964-DB9B-4258-19E26DC07D96}"/>
              </a:ext>
            </a:extLst>
          </p:cNvPr>
          <p:cNvSpPr txBox="1">
            <a:spLocks/>
          </p:cNvSpPr>
          <p:nvPr/>
        </p:nvSpPr>
        <p:spPr>
          <a:xfrm>
            <a:off x="990600" y="64008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/>
              <a:t>7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2000" dirty="0" smtClean="0"/>
              <a:t>8</a:t>
            </a:r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381000"/>
            <a:ext cx="80772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authentication mechanism that verifies the identity of the user and grants access to the account.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user enters their registered username or email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user must enter the registered images in the correct sequence to successfully login.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compares the entered graphical password with the stored password information.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Based on the comparison result, the system determines whether the entered graphical password matches the stored password.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If the authentication process is successful, the user gains access to their account.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 case of multiple failed login attempts, the user will be notified via message through email.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Recovery: In case the user forgets their password,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password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or reset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 is available.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0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0772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Work Flow Diagram</a:t>
            </a:r>
            <a:endParaRPr lang="en-IN" sz="5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88814"/>
            <a:ext cx="5257800" cy="496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936E437A-3156-21C5-8424-E3726DC2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3962400" cy="457200"/>
          </a:xfrm>
        </p:spPr>
        <p:txBody>
          <a:bodyPr/>
          <a:lstStyle/>
          <a:p>
            <a:pPr algn="r"/>
            <a:r>
              <a:rPr lang="en-US" sz="2000" dirty="0"/>
              <a:t>9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1777</TotalTime>
  <Words>1332</Words>
  <Application>Microsoft Office PowerPoint</Application>
  <PresentationFormat>On-screen Show (4:3)</PresentationFormat>
  <Paragraphs>121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Graphical Password Authentication System</vt:lpstr>
      <vt:lpstr>Introduction about Project</vt:lpstr>
      <vt:lpstr>Application Area</vt:lpstr>
      <vt:lpstr>Literature Review </vt:lpstr>
      <vt:lpstr>PowerPoint Presentation</vt:lpstr>
      <vt:lpstr>   Problem Identification</vt:lpstr>
      <vt:lpstr>Methodology</vt:lpstr>
      <vt:lpstr>PowerPoint Presentation</vt:lpstr>
      <vt:lpstr>Project Work Flow Diagram</vt:lpstr>
      <vt:lpstr>    Result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 </vt:lpstr>
      <vt:lpstr>PowerPoint Presentation</vt:lpstr>
      <vt:lpstr>Paper Publication Details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Raj</dc:creator>
  <cp:lastModifiedBy>Microsoft account</cp:lastModifiedBy>
  <cp:revision>147</cp:revision>
  <dcterms:created xsi:type="dcterms:W3CDTF">2012-01-24T13:52:50Z</dcterms:created>
  <dcterms:modified xsi:type="dcterms:W3CDTF">2023-06-12T08:50:20Z</dcterms:modified>
</cp:coreProperties>
</file>