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3" r:id="rId4"/>
  </p:sldMasterIdLst>
  <p:sldIdLst>
    <p:sldId id="25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Weekly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PM2.5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120</c:v>
                </c:pt>
                <c:pt idx="1">
                  <c:v>115</c:v>
                </c:pt>
                <c:pt idx="2">
                  <c:v>116</c:v>
                </c:pt>
                <c:pt idx="3">
                  <c:v>112</c:v>
                </c:pt>
                <c:pt idx="4">
                  <c:v>109</c:v>
                </c:pt>
                <c:pt idx="5">
                  <c:v>105</c:v>
                </c:pt>
                <c:pt idx="6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32-4F13-BA41-18BD2B95C3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Temperature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33</c:v>
                </c:pt>
                <c:pt idx="2">
                  <c:v>29</c:v>
                </c:pt>
                <c:pt idx="3">
                  <c:v>32</c:v>
                </c:pt>
                <c:pt idx="4">
                  <c:v>26</c:v>
                </c:pt>
                <c:pt idx="5">
                  <c:v>29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2-4F13-BA41-18BD2B95C3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60</c:v>
                </c:pt>
                <c:pt idx="1">
                  <c:v>62</c:v>
                </c:pt>
                <c:pt idx="2">
                  <c:v>65</c:v>
                </c:pt>
                <c:pt idx="3">
                  <c:v>70</c:v>
                </c:pt>
                <c:pt idx="4">
                  <c:v>80</c:v>
                </c:pt>
                <c:pt idx="5">
                  <c:v>85</c:v>
                </c:pt>
                <c:pt idx="6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32-4F13-BA41-18BD2B95C3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CO2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150</c:v>
                </c:pt>
                <c:pt idx="1">
                  <c:v>120</c:v>
                </c:pt>
                <c:pt idx="2">
                  <c:v>135</c:v>
                </c:pt>
                <c:pt idx="3">
                  <c:v>100</c:v>
                </c:pt>
                <c:pt idx="4">
                  <c:v>110</c:v>
                </c:pt>
                <c:pt idx="5">
                  <c:v>115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32-4F13-BA41-18BD2B95C3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130</c:v>
                </c:pt>
                <c:pt idx="1">
                  <c:v>150</c:v>
                </c:pt>
                <c:pt idx="2">
                  <c:v>115</c:v>
                </c:pt>
                <c:pt idx="3">
                  <c:v>145</c:v>
                </c:pt>
                <c:pt idx="4">
                  <c:v>120</c:v>
                </c:pt>
                <c:pt idx="5">
                  <c:v>100</c:v>
                </c:pt>
                <c:pt idx="6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32-4F13-BA41-18BD2B95C3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35417311"/>
        <c:axId val="1835407327"/>
      </c:lineChart>
      <c:dateAx>
        <c:axId val="183541731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7327"/>
        <c:crosses val="autoZero"/>
        <c:auto val="1"/>
        <c:lblOffset val="100"/>
        <c:baseTimeUnit val="days"/>
      </c:dateAx>
      <c:valAx>
        <c:axId val="183540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1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96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99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270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352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749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54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0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2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8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7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8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58" y="3799001"/>
            <a:ext cx="7484883" cy="353575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AIR QUALITY MONITORING SYSTEM WITH CLOUD INTEGRATION</a:t>
            </a:r>
            <a:endParaRPr lang="en-US" sz="13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9441"/>
            <a:ext cx="10193443" cy="530884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Dr. DY PATIL college of Engineering management and research </a:t>
            </a:r>
          </a:p>
          <a:p>
            <a:r>
              <a:rPr lang="en-US" sz="3200" b="1" dirty="0"/>
              <a:t>        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              PROJECT BASED LEARNING -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6C13C-7CF8-4901-912C-4F7B4C80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444" y="335429"/>
            <a:ext cx="1630910" cy="19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BB8E-1D95-46FB-8918-3842CC56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3315"/>
            <a:ext cx="11029616" cy="1838227"/>
          </a:xfrm>
        </p:spPr>
        <p:txBody>
          <a:bodyPr>
            <a:norm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393C-5884-43E6-9EFD-871FD27D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system provides low cost, low power, compact and highly accurate system for monitoring the environment with the dedicated sensors remotely from any place in this world.</a:t>
            </a:r>
          </a:p>
          <a:p>
            <a:r>
              <a:rPr lang="en-US" dirty="0"/>
              <a:t>A perfect tradeoff between accuracy and cost is achieved by making use of single board minicomputer Raspberry pi and appropriate sensors leading to a well-grounded system.</a:t>
            </a:r>
          </a:p>
          <a:p>
            <a:r>
              <a:rPr lang="en-US" dirty="0"/>
              <a:t>Graphs, Sources and Sensor Outputs are visible to User on browser window.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2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9D0-66D5-45A9-93A2-A723CE1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692252"/>
          </a:xfrm>
        </p:spPr>
        <p:txBody>
          <a:bodyPr>
            <a:normAutofit/>
          </a:bodyPr>
          <a:lstStyle/>
          <a:p>
            <a:r>
              <a:rPr lang="en-IN" b="1" dirty="0"/>
              <a:t>INDEX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C5F5E4-9DB8-48C3-B74D-5521327A7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04599"/>
              </p:ext>
            </p:extLst>
          </p:nvPr>
        </p:nvGraphicFramePr>
        <p:xfrm>
          <a:off x="1295400" y="2557463"/>
          <a:ext cx="9601200" cy="2984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5883">
                  <a:extLst>
                    <a:ext uri="{9D8B030D-6E8A-4147-A177-3AD203B41FA5}">
                      <a16:colId xmlns:a16="http://schemas.microsoft.com/office/drawing/2014/main" val="1828195701"/>
                    </a:ext>
                  </a:extLst>
                </a:gridCol>
                <a:gridCol w="7204618">
                  <a:extLst>
                    <a:ext uri="{9D8B030D-6E8A-4147-A177-3AD203B41FA5}">
                      <a16:colId xmlns:a16="http://schemas.microsoft.com/office/drawing/2014/main" val="2954812939"/>
                    </a:ext>
                  </a:extLst>
                </a:gridCol>
                <a:gridCol w="1400699">
                  <a:extLst>
                    <a:ext uri="{9D8B030D-6E8A-4147-A177-3AD203B41FA5}">
                      <a16:colId xmlns:a16="http://schemas.microsoft.com/office/drawing/2014/main" val="2008593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SR.NO.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TOPIC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SLIDE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805864245"/>
                  </a:ext>
                </a:extLst>
              </a:tr>
              <a:tr h="389016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INTRODUCTION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04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361092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 OF DESIGN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05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35169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EXPERIMENTAL STUDY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06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340612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04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RESULTS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07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40196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05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 OF PROJECT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09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124600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06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 AND DISADVANTAGES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29192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07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228831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0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1F9D-0688-47D5-9050-750102558C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140" y="701675"/>
            <a:ext cx="10982426" cy="4206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FD76-79A0-4769-A63B-B84686DEC4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9273" y="1473200"/>
            <a:ext cx="10626290" cy="4502150"/>
          </a:xfrm>
        </p:spPr>
        <p:txBody>
          <a:bodyPr/>
          <a:lstStyle/>
          <a:p>
            <a:r>
              <a:rPr lang="en-IN" dirty="0"/>
              <a:t> Air Pollution is a concerning topic in 21</a:t>
            </a:r>
            <a:r>
              <a:rPr lang="en-IN" baseline="30000" dirty="0"/>
              <a:t>st</a:t>
            </a:r>
            <a:r>
              <a:rPr lang="en-IN" dirty="0"/>
              <a:t> Century and beyond.</a:t>
            </a:r>
          </a:p>
          <a:p>
            <a:r>
              <a:rPr lang="en-IN" dirty="0"/>
              <a:t>It has adverse impact on living organisms such as humans, animals, food or on any living organism.</a:t>
            </a:r>
          </a:p>
          <a:p>
            <a:r>
              <a:rPr lang="en-IN" dirty="0"/>
              <a:t>To comply with the growing effects of Air Pollution, the project provides basic monitoring of Dust Particulate Matter, Temperature, Humidity and presence of any other gases.</a:t>
            </a:r>
          </a:p>
          <a:p>
            <a:r>
              <a:rPr lang="en-IN" dirty="0"/>
              <a:t>Using Raspberry Pi as a cost effective solution to create a server and manage everything including sensors and dashboard – UI.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00945-0EE8-44FE-99B0-E8C5D3F7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933" y="4611257"/>
            <a:ext cx="1639966" cy="1237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25A8C-D50E-40A3-9A78-A988AC3FDAC3}"/>
              </a:ext>
            </a:extLst>
          </p:cNvPr>
          <p:cNvSpPr txBox="1"/>
          <p:nvPr/>
        </p:nvSpPr>
        <p:spPr>
          <a:xfrm>
            <a:off x="9220933" y="5866438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Arduino Nano</a:t>
            </a:r>
          </a:p>
        </p:txBody>
      </p:sp>
    </p:spTree>
    <p:extLst>
      <p:ext uri="{BB962C8B-B14F-4D97-AF65-F5344CB8AC3E}">
        <p14:creationId xmlns:p14="http://schemas.microsoft.com/office/powerpoint/2010/main" val="24782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7580-50E5-4063-A7E3-F46354B419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391" y="701675"/>
            <a:ext cx="10982425" cy="5175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DETAILS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34BD-498B-4445-83C0-1582D039DC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8147" y="1443789"/>
            <a:ext cx="10597415" cy="4443560"/>
          </a:xfrm>
        </p:spPr>
        <p:txBody>
          <a:bodyPr/>
          <a:lstStyle/>
          <a:p>
            <a:r>
              <a:rPr lang="en-IN" dirty="0"/>
              <a:t>The Project comprises of four sensors :- MQ135 , MQ7 Gas Sensors, DHT11 Temperature and Humidity Sensor and GP2Y1010AU0F Dust Particle Sensor.</a:t>
            </a:r>
          </a:p>
          <a:p>
            <a:r>
              <a:rPr lang="en-IN" dirty="0"/>
              <a:t>Raspberry Pi 4 (2GB) is being used as a node-red server host and is used to manage all of the sensors.</a:t>
            </a:r>
          </a:p>
          <a:p>
            <a:r>
              <a:rPr lang="en-IN" dirty="0"/>
              <a:t>Node-red-dashboard is used to create UI/UX design for user to interact with sensors and their respective graphs.</a:t>
            </a:r>
          </a:p>
          <a:p>
            <a:r>
              <a:rPr lang="en-IN" dirty="0"/>
              <a:t>User can access the UI/UX page using IP provided by Raspberry Pi on any browser, especially Google Chrome.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47360-EFAE-4839-A49A-0B2A2D69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92" y="4662111"/>
            <a:ext cx="2060627" cy="122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4B328-E6D9-475B-8F9A-2C17A9B824C6}"/>
              </a:ext>
            </a:extLst>
          </p:cNvPr>
          <p:cNvSpPr txBox="1"/>
          <p:nvPr/>
        </p:nvSpPr>
        <p:spPr>
          <a:xfrm>
            <a:off x="8361680" y="5786513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Raspberry Pi Zero Wireless</a:t>
            </a:r>
          </a:p>
        </p:txBody>
      </p:sp>
    </p:spTree>
    <p:extLst>
      <p:ext uri="{BB962C8B-B14F-4D97-AF65-F5344CB8AC3E}">
        <p14:creationId xmlns:p14="http://schemas.microsoft.com/office/powerpoint/2010/main" val="25738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0AE6-3926-4124-8A00-8F24A5C850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1596" y="701675"/>
            <a:ext cx="10953946" cy="4540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EXPERIMENTAL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096E-58DC-469B-9E8C-1B671C14D6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2997" y="1517715"/>
            <a:ext cx="10680569" cy="463860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the help of all four sensors, the data gets collected daily, which is shown on the dashboard page.</a:t>
            </a:r>
          </a:p>
          <a:p>
            <a:r>
              <a:rPr lang="en-IN" dirty="0"/>
              <a:t>As per weekly analysis, the compiled data shows that there are fluctuations in Dust Quality daily.</a:t>
            </a:r>
          </a:p>
          <a:p>
            <a:r>
              <a:rPr lang="en-IN" dirty="0"/>
              <a:t>Temperature stays between 26°C and 35°C as per the graph shown on the next slide.</a:t>
            </a:r>
          </a:p>
          <a:p>
            <a:r>
              <a:rPr lang="en-IN" dirty="0"/>
              <a:t>Humidity varies from 60% and 90% within a week.</a:t>
            </a:r>
          </a:p>
          <a:p>
            <a:r>
              <a:rPr lang="en-IN" dirty="0"/>
              <a:t>PM2.5 values have been measured between 99 µg/m</a:t>
            </a:r>
            <a:r>
              <a:rPr lang="en-IN" baseline="30000" dirty="0"/>
              <a:t>3</a:t>
            </a:r>
            <a:r>
              <a:rPr lang="en-IN" dirty="0"/>
              <a:t> and 150 µg/m</a:t>
            </a:r>
            <a:r>
              <a:rPr lang="en-IN" baseline="30000" dirty="0"/>
              <a:t>3</a:t>
            </a:r>
            <a:r>
              <a:rPr lang="en-IN" dirty="0"/>
              <a:t>.</a:t>
            </a:r>
          </a:p>
          <a:p>
            <a:r>
              <a:rPr lang="en-IN" dirty="0"/>
              <a:t>Carbon Monoxide and Carbon Dioxide values have been decreasing daily since the weather is changing from Summer to Rainy season.</a:t>
            </a:r>
          </a:p>
          <a:p>
            <a:r>
              <a:rPr lang="en-IN" dirty="0"/>
              <a:t>Observed value was in between 100-150 ppm.</a:t>
            </a:r>
          </a:p>
        </p:txBody>
      </p:sp>
    </p:spTree>
    <p:extLst>
      <p:ext uri="{BB962C8B-B14F-4D97-AF65-F5344CB8AC3E}">
        <p14:creationId xmlns:p14="http://schemas.microsoft.com/office/powerpoint/2010/main" val="355601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DFD-1FA6-4E09-B9AB-DA4947A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963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03F1-930A-46FA-9280-F1B9E3FB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73" y="2444817"/>
            <a:ext cx="10607040" cy="3530532"/>
          </a:xfrm>
        </p:spPr>
        <p:txBody>
          <a:bodyPr/>
          <a:lstStyle/>
          <a:p>
            <a:r>
              <a:rPr lang="en-IN" dirty="0"/>
              <a:t>Results will be displayed on the</a:t>
            </a:r>
            <a:r>
              <a:rPr lang="en-IN" sz="1600" dirty="0"/>
              <a:t> </a:t>
            </a:r>
            <a:r>
              <a:rPr lang="en-IN" dirty="0"/>
              <a:t>User’s Browser window.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2DBA0-3CDC-4AA3-9E0E-B82FD0A1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96" y="4190832"/>
            <a:ext cx="1493649" cy="1493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B475E-73B9-4DD2-B07F-CD046139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968" y="4678554"/>
            <a:ext cx="1097375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77E79-8ABC-44A2-9E2C-4D9CAD7713AE}"/>
              </a:ext>
            </a:extLst>
          </p:cNvPr>
          <p:cNvSpPr txBox="1"/>
          <p:nvPr/>
        </p:nvSpPr>
        <p:spPr>
          <a:xfrm>
            <a:off x="7192729" y="3941466"/>
            <a:ext cx="15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DHT11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795AD-248B-4087-AC58-D74E1905D458}"/>
              </a:ext>
            </a:extLst>
          </p:cNvPr>
          <p:cNvSpPr txBox="1"/>
          <p:nvPr/>
        </p:nvSpPr>
        <p:spPr>
          <a:xfrm>
            <a:off x="3210796" y="3821500"/>
            <a:ext cx="13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Dust Sensor</a:t>
            </a:r>
          </a:p>
        </p:txBody>
      </p:sp>
    </p:spTree>
    <p:extLst>
      <p:ext uri="{BB962C8B-B14F-4D97-AF65-F5344CB8AC3E}">
        <p14:creationId xmlns:p14="http://schemas.microsoft.com/office/powerpoint/2010/main" val="8326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CFE771-EF95-4B33-B3B7-561C2BD4A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2497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688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16C7-F15E-4792-A69F-9F0A559D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1596"/>
            <a:ext cx="11029616" cy="1762812"/>
          </a:xfrm>
        </p:spPr>
        <p:txBody>
          <a:bodyPr>
            <a:normAutofit/>
          </a:bodyPr>
          <a:lstStyle/>
          <a:p>
            <a:r>
              <a:rPr lang="en-IN" b="1" dirty="0"/>
              <a:t>APPLICATION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7E85-B5F2-4C3B-892B-3B232B1C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Project can be implemented on various hazardous locations such as Industries, Polluted Areas, MIDC regions, Cities, etc.</a:t>
            </a:r>
          </a:p>
          <a:p>
            <a:r>
              <a:rPr lang="en-IN" dirty="0"/>
              <a:t>Since the Monitoring system uses Raspberry Pi and cloud services, a number of such systems can be collectively placed in a region to monitor it daily and provide accurate results for years.</a:t>
            </a:r>
          </a:p>
          <a:p>
            <a:r>
              <a:rPr lang="en-IN" dirty="0"/>
              <a:t>A single unit is Node and as a collective product, System of Nodes is created that can be managed by user, all at once.</a:t>
            </a:r>
          </a:p>
          <a:p>
            <a:r>
              <a:rPr lang="en-IN" dirty="0"/>
              <a:t>Database is included to store vast amount of data into IBM server. (can be changed to personal server too)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9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A82E-9FC0-4640-9950-200A4B69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73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ADVANTAGES AND DISADVANTAGE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65E509-1F93-4301-A742-877D4984C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818484"/>
              </p:ext>
            </p:extLst>
          </p:nvPr>
        </p:nvGraphicFramePr>
        <p:xfrm>
          <a:off x="1082040" y="1422400"/>
          <a:ext cx="9941560" cy="47334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0780">
                  <a:extLst>
                    <a:ext uri="{9D8B030D-6E8A-4147-A177-3AD203B41FA5}">
                      <a16:colId xmlns:a16="http://schemas.microsoft.com/office/drawing/2014/main" val="2171018490"/>
                    </a:ext>
                  </a:extLst>
                </a:gridCol>
                <a:gridCol w="4970780">
                  <a:extLst>
                    <a:ext uri="{9D8B030D-6E8A-4147-A177-3AD203B41FA5}">
                      <a16:colId xmlns:a16="http://schemas.microsoft.com/office/drawing/2014/main" val="2929729658"/>
                    </a:ext>
                  </a:extLst>
                </a:gridCol>
              </a:tblGrid>
              <a:tr h="3735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2908409814"/>
                  </a:ext>
                </a:extLst>
              </a:tr>
              <a:tr h="65369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Inexpensive and Cost Effective Project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Maximum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susceptible</a:t>
                      </a:r>
                      <a:r>
                        <a:rPr lang="en-IN" dirty="0"/>
                        <a:t> temperature is 60°C, can be changed.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63811578"/>
                  </a:ext>
                </a:extLst>
              </a:tr>
              <a:tr h="56477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Small in Size, can be placed anywhere.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No Power Surge protection, can be implemented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1510805652"/>
                  </a:ext>
                </a:extLst>
              </a:tr>
              <a:tr h="373538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In-case of failure, Sensors are replaceable.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Extra Sensors can increase price.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3342621667"/>
                  </a:ext>
                </a:extLst>
              </a:tr>
              <a:tr h="65369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Cloud Computing is feasible as data is stored on    servers.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dirty="0"/>
                        <a:t>Rain can affect the performance, no water resistance if a node is exposed.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1824137101"/>
                  </a:ext>
                </a:extLst>
              </a:tr>
              <a:tr h="65369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Low power consumption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dirty="0"/>
                        <a:t>Cloud networking needs proper internet connection.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898298876"/>
                  </a:ext>
                </a:extLst>
              </a:tr>
              <a:tr h="653691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Data-management using </a:t>
                      </a:r>
                      <a:r>
                        <a:rPr lang="en-IN"/>
                        <a:t>DataBase </a:t>
                      </a:r>
                      <a:r>
                        <a:rPr lang="en-IN" dirty="0"/>
                        <a:t>software.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Database Software should be operated only by  professionals.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3610617378"/>
                  </a:ext>
                </a:extLst>
              </a:tr>
              <a:tr h="806826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User interface(front end)/</a:t>
                      </a:r>
                      <a:r>
                        <a:rPr lang="en-IN"/>
                        <a:t>user interaction </a:t>
                      </a:r>
                      <a:r>
                        <a:rPr lang="en-IN" dirty="0"/>
                        <a:t>can be accessed using any browser.</a:t>
                      </a:r>
                    </a:p>
                  </a:txBody>
                  <a:tcPr marL="79595" marR="7959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Security of data can be compromised if Raspberry Pi gets logged in by unauthenticated individual.</a:t>
                      </a:r>
                    </a:p>
                  </a:txBody>
                  <a:tcPr marL="79595" marR="79595"/>
                </a:tc>
                <a:extLst>
                  <a:ext uri="{0D108BD9-81ED-4DB2-BD59-A6C34878D82A}">
                    <a16:rowId xmlns:a16="http://schemas.microsoft.com/office/drawing/2014/main" val="321562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8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700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Rounded MT Bold</vt:lpstr>
      <vt:lpstr>Garamond</vt:lpstr>
      <vt:lpstr>Wingdings</vt:lpstr>
      <vt:lpstr>Organic</vt:lpstr>
      <vt:lpstr>AIR QUALITY MONITORING SYSTEM WITH CLOUD INTEGRATION</vt:lpstr>
      <vt:lpstr>INDEX</vt:lpstr>
      <vt:lpstr>INTRODUCTION</vt:lpstr>
      <vt:lpstr>DETAILS OF DESIGN</vt:lpstr>
      <vt:lpstr>EXPERIMENTAL STUDY</vt:lpstr>
      <vt:lpstr>RESULTS</vt:lpstr>
      <vt:lpstr>PowerPoint Presentation</vt:lpstr>
      <vt:lpstr>APPLICATION OF PROJECT</vt:lpstr>
      <vt:lpstr>ADVANTAGES AND DISADVANTAGE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2021-05-18T16:14:03Z</dcterms:created>
  <dcterms:modified xsi:type="dcterms:W3CDTF">2022-12-14T04:40:55Z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