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8" r:id="rId9"/>
    <p:sldId id="279" r:id="rId10"/>
    <p:sldId id="280" r:id="rId11"/>
    <p:sldId id="264" r:id="rId12"/>
    <p:sldId id="270" r:id="rId13"/>
    <p:sldId id="290" r:id="rId14"/>
    <p:sldId id="292" r:id="rId15"/>
    <p:sldId id="293" r:id="rId16"/>
    <p:sldId id="266" r:id="rId17"/>
    <p:sldId id="267" r:id="rId18"/>
    <p:sldId id="268" r:id="rId19"/>
    <p:sldId id="269" r:id="rId20"/>
  </p:sldIdLst>
  <p:sldSz cx="9144000" cy="5143500" type="screen16x9"/>
  <p:notesSz cx="6858000" cy="9144000"/>
  <p:embeddedFontLst>
    <p:embeddedFont>
      <p:font typeface="Merriweather" panose="00000500000000000000"/>
      <p:regular r:id="rId24"/>
    </p:embeddedFont>
    <p:embeddedFont>
      <p:font typeface="Roboto" panose="02000000000000000000"/>
      <p:regular r:id="rId25"/>
    </p:embeddedFont>
    <p:embeddedFont>
      <p:font typeface="Roboto" panose="02000000000000000000" charset="0"/>
      <p:regular r:id="rId26"/>
      <p:bold r:id="rId27"/>
      <p:italic r:id="rId28"/>
      <p:boldItalic r:id="rId29"/>
    </p:embeddedFont>
    <p:embeddedFont>
      <p:font typeface="Georgia" panose="02040502050405020303"/>
      <p:regular r:id="rId30"/>
      <p:bold r:id="rId31"/>
      <p:italic r:id="rId32"/>
      <p:boldItalic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snapToGrid="0">
      <p:cViewPr varScale="1">
        <p:scale>
          <a:sx n="127" d="100"/>
          <a:sy n="127" d="100"/>
        </p:scale>
        <p:origin x="-178" y="-77"/>
      </p:cViewPr>
      <p:guideLst>
        <p:guide orient="horz" pos="1648"/>
        <p:guide pos="2804"/>
      </p:guideLst>
    </p:cSldViewPr>
  </p:slideViewPr>
  <p:outlineViewPr>
    <p:cViewPr>
      <p:scale>
        <a:sx n="33" d="100"/>
        <a:sy n="33" d="100"/>
      </p:scale>
      <p:origin x="43" y="20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cb55343e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b55343e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b55343ea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55343e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cb55343ea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b55343e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cb55343ea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55343ea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8" name="Google Shape;18;p1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7" name="Google Shape;27;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3" name="Google Shape;33;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5" name="Google Shape;3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0"/>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2"/>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3"/>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marR="0" lvl="1"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marR="0" lvl="2"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marR="0" lvl="3"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marR="0" lvl="4"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marR="0" lvl="5"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marR="0" lvl="6"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marR="0" lvl="7"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marR="0" lvl="8"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1600"/>
              </a:spcBef>
              <a:spcAft>
                <a:spcPts val="160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dirty="0" smtClean="0"/>
              <a:t>RESTAURANT BILLING SYSTEM</a:t>
            </a:r>
            <a:endParaRPr lang="en-GB" dirty="0" smtClean="0"/>
          </a:p>
          <a:p>
            <a:pPr marL="0" lvl="0" indent="0" algn="ctr" rtl="0">
              <a:lnSpc>
                <a:spcPct val="100000"/>
              </a:lnSpc>
              <a:spcBef>
                <a:spcPts val="0"/>
              </a:spcBef>
              <a:spcAft>
                <a:spcPts val="0"/>
              </a:spcAft>
              <a:buSzPts val="3600"/>
              <a:buNone/>
            </a:pPr>
            <a:r>
              <a:rPr lang="en-GB" sz="2000" dirty="0">
                <a:solidFill>
                  <a:srgbClr val="002F4A"/>
                </a:solidFill>
              </a:rPr>
              <a:t>Sustainable Goal:</a:t>
            </a:r>
            <a:r>
              <a:rPr lang="en-IN" altLang="en-GB" sz="2000" dirty="0">
                <a:solidFill>
                  <a:srgbClr val="002F4A"/>
                </a:solidFill>
              </a:rPr>
              <a:t> </a:t>
            </a:r>
            <a:r>
              <a:rPr lang="en-US" altLang="en-IN" sz="2000" dirty="0">
                <a:solidFill>
                  <a:srgbClr val="002F4A"/>
                </a:solidFill>
              </a:rPr>
              <a:t>DECENT WORK AND ECONOMIC GROWTH</a:t>
            </a:r>
            <a:endParaRPr lang="en-US" altLang="en-IN" sz="2000" dirty="0">
              <a:solidFill>
                <a:srgbClr val="002F4A"/>
              </a:solidFill>
            </a:endParaRPr>
          </a:p>
        </p:txBody>
      </p:sp>
      <p:sp>
        <p:nvSpPr>
          <p:cNvPr id="65" name="Google Shape;65;p1"/>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dirty="0"/>
              <a:t>Project Mentor </a:t>
            </a:r>
            <a:r>
              <a:rPr lang="en-GB" dirty="0" smtClean="0"/>
              <a:t>: Mrs. Sujata Khandaskar</a:t>
            </a:r>
            <a:endParaRPr lang="en-GB" dirty="0" smtClean="0"/>
          </a:p>
        </p:txBody>
      </p:sp>
      <p:pic>
        <p:nvPicPr>
          <p:cNvPr id="66" name="Google Shape;66;p1"/>
          <p:cNvPicPr preferRelativeResize="0"/>
          <p:nvPr/>
        </p:nvPicPr>
        <p:blipFill rotWithShape="1">
          <a:blip r:embed="rId1"/>
          <a:srcRect/>
          <a:stretch>
            <a:fillRect/>
          </a:stretch>
        </p:blipFill>
        <p:spPr>
          <a:xfrm>
            <a:off x="4211900" y="2973475"/>
            <a:ext cx="931600" cy="1504100"/>
          </a:xfrm>
          <a:prstGeom prst="rect">
            <a:avLst/>
          </a:prstGeom>
          <a:noFill/>
          <a:ln>
            <a:noFill/>
          </a:ln>
        </p:spPr>
      </p:pic>
      <p:sp>
        <p:nvSpPr>
          <p:cNvPr id="67" name="Google Shape;67;p1"/>
          <p:cNvSpPr txBox="1"/>
          <p:nvPr/>
        </p:nvSpPr>
        <p:spPr>
          <a:xfrm>
            <a:off x="5032638" y="3905107"/>
            <a:ext cx="4014037" cy="127301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Number</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 </a:t>
            </a:r>
            <a:r>
              <a:rPr lang="en-GB" dirty="0" smtClean="0">
                <a:solidFill>
                  <a:srgbClr val="F3F3F3"/>
                </a:solidFill>
              </a:rPr>
              <a:t>2</a:t>
            </a:r>
            <a:endParaRPr sz="1400" b="0" i="0" u="none" strike="noStrike" cap="none">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Members</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a:t>
            </a: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Jayesh Repale – D7A -72</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Pratik Sawlani – D7C – 64</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Gaurav</a:t>
            </a: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Amarnani – D7A –67</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Kritika Yadav – D7A - 73</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a:t>
            </a:r>
            <a:endParaRPr sz="1400" b="0" i="0" u="none" strike="noStrike" cap="none">
              <a:solidFill>
                <a:srgbClr val="F3F3F3"/>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a:t>
            </a:r>
            <a:r>
              <a:rPr lang="en-US" altLang="en-GB" dirty="0" smtClean="0"/>
              <a:t>Block</a:t>
            </a:r>
            <a:r>
              <a:rPr lang="en-GB" dirty="0" smtClean="0"/>
              <a:t> Diagram)</a:t>
            </a:r>
            <a:endParaRPr lang="en-US" dirty="0"/>
          </a:p>
        </p:txBody>
      </p:sp>
      <p:pic>
        <p:nvPicPr>
          <p:cNvPr id="4" name="Picture 3" descr="Capture4"/>
          <p:cNvPicPr>
            <a:picLocks noChangeAspect="1"/>
          </p:cNvPicPr>
          <p:nvPr/>
        </p:nvPicPr>
        <p:blipFill>
          <a:blip r:embed="rId1"/>
          <a:srcRect l="33190" t="12963" r="215" b="173"/>
          <a:stretch>
            <a:fillRect/>
          </a:stretch>
        </p:blipFill>
        <p:spPr>
          <a:xfrm>
            <a:off x="2250440" y="1389380"/>
            <a:ext cx="4520797" cy="367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a:t>
            </a:r>
            <a:r>
              <a:rPr lang="en-US" altLang="en-GB" dirty="0" smtClean="0"/>
              <a:t>Block</a:t>
            </a:r>
            <a:r>
              <a:rPr lang="en-GB" dirty="0" smtClean="0"/>
              <a:t> Diagram)</a:t>
            </a:r>
            <a:endParaRPr lang="en-US" dirty="0"/>
          </a:p>
        </p:txBody>
      </p:sp>
      <p:pic>
        <p:nvPicPr>
          <p:cNvPr id="4" name="Picture 3" descr="Screenshot (161)"/>
          <p:cNvPicPr>
            <a:picLocks noChangeAspect="1"/>
          </p:cNvPicPr>
          <p:nvPr/>
        </p:nvPicPr>
        <p:blipFill>
          <a:blip r:embed="rId1"/>
          <a:srcRect l="4146" t="6460" r="5017" b="14020"/>
          <a:stretch>
            <a:fillRect/>
          </a:stretch>
        </p:blipFill>
        <p:spPr>
          <a:xfrm>
            <a:off x="1550670" y="1452245"/>
            <a:ext cx="6592570" cy="3413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Methodology : Algorithm and Process Design</a:t>
            </a:r>
            <a:endParaRPr lang="en-GB" dirty="0"/>
          </a:p>
        </p:txBody>
      </p:sp>
      <p:sp>
        <p:nvSpPr>
          <p:cNvPr id="3" name="TextBox 2"/>
          <p:cNvSpPr txBox="1"/>
          <p:nvPr/>
        </p:nvSpPr>
        <p:spPr>
          <a:xfrm>
            <a:off x="391886" y="1773798"/>
            <a:ext cx="7940842" cy="4647426"/>
          </a:xfrm>
          <a:prstGeom prst="rect">
            <a:avLst/>
          </a:prstGeom>
          <a:noFill/>
        </p:spPr>
        <p:txBody>
          <a:bodyPr wrap="square" rtlCol="0">
            <a:spAutoFit/>
          </a:bodyPr>
          <a:lstStyle/>
          <a:p>
            <a:pPr marL="342900" indent="-342900" algn="just"/>
            <a:r>
              <a:rPr lang="en-US" sz="1600" dirty="0" smtClean="0">
                <a:solidFill>
                  <a:schemeClr val="tx1"/>
                </a:solidFill>
                <a:latin typeface="Roboto" panose="02000000000000000000" charset="0"/>
                <a:ea typeface="Roboto" panose="02000000000000000000" charset="0"/>
              </a:rPr>
              <a:t>1. Start. </a:t>
            </a:r>
            <a:endParaRPr lang="en-US" sz="1600" dirty="0" smtClean="0">
              <a:solidFill>
                <a:schemeClr val="tx1"/>
              </a:solidFill>
              <a:latin typeface="Roboto" panose="02000000000000000000" charset="0"/>
              <a:ea typeface="Roboto" panose="02000000000000000000" charset="0"/>
            </a:endParaRPr>
          </a:p>
          <a:p>
            <a:pPr marL="342900" indent="-342900" algn="just"/>
            <a:r>
              <a:rPr lang="en-US" sz="1600" dirty="0" smtClean="0">
                <a:solidFill>
                  <a:schemeClr val="tx1"/>
                </a:solidFill>
                <a:latin typeface="Roboto" panose="02000000000000000000" charset="0"/>
                <a:ea typeface="Roboto" panose="02000000000000000000" charset="0"/>
              </a:rPr>
              <a:t>2. Login or sign up and Login. </a:t>
            </a:r>
            <a:endParaRPr lang="en-US" sz="1600" dirty="0" smtClean="0">
              <a:solidFill>
                <a:schemeClr val="tx1"/>
              </a:solidFill>
              <a:latin typeface="Roboto" panose="02000000000000000000" charset="0"/>
              <a:ea typeface="Roboto" panose="02000000000000000000" charset="0"/>
            </a:endParaRPr>
          </a:p>
          <a:p>
            <a:pPr marL="342900" indent="-342900" algn="just"/>
            <a:r>
              <a:rPr lang="en-US" sz="1600" dirty="0" smtClean="0">
                <a:solidFill>
                  <a:schemeClr val="tx1"/>
                </a:solidFill>
                <a:latin typeface="Roboto" panose="02000000000000000000" charset="0"/>
                <a:ea typeface="Roboto" panose="02000000000000000000" charset="0"/>
              </a:rPr>
              <a:t>3. Owner login.</a:t>
            </a:r>
            <a:endParaRPr lang="en-US"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3.1 Owner can view profit and loss statements.</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3.2 Owner can add monthly expenses.</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3.3 Owner can view best sellers.</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3.4 Owner will be provided with an interface and then the details will be 	       encrypted and stored into database.</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3.5 Owner can log out by simply clicking on log out button.</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4. Customer login.</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4.1 Customer can view best sellers.</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4.2 Customer will get a menu.</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4.2.1 Customer can order.</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gn="just"/>
            <a:r>
              <a:rPr lang="en-IN" sz="1600" dirty="0" smtClean="0">
                <a:solidFill>
                  <a:schemeClr val="tx1"/>
                </a:solidFill>
                <a:latin typeface="Roboto" panose="02000000000000000000" charset="0"/>
                <a:ea typeface="Roboto" panose="02000000000000000000" charset="0"/>
              </a:rPr>
              <a:t>   </a:t>
            </a:r>
            <a:endParaRPr lang="en-US" sz="1600" dirty="0" smtClean="0">
              <a:solidFill>
                <a:schemeClr val="tx1"/>
              </a:solidFill>
              <a:latin typeface="Roboto" panose="02000000000000000000" charset="0"/>
              <a:ea typeface="Roboto" panose="02000000000000000000" charset="0"/>
            </a:endParaRPr>
          </a:p>
          <a:p>
            <a:pPr marL="342900" indent="-342900" algn="just">
              <a:lnSpc>
                <a:spcPct val="150000"/>
              </a:lnSpc>
            </a:pP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Algorithm and Process Design</a:t>
            </a:r>
            <a:endParaRPr lang="en-US" dirty="0"/>
          </a:p>
        </p:txBody>
      </p:sp>
      <p:sp>
        <p:nvSpPr>
          <p:cNvPr id="3" name="TextBox 2"/>
          <p:cNvSpPr txBox="1"/>
          <p:nvPr/>
        </p:nvSpPr>
        <p:spPr>
          <a:xfrm>
            <a:off x="350635" y="1533167"/>
            <a:ext cx="8428980" cy="3416320"/>
          </a:xfrm>
          <a:prstGeom prst="rect">
            <a:avLst/>
          </a:prstGeom>
          <a:noFill/>
        </p:spPr>
        <p:txBody>
          <a:bodyPr wrap="square" rtlCol="0">
            <a:spAutoFit/>
          </a:bodyPr>
          <a:lstStyle/>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4.2.2 A bill will be generated using Bill Generation Algorithm.</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4.2.3 If the customer gets lucky he/she will get special offer or theirs 			          final bill will be displayed.</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4.2.4 Bill will be stored into database with an unique ID.</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4.2.5 Customer can log out.</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5. Stop.</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gn="just">
              <a:lnSpc>
                <a:spcPct val="150000"/>
              </a:lnSpc>
            </a:pPr>
            <a:r>
              <a:rPr lang="en-IN" sz="1600" dirty="0" smtClean="0">
                <a:solidFill>
                  <a:schemeClr val="tx1"/>
                </a:solidFill>
                <a:latin typeface="Roboto" panose="02000000000000000000" charset="0"/>
                <a:ea typeface="Roboto" panose="02000000000000000000" charset="0"/>
              </a:rPr>
              <a:t>			</a:t>
            </a:r>
            <a:endParaRPr lang="en-US" sz="16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Hardware, Software, Tools and constraint</a:t>
            </a:r>
            <a:endParaRPr lang="en-GB"/>
          </a:p>
        </p:txBody>
      </p:sp>
      <p:sp>
        <p:nvSpPr>
          <p:cNvPr id="125" name="Google Shape;125;p8"/>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lvl="0" indent="-228600">
              <a:lnSpc>
                <a:spcPct val="150000"/>
              </a:lnSpc>
              <a:buSzPts val="1400"/>
              <a:buNone/>
            </a:pPr>
            <a:r>
              <a:rPr lang="en-US" sz="1600" b="1"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rPr>
              <a:t>Hardware Requirements</a:t>
            </a:r>
            <a:endParaRPr lang="en-US" sz="1600" b="1"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Processor: Intel i5</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Basic Intel GPU</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Windows 10</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rPr>
              <a:t>4GB RAM (Minimum of  128 MB of memory)</a:t>
            </a:r>
            <a:endParaRPr lang="en-US" sz="1600"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endParaRPr>
          </a:p>
          <a:p>
            <a:pPr marL="457200" lvl="0" indent="-228600" algn="l" rtl="0">
              <a:lnSpc>
                <a:spcPct val="115000"/>
              </a:lnSpc>
              <a:spcBef>
                <a:spcPts val="0"/>
              </a:spcBef>
              <a:spcAft>
                <a:spcPts val="0"/>
              </a:spcAft>
              <a:buSzPts val="1400"/>
              <a:buNone/>
            </a:pPr>
            <a:endParaRPr sz="1400">
              <a:solidFill>
                <a:schemeClr val="tx1"/>
              </a:solidFill>
            </a:endParaRPr>
          </a:p>
        </p:txBody>
      </p:sp>
      <p:sp>
        <p:nvSpPr>
          <p:cNvPr id="126" name="Google Shape;126;p8"/>
          <p:cNvSpPr txBox="1">
            <a:spLocks noGrp="1"/>
          </p:cNvSpPr>
          <p:nvPr>
            <p:ph type="body" idx="2"/>
          </p:nvPr>
        </p:nvSpPr>
        <p:spPr>
          <a:xfrm>
            <a:off x="4832425" y="1505700"/>
            <a:ext cx="3999900" cy="3076200"/>
          </a:xfrm>
          <a:prstGeom prst="rect">
            <a:avLst/>
          </a:prstGeom>
          <a:noFill/>
          <a:ln>
            <a:noFill/>
          </a:ln>
        </p:spPr>
        <p:txBody>
          <a:bodyPr spcFirstLastPara="1" wrap="square" lIns="91425" tIns="91425" rIns="91425" bIns="91425" anchor="t" anchorCtr="0">
            <a:noAutofit/>
          </a:bodyPr>
          <a:lstStyle/>
          <a:p>
            <a:pPr lvl="0" indent="-228600">
              <a:lnSpc>
                <a:spcPct val="150000"/>
              </a:lnSpc>
              <a:buSzPts val="1400"/>
              <a:buNone/>
            </a:pPr>
            <a:r>
              <a:rPr lang="en-US" sz="1600" b="1" dirty="0" smtClean="0">
                <a:solidFill>
                  <a:schemeClr val="tx1"/>
                </a:solidFill>
                <a:latin typeface="Roboto" panose="02000000000000000000" charset="0"/>
                <a:ea typeface="Roboto" panose="02000000000000000000" charset="0"/>
                <a:cs typeface="Georgia" panose="02040502050405020303"/>
                <a:sym typeface="Georgia" panose="02040502050405020303"/>
              </a:rPr>
              <a:t>Software Requirements and Tools</a:t>
            </a:r>
            <a:endParaRPr lang="en-US" sz="1600" b="1"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JDK 1.7</a:t>
            </a:r>
            <a:endParaRPr lang="en-US"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lnSpc>
                <a:spcPct val="150000"/>
              </a:lnSpc>
              <a:buSzPts val="1400"/>
              <a:buFont typeface="Wingdings" panose="05000000000000000000" pitchFamily="2" charset="2"/>
              <a:buChar char="Ø"/>
            </a:pPr>
            <a:r>
              <a:rPr lang="en-US" alt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IntelliJ IDEA</a:t>
            </a:r>
            <a:r>
              <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a:t>
            </a:r>
            <a:endPar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lnSpc>
                <a:spcPct val="150000"/>
              </a:lnSpc>
              <a:buSzPts val="1400"/>
              <a:buFont typeface="Wingdings" panose="05000000000000000000" pitchFamily="2" charset="2"/>
              <a:buChar char="Ø"/>
            </a:pPr>
            <a:r>
              <a:rPr lang="en-US" alt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Eclipse Spring.</a:t>
            </a:r>
            <a:endPar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buSzPts val="1400"/>
              <a:buFont typeface="Wingdings" panose="05000000000000000000" pitchFamily="2" charset="2"/>
              <a:buChar char="Ø"/>
            </a:pPr>
            <a:endPar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buSzPts val="1400"/>
              <a:buFont typeface="Wingdings" panose="05000000000000000000" pitchFamily="2" charset="2"/>
              <a:buChar char="Ø"/>
            </a:pPr>
            <a:endParaRPr lang="en-US" sz="1100" dirty="0" smtClean="0">
              <a:solidFill>
                <a:schemeClr val="tx1"/>
              </a:solidFill>
              <a:latin typeface="Georgia" panose="02040502050405020303"/>
              <a:ea typeface="Georgia" panose="02040502050405020303"/>
              <a:cs typeface="Georgia" panose="02040502050405020303"/>
              <a:sym typeface="Georgia" panose="02040502050405020303"/>
            </a:endParaRPr>
          </a:p>
          <a:p>
            <a:pPr marL="0" lvl="0" indent="0">
              <a:buNone/>
            </a:pPr>
            <a:endParaRPr lang="en-US" sz="1100" dirty="0" smtClean="0">
              <a:solidFill>
                <a:schemeClr val="tx1"/>
              </a:solidFill>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15000"/>
              </a:lnSpc>
              <a:spcBef>
                <a:spcPts val="0"/>
              </a:spcBef>
              <a:spcAft>
                <a:spcPts val="0"/>
              </a:spcAft>
              <a:buSzPts val="1400"/>
              <a:buNone/>
            </a:pPr>
            <a:endParaRPr sz="14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GB"/>
              <a:t>Next Work Plan </a:t>
            </a:r>
            <a:endParaRPr lang="en-GB"/>
          </a:p>
        </p:txBody>
      </p:sp>
      <p:sp>
        <p:nvSpPr>
          <p:cNvPr id="5" name="TextBox 4"/>
          <p:cNvSpPr txBox="1"/>
          <p:nvPr/>
        </p:nvSpPr>
        <p:spPr>
          <a:xfrm>
            <a:off x="216568" y="1515979"/>
            <a:ext cx="8470232" cy="230695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We plan on </a:t>
            </a:r>
            <a:r>
              <a:rPr lang="en-US" altLang="en-IN" sz="1600" dirty="0" smtClean="0">
                <a:solidFill>
                  <a:schemeClr val="tx1"/>
                </a:solidFill>
                <a:latin typeface="Roboto" panose="02000000000000000000" charset="0"/>
                <a:ea typeface="Roboto" panose="02000000000000000000" charset="0"/>
              </a:rPr>
              <a:t>improving UI to enhance user experience</a:t>
            </a:r>
            <a:r>
              <a:rPr lang="en-IN" sz="1600" dirty="0" smtClean="0">
                <a:solidFill>
                  <a:schemeClr val="tx1"/>
                </a:solidFill>
                <a:latin typeface="Roboto" panose="02000000000000000000" charset="0"/>
                <a:ea typeface="Roboto" panose="02000000000000000000" charset="0"/>
              </a:rPr>
              <a:t>.</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a:t>
            </a:r>
            <a:r>
              <a:rPr lang="en-US" altLang="en-IN" sz="1600" dirty="0" smtClean="0">
                <a:solidFill>
                  <a:schemeClr val="tx1"/>
                </a:solidFill>
                <a:latin typeface="Roboto" panose="02000000000000000000" charset="0"/>
                <a:ea typeface="Roboto" panose="02000000000000000000" charset="0"/>
              </a:rPr>
              <a:t>It is in our firm intention</a:t>
            </a:r>
            <a:r>
              <a:rPr lang="en-IN" sz="1600" dirty="0" smtClean="0">
                <a:solidFill>
                  <a:schemeClr val="tx1"/>
                </a:solidFill>
                <a:latin typeface="Roboto" panose="02000000000000000000" charset="0"/>
                <a:ea typeface="Roboto" panose="02000000000000000000" charset="0"/>
              </a:rPr>
              <a:t> </a:t>
            </a:r>
            <a:r>
              <a:rPr lang="en-US" altLang="en-IN" sz="1600" dirty="0" smtClean="0">
                <a:solidFill>
                  <a:schemeClr val="tx1"/>
                </a:solidFill>
                <a:latin typeface="Roboto" panose="02000000000000000000" charset="0"/>
                <a:ea typeface="Roboto" panose="02000000000000000000" charset="0"/>
              </a:rPr>
              <a:t>to</a:t>
            </a:r>
            <a:r>
              <a:rPr lang="en-IN" sz="1600" dirty="0" smtClean="0">
                <a:solidFill>
                  <a:schemeClr val="tx1"/>
                </a:solidFill>
                <a:latin typeface="Roboto" panose="02000000000000000000" charset="0"/>
                <a:ea typeface="Roboto" panose="02000000000000000000" charset="0"/>
              </a:rPr>
              <a:t> do more research about this project topic by attending online meetings</a:t>
            </a:r>
            <a:r>
              <a:rPr lang="en-US" altLang="en-IN" sz="1600" dirty="0" smtClean="0">
                <a:solidFill>
                  <a:schemeClr val="tx1"/>
                </a:solidFill>
                <a:latin typeface="Roboto" panose="02000000000000000000" charset="0"/>
                <a:ea typeface="Roboto" panose="02000000000000000000" charset="0"/>
              </a:rPr>
              <a:t> and exploring into existing systems</a:t>
            </a:r>
            <a:r>
              <a:rPr lang="en-IN" sz="1600" dirty="0" smtClean="0">
                <a:solidFill>
                  <a:schemeClr val="tx1"/>
                </a:solidFill>
                <a:latin typeface="Roboto" panose="02000000000000000000" charset="0"/>
                <a:ea typeface="Roboto" panose="02000000000000000000" charset="0"/>
              </a:rPr>
              <a:t>.</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a:t>
            </a:r>
            <a:r>
              <a:rPr lang="en-US" altLang="en-IN" sz="1600" dirty="0" smtClean="0">
                <a:solidFill>
                  <a:schemeClr val="tx1"/>
                </a:solidFill>
                <a:latin typeface="Roboto" panose="02000000000000000000" charset="0"/>
                <a:ea typeface="Roboto" panose="02000000000000000000" charset="0"/>
              </a:rPr>
              <a:t>We intend to add Statistical Representation for Profit Loss Statement and Best Seller Items. </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GB"/>
              <a:t>Conclusion</a:t>
            </a:r>
            <a:endParaRPr lang="en-GB"/>
          </a:p>
        </p:txBody>
      </p:sp>
      <p:sp>
        <p:nvSpPr>
          <p:cNvPr id="3" name="TextBox 2"/>
          <p:cNvSpPr txBox="1"/>
          <p:nvPr/>
        </p:nvSpPr>
        <p:spPr>
          <a:xfrm>
            <a:off x="426085" y="1670685"/>
            <a:ext cx="8406765" cy="1198880"/>
          </a:xfrm>
          <a:prstGeom prst="rect">
            <a:avLst/>
          </a:prstGeom>
          <a:noFill/>
        </p:spPr>
        <p:txBody>
          <a:bodyPr wrap="square" rtlCol="0">
            <a:spAutoFit/>
          </a:bodyPr>
          <a:lstStyle/>
          <a:p>
            <a:pPr algn="just">
              <a:lnSpc>
                <a:spcPct val="150000"/>
              </a:lnSpc>
            </a:pPr>
            <a:r>
              <a:rPr lang="en-US" sz="1600" dirty="0" smtClean="0">
                <a:solidFill>
                  <a:schemeClr val="tx1"/>
                </a:solidFill>
                <a:latin typeface="Roboto" panose="02000000000000000000" charset="0"/>
                <a:ea typeface="Roboto" panose="02000000000000000000" charset="0"/>
              </a:rPr>
              <a:t>As from the research we understood that</a:t>
            </a:r>
            <a:r>
              <a:rPr lang="en-US" sz="1600" smtClean="0">
                <a:solidFill>
                  <a:schemeClr val="tx1"/>
                </a:solidFill>
                <a:latin typeface="Roboto" panose="02000000000000000000" charset="0"/>
                <a:ea typeface="Roboto" panose="02000000000000000000" charset="0"/>
              </a:rPr>
              <a:t>, a </a:t>
            </a:r>
            <a:r>
              <a:rPr lang="en-US" sz="1600" dirty="0" smtClean="0">
                <a:solidFill>
                  <a:schemeClr val="tx1"/>
                </a:solidFill>
                <a:latin typeface="Roboto" panose="02000000000000000000" charset="0"/>
                <a:ea typeface="Roboto" panose="02000000000000000000" charset="0"/>
              </a:rPr>
              <a:t>billing software works as a heartbeat of a retail business. It ensures that your business runs smoothly and efficiently, thereby reducing the operational costs.</a:t>
            </a: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References</a:t>
            </a:r>
            <a:endParaRPr lang="en-GB"/>
          </a:p>
        </p:txBody>
      </p:sp>
      <p:sp>
        <p:nvSpPr>
          <p:cNvPr id="142" name="Google Shape;142;p13"/>
          <p:cNvSpPr txBox="1">
            <a:spLocks noGrp="1"/>
          </p:cNvSpPr>
          <p:nvPr>
            <p:ph type="body" idx="1"/>
          </p:nvPr>
        </p:nvSpPr>
        <p:spPr>
          <a:xfrm>
            <a:off x="311700" y="1505700"/>
            <a:ext cx="8390100" cy="3227700"/>
          </a:xfrm>
          <a:prstGeom prst="rect">
            <a:avLst/>
          </a:prstGeom>
          <a:noFill/>
          <a:ln>
            <a:noFill/>
          </a:ln>
        </p:spPr>
        <p:txBody>
          <a:bodyPr spcFirstLastPara="1" wrap="square" lIns="91425" tIns="91425" rIns="91425" bIns="91425" anchor="t" anchorCtr="0">
            <a:noAutofit/>
          </a:bodyPr>
          <a:lstStyle/>
          <a:p>
            <a:pPr indent="-228600" algn="just">
              <a:lnSpc>
                <a:spcPct val="150000"/>
              </a:lnSpc>
              <a:buSzPts val="1000"/>
              <a:buFont typeface="Wingdings" panose="05000000000000000000" pitchFamily="2" charset="2"/>
              <a:buChar char="Ø"/>
            </a:pPr>
            <a:r>
              <a:rPr lang="en-US" sz="1600" dirty="0" err="1" smtClean="0">
                <a:solidFill>
                  <a:schemeClr val="tx1"/>
                </a:solidFill>
              </a:rPr>
              <a:t>A.R.Al</a:t>
            </a:r>
            <a:r>
              <a:rPr lang="en-US" sz="1600" dirty="0" smtClean="0">
                <a:solidFill>
                  <a:schemeClr val="tx1"/>
                </a:solidFill>
              </a:rPr>
              <a:t>-Ali and M. AL-</a:t>
            </a:r>
            <a:r>
              <a:rPr lang="en-US" sz="1600" dirty="0" err="1" smtClean="0">
                <a:solidFill>
                  <a:schemeClr val="tx1"/>
                </a:solidFill>
              </a:rPr>
              <a:t>Rousan</a:t>
            </a:r>
            <a:r>
              <a:rPr lang="en-US" sz="1600" dirty="0" smtClean="0">
                <a:solidFill>
                  <a:schemeClr val="tx1"/>
                </a:solidFill>
              </a:rPr>
              <a:t>. “Java-Based Home Automation System”. IEEE Transaction on Consumer Electronics, Vol.50, No. 2, May 2004.</a:t>
            </a:r>
            <a:endParaRPr lang="en-US" sz="1600" dirty="0" smtClean="0">
              <a:solidFill>
                <a:schemeClr val="tx1"/>
              </a:solidFill>
            </a:endParaRPr>
          </a:p>
          <a:p>
            <a:pPr indent="-228600" algn="just">
              <a:lnSpc>
                <a:spcPct val="150000"/>
              </a:lnSpc>
              <a:buSzPts val="1000"/>
              <a:buFont typeface="Wingdings" panose="05000000000000000000" pitchFamily="2" charset="2"/>
              <a:buChar char="Ø"/>
            </a:pPr>
            <a:r>
              <a:rPr lang="en-US" sz="1600" dirty="0" err="1" smtClean="0">
                <a:solidFill>
                  <a:schemeClr val="tx1"/>
                </a:solidFill>
              </a:rPr>
              <a:t>Ching-suchang</a:t>
            </a:r>
            <a:r>
              <a:rPr lang="en-US" sz="1600" dirty="0" smtClean="0">
                <a:solidFill>
                  <a:schemeClr val="tx1"/>
                </a:solidFill>
              </a:rPr>
              <a:t>, </a:t>
            </a:r>
            <a:r>
              <a:rPr lang="en-US" sz="1600" dirty="0" err="1" smtClean="0">
                <a:solidFill>
                  <a:schemeClr val="tx1"/>
                </a:solidFill>
              </a:rPr>
              <a:t>Che-chen</a:t>
            </a:r>
            <a:r>
              <a:rPr lang="en-US" sz="1600" dirty="0" smtClean="0">
                <a:solidFill>
                  <a:schemeClr val="tx1"/>
                </a:solidFill>
              </a:rPr>
              <a:t> Kung, Tan-</a:t>
            </a:r>
            <a:r>
              <a:rPr lang="en-US" sz="1600" dirty="0" err="1" smtClean="0">
                <a:solidFill>
                  <a:schemeClr val="tx1"/>
                </a:solidFill>
              </a:rPr>
              <a:t>hsu</a:t>
            </a:r>
            <a:r>
              <a:rPr lang="en-US" sz="1600" dirty="0" smtClean="0">
                <a:solidFill>
                  <a:schemeClr val="tx1"/>
                </a:solidFill>
              </a:rPr>
              <a:t> Tan,” Development and Implementation of an E-Restaurant for Customer-Centric Service Using </a:t>
            </a:r>
            <a:r>
              <a:rPr lang="en-US" sz="1600" dirty="0" err="1" smtClean="0">
                <a:solidFill>
                  <a:schemeClr val="tx1"/>
                </a:solidFill>
              </a:rPr>
              <a:t>Wlan</a:t>
            </a:r>
            <a:r>
              <a:rPr lang="en-US" sz="1600" dirty="0" smtClean="0">
                <a:solidFill>
                  <a:schemeClr val="tx1"/>
                </a:solidFill>
              </a:rPr>
              <a:t> And </a:t>
            </a:r>
            <a:r>
              <a:rPr lang="en-US" sz="1600" dirty="0" err="1" smtClean="0">
                <a:solidFill>
                  <a:schemeClr val="tx1"/>
                </a:solidFill>
              </a:rPr>
              <a:t>Rfid</a:t>
            </a:r>
            <a:r>
              <a:rPr lang="en-US" sz="1600" dirty="0" smtClean="0">
                <a:solidFill>
                  <a:schemeClr val="tx1"/>
                </a:solidFill>
              </a:rPr>
              <a:t> Technology”, proceedings of the Seventh International Conference On Machine Learning And Cybernetics, Kunming, 12-15 July 2008 </a:t>
            </a:r>
            <a:endParaRPr lang="en-US" sz="1600" u="sng" dirty="0" smtClean="0">
              <a:solidFill>
                <a:schemeClr val="tx1"/>
              </a:solidFill>
            </a:endParaRPr>
          </a:p>
          <a:p>
            <a:pPr lvl="0" indent="-228600" algn="just">
              <a:lnSpc>
                <a:spcPct val="150000"/>
              </a:lnSpc>
              <a:buSzPts val="1000"/>
              <a:buFont typeface="Wingdings" panose="05000000000000000000" pitchFamily="2" charset="2"/>
              <a:buChar char="Ø"/>
            </a:pPr>
            <a:r>
              <a:rPr lang="en-US" sz="1600" dirty="0" err="1" smtClean="0">
                <a:solidFill>
                  <a:schemeClr val="tx1"/>
                </a:solidFill>
              </a:rPr>
              <a:t>AshutoshBhargave</a:t>
            </a:r>
            <a:r>
              <a:rPr lang="en-US" sz="1600" dirty="0" smtClean="0">
                <a:solidFill>
                  <a:schemeClr val="tx1"/>
                </a:solidFill>
              </a:rPr>
              <a:t>, </a:t>
            </a:r>
            <a:r>
              <a:rPr lang="en-US" sz="1600" dirty="0" err="1" smtClean="0">
                <a:solidFill>
                  <a:schemeClr val="tx1"/>
                </a:solidFill>
              </a:rPr>
              <a:t>NiranjanJadhav</a:t>
            </a:r>
            <a:r>
              <a:rPr lang="en-US" sz="1600" dirty="0" smtClean="0">
                <a:solidFill>
                  <a:schemeClr val="tx1"/>
                </a:solidFill>
              </a:rPr>
              <a:t>, </a:t>
            </a:r>
            <a:r>
              <a:rPr lang="en-US" sz="1600" dirty="0" err="1" smtClean="0">
                <a:solidFill>
                  <a:schemeClr val="tx1"/>
                </a:solidFill>
              </a:rPr>
              <a:t>Apurva</a:t>
            </a:r>
            <a:r>
              <a:rPr lang="en-US" sz="1600" dirty="0" smtClean="0">
                <a:solidFill>
                  <a:schemeClr val="tx1"/>
                </a:solidFill>
              </a:rPr>
              <a:t> Joshi, </a:t>
            </a:r>
            <a:r>
              <a:rPr lang="en-US" sz="1600" dirty="0" err="1" smtClean="0">
                <a:solidFill>
                  <a:schemeClr val="tx1"/>
                </a:solidFill>
              </a:rPr>
              <a:t>PrachiOke</a:t>
            </a:r>
            <a:r>
              <a:rPr lang="en-US" sz="1600" dirty="0" smtClean="0">
                <a:solidFill>
                  <a:schemeClr val="tx1"/>
                </a:solidFill>
              </a:rPr>
              <a:t>, Prof. Mr. S. R </a:t>
            </a:r>
            <a:r>
              <a:rPr lang="en-US" sz="1600" dirty="0" err="1" smtClean="0">
                <a:solidFill>
                  <a:schemeClr val="tx1"/>
                </a:solidFill>
              </a:rPr>
              <a:t>Lahane</a:t>
            </a:r>
            <a:r>
              <a:rPr lang="en-US" sz="1600" dirty="0" smtClean="0">
                <a:solidFill>
                  <a:schemeClr val="tx1"/>
                </a:solidFill>
              </a:rPr>
              <a:t>, “Digital Ordering System for Restaurant using Android”, in International Journal of Scientific and Research Publications, Volume 3, Issue 4, April 2013. </a:t>
            </a:r>
            <a:endParaRPr sz="1600">
              <a:solidFill>
                <a:schemeClr val="tx1"/>
              </a:solidFill>
              <a:highlight>
                <a:srgbClr val="FFFBFA"/>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Content</a:t>
            </a:r>
            <a:endParaRPr lang="en-GB"/>
          </a:p>
        </p:txBody>
      </p:sp>
      <p:sp>
        <p:nvSpPr>
          <p:cNvPr id="73" name="Google Shape;73;p2"/>
          <p:cNvSpPr txBox="1">
            <a:spLocks noGrp="1"/>
          </p:cNvSpPr>
          <p:nvPr>
            <p:ph type="body" idx="1"/>
          </p:nvPr>
        </p:nvSpPr>
        <p:spPr>
          <a:xfrm>
            <a:off x="311785" y="1505585"/>
            <a:ext cx="7571105" cy="3075940"/>
          </a:xfrm>
          <a:prstGeom prst="rect">
            <a:avLst/>
          </a:prstGeom>
          <a:noFill/>
          <a:ln>
            <a:noFill/>
          </a:ln>
        </p:spPr>
        <p:txBody>
          <a:bodyPr spcFirstLastPara="1" wrap="square" lIns="91425" tIns="91425" rIns="91425" bIns="91425" anchor="t" anchorCtr="0">
            <a:noAutofit/>
          </a:bodyPr>
          <a:lstStyle/>
          <a:p>
            <a:pPr algn="just" fontAlgn="base"/>
            <a:r>
              <a:rPr lang="en-US" dirty="0" smtClean="0">
                <a:solidFill>
                  <a:schemeClr val="tx1"/>
                </a:solidFill>
              </a:rPr>
              <a:t>Introduction</a:t>
            </a:r>
            <a:endParaRPr lang="en-US" dirty="0" smtClean="0">
              <a:solidFill>
                <a:schemeClr val="tx1"/>
              </a:solidFill>
            </a:endParaRPr>
          </a:p>
          <a:p>
            <a:pPr algn="just" fontAlgn="base"/>
            <a:r>
              <a:rPr lang="en-US" dirty="0" smtClean="0">
                <a:solidFill>
                  <a:schemeClr val="tx1"/>
                </a:solidFill>
              </a:rPr>
              <a:t>Problem Definition</a:t>
            </a:r>
            <a:endParaRPr lang="en-US" dirty="0" smtClean="0">
              <a:solidFill>
                <a:schemeClr val="tx1"/>
              </a:solidFill>
            </a:endParaRPr>
          </a:p>
          <a:p>
            <a:pPr algn="just" fontAlgn="base"/>
            <a:r>
              <a:rPr lang="en-US" dirty="0" smtClean="0">
                <a:solidFill>
                  <a:schemeClr val="tx1"/>
                </a:solidFill>
              </a:rPr>
              <a:t>Goals</a:t>
            </a:r>
            <a:endParaRPr lang="en-US" dirty="0" smtClean="0">
              <a:solidFill>
                <a:schemeClr val="tx1"/>
              </a:solidFill>
            </a:endParaRPr>
          </a:p>
          <a:p>
            <a:pPr algn="just" fontAlgn="base"/>
            <a:r>
              <a:rPr lang="en-US" dirty="0" smtClean="0">
                <a:solidFill>
                  <a:schemeClr val="tx1"/>
                </a:solidFill>
              </a:rPr>
              <a:t>Survey of Existing System</a:t>
            </a:r>
            <a:endParaRPr lang="en-US" dirty="0" smtClean="0">
              <a:solidFill>
                <a:schemeClr val="tx1"/>
              </a:solidFill>
            </a:endParaRPr>
          </a:p>
          <a:p>
            <a:pPr algn="just" fontAlgn="base"/>
            <a:r>
              <a:rPr lang="en-US" dirty="0" smtClean="0">
                <a:solidFill>
                  <a:schemeClr val="tx1"/>
                </a:solidFill>
              </a:rPr>
              <a:t>Limitation Existing system or research gap</a:t>
            </a:r>
            <a:endParaRPr lang="en-US" dirty="0" smtClean="0">
              <a:solidFill>
                <a:schemeClr val="tx1"/>
              </a:solidFill>
            </a:endParaRPr>
          </a:p>
          <a:p>
            <a:pPr algn="just" fontAlgn="base"/>
            <a:r>
              <a:rPr lang="en-US" dirty="0" smtClean="0">
                <a:solidFill>
                  <a:schemeClr val="tx1"/>
                </a:solidFill>
              </a:rPr>
              <a:t>Proposed System:  Introduction</a:t>
            </a:r>
            <a:endParaRPr lang="en-US" dirty="0" smtClean="0">
              <a:solidFill>
                <a:schemeClr val="tx1"/>
              </a:solidFill>
            </a:endParaRPr>
          </a:p>
          <a:p>
            <a:pPr algn="just" fontAlgn="base"/>
            <a:r>
              <a:rPr lang="en-US" dirty="0" smtClean="0">
                <a:solidFill>
                  <a:schemeClr val="tx1"/>
                </a:solidFill>
              </a:rPr>
              <a:t>Architecture/ Framework   (Block Diagram, Conceptual Diagram, ER Diagram)</a:t>
            </a:r>
            <a:endParaRPr lang="en-US" dirty="0" smtClean="0">
              <a:solidFill>
                <a:schemeClr val="tx1"/>
              </a:solidFill>
            </a:endParaRPr>
          </a:p>
          <a:p>
            <a:pPr algn="just" fontAlgn="base"/>
            <a:r>
              <a:rPr lang="en-US" dirty="0" smtClean="0">
                <a:solidFill>
                  <a:schemeClr val="tx1"/>
                </a:solidFill>
              </a:rPr>
              <a:t>Algorithm and Process Design</a:t>
            </a:r>
            <a:endParaRPr lang="en-US" dirty="0" smtClean="0">
              <a:solidFill>
                <a:schemeClr val="tx1"/>
              </a:solidFill>
            </a:endParaRPr>
          </a:p>
          <a:p>
            <a:pPr algn="just" fontAlgn="base"/>
            <a:r>
              <a:rPr lang="en-US" dirty="0" smtClean="0">
                <a:solidFill>
                  <a:schemeClr val="tx1"/>
                </a:solidFill>
              </a:rPr>
              <a:t>Details of Hardware &amp; Software</a:t>
            </a:r>
            <a:endParaRPr lang="en-US" dirty="0" smtClean="0">
              <a:solidFill>
                <a:schemeClr val="tx1"/>
              </a:solidFill>
            </a:endParaRPr>
          </a:p>
          <a:p>
            <a:pPr algn="just" fontAlgn="base"/>
            <a:r>
              <a:rPr lang="en-US" dirty="0" smtClean="0">
                <a:solidFill>
                  <a:schemeClr val="tx1"/>
                </a:solidFill>
              </a:rPr>
              <a:t>Methodology employed</a:t>
            </a:r>
            <a:endParaRPr lang="en-US" dirty="0" smtClean="0">
              <a:solidFill>
                <a:schemeClr val="tx1"/>
              </a:solidFill>
            </a:endParaRPr>
          </a:p>
          <a:p>
            <a:pPr algn="just" fontAlgn="base"/>
            <a:r>
              <a:rPr lang="en-US" dirty="0" smtClean="0">
                <a:solidFill>
                  <a:schemeClr val="tx1"/>
                </a:solidFill>
              </a:rPr>
              <a:t>Next Work Plan</a:t>
            </a:r>
            <a:endParaRPr lang="en-US" dirty="0" smtClean="0">
              <a:solidFill>
                <a:schemeClr val="tx1"/>
              </a:solidFill>
            </a:endParaRPr>
          </a:p>
          <a:p>
            <a:pPr algn="just" fontAlgn="base"/>
            <a:r>
              <a:rPr lang="en-US" dirty="0" smtClean="0">
                <a:solidFill>
                  <a:schemeClr val="tx1"/>
                </a:solidFill>
              </a:rPr>
              <a:t>Conclusion</a:t>
            </a:r>
            <a:endParaRPr lang="en-US" dirty="0" smtClean="0">
              <a:solidFill>
                <a:schemeClr val="tx1"/>
              </a:solidFill>
            </a:endParaRPr>
          </a:p>
          <a:p>
            <a:pPr algn="just" fontAlgn="base"/>
            <a:r>
              <a:rPr lang="en-US" dirty="0" smtClean="0">
                <a:solidFill>
                  <a:schemeClr val="tx1"/>
                </a:solidFill>
              </a:rPr>
              <a:t>References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Introduction to Project</a:t>
            </a:r>
            <a:endParaRPr lang="en-GB" dirty="0"/>
          </a:p>
          <a:p>
            <a:pPr marL="0" lvl="0" indent="0" algn="l" rtl="0">
              <a:lnSpc>
                <a:spcPct val="100000"/>
              </a:lnSpc>
              <a:spcBef>
                <a:spcPts val="0"/>
              </a:spcBef>
              <a:spcAft>
                <a:spcPts val="0"/>
              </a:spcAft>
              <a:buSzPts val="2800"/>
              <a:buNone/>
            </a:pPr>
          </a:p>
          <a:p>
            <a:pPr marL="0" lvl="0" indent="0" algn="l" rtl="0">
              <a:lnSpc>
                <a:spcPct val="100000"/>
              </a:lnSpc>
              <a:spcBef>
                <a:spcPts val="0"/>
              </a:spcBef>
              <a:spcAft>
                <a:spcPts val="0"/>
              </a:spcAft>
              <a:buSzPts val="2800"/>
              <a:buNone/>
            </a:pPr>
          </a:p>
        </p:txBody>
      </p:sp>
      <p:sp>
        <p:nvSpPr>
          <p:cNvPr id="79" name="Google Shape;79;p3"/>
          <p:cNvSpPr txBox="1">
            <a:spLocks noGrp="1"/>
          </p:cNvSpPr>
          <p:nvPr>
            <p:ph type="body" idx="4294967295"/>
          </p:nvPr>
        </p:nvSpPr>
        <p:spPr>
          <a:xfrm>
            <a:off x="311700" y="1529225"/>
            <a:ext cx="8520600" cy="3076200"/>
          </a:xfrm>
          <a:prstGeom prst="rect">
            <a:avLst/>
          </a:prstGeom>
          <a:noFill/>
          <a:ln>
            <a:noFill/>
          </a:ln>
        </p:spPr>
        <p:txBody>
          <a:bodyPr spcFirstLastPara="1" wrap="square" lIns="91425" tIns="91425" rIns="91425" bIns="91425" anchor="t" anchorCtr="0">
            <a:noAutofit/>
          </a:bodyPr>
          <a:lstStyle/>
          <a:p>
            <a:pPr marL="0" indent="0" algn="just">
              <a:buNone/>
            </a:pPr>
            <a:r>
              <a:rPr lang="en-US" sz="1600" dirty="0" smtClean="0">
                <a:solidFill>
                  <a:schemeClr val="tx1"/>
                </a:solidFill>
                <a:latin typeface="Roboto" panose="02000000000000000000" charset="0"/>
                <a:ea typeface="Roboto" panose="02000000000000000000" charset="0"/>
                <a:cs typeface="Times New Roman" panose="02020603050405020304" pitchFamily="18" charset="0"/>
              </a:rPr>
              <a:t>This project will be based on giving final bill to customer of the restaurant. It will have a user-friendly GUI, which simply calculates the total as per particulars.</a:t>
            </a:r>
            <a:r>
              <a:rPr lang="en-IN" sz="1600" dirty="0" smtClean="0">
                <a:solidFill>
                  <a:schemeClr val="tx1"/>
                </a:solidFill>
                <a:latin typeface="Roboto" panose="02000000000000000000" charset="0"/>
                <a:ea typeface="Roboto" panose="02000000000000000000" charset="0"/>
                <a:cs typeface="Times New Roman" panose="02020603050405020304" pitchFamily="18" charset="0"/>
              </a:rPr>
              <a:t> </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Restaurant Billing System using java can be very useful within a business environment. </a:t>
            </a:r>
            <a:endParaRPr lang="en-US"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While using this billing management system, you can easily calculate total bill of the customer. Moreover, the total bill is calculated including service charges and state tax. </a:t>
            </a:r>
            <a:endParaRPr lang="en-US"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This system can be used in restaurants, cafe and food truck for calculating bills in a short period of time and it’s not time consuming.</a:t>
            </a:r>
            <a:endParaRPr lang="en-IN" sz="1600" dirty="0" smtClean="0">
              <a:solidFill>
                <a:schemeClr val="tx1"/>
              </a:solidFill>
              <a:latin typeface="Roboto" panose="02000000000000000000" charset="0"/>
              <a:ea typeface="Roboto" panose="02000000000000000000" charset="0"/>
            </a:endParaRPr>
          </a:p>
          <a:p>
            <a:pPr marL="457200" lvl="0" indent="-228600" algn="just" rtl="0">
              <a:lnSpc>
                <a:spcPct val="115000"/>
              </a:lnSpc>
              <a:spcBef>
                <a:spcPts val="0"/>
              </a:spcBef>
              <a:spcAft>
                <a:spcPts val="0"/>
              </a:spcAft>
              <a:buClr>
                <a:srgbClr val="000000"/>
              </a:buClr>
              <a:buSzPts val="1400"/>
              <a:buNone/>
            </a:pPr>
            <a:endParaRPr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Problem Definition</a:t>
            </a:r>
            <a:endParaRPr lang="en-GB" dirty="0"/>
          </a:p>
        </p:txBody>
      </p:sp>
      <p:sp>
        <p:nvSpPr>
          <p:cNvPr id="85" name="Google Shape;85;p5"/>
          <p:cNvSpPr txBox="1">
            <a:spLocks noGrp="1"/>
          </p:cNvSpPr>
          <p:nvPr>
            <p:ph type="body" idx="1"/>
          </p:nvPr>
        </p:nvSpPr>
        <p:spPr>
          <a:xfrm>
            <a:off x="252850" y="1553850"/>
            <a:ext cx="8520600" cy="3028200"/>
          </a:xfrm>
          <a:prstGeom prst="rect">
            <a:avLst/>
          </a:prstGeom>
          <a:noFill/>
          <a:ln>
            <a:noFill/>
          </a:ln>
        </p:spPr>
        <p:txBody>
          <a:bodyPr spcFirstLastPara="1" wrap="square" lIns="91425" tIns="91425" rIns="91425" bIns="91425" anchor="t" anchorCtr="0">
            <a:noAutofit/>
          </a:bodyPr>
          <a:lstStyle/>
          <a:p>
            <a:pPr algn="just">
              <a:lnSpc>
                <a:spcPct val="100000"/>
              </a:lnSpc>
              <a:buFont typeface="Wingdings" panose="05000000000000000000" pitchFamily="2" charset="2"/>
              <a:buChar char="Ø"/>
            </a:pPr>
            <a:r>
              <a:rPr lang="en-US" sz="1600" dirty="0" smtClean="0">
                <a:solidFill>
                  <a:schemeClr val="tx1"/>
                </a:solidFill>
              </a:rPr>
              <a:t>This project will contain the menu and then adds up the selected items by customer and sums up the total of all items adds tax and service charges and displays total. </a:t>
            </a:r>
            <a:endParaRPr lang="en-US" sz="1600" dirty="0" smtClean="0">
              <a:solidFill>
                <a:schemeClr val="tx1"/>
              </a:solidFill>
            </a:endParaRPr>
          </a:p>
          <a:p>
            <a:pPr algn="just">
              <a:lnSpc>
                <a:spcPct val="100000"/>
              </a:lnSpc>
              <a:buFont typeface="Wingdings" panose="05000000000000000000" pitchFamily="2" charset="2"/>
              <a:buChar char="Ø"/>
            </a:pPr>
            <a:endParaRPr lang="en-US" sz="1600" dirty="0" smtClean="0">
              <a:solidFill>
                <a:schemeClr val="tx1"/>
              </a:solidFill>
            </a:endParaRPr>
          </a:p>
          <a:p>
            <a:pPr algn="just">
              <a:lnSpc>
                <a:spcPct val="100000"/>
              </a:lnSpc>
              <a:buFont typeface="Wingdings" panose="05000000000000000000" pitchFamily="2" charset="2"/>
              <a:buChar char="Ø"/>
            </a:pPr>
            <a:r>
              <a:rPr lang="en-US" sz="1600" dirty="0" smtClean="0">
                <a:solidFill>
                  <a:schemeClr val="tx1"/>
                </a:solidFill>
              </a:rPr>
              <a:t>All you need to do is just fill up the blank boxes with item quantities and click on total button. The program will display your total bill with tax and charges. </a:t>
            </a:r>
            <a:endParaRPr lang="en-US" sz="1600" dirty="0" smtClean="0">
              <a:solidFill>
                <a:schemeClr val="tx1"/>
              </a:solidFill>
            </a:endParaRPr>
          </a:p>
          <a:p>
            <a:pPr algn="just">
              <a:lnSpc>
                <a:spcPct val="100000"/>
              </a:lnSpc>
              <a:buFont typeface="Wingdings" panose="05000000000000000000" pitchFamily="2" charset="2"/>
              <a:buChar char="Ø"/>
            </a:pPr>
            <a:endParaRPr lang="en-US" sz="1600" dirty="0" smtClean="0">
              <a:solidFill>
                <a:schemeClr val="tx1"/>
              </a:solidFill>
            </a:endParaRPr>
          </a:p>
          <a:p>
            <a:pPr algn="just">
              <a:lnSpc>
                <a:spcPct val="100000"/>
              </a:lnSpc>
              <a:buFont typeface="Wingdings" panose="05000000000000000000" pitchFamily="2" charset="2"/>
              <a:buChar char="Ø"/>
            </a:pPr>
            <a:r>
              <a:rPr lang="en-US" sz="1600" dirty="0" smtClean="0">
                <a:solidFill>
                  <a:schemeClr val="tx1"/>
                </a:solidFill>
              </a:rPr>
              <a:t>With computer systems becoming more affordable, we can use them in our daily activities to ease our life.</a:t>
            </a:r>
            <a:endParaRPr lang="en-US" sz="1600" dirty="0" smtClean="0">
              <a:solidFill>
                <a:schemeClr val="tx1"/>
              </a:solidFill>
            </a:endParaRPr>
          </a:p>
          <a:p>
            <a:pPr algn="just">
              <a:lnSpc>
                <a:spcPct val="100000"/>
              </a:lnSpc>
              <a:buFont typeface="Wingdings" panose="05000000000000000000" pitchFamily="2" charset="2"/>
              <a:buChar char="Ø"/>
            </a:pPr>
            <a:endParaRPr lang="en-US" sz="1600" dirty="0" smtClean="0">
              <a:solidFill>
                <a:schemeClr val="tx1"/>
              </a:solidFill>
            </a:endParaRPr>
          </a:p>
          <a:p>
            <a:pPr algn="just">
              <a:lnSpc>
                <a:spcPct val="100000"/>
              </a:lnSpc>
              <a:buFont typeface="Wingdings" panose="05000000000000000000" pitchFamily="2" charset="2"/>
              <a:buChar char="Ø"/>
            </a:pPr>
            <a:r>
              <a:rPr lang="en-US" sz="1600" dirty="0" smtClean="0">
                <a:solidFill>
                  <a:schemeClr val="tx1"/>
                </a:solidFill>
              </a:rPr>
              <a:t>It is typical for the one (Manager) to jot down each items consumed by customers and bill it up altogether.</a:t>
            </a:r>
            <a:endParaRPr lang="en-IN" sz="1600" dirty="0" smtClean="0">
              <a:solidFill>
                <a:schemeClr val="tx1"/>
              </a:solidFill>
            </a:endParaRPr>
          </a:p>
          <a:p>
            <a:pPr algn="just">
              <a:lnSpc>
                <a:spcPct val="100000"/>
              </a:lnSpc>
              <a:buFont typeface="Wingdings" panose="05000000000000000000" pitchFamily="2" charset="2"/>
              <a:buChar char="Ø"/>
            </a:pPr>
            <a:endParaRPr sz="1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cb55343ea4_0_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Goals</a:t>
            </a:r>
            <a:endParaRPr lang="en-GB" dirty="0"/>
          </a:p>
        </p:txBody>
      </p:sp>
      <p:sp>
        <p:nvSpPr>
          <p:cNvPr id="3" name="Rectangle 2"/>
          <p:cNvSpPr/>
          <p:nvPr/>
        </p:nvSpPr>
        <p:spPr>
          <a:xfrm>
            <a:off x="632516" y="1479140"/>
            <a:ext cx="7988109" cy="2400657"/>
          </a:xfrm>
          <a:prstGeom prst="rect">
            <a:avLst/>
          </a:prstGeom>
        </p:spPr>
        <p:txBody>
          <a:bodyPr wrap="square">
            <a:spAutoFit/>
          </a:bodyPr>
          <a:lstStyle/>
          <a:p>
            <a:pPr lvl="0" algn="just"/>
            <a:r>
              <a:rPr lang="en-US" sz="18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rPr>
              <a:t>The main goals of our Restaurant Billing System are :</a:t>
            </a:r>
            <a:endParaRPr lang="en-US" sz="18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lgn="just"/>
            <a:endParaRPr lang="en-US" sz="12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rPr>
              <a:t> To enable the employee of the restaurant to generate bill including all types of taxes and charges very easily.</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 A restaurant billing software allows ease of billing transactions to make the process simpler and quicker.</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 Minimum time needed for the various processing.</a:t>
            </a:r>
            <a:endParaRPr lang="en-US" dirty="0">
              <a:solidFill>
                <a:schemeClr val="tx1"/>
              </a:solidFill>
              <a:latin typeface="Roboto" panose="02000000000000000000" charset="0"/>
              <a:ea typeface="Roboto" panose="02000000000000000000" charset="0"/>
              <a:cs typeface="Georgia" panose="02040502050405020303"/>
              <a:sym typeface="Georgia" panose="020405020504050203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311700"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Literature Survey</a:t>
            </a:r>
            <a:endParaRPr lang="en-GB"/>
          </a:p>
        </p:txBody>
      </p:sp>
      <p:sp>
        <p:nvSpPr>
          <p:cNvPr id="96" name="Google Shape;96;p6"/>
          <p:cNvSpPr txBox="1">
            <a:spLocks noGrp="1"/>
          </p:cNvSpPr>
          <p:nvPr>
            <p:ph type="body" idx="1"/>
          </p:nvPr>
        </p:nvSpPr>
        <p:spPr>
          <a:xfrm>
            <a:off x="311700" y="1505700"/>
            <a:ext cx="7869774" cy="3076200"/>
          </a:xfrm>
          <a:prstGeom prst="rect">
            <a:avLst/>
          </a:prstGeom>
          <a:noFill/>
          <a:ln>
            <a:noFill/>
          </a:ln>
        </p:spPr>
        <p:txBody>
          <a:bodyPr spcFirstLastPara="1" wrap="square" lIns="91425" tIns="91425" rIns="91425" bIns="91425" anchor="t" anchorCtr="0">
            <a:noAutofit/>
          </a:bodyPr>
          <a:lstStyle/>
          <a:p>
            <a:pPr marL="0" indent="0" algn="just">
              <a:lnSpc>
                <a:spcPct val="150000"/>
              </a:lnSpc>
              <a:buFont typeface="Wingdings" panose="05000000000000000000" pitchFamily="2" charset="2"/>
              <a:buNone/>
            </a:pPr>
            <a:r>
              <a:rPr lang="en-US" sz="1600">
                <a:solidFill>
                  <a:schemeClr val="tx1"/>
                </a:solidFill>
              </a:rPr>
              <a:t>     </a:t>
            </a:r>
            <a:r>
              <a:rPr sz="1600" b="1">
                <a:solidFill>
                  <a:schemeClr val="tx1"/>
                </a:solidFill>
              </a:rPr>
              <a:t>Survey of existing system</a:t>
            </a:r>
            <a:r>
              <a:rPr lang="en-US" sz="1600" b="1">
                <a:solidFill>
                  <a:schemeClr val="tx1"/>
                </a:solidFill>
              </a:rPr>
              <a:t>:</a:t>
            </a:r>
            <a:endParaRPr lang="en-US" sz="1600">
              <a:solidFill>
                <a:schemeClr val="tx1"/>
              </a:solidFill>
            </a:endParaRPr>
          </a:p>
          <a:p>
            <a:pPr marL="0" indent="0" algn="just">
              <a:lnSpc>
                <a:spcPct val="150000"/>
              </a:lnSpc>
              <a:buFont typeface="Wingdings" panose="05000000000000000000" pitchFamily="2" charset="2"/>
              <a:buNone/>
            </a:pPr>
            <a:endParaRPr lang="en-US" sz="1600">
              <a:solidFill>
                <a:schemeClr val="tx1"/>
              </a:solidFill>
            </a:endParaRPr>
          </a:p>
        </p:txBody>
      </p:sp>
      <p:graphicFrame>
        <p:nvGraphicFramePr>
          <p:cNvPr id="3" name="Table 2"/>
          <p:cNvGraphicFramePr/>
          <p:nvPr/>
        </p:nvGraphicFramePr>
        <p:xfrm>
          <a:off x="648970" y="2186305"/>
          <a:ext cx="7679690" cy="2689860"/>
        </p:xfrm>
        <a:graphic>
          <a:graphicData uri="http://schemas.openxmlformats.org/drawingml/2006/table">
            <a:tbl>
              <a:tblPr firstRow="1" bandRow="1">
                <a:tableStyleId>{5C22544A-7EE6-4342-B048-85BDC9FD1C3A}</a:tableStyleId>
              </a:tblPr>
              <a:tblGrid>
                <a:gridCol w="865505"/>
                <a:gridCol w="4372610"/>
                <a:gridCol w="2441575"/>
              </a:tblGrid>
              <a:tr h="408940">
                <a:tc>
                  <a:txBody>
                    <a:bodyPr/>
                    <a:lstStyle/>
                    <a:p>
                      <a:pPr algn="ctr">
                        <a:buNone/>
                      </a:pPr>
                      <a:r>
                        <a:rPr lang="en-US" dirty="0" err="1"/>
                        <a:t>Sr</a:t>
                      </a:r>
                      <a:r>
                        <a:rPr lang="en-US" dirty="0"/>
                        <a:t> No.</a:t>
                      </a:r>
                      <a:endParaRPr lang="en-US" dirty="0"/>
                    </a:p>
                  </a:txBody>
                  <a:tcPr/>
                </a:tc>
                <a:tc>
                  <a:txBody>
                    <a:bodyPr/>
                    <a:lstStyle/>
                    <a:p>
                      <a:pPr algn="ctr">
                        <a:buNone/>
                      </a:pPr>
                      <a:r>
                        <a:rPr lang="en-US"/>
                        <a:t>Reference of Research.</a:t>
                      </a:r>
                      <a:endParaRPr lang="en-US"/>
                    </a:p>
                  </a:txBody>
                  <a:tcPr/>
                </a:tc>
                <a:tc>
                  <a:txBody>
                    <a:bodyPr/>
                    <a:lstStyle/>
                    <a:p>
                      <a:pPr algn="ctr">
                        <a:buNone/>
                      </a:pPr>
                      <a:r>
                        <a:rPr lang="en-US"/>
                        <a:t>Features Impression</a:t>
                      </a:r>
                      <a:endParaRPr lang="en-US"/>
                    </a:p>
                  </a:txBody>
                  <a:tcPr/>
                </a:tc>
              </a:tr>
              <a:tr h="1138555">
                <a:tc>
                  <a:txBody>
                    <a:bodyPr/>
                    <a:lstStyle/>
                    <a:p>
                      <a:pPr algn="ctr">
                        <a:buNone/>
                      </a:pPr>
                      <a:r>
                        <a:rPr lang="en-US"/>
                        <a:t>1.</a:t>
                      </a:r>
                      <a:endParaRPr lang="en-US"/>
                    </a:p>
                  </a:txBody>
                  <a:tcPr/>
                </a:tc>
                <a:tc>
                  <a:txBody>
                    <a:bodyPr/>
                    <a:lstStyle/>
                    <a:p>
                      <a:pPr marL="0" indent="0" algn="just">
                        <a:buNone/>
                      </a:pPr>
                      <a:r>
                        <a:rPr lang="en-US" sz="1200" dirty="0" smtClean="0"/>
                        <a:t>Prof. </a:t>
                      </a:r>
                      <a:r>
                        <a:rPr lang="en-US" sz="1200" dirty="0" err="1" smtClean="0"/>
                        <a:t>Dashrath</a:t>
                      </a:r>
                      <a:r>
                        <a:rPr lang="en-US" sz="1200" dirty="0" smtClean="0"/>
                        <a:t> Kale, </a:t>
                      </a:r>
                      <a:r>
                        <a:rPr lang="en-US" sz="1200" dirty="0" err="1" smtClean="0"/>
                        <a:t>Girish</a:t>
                      </a:r>
                      <a:r>
                        <a:rPr lang="en-US" sz="1200" dirty="0" smtClean="0"/>
                        <a:t> </a:t>
                      </a:r>
                      <a:r>
                        <a:rPr lang="en-US" sz="1200" dirty="0" err="1" smtClean="0"/>
                        <a:t>Tanna</a:t>
                      </a:r>
                      <a:r>
                        <a:rPr lang="en-US" sz="1200" dirty="0" smtClean="0"/>
                        <a:t>, </a:t>
                      </a:r>
                      <a:r>
                        <a:rPr lang="en-US" sz="1200" dirty="0" err="1" smtClean="0"/>
                        <a:t>Mannat</a:t>
                      </a:r>
                      <a:r>
                        <a:rPr lang="en-US" sz="1200" dirty="0" smtClean="0"/>
                        <a:t> </a:t>
                      </a:r>
                      <a:r>
                        <a:rPr lang="en-US" sz="1200" dirty="0" err="1" smtClean="0"/>
                        <a:t>Tanna</a:t>
                      </a:r>
                      <a:r>
                        <a:rPr lang="en-US" sz="1200" dirty="0" smtClean="0"/>
                        <a:t>, </a:t>
                      </a:r>
                      <a:r>
                        <a:rPr lang="en-US" sz="1200" dirty="0" err="1" smtClean="0"/>
                        <a:t>Tarun</a:t>
                      </a:r>
                      <a:r>
                        <a:rPr lang="en-US" sz="1200" dirty="0" smtClean="0"/>
                        <a:t> Aswani4, </a:t>
                      </a:r>
                      <a:r>
                        <a:rPr lang="en-US" sz="1200" dirty="0" err="1" smtClean="0"/>
                        <a:t>Tejal</a:t>
                      </a:r>
                      <a:r>
                        <a:rPr lang="en-US" sz="1200" dirty="0" smtClean="0"/>
                        <a:t> </a:t>
                      </a:r>
                      <a:r>
                        <a:rPr lang="en-US" sz="1200" dirty="0" err="1" smtClean="0"/>
                        <a:t>Thadani</a:t>
                      </a:r>
                      <a:r>
                        <a:rPr lang="en-US" sz="1200" dirty="0" smtClean="0"/>
                        <a:t>, </a:t>
                      </a:r>
                      <a:r>
                        <a:rPr lang="en-US" sz="1200" dirty="0" err="1" smtClean="0"/>
                        <a:t>Aniruddha</a:t>
                      </a:r>
                      <a:r>
                        <a:rPr lang="en-US" sz="1200" dirty="0" smtClean="0"/>
                        <a:t> </a:t>
                      </a:r>
                      <a:r>
                        <a:rPr lang="en-US" sz="1200" dirty="0" err="1" smtClean="0"/>
                        <a:t>Thakur</a:t>
                      </a:r>
                      <a:r>
                        <a:rPr lang="en-US" sz="1200" dirty="0" smtClean="0"/>
                        <a:t>, “RESTAURANT BILLING SYSTEM USING PYTHON” International Research Journal of Engineering and Technology (IRJET), e-ISSN: 2395-0056,</a:t>
                      </a:r>
                      <a:r>
                        <a:rPr lang="en-US" sz="1200" baseline="0" dirty="0" smtClean="0"/>
                        <a:t> </a:t>
                      </a:r>
                      <a:r>
                        <a:rPr lang="en-US" sz="1200" dirty="0" smtClean="0"/>
                        <a:t>p-ISSN: 2395-0072, Volume: 08 Issue: 04 | Apr 2021</a:t>
                      </a:r>
                      <a:endParaRPr lang="en-US" sz="1300" dirty="0">
                        <a:latin typeface="Arial" panose="020B0604020202020204" pitchFamily="34" charset="0"/>
                        <a:cs typeface="Arial" panose="020B0604020202020204" pitchFamily="34" charset="0"/>
                      </a:endParaRPr>
                    </a:p>
                  </a:txBody>
                  <a:tcPr marL="88900" marR="88900" marT="88900" marB="88900"/>
                </a:tc>
                <a:tc>
                  <a:txBody>
                    <a:bodyPr/>
                    <a:lstStyle/>
                    <a:p>
                      <a:pPr algn="ctr">
                        <a:buNone/>
                      </a:pPr>
                      <a:r>
                        <a:rPr lang="en-US" sz="1200" dirty="0"/>
                        <a:t>Bill Generation Algorithm.</a:t>
                      </a:r>
                      <a:endParaRPr lang="en-US" sz="1200" dirty="0"/>
                    </a:p>
                  </a:txBody>
                  <a:tcPr/>
                </a:tc>
              </a:tr>
              <a:tr h="1005840">
                <a:tc>
                  <a:txBody>
                    <a:bodyPr/>
                    <a:lstStyle/>
                    <a:p>
                      <a:pPr algn="ctr">
                        <a:buNone/>
                      </a:pPr>
                      <a:r>
                        <a:rPr lang="en-US"/>
                        <a:t>2.</a:t>
                      </a:r>
                      <a:endParaRPr lang="en-US"/>
                    </a:p>
                  </a:txBody>
                  <a:tcPr/>
                </a:tc>
                <a:tc>
                  <a:txBody>
                    <a:bodyPr/>
                    <a:lstStyle/>
                    <a:p>
                      <a:pPr algn="just">
                        <a:buNone/>
                      </a:pPr>
                      <a:r>
                        <a:rPr lang="en-US" sz="1200" dirty="0" smtClean="0"/>
                        <a:t>Prof. N. M.Yawale#1, Prof. N. V. Pardakhe#2 , Prof. M. A. Deshmukh#3, Prof. N. A.Deshmukh#4 “A Review Paper on Online Restaurant Management System” IAETSD JOURNAL FOR ADVANCED RESEARCH IN APPLIED SCIENCES, ISSN NO: 2394-8442, VOLUME 4, ISSUE 7, DEC/2017</a:t>
                      </a:r>
                      <a:endParaRPr lang="en-US" sz="1300" dirty="0"/>
                    </a:p>
                  </a:txBody>
                  <a:tcPr/>
                </a:tc>
                <a:tc>
                  <a:txBody>
                    <a:bodyPr/>
                    <a:lstStyle/>
                    <a:p>
                      <a:pPr algn="ctr">
                        <a:buNone/>
                      </a:pPr>
                      <a:r>
                        <a:rPr lang="en-US" sz="1200"/>
                        <a:t>Best Seller Recommendations.</a:t>
                      </a:r>
                      <a:endParaRPr lang="en-US" sz="12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cb55343ea4_0_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dirty="0"/>
              <a:t>Limitation of Existing </a:t>
            </a:r>
            <a:r>
              <a:rPr lang="en-GB" dirty="0" smtClean="0"/>
              <a:t>system</a:t>
            </a:r>
            <a:endParaRPr lang="en-GB" dirty="0" smtClean="0"/>
          </a:p>
          <a:p>
            <a:pPr marL="0" lvl="0" indent="0" algn="l" rtl="0">
              <a:spcBef>
                <a:spcPts val="0"/>
              </a:spcBef>
              <a:spcAft>
                <a:spcPts val="0"/>
              </a:spcAft>
              <a:buNone/>
            </a:pPr>
          </a:p>
        </p:txBody>
      </p:sp>
      <p:sp>
        <p:nvSpPr>
          <p:cNvPr id="103" name="Google Shape;103;gcb55343ea4_0_8"/>
          <p:cNvSpPr txBox="1">
            <a:spLocks noGrp="1"/>
          </p:cNvSpPr>
          <p:nvPr>
            <p:ph type="body" idx="1"/>
          </p:nvPr>
        </p:nvSpPr>
        <p:spPr>
          <a:xfrm>
            <a:off x="311699" y="1505700"/>
            <a:ext cx="7856023" cy="3076200"/>
          </a:xfrm>
          <a:prstGeom prst="rect">
            <a:avLst/>
          </a:prstGeom>
        </p:spPr>
        <p:txBody>
          <a:bodyPr spcFirstLastPara="1" wrap="square" lIns="91425" tIns="91425" rIns="91425" bIns="91425" anchor="t" anchorCtr="0">
            <a:noAutofit/>
          </a:bodyPr>
          <a:lstStyle/>
          <a:p>
            <a:pPr marL="0" indent="0" algn="just">
              <a:lnSpc>
                <a:spcPct val="150000"/>
              </a:lnSpc>
              <a:buFont typeface="Wingdings" panose="05000000000000000000" pitchFamily="2" charset="2"/>
              <a:buChar char="Ø"/>
            </a:pPr>
            <a:r>
              <a:rPr lang="en-IN" altLang="en-US" sz="1600" dirty="0" smtClean="0">
                <a:solidFill>
                  <a:schemeClr val="tx1"/>
                </a:solidFill>
              </a:rPr>
              <a:t> We think that it will be a good addition if we could provide auto backup.</a:t>
            </a:r>
            <a:r>
              <a:rPr lang="en-US" sz="1600" dirty="0" smtClean="0">
                <a:solidFill>
                  <a:schemeClr val="tx1"/>
                </a:solidFill>
              </a:rPr>
              <a:t> </a:t>
            </a:r>
            <a:endParaRPr lang="en-US" sz="1600" dirty="0" smtClean="0">
              <a:solidFill>
                <a:schemeClr val="tx1"/>
              </a:solidFill>
            </a:endParaRPr>
          </a:p>
          <a:p>
            <a:pPr marL="0" indent="0" algn="just">
              <a:lnSpc>
                <a:spcPct val="150000"/>
              </a:lnSpc>
              <a:buFont typeface="Wingdings" panose="05000000000000000000" pitchFamily="2" charset="2"/>
              <a:buChar char="Ø"/>
            </a:pPr>
            <a:r>
              <a:rPr lang="en-IN" altLang="en-US" sz="1600" dirty="0" smtClean="0">
                <a:solidFill>
                  <a:schemeClr val="tx1"/>
                </a:solidFill>
              </a:rPr>
              <a:t> The existing system can be improved by adding Graphical Representation.</a:t>
            </a:r>
            <a:r>
              <a:rPr lang="en-US" sz="1600" dirty="0" smtClean="0">
                <a:solidFill>
                  <a:schemeClr val="tx1"/>
                </a:solidFill>
              </a:rPr>
              <a:t> </a:t>
            </a:r>
            <a:endParaRPr lang="en-US" sz="1600" dirty="0" smtClean="0">
              <a:solidFill>
                <a:schemeClr val="tx1"/>
              </a:solidFill>
            </a:endParaRPr>
          </a:p>
          <a:p>
            <a:pPr marL="0" indent="0" algn="just">
              <a:lnSpc>
                <a:spcPct val="150000"/>
              </a:lnSpc>
              <a:buFont typeface="Wingdings" panose="05000000000000000000" pitchFamily="2" charset="2"/>
              <a:buChar char="Ø"/>
            </a:pPr>
            <a:r>
              <a:rPr lang="en-US" sz="1600" dirty="0" smtClean="0">
                <a:solidFill>
                  <a:schemeClr val="tx1"/>
                </a:solidFill>
              </a:rPr>
              <a:t> The existing </a:t>
            </a:r>
            <a:r>
              <a:rPr lang="en-IN" altLang="en-US" sz="1600" dirty="0" smtClean="0">
                <a:solidFill>
                  <a:schemeClr val="tx1"/>
                </a:solidFill>
              </a:rPr>
              <a:t>system</a:t>
            </a:r>
            <a:r>
              <a:rPr lang="en-US" sz="1600" dirty="0" smtClean="0">
                <a:solidFill>
                  <a:schemeClr val="tx1"/>
                </a:solidFill>
              </a:rPr>
              <a:t> </a:t>
            </a:r>
            <a:r>
              <a:rPr lang="en-IN" altLang="en-US" sz="1600" dirty="0" smtClean="0">
                <a:solidFill>
                  <a:schemeClr val="tx1"/>
                </a:solidFill>
              </a:rPr>
              <a:t>can be enhanced by adding </a:t>
            </a:r>
            <a:r>
              <a:rPr lang="en-US" sz="1600" dirty="0" smtClean="0">
                <a:solidFill>
                  <a:schemeClr val="tx1"/>
                </a:solidFill>
              </a:rPr>
              <a:t>encrypt</a:t>
            </a:r>
            <a:r>
              <a:rPr lang="en-IN" altLang="en-US" sz="1600" dirty="0" smtClean="0">
                <a:solidFill>
                  <a:schemeClr val="tx1"/>
                </a:solidFill>
              </a:rPr>
              <a:t>ion for</a:t>
            </a:r>
            <a:r>
              <a:rPr lang="en-US" sz="1600" dirty="0" smtClean="0">
                <a:solidFill>
                  <a:schemeClr val="tx1"/>
                </a:solidFill>
              </a:rPr>
              <a:t> user &amp; owner information.</a:t>
            </a:r>
            <a:endParaRPr lang="en-US" sz="1600" dirty="0" smtClean="0">
              <a:solidFill>
                <a:schemeClr val="tx1"/>
              </a:solidFill>
            </a:endParaRPr>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cb55343ea4_0_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Proposed System</a:t>
            </a:r>
            <a:endParaRPr lang="en-GB"/>
          </a:p>
        </p:txBody>
      </p:sp>
      <p:sp>
        <p:nvSpPr>
          <p:cNvPr id="5" name="TextBox 4"/>
          <p:cNvSpPr txBox="1"/>
          <p:nvPr/>
        </p:nvSpPr>
        <p:spPr>
          <a:xfrm>
            <a:off x="311785" y="1588135"/>
            <a:ext cx="8612505" cy="2630170"/>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We</a:t>
            </a:r>
            <a:r>
              <a:rPr lang="en-IN" altLang="en-US" sz="1000" dirty="0" smtClean="0">
                <a:solidFill>
                  <a:schemeClr val="tx1"/>
                </a:solidFill>
                <a:latin typeface="Roboto" panose="02000000000000000000" charset="0"/>
                <a:ea typeface="Roboto" panose="02000000000000000000" charset="0"/>
              </a:rPr>
              <a:t> have learned</a:t>
            </a:r>
            <a:r>
              <a:rPr lang="en-US" sz="1000" dirty="0" smtClean="0">
                <a:solidFill>
                  <a:schemeClr val="tx1"/>
                </a:solidFill>
                <a:latin typeface="Roboto" panose="02000000000000000000" charset="0"/>
                <a:ea typeface="Roboto" panose="02000000000000000000" charset="0"/>
              </a:rPr>
              <a:t> the </a:t>
            </a:r>
            <a:r>
              <a:rPr lang="en-US" sz="1000" b="1" dirty="0" smtClean="0">
                <a:solidFill>
                  <a:schemeClr val="tx1"/>
                </a:solidFill>
                <a:latin typeface="Roboto" panose="02000000000000000000" charset="0"/>
                <a:ea typeface="Roboto" panose="02000000000000000000" charset="0"/>
              </a:rPr>
              <a:t>basics of Java </a:t>
            </a:r>
            <a:r>
              <a:rPr lang="en-US" sz="1000" dirty="0" smtClean="0">
                <a:solidFill>
                  <a:schemeClr val="tx1"/>
                </a:solidFill>
                <a:latin typeface="Roboto" panose="02000000000000000000" charset="0"/>
                <a:ea typeface="Roboto" panose="02000000000000000000" charset="0"/>
              </a:rPr>
              <a:t>and wanted to </a:t>
            </a:r>
            <a:r>
              <a:rPr lang="en-US" sz="1000" b="1" dirty="0" smtClean="0">
                <a:solidFill>
                  <a:schemeClr val="tx1"/>
                </a:solidFill>
                <a:latin typeface="Roboto" panose="02000000000000000000" charset="0"/>
                <a:ea typeface="Roboto" panose="02000000000000000000" charset="0"/>
              </a:rPr>
              <a:t>learn more about GUI, DBMS, Graphical Representation using Java Libraries</a:t>
            </a:r>
            <a:r>
              <a:rPr lang="en-US" sz="1000" dirty="0" smtClean="0">
                <a:solidFill>
                  <a:schemeClr val="tx1"/>
                </a:solidFill>
                <a:latin typeface="Roboto" panose="02000000000000000000" charset="0"/>
                <a:ea typeface="Roboto" panose="02000000000000000000" charset="0"/>
              </a:rPr>
              <a:t>.</a:t>
            </a:r>
            <a:endParaRPr lang="en-US"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lang="en-US"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a:t>
            </a:r>
            <a:r>
              <a:rPr sz="1000" dirty="0" smtClean="0">
                <a:solidFill>
                  <a:schemeClr val="tx1"/>
                </a:solidFill>
                <a:latin typeface="Roboto" panose="02000000000000000000" charset="0"/>
                <a:ea typeface="Roboto" panose="02000000000000000000" charset="0"/>
              </a:rPr>
              <a:t> We aim to provide a subscription based model for the owners of restaurants.</a:t>
            </a: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sz="1000" dirty="0" smtClean="0">
                <a:solidFill>
                  <a:schemeClr val="tx1"/>
                </a:solidFill>
                <a:latin typeface="Roboto" panose="02000000000000000000" charset="0"/>
                <a:ea typeface="Roboto" panose="02000000000000000000" charset="0"/>
              </a:rPr>
              <a:t> We are determined to provide an </a:t>
            </a:r>
            <a:r>
              <a:rPr sz="1000" b="1" dirty="0" smtClean="0">
                <a:solidFill>
                  <a:schemeClr val="tx1"/>
                </a:solidFill>
                <a:latin typeface="Roboto" panose="02000000000000000000" charset="0"/>
                <a:ea typeface="Roboto" panose="02000000000000000000" charset="0"/>
              </a:rPr>
              <a:t>interface for customers</a:t>
            </a:r>
            <a:r>
              <a:rPr sz="1000" dirty="0" smtClean="0">
                <a:solidFill>
                  <a:schemeClr val="tx1"/>
                </a:solidFill>
                <a:latin typeface="Roboto" panose="02000000000000000000" charset="0"/>
                <a:ea typeface="Roboto" panose="02000000000000000000" charset="0"/>
              </a:rPr>
              <a:t> to sign up and login so both user and customer can benefit. </a:t>
            </a: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sz="1000" dirty="0" smtClean="0">
                <a:solidFill>
                  <a:schemeClr val="tx1"/>
                </a:solidFill>
                <a:latin typeface="Roboto" panose="02000000000000000000" charset="0"/>
                <a:ea typeface="Roboto" panose="02000000000000000000" charset="0"/>
              </a:rPr>
              <a:t> We anticipate to </a:t>
            </a:r>
            <a:r>
              <a:rPr sz="1000" b="1" dirty="0" smtClean="0">
                <a:solidFill>
                  <a:schemeClr val="tx1"/>
                </a:solidFill>
                <a:latin typeface="Roboto" panose="02000000000000000000" charset="0"/>
                <a:ea typeface="Roboto" panose="02000000000000000000" charset="0"/>
              </a:rPr>
              <a:t>encrypt</a:t>
            </a:r>
            <a:r>
              <a:rPr sz="1000" dirty="0" smtClean="0">
                <a:solidFill>
                  <a:schemeClr val="tx1"/>
                </a:solidFill>
                <a:latin typeface="Roboto" panose="02000000000000000000" charset="0"/>
                <a:ea typeface="Roboto" panose="02000000000000000000" charset="0"/>
              </a:rPr>
              <a:t> all the data before storing it into the database.</a:t>
            </a: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sz="1000" dirty="0" smtClean="0">
                <a:solidFill>
                  <a:schemeClr val="tx1"/>
                </a:solidFill>
                <a:latin typeface="Roboto" panose="02000000000000000000" charset="0"/>
                <a:ea typeface="Roboto" panose="02000000000000000000" charset="0"/>
              </a:rPr>
              <a:t> We intend on providing a </a:t>
            </a:r>
            <a:r>
              <a:rPr sz="1000" b="1" dirty="0" smtClean="0">
                <a:solidFill>
                  <a:schemeClr val="tx1"/>
                </a:solidFill>
                <a:latin typeface="Roboto" panose="02000000000000000000" charset="0"/>
                <a:ea typeface="Roboto" panose="02000000000000000000" charset="0"/>
              </a:rPr>
              <a:t>data backup</a:t>
            </a:r>
            <a:r>
              <a:rPr sz="1000" dirty="0" smtClean="0">
                <a:solidFill>
                  <a:schemeClr val="tx1"/>
                </a:solidFill>
                <a:latin typeface="Roboto" panose="02000000000000000000" charset="0"/>
                <a:ea typeface="Roboto" panose="02000000000000000000" charset="0"/>
              </a:rPr>
              <a:t> to all our Owners.</a:t>
            </a: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sz="10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sz="1000" dirty="0" smtClean="0">
                <a:solidFill>
                  <a:schemeClr val="tx1"/>
                </a:solidFill>
                <a:latin typeface="Roboto" panose="02000000000000000000" charset="0"/>
                <a:ea typeface="Roboto" panose="02000000000000000000" charset="0"/>
              </a:rPr>
              <a:t> We are planning on providing Owners with </a:t>
            </a:r>
            <a:r>
              <a:rPr lang="en-US" sz="1000" b="1" dirty="0" smtClean="0">
                <a:solidFill>
                  <a:schemeClr val="tx1"/>
                </a:solidFill>
                <a:latin typeface="Roboto" panose="02000000000000000000" charset="0"/>
                <a:ea typeface="Roboto" panose="02000000000000000000" charset="0"/>
              </a:rPr>
              <a:t>Graphical </a:t>
            </a:r>
            <a:r>
              <a:rPr sz="1000" b="1" dirty="0" smtClean="0">
                <a:solidFill>
                  <a:schemeClr val="tx1"/>
                </a:solidFill>
                <a:latin typeface="Roboto" panose="02000000000000000000" charset="0"/>
                <a:ea typeface="Roboto" panose="02000000000000000000" charset="0"/>
              </a:rPr>
              <a:t>Representation</a:t>
            </a:r>
            <a:r>
              <a:rPr sz="1000" dirty="0" smtClean="0">
                <a:solidFill>
                  <a:schemeClr val="tx1"/>
                </a:solidFill>
                <a:latin typeface="Roboto" panose="02000000000000000000" charset="0"/>
                <a:ea typeface="Roboto" panose="02000000000000000000" charset="0"/>
              </a:rPr>
              <a:t>.</a:t>
            </a:r>
            <a:endParaRPr sz="1000" dirty="0" smtClean="0">
              <a:solidFill>
                <a:schemeClr val="tx1"/>
              </a:solidFill>
              <a:latin typeface="Roboto" panose="02000000000000000000" charset="0"/>
              <a:ea typeface="Roboto" panose="0200000000000000000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cb55343ea4_0_24"/>
          <p:cNvSpPr txBox="1">
            <a:spLocks noGrp="1"/>
          </p:cNvSpPr>
          <p:nvPr>
            <p:ph type="title"/>
          </p:nvPr>
        </p:nvSpPr>
        <p:spPr>
          <a:xfrm>
            <a:off x="311785" y="173990"/>
            <a:ext cx="8520430" cy="410845"/>
          </a:xfrm>
          <a:prstGeom prst="rect">
            <a:avLst/>
          </a:prstGeom>
        </p:spPr>
        <p:txBody>
          <a:bodyPr spcFirstLastPara="1" wrap="square" lIns="91425" tIns="91425" rIns="91425" bIns="91425" anchor="t" anchorCtr="0">
            <a:noAutofit/>
          </a:bodyPr>
          <a:lstStyle/>
          <a:p>
            <a:pPr marL="0" lvl="0" indent="0" algn="l" rtl="0">
              <a:lnSpc>
                <a:spcPct val="60000"/>
              </a:lnSpc>
              <a:spcBef>
                <a:spcPts val="1800"/>
              </a:spcBef>
              <a:spcAft>
                <a:spcPts val="0"/>
              </a:spcAft>
              <a:buNone/>
            </a:pPr>
            <a:r>
              <a:rPr lang="en-GB" dirty="0"/>
              <a:t>Architecture/ Framework   </a:t>
            </a:r>
            <a:r>
              <a:rPr lang="en-GB" dirty="0" smtClean="0"/>
              <a:t>(Flowchart)</a:t>
            </a:r>
            <a:endParaRPr lang="en-GB" dirty="0" smtClean="0"/>
          </a:p>
        </p:txBody>
      </p:sp>
      <p:pic>
        <p:nvPicPr>
          <p:cNvPr id="4" name="Picture 3" descr="FC"/>
          <p:cNvPicPr>
            <a:picLocks noChangeAspect="1"/>
          </p:cNvPicPr>
          <p:nvPr/>
        </p:nvPicPr>
        <p:blipFill>
          <a:blip r:embed="rId1"/>
          <a:stretch>
            <a:fillRect/>
          </a:stretch>
        </p:blipFill>
        <p:spPr>
          <a:xfrm>
            <a:off x="2733040" y="1277620"/>
            <a:ext cx="3560445" cy="3865880"/>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5900</Words>
  <Application>WPS Presentation</Application>
  <PresentationFormat>On-screen Show (16:9)</PresentationFormat>
  <Paragraphs>174</Paragraphs>
  <Slides>17</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Merriweather</vt:lpstr>
      <vt:lpstr>Roboto</vt:lpstr>
      <vt:lpstr>Roboto</vt:lpstr>
      <vt:lpstr>Times New Roman</vt:lpstr>
      <vt:lpstr>Georgia</vt:lpstr>
      <vt:lpstr>Tahoma</vt:lpstr>
      <vt:lpstr>Book Antiqua</vt:lpstr>
      <vt:lpstr>Microsoft YaHei</vt:lpstr>
      <vt:lpstr>Arial Unicode MS</vt:lpstr>
      <vt:lpstr>Paradigm</vt:lpstr>
      <vt:lpstr>Sustainable Goal: DECENT WORK AND ECONOMIC GROWTH</vt:lpstr>
      <vt:lpstr>Content</vt:lpstr>
      <vt:lpstr>Introduction to Project</vt:lpstr>
      <vt:lpstr>Problem Definition</vt:lpstr>
      <vt:lpstr>Goals</vt:lpstr>
      <vt:lpstr>Literature Survey</vt:lpstr>
      <vt:lpstr>Limitation of Existing system</vt:lpstr>
      <vt:lpstr>Proposed System</vt:lpstr>
      <vt:lpstr>Architecture/ Framework   (Flowchart)</vt:lpstr>
      <vt:lpstr>Architecture (Block Diagram)</vt:lpstr>
      <vt:lpstr>Architecture (Block Diagram)</vt:lpstr>
      <vt:lpstr>Methodology : Algorithm and Process Design</vt:lpstr>
      <vt:lpstr>Methodology : Algorithm and Process Design</vt:lpstr>
      <vt:lpstr>Hardware, Software, Tools and constraint</vt:lpstr>
      <vt:lpstr>Next Work Plan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BILLING SYSTEM Sustainable Goal: </dc:title>
  <dc:creator>Priya123</dc:creator>
  <cp:lastModifiedBy>DELL</cp:lastModifiedBy>
  <cp:revision>61</cp:revision>
  <dcterms:created xsi:type="dcterms:W3CDTF">2022-01-21T19:41:00Z</dcterms:created>
  <dcterms:modified xsi:type="dcterms:W3CDTF">2022-04-07T04:36:32Z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FA6C3E3587BE4D2BB2D6C55335704E99</vt:lpwstr>
  </property>
  <property fmtid="{D5CDD505-2E9C-101B-9397-08002B2CF9AE}" pid="3" name="KSOProductBuildVer">
    <vt:lpwstr>1033-11.2.0.10451</vt:lpwstr>
  </property>
</Properties>
</file>