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Montserrat Bold" charset="1" panose="00000800000000000000"/>
      <p:regular r:id="rId18"/>
    </p:embeddedFont>
    <p:embeddedFont>
      <p:font typeface="Agrandir" charset="1" panose="00000500000000000000"/>
      <p:regular r:id="rId19"/>
    </p:embeddedFont>
    <p:embeddedFont>
      <p:font typeface="Montserrat" charset="1" panose="00000500000000000000"/>
      <p:regular r:id="rId20"/>
    </p:embeddedFont>
    <p:embeddedFont>
      <p:font typeface="Alice" charset="1" panose="00000500000000000000"/>
      <p:regular r:id="rId21"/>
    </p:embeddedFont>
    <p:embeddedFont>
      <p:font typeface="Montserrat Bold Italics" charset="1" panose="00000800000000000000"/>
      <p:regular r:id="rId22"/>
    </p:embeddedFont>
    <p:embeddedFont>
      <p:font typeface="Shrikhand" charset="1" panose="020000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 Id="rId7" Target="../media/image10.pn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0182282" y="2197605"/>
            <a:ext cx="9598990" cy="5546821"/>
          </a:xfrm>
          <a:custGeom>
            <a:avLst/>
            <a:gdLst/>
            <a:ahLst/>
            <a:cxnLst/>
            <a:rect r="r" b="b" t="t" l="l"/>
            <a:pathLst>
              <a:path h="5546821" w="9598990">
                <a:moveTo>
                  <a:pt x="0" y="0"/>
                </a:moveTo>
                <a:lnTo>
                  <a:pt x="9598990" y="0"/>
                </a:lnTo>
                <a:lnTo>
                  <a:pt x="9598990" y="5546821"/>
                </a:lnTo>
                <a:lnTo>
                  <a:pt x="0" y="5546821"/>
                </a:lnTo>
                <a:lnTo>
                  <a:pt x="0" y="0"/>
                </a:lnTo>
                <a:close/>
              </a:path>
            </a:pathLst>
          </a:custGeom>
          <a:blipFill>
            <a:blip r:embed="rId2"/>
            <a:stretch>
              <a:fillRect l="0" t="0" r="0" b="0"/>
            </a:stretch>
          </a:blipFill>
        </p:spPr>
      </p:sp>
      <p:grpSp>
        <p:nvGrpSpPr>
          <p:cNvPr name="Group 3" id="3"/>
          <p:cNvGrpSpPr/>
          <p:nvPr/>
        </p:nvGrpSpPr>
        <p:grpSpPr>
          <a:xfrm rot="0">
            <a:off x="678237" y="594698"/>
            <a:ext cx="10975610" cy="4548802"/>
            <a:chOff x="0" y="0"/>
            <a:chExt cx="14634147" cy="6065069"/>
          </a:xfrm>
        </p:grpSpPr>
        <p:sp>
          <p:nvSpPr>
            <p:cNvPr name="TextBox 4" id="4"/>
            <p:cNvSpPr txBox="true"/>
            <p:nvPr/>
          </p:nvSpPr>
          <p:spPr>
            <a:xfrm rot="0">
              <a:off x="0" y="57150"/>
              <a:ext cx="14634147" cy="4775623"/>
            </a:xfrm>
            <a:prstGeom prst="rect">
              <a:avLst/>
            </a:prstGeom>
          </p:spPr>
          <p:txBody>
            <a:bodyPr anchor="t" rtlCol="false" tIns="0" lIns="0" bIns="0" rIns="0">
              <a:spAutoFit/>
            </a:bodyPr>
            <a:lstStyle/>
            <a:p>
              <a:pPr algn="l">
                <a:lnSpc>
                  <a:spcPts val="7039"/>
                </a:lnSpc>
              </a:pPr>
              <a:r>
                <a:rPr lang="en-US" sz="6399" b="true">
                  <a:solidFill>
                    <a:srgbClr val="3731AC"/>
                  </a:solidFill>
                  <a:latin typeface="Montserrat Bold"/>
                  <a:ea typeface="Montserrat Bold"/>
                  <a:cs typeface="Montserrat Bold"/>
                  <a:sym typeface="Montserrat Bold"/>
                </a:rPr>
                <a:t>Machine Learning-Based Prediction of Received</a:t>
              </a:r>
            </a:p>
            <a:p>
              <a:pPr algn="l">
                <a:lnSpc>
                  <a:spcPts val="7039"/>
                </a:lnSpc>
              </a:pPr>
              <a:r>
                <a:rPr lang="en-US" sz="6399" b="true">
                  <a:solidFill>
                    <a:srgbClr val="3731AC"/>
                  </a:solidFill>
                  <a:latin typeface="Montserrat Bold"/>
                  <a:ea typeface="Montserrat Bold"/>
                  <a:cs typeface="Montserrat Bold"/>
                  <a:sym typeface="Montserrat Bold"/>
                </a:rPr>
                <a:t>Signals in Molecular Communication Systems</a:t>
              </a:r>
            </a:p>
          </p:txBody>
        </p:sp>
        <p:sp>
          <p:nvSpPr>
            <p:cNvPr name="TextBox 5" id="5"/>
            <p:cNvSpPr txBox="true"/>
            <p:nvPr/>
          </p:nvSpPr>
          <p:spPr>
            <a:xfrm rot="0">
              <a:off x="0" y="5374310"/>
              <a:ext cx="14634147" cy="690759"/>
            </a:xfrm>
            <a:prstGeom prst="rect">
              <a:avLst/>
            </a:prstGeom>
          </p:spPr>
          <p:txBody>
            <a:bodyPr anchor="t" rtlCol="false" tIns="0" lIns="0" bIns="0" rIns="0">
              <a:spAutoFit/>
            </a:bodyPr>
            <a:lstStyle/>
            <a:p>
              <a:pPr algn="l">
                <a:lnSpc>
                  <a:spcPts val="3959"/>
                </a:lnSpc>
              </a:pPr>
            </a:p>
          </p:txBody>
        </p:sp>
      </p:grpSp>
      <p:sp>
        <p:nvSpPr>
          <p:cNvPr name="TextBox 6" id="6"/>
          <p:cNvSpPr txBox="true"/>
          <p:nvPr/>
        </p:nvSpPr>
        <p:spPr>
          <a:xfrm rot="0">
            <a:off x="554544" y="4650976"/>
            <a:ext cx="10975610" cy="668655"/>
          </a:xfrm>
          <a:prstGeom prst="rect">
            <a:avLst/>
          </a:prstGeom>
        </p:spPr>
        <p:txBody>
          <a:bodyPr anchor="t" rtlCol="false" tIns="0" lIns="0" bIns="0" rIns="0">
            <a:spAutoFit/>
          </a:bodyPr>
          <a:lstStyle/>
          <a:p>
            <a:pPr algn="ctr">
              <a:lnSpc>
                <a:spcPts val="2640"/>
              </a:lnSpc>
              <a:spcBef>
                <a:spcPct val="0"/>
              </a:spcBef>
            </a:pPr>
            <a:r>
              <a:rPr lang="en-US" b="true" sz="2400">
                <a:solidFill>
                  <a:srgbClr val="7E64B0"/>
                </a:solidFill>
                <a:latin typeface="Montserrat Bold"/>
                <a:ea typeface="Montserrat Bold"/>
                <a:cs typeface="Montserrat Bold"/>
                <a:sym typeface="Montserrat Bold"/>
              </a:rPr>
              <a:t>   -</a:t>
            </a:r>
            <a:r>
              <a:rPr lang="en-US" b="true" sz="2400">
                <a:solidFill>
                  <a:srgbClr val="7E64B0"/>
                </a:solidFill>
                <a:latin typeface="Montserrat Bold"/>
                <a:ea typeface="Montserrat Bold"/>
                <a:cs typeface="Montserrat Bold"/>
                <a:sym typeface="Montserrat Bold"/>
              </a:rPr>
              <a:t>Bridging the Gap between Nano-Scale Communication and         Advance computational Techniques....</a:t>
            </a:r>
          </a:p>
        </p:txBody>
      </p:sp>
      <p:sp>
        <p:nvSpPr>
          <p:cNvPr name="TextBox 7" id="7"/>
          <p:cNvSpPr txBox="true"/>
          <p:nvPr/>
        </p:nvSpPr>
        <p:spPr>
          <a:xfrm rot="0">
            <a:off x="6328105" y="5912664"/>
            <a:ext cx="3998238" cy="597028"/>
          </a:xfrm>
          <a:prstGeom prst="rect">
            <a:avLst/>
          </a:prstGeom>
        </p:spPr>
        <p:txBody>
          <a:bodyPr anchor="t" rtlCol="false" tIns="0" lIns="0" bIns="0" rIns="0">
            <a:spAutoFit/>
          </a:bodyPr>
          <a:lstStyle/>
          <a:p>
            <a:pPr algn="ctr">
              <a:lnSpc>
                <a:spcPts val="3861"/>
              </a:lnSpc>
              <a:spcBef>
                <a:spcPct val="0"/>
              </a:spcBef>
            </a:pPr>
            <a:r>
              <a:rPr lang="en-US" sz="3510">
                <a:solidFill>
                  <a:srgbClr val="545454"/>
                </a:solidFill>
                <a:latin typeface="Agrandir"/>
                <a:ea typeface="Agrandir"/>
                <a:cs typeface="Agrandir"/>
                <a:sym typeface="Agrandir"/>
              </a:rPr>
              <a:t>Under guidance of </a:t>
            </a:r>
          </a:p>
        </p:txBody>
      </p:sp>
      <p:sp>
        <p:nvSpPr>
          <p:cNvPr name="TextBox 8" id="8"/>
          <p:cNvSpPr txBox="true"/>
          <p:nvPr/>
        </p:nvSpPr>
        <p:spPr>
          <a:xfrm rot="0">
            <a:off x="8224771" y="6635495"/>
            <a:ext cx="3726180" cy="432952"/>
          </a:xfrm>
          <a:prstGeom prst="rect">
            <a:avLst/>
          </a:prstGeom>
        </p:spPr>
        <p:txBody>
          <a:bodyPr anchor="t" rtlCol="false" tIns="0" lIns="0" bIns="0" rIns="0">
            <a:spAutoFit/>
          </a:bodyPr>
          <a:lstStyle/>
          <a:p>
            <a:pPr algn="ctr">
              <a:lnSpc>
                <a:spcPts val="2849"/>
              </a:lnSpc>
              <a:spcBef>
                <a:spcPct val="0"/>
              </a:spcBef>
            </a:pPr>
            <a:r>
              <a:rPr lang="en-US" sz="2590">
                <a:solidFill>
                  <a:srgbClr val="545454"/>
                </a:solidFill>
                <a:latin typeface="Agrandir"/>
                <a:ea typeface="Agrandir"/>
                <a:cs typeface="Agrandir"/>
                <a:sym typeface="Agrandir"/>
              </a:rPr>
              <a:t>~ Dr.Lokendra Chouhan </a:t>
            </a:r>
          </a:p>
        </p:txBody>
      </p:sp>
      <p:sp>
        <p:nvSpPr>
          <p:cNvPr name="TextBox 9" id="9"/>
          <p:cNvSpPr txBox="true"/>
          <p:nvPr/>
        </p:nvSpPr>
        <p:spPr>
          <a:xfrm rot="0">
            <a:off x="8224771" y="8166735"/>
            <a:ext cx="3931087" cy="438785"/>
          </a:xfrm>
          <a:prstGeom prst="rect">
            <a:avLst/>
          </a:prstGeom>
        </p:spPr>
        <p:txBody>
          <a:bodyPr anchor="t" rtlCol="false" tIns="0" lIns="0" bIns="0" rIns="0">
            <a:spAutoFit/>
          </a:bodyPr>
          <a:lstStyle/>
          <a:p>
            <a:pPr algn="ctr">
              <a:lnSpc>
                <a:spcPts val="3640"/>
              </a:lnSpc>
              <a:spcBef>
                <a:spcPct val="0"/>
              </a:spcBef>
            </a:pPr>
            <a:r>
              <a:rPr lang="en-US" sz="2600">
                <a:solidFill>
                  <a:srgbClr val="02CA6A"/>
                </a:solidFill>
                <a:latin typeface="Montserrat"/>
                <a:ea typeface="Montserrat"/>
                <a:cs typeface="Montserrat"/>
                <a:sym typeface="Montserrat"/>
              </a:rPr>
              <a:t>Project Code - B24LC03</a:t>
            </a:r>
          </a:p>
        </p:txBody>
      </p:sp>
      <p:sp>
        <p:nvSpPr>
          <p:cNvPr name="TextBox 10" id="10"/>
          <p:cNvSpPr txBox="true"/>
          <p:nvPr/>
        </p:nvSpPr>
        <p:spPr>
          <a:xfrm rot="0">
            <a:off x="1028700" y="8352790"/>
            <a:ext cx="4661892" cy="905510"/>
          </a:xfrm>
          <a:prstGeom prst="rect">
            <a:avLst/>
          </a:prstGeom>
        </p:spPr>
        <p:txBody>
          <a:bodyPr anchor="t" rtlCol="false" tIns="0" lIns="0" bIns="0" rIns="0">
            <a:spAutoFit/>
          </a:bodyPr>
          <a:lstStyle/>
          <a:p>
            <a:pPr algn="ctr">
              <a:lnSpc>
                <a:spcPts val="3640"/>
              </a:lnSpc>
            </a:pPr>
            <a:r>
              <a:rPr lang="en-US" sz="2600">
                <a:solidFill>
                  <a:srgbClr val="4D8BF6"/>
                </a:solidFill>
                <a:latin typeface="Alice"/>
                <a:ea typeface="Alice"/>
                <a:cs typeface="Alice"/>
                <a:sym typeface="Alice"/>
              </a:rPr>
              <a:t>Gaurav Anand - (S20210020273)</a:t>
            </a:r>
          </a:p>
          <a:p>
            <a:pPr algn="ctr">
              <a:lnSpc>
                <a:spcPts val="3640"/>
              </a:lnSpc>
              <a:spcBef>
                <a:spcPct val="0"/>
              </a:spcBef>
            </a:pPr>
            <a:r>
              <a:rPr lang="en-US" sz="2600">
                <a:solidFill>
                  <a:srgbClr val="4D8BF6"/>
                </a:solidFill>
                <a:latin typeface="Alice"/>
                <a:ea typeface="Alice"/>
                <a:cs typeface="Alice"/>
                <a:sym typeface="Alice"/>
              </a:rPr>
              <a:t>Adarsh kumar - (S20210020288</a:t>
            </a:r>
            <a:r>
              <a:rPr lang="en-US" sz="2600">
                <a:solidFill>
                  <a:srgbClr val="000000"/>
                </a:solidFill>
                <a:latin typeface="Alice"/>
                <a:ea typeface="Alice"/>
                <a:cs typeface="Alice"/>
                <a:sym typeface="Alice"/>
              </a:rPr>
              <a: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2120968">
            <a:off x="-572116" y="-2853407"/>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04278" y="9258300"/>
            <a:ext cx="4107319" cy="4114800"/>
          </a:xfrm>
          <a:custGeom>
            <a:avLst/>
            <a:gdLst/>
            <a:ahLst/>
            <a:cxnLst/>
            <a:rect r="r" b="b" t="t" l="l"/>
            <a:pathLst>
              <a:path h="4114800" w="4107319">
                <a:moveTo>
                  <a:pt x="0" y="0"/>
                </a:moveTo>
                <a:lnTo>
                  <a:pt x="4107318" y="0"/>
                </a:lnTo>
                <a:lnTo>
                  <a:pt x="410731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515630" y="308736"/>
            <a:ext cx="7256740" cy="719964"/>
          </a:xfrm>
          <a:prstGeom prst="rect">
            <a:avLst/>
          </a:prstGeom>
        </p:spPr>
        <p:txBody>
          <a:bodyPr anchor="t" rtlCol="false" tIns="0" lIns="0" bIns="0" rIns="0">
            <a:spAutoFit/>
          </a:bodyPr>
          <a:lstStyle/>
          <a:p>
            <a:pPr algn="ctr">
              <a:lnSpc>
                <a:spcPts val="5991"/>
              </a:lnSpc>
              <a:spcBef>
                <a:spcPct val="0"/>
              </a:spcBef>
            </a:pPr>
            <a:r>
              <a:rPr lang="en-US" b="true" sz="4279">
                <a:solidFill>
                  <a:srgbClr val="B100E8"/>
                </a:solidFill>
                <a:latin typeface="Montserrat Bold"/>
                <a:ea typeface="Montserrat Bold"/>
                <a:cs typeface="Montserrat Bold"/>
                <a:sym typeface="Montserrat Bold"/>
              </a:rPr>
              <a:t>Learning and Conclusion </a:t>
            </a:r>
          </a:p>
        </p:txBody>
      </p:sp>
      <p:sp>
        <p:nvSpPr>
          <p:cNvPr name="TextBox 5" id="5"/>
          <p:cNvSpPr txBox="true"/>
          <p:nvPr/>
        </p:nvSpPr>
        <p:spPr>
          <a:xfrm rot="0">
            <a:off x="311699" y="1498238"/>
            <a:ext cx="17296852" cy="7590140"/>
          </a:xfrm>
          <a:prstGeom prst="rect">
            <a:avLst/>
          </a:prstGeom>
        </p:spPr>
        <p:txBody>
          <a:bodyPr anchor="t" rtlCol="false" tIns="0" lIns="0" bIns="0" rIns="0">
            <a:spAutoFit/>
          </a:bodyPr>
          <a:lstStyle/>
          <a:p>
            <a:pPr algn="l">
              <a:lnSpc>
                <a:spcPts val="3220"/>
              </a:lnSpc>
            </a:pPr>
            <a:r>
              <a:rPr lang="en-US" sz="2300" b="true">
                <a:solidFill>
                  <a:srgbClr val="101010"/>
                </a:solidFill>
                <a:latin typeface="Montserrat Bold"/>
                <a:ea typeface="Montserrat Bold"/>
                <a:cs typeface="Montserrat Bold"/>
                <a:sym typeface="Montserrat Bold"/>
              </a:rPr>
              <a:t>1. Impact of Geometry on Molecular Communication</a:t>
            </a:r>
          </a:p>
          <a:p>
            <a:pPr algn="l">
              <a:lnSpc>
                <a:spcPts val="3220"/>
              </a:lnSpc>
            </a:pPr>
            <a:r>
              <a:rPr lang="en-US" sz="2300">
                <a:solidFill>
                  <a:srgbClr val="101010"/>
                </a:solidFill>
                <a:latin typeface="Montserrat"/>
                <a:ea typeface="Montserrat"/>
                <a:cs typeface="Montserrat"/>
                <a:sym typeface="Montserrat"/>
              </a:rPr>
              <a:t>Cylindrical transmitters demonstrated better directional propagation and higher molecule absorption rates compared to spherical transmitters.</a:t>
            </a:r>
          </a:p>
          <a:p>
            <a:pPr algn="l">
              <a:lnSpc>
                <a:spcPts val="3220"/>
              </a:lnSpc>
            </a:pPr>
          </a:p>
          <a:p>
            <a:pPr algn="l">
              <a:lnSpc>
                <a:spcPts val="3220"/>
              </a:lnSpc>
            </a:pPr>
            <a:r>
              <a:rPr lang="en-US" sz="2300" b="true">
                <a:solidFill>
                  <a:srgbClr val="101010"/>
                </a:solidFill>
                <a:latin typeface="Montserrat Bold"/>
                <a:ea typeface="Montserrat Bold"/>
                <a:cs typeface="Montserrat Bold"/>
                <a:sym typeface="Montserrat Bold"/>
              </a:rPr>
              <a:t>2. Role of Machine Learning in Validation</a:t>
            </a:r>
          </a:p>
          <a:p>
            <a:pPr algn="l">
              <a:lnSpc>
                <a:spcPts val="3220"/>
              </a:lnSpc>
            </a:pPr>
            <a:r>
              <a:rPr lang="en-US" sz="2300">
                <a:solidFill>
                  <a:srgbClr val="101010"/>
                </a:solidFill>
                <a:latin typeface="Montserrat"/>
                <a:ea typeface="Montserrat"/>
                <a:cs typeface="Montserrat"/>
                <a:sym typeface="Montserrat"/>
              </a:rPr>
              <a:t>Machine learning models, such as XGBoost and Random Forest, were instrumental in validating and enhancing theoretical predictions.</a:t>
            </a:r>
          </a:p>
          <a:p>
            <a:pPr algn="l">
              <a:lnSpc>
                <a:spcPts val="3220"/>
              </a:lnSpc>
            </a:pPr>
          </a:p>
          <a:p>
            <a:pPr algn="l">
              <a:lnSpc>
                <a:spcPts val="3220"/>
              </a:lnSpc>
            </a:pPr>
            <a:r>
              <a:rPr lang="en-US" sz="2300" b="true">
                <a:solidFill>
                  <a:srgbClr val="101010"/>
                </a:solidFill>
                <a:latin typeface="Montserrat Bold"/>
                <a:ea typeface="Montserrat Bold"/>
                <a:cs typeface="Montserrat Bold"/>
                <a:sym typeface="Montserrat Bold"/>
              </a:rPr>
              <a:t>3. Practical Relevance of Boundary Conditions</a:t>
            </a:r>
          </a:p>
          <a:p>
            <a:pPr algn="l">
              <a:lnSpc>
                <a:spcPts val="3220"/>
              </a:lnSpc>
            </a:pPr>
            <a:r>
              <a:rPr lang="en-US" sz="2300">
                <a:solidFill>
                  <a:srgbClr val="101010"/>
                </a:solidFill>
                <a:latin typeface="Montserrat"/>
                <a:ea typeface="Montserrat"/>
                <a:cs typeface="Montserrat"/>
                <a:sym typeface="Montserrat"/>
              </a:rPr>
              <a:t>Incorporating realistic constraints, such as receiver size and environmental boundaries, showcased the importance of precise modeling in practical applications.</a:t>
            </a:r>
          </a:p>
          <a:p>
            <a:pPr algn="l">
              <a:lnSpc>
                <a:spcPts val="3220"/>
              </a:lnSpc>
            </a:pPr>
          </a:p>
          <a:p>
            <a:pPr algn="l">
              <a:lnSpc>
                <a:spcPts val="3220"/>
              </a:lnSpc>
            </a:pPr>
            <a:r>
              <a:rPr lang="en-US" sz="2300" b="true">
                <a:solidFill>
                  <a:srgbClr val="101010"/>
                </a:solidFill>
                <a:latin typeface="Montserrat Bold"/>
                <a:ea typeface="Montserrat Bold"/>
                <a:cs typeface="Montserrat Bold"/>
                <a:sym typeface="Montserrat Bold"/>
              </a:rPr>
              <a:t>4. Relevance to Biomedical Applications</a:t>
            </a:r>
          </a:p>
          <a:p>
            <a:pPr algn="l">
              <a:lnSpc>
                <a:spcPts val="3220"/>
              </a:lnSpc>
            </a:pPr>
            <a:r>
              <a:rPr lang="en-US" sz="2300">
                <a:solidFill>
                  <a:srgbClr val="101010"/>
                </a:solidFill>
                <a:latin typeface="Montserrat"/>
                <a:ea typeface="Montserrat"/>
                <a:cs typeface="Montserrat"/>
                <a:sym typeface="Montserrat"/>
              </a:rPr>
              <a:t>This project highlighted the suitability of cylindrical transmitters in drug delivery systems due to their enhanced directional behavior and molecule absorption efficiency.</a:t>
            </a:r>
          </a:p>
          <a:p>
            <a:pPr algn="l">
              <a:lnSpc>
                <a:spcPts val="3220"/>
              </a:lnSpc>
            </a:pPr>
          </a:p>
          <a:p>
            <a:pPr algn="l">
              <a:lnSpc>
                <a:spcPts val="3220"/>
              </a:lnSpc>
            </a:pPr>
            <a:r>
              <a:rPr lang="en-US" sz="2300" b="true">
                <a:solidFill>
                  <a:srgbClr val="101010"/>
                </a:solidFill>
                <a:latin typeface="Montserrat Bold"/>
                <a:ea typeface="Montserrat Bold"/>
                <a:cs typeface="Montserrat Bold"/>
                <a:sym typeface="Montserrat Bold"/>
              </a:rPr>
              <a:t>5. Importance of Error Analysis</a:t>
            </a:r>
          </a:p>
          <a:p>
            <a:pPr algn="l">
              <a:lnSpc>
                <a:spcPts val="3220"/>
              </a:lnSpc>
              <a:spcBef>
                <a:spcPct val="0"/>
              </a:spcBef>
            </a:pPr>
            <a:r>
              <a:rPr lang="en-US" sz="2300">
                <a:solidFill>
                  <a:srgbClr val="101010"/>
                </a:solidFill>
                <a:latin typeface="Montserrat"/>
                <a:ea typeface="Montserrat"/>
                <a:cs typeface="Montserrat"/>
                <a:sym typeface="Montserrat"/>
              </a:rPr>
              <a:t>Metrics like RMSE and R² emphasized the improved performance of cylindrical models, reinforcing their reliability for real-world implementations.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394483" y="-1310858"/>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837535" y="7543923"/>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alphaModFix amt="68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4297387">
            <a:off x="14973957" y="-3098546"/>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352965" y="249131"/>
            <a:ext cx="4706115" cy="920480"/>
          </a:xfrm>
          <a:prstGeom prst="rect">
            <a:avLst/>
          </a:prstGeom>
        </p:spPr>
        <p:txBody>
          <a:bodyPr anchor="t" rtlCol="false" tIns="0" lIns="0" bIns="0" rIns="0">
            <a:spAutoFit/>
          </a:bodyPr>
          <a:lstStyle/>
          <a:p>
            <a:pPr algn="ctr">
              <a:lnSpc>
                <a:spcPts val="7539"/>
              </a:lnSpc>
              <a:spcBef>
                <a:spcPct val="0"/>
              </a:spcBef>
            </a:pPr>
            <a:r>
              <a:rPr lang="en-US" b="true" sz="5385">
                <a:solidFill>
                  <a:srgbClr val="B100E8"/>
                </a:solidFill>
                <a:latin typeface="Montserrat Bold"/>
                <a:ea typeface="Montserrat Bold"/>
                <a:cs typeface="Montserrat Bold"/>
                <a:sym typeface="Montserrat Bold"/>
              </a:rPr>
              <a:t>Future plans</a:t>
            </a:r>
          </a:p>
        </p:txBody>
      </p:sp>
      <p:sp>
        <p:nvSpPr>
          <p:cNvPr name="TextBox 6" id="6"/>
          <p:cNvSpPr txBox="true"/>
          <p:nvPr/>
        </p:nvSpPr>
        <p:spPr>
          <a:xfrm rot="0">
            <a:off x="1563586" y="4787807"/>
            <a:ext cx="4031813" cy="920369"/>
          </a:xfrm>
          <a:prstGeom prst="rect">
            <a:avLst/>
          </a:prstGeom>
        </p:spPr>
        <p:txBody>
          <a:bodyPr anchor="t" rtlCol="false" tIns="0" lIns="0" bIns="0" rIns="0">
            <a:spAutoFit/>
          </a:bodyPr>
          <a:lstStyle/>
          <a:p>
            <a:pPr algn="ctr">
              <a:lnSpc>
                <a:spcPts val="7546"/>
              </a:lnSpc>
              <a:spcBef>
                <a:spcPct val="0"/>
              </a:spcBef>
            </a:pPr>
            <a:r>
              <a:rPr lang="en-US" b="true" sz="5390">
                <a:solidFill>
                  <a:srgbClr val="B100E8"/>
                </a:solidFill>
                <a:latin typeface="Montserrat Bold"/>
                <a:ea typeface="Montserrat Bold"/>
                <a:cs typeface="Montserrat Bold"/>
                <a:sym typeface="Montserrat Bold"/>
              </a:rPr>
              <a:t>References</a:t>
            </a:r>
          </a:p>
        </p:txBody>
      </p:sp>
      <p:sp>
        <p:nvSpPr>
          <p:cNvPr name="TextBox 7" id="7"/>
          <p:cNvSpPr txBox="true"/>
          <p:nvPr/>
        </p:nvSpPr>
        <p:spPr>
          <a:xfrm rot="0">
            <a:off x="1028700" y="6024653"/>
            <a:ext cx="14341223" cy="3576671"/>
          </a:xfrm>
          <a:prstGeom prst="rect">
            <a:avLst/>
          </a:prstGeom>
        </p:spPr>
        <p:txBody>
          <a:bodyPr anchor="t" rtlCol="false" tIns="0" lIns="0" bIns="0" rIns="0">
            <a:spAutoFit/>
          </a:bodyPr>
          <a:lstStyle/>
          <a:p>
            <a:pPr algn="l" marL="489285" indent="-244642" lvl="1">
              <a:lnSpc>
                <a:spcPts val="3172"/>
              </a:lnSpc>
              <a:buAutoNum type="arabicPeriod" startAt="1"/>
            </a:pPr>
            <a:r>
              <a:rPr lang="en-US" sz="2266">
                <a:solidFill>
                  <a:srgbClr val="000000"/>
                </a:solidFill>
                <a:latin typeface="Montserrat"/>
                <a:ea typeface="Montserrat"/>
                <a:cs typeface="Montserrat"/>
                <a:sym typeface="Montserrat"/>
              </a:rPr>
              <a:t> </a:t>
            </a:r>
            <a:r>
              <a:rPr lang="en-US" sz="2266">
                <a:solidFill>
                  <a:srgbClr val="000000"/>
                </a:solidFill>
                <a:latin typeface="Montserrat"/>
                <a:ea typeface="Montserrat"/>
                <a:cs typeface="Montserrat"/>
                <a:sym typeface="Montserrat"/>
              </a:rPr>
              <a:t>H. Birkan Yilmaz, Changmin Lee, Yae Jee Cho, and Chan-Byoung Chae, "A Machine Learning Approach to Model the Received Signal in Molecular Communications".</a:t>
            </a:r>
          </a:p>
          <a:p>
            <a:pPr algn="l" marL="489285" indent="-244642" lvl="1">
              <a:lnSpc>
                <a:spcPts val="3172"/>
              </a:lnSpc>
              <a:buAutoNum type="arabicPeriod" startAt="1"/>
            </a:pPr>
            <a:r>
              <a:rPr lang="en-US" sz="2266">
                <a:solidFill>
                  <a:srgbClr val="000000"/>
                </a:solidFill>
                <a:latin typeface="Montserrat"/>
                <a:ea typeface="Montserrat"/>
                <a:cs typeface="Montserrat"/>
                <a:sym typeface="Montserrat"/>
              </a:rPr>
              <a:t> Nariman Farsad and Andrea Goldsmith, "Neural Network Detectors for Molecular Communication Systems".</a:t>
            </a:r>
          </a:p>
          <a:p>
            <a:pPr algn="l" marL="489285" indent="-244642" lvl="1">
              <a:lnSpc>
                <a:spcPts val="3172"/>
              </a:lnSpc>
              <a:buAutoNum type="arabicPeriod" startAt="1"/>
            </a:pPr>
            <a:r>
              <a:rPr lang="en-US" sz="2266">
                <a:solidFill>
                  <a:srgbClr val="000000"/>
                </a:solidFill>
                <a:latin typeface="Montserrat"/>
                <a:ea typeface="Montserrat"/>
                <a:cs typeface="Montserrat"/>
                <a:sym typeface="Montserrat"/>
              </a:rPr>
              <a:t> Xuewen Qian and Marco Di Renzo, "Receiver Design in Molecular Communications: An Approach Based on Artificial Neural Networks".</a:t>
            </a:r>
          </a:p>
          <a:p>
            <a:pPr algn="l" marL="489285" indent="-244642" lvl="1">
              <a:lnSpc>
                <a:spcPts val="3172"/>
              </a:lnSpc>
              <a:buAutoNum type="arabicPeriod" startAt="1"/>
            </a:pPr>
            <a:r>
              <a:rPr lang="en-US" sz="2266">
                <a:solidFill>
                  <a:srgbClr val="000000"/>
                </a:solidFill>
                <a:latin typeface="Montserrat"/>
                <a:ea typeface="Montserrat"/>
                <a:cs typeface="Montserrat"/>
                <a:sym typeface="Montserrat"/>
              </a:rPr>
              <a:t> M. Zoofaghari and H. Arjmandi, "Diffusive Molecular Communication in Biological Cylindrical  Environment," in IEEE Transactions on NanoBioscience, vol. 18, no. 1, pp. 74-83, Jan. 2019, doi: 10.1109/TNB.2018.2885051.</a:t>
            </a:r>
          </a:p>
        </p:txBody>
      </p:sp>
      <p:sp>
        <p:nvSpPr>
          <p:cNvPr name="TextBox 8" id="8"/>
          <p:cNvSpPr txBox="true"/>
          <p:nvPr/>
        </p:nvSpPr>
        <p:spPr>
          <a:xfrm rot="0">
            <a:off x="1028700" y="1483936"/>
            <a:ext cx="17259300" cy="3044544"/>
          </a:xfrm>
          <a:prstGeom prst="rect">
            <a:avLst/>
          </a:prstGeom>
        </p:spPr>
        <p:txBody>
          <a:bodyPr anchor="t" rtlCol="false" tIns="0" lIns="0" bIns="0" rIns="0">
            <a:spAutoFit/>
          </a:bodyPr>
          <a:lstStyle/>
          <a:p>
            <a:pPr algn="l">
              <a:lnSpc>
                <a:spcPts val="3008"/>
              </a:lnSpc>
              <a:spcBef>
                <a:spcPct val="0"/>
              </a:spcBef>
            </a:pPr>
            <a:r>
              <a:rPr lang="en-US" b="true" sz="2148">
                <a:solidFill>
                  <a:srgbClr val="000000"/>
                </a:solidFill>
                <a:latin typeface="Montserrat Bold"/>
                <a:ea typeface="Montserrat Bold"/>
                <a:cs typeface="Montserrat Bold"/>
                <a:sym typeface="Montserrat Bold"/>
              </a:rPr>
              <a:t>1. Exploring New Shapes</a:t>
            </a:r>
          </a:p>
          <a:p>
            <a:pPr algn="l">
              <a:lnSpc>
                <a:spcPts val="3008"/>
              </a:lnSpc>
              <a:spcBef>
                <a:spcPct val="0"/>
              </a:spcBef>
            </a:pPr>
            <a:r>
              <a:rPr lang="en-US" sz="2148">
                <a:solidFill>
                  <a:srgbClr val="000000"/>
                </a:solidFill>
                <a:latin typeface="Montserrat"/>
                <a:ea typeface="Montserrat"/>
                <a:cs typeface="Montserrat"/>
                <a:sym typeface="Montserrat"/>
              </a:rPr>
              <a:t>In the future, I plan to test other transmitter and receiver shapes like ellipses, cones, or hybrids. These might work even better for guiding molecules in specific directions or fitting into complex environments like narrow blood vessels.</a:t>
            </a:r>
          </a:p>
          <a:p>
            <a:pPr algn="l">
              <a:lnSpc>
                <a:spcPts val="3008"/>
              </a:lnSpc>
              <a:spcBef>
                <a:spcPct val="0"/>
              </a:spcBef>
            </a:pPr>
          </a:p>
          <a:p>
            <a:pPr algn="l">
              <a:lnSpc>
                <a:spcPts val="3008"/>
              </a:lnSpc>
              <a:spcBef>
                <a:spcPct val="0"/>
              </a:spcBef>
            </a:pPr>
            <a:r>
              <a:rPr lang="en-US" b="true" sz="2148">
                <a:solidFill>
                  <a:srgbClr val="000000"/>
                </a:solidFill>
                <a:latin typeface="Montserrat Bold"/>
                <a:ea typeface="Montserrat Bold"/>
                <a:cs typeface="Montserrat Bold"/>
                <a:sym typeface="Montserrat Bold"/>
              </a:rPr>
              <a:t>2. Simulating Real-Life Environments</a:t>
            </a:r>
          </a:p>
          <a:p>
            <a:pPr algn="l">
              <a:lnSpc>
                <a:spcPts val="3008"/>
              </a:lnSpc>
              <a:spcBef>
                <a:spcPct val="0"/>
              </a:spcBef>
            </a:pPr>
            <a:r>
              <a:rPr lang="en-US" sz="2148">
                <a:solidFill>
                  <a:srgbClr val="000000"/>
                </a:solidFill>
                <a:latin typeface="Montserrat"/>
                <a:ea typeface="Montserrat"/>
                <a:cs typeface="Montserrat"/>
                <a:sym typeface="Montserrat"/>
              </a:rPr>
              <a:t>Another idea is to simulate actual biological conditions, such as how molecules move through blood flow or interact with tissues. Adding factors like changing speeds, obstacles, or different diffusion rates will make the research more realistic and applicable to real-world scenarios.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74982" y="8033817"/>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085359">
            <a:off x="15666384" y="-1655462"/>
            <a:ext cx="4107319" cy="4114800"/>
          </a:xfrm>
          <a:custGeom>
            <a:avLst/>
            <a:gdLst/>
            <a:ahLst/>
            <a:cxnLst/>
            <a:rect r="r" b="b" t="t" l="l"/>
            <a:pathLst>
              <a:path h="4114800" w="4107319">
                <a:moveTo>
                  <a:pt x="0" y="0"/>
                </a:moveTo>
                <a:lnTo>
                  <a:pt x="4107318" y="0"/>
                </a:lnTo>
                <a:lnTo>
                  <a:pt x="410731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254191" y="3271751"/>
            <a:ext cx="10816828" cy="2554163"/>
          </a:xfrm>
          <a:prstGeom prst="rect">
            <a:avLst/>
          </a:prstGeom>
        </p:spPr>
        <p:txBody>
          <a:bodyPr anchor="t" rtlCol="false" tIns="0" lIns="0" bIns="0" rIns="0">
            <a:spAutoFit/>
          </a:bodyPr>
          <a:lstStyle/>
          <a:p>
            <a:pPr algn="ctr">
              <a:lnSpc>
                <a:spcPts val="20919"/>
              </a:lnSpc>
              <a:spcBef>
                <a:spcPct val="0"/>
              </a:spcBef>
            </a:pPr>
            <a:r>
              <a:rPr lang="en-US" sz="14942">
                <a:solidFill>
                  <a:srgbClr val="B100E8"/>
                </a:solidFill>
                <a:latin typeface="Shrikhand"/>
                <a:ea typeface="Shrikhand"/>
                <a:cs typeface="Shrikhand"/>
                <a:sym typeface="Shrikhand"/>
              </a:rPr>
              <a:t>Thank you</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134616" y="4600924"/>
            <a:ext cx="4508966" cy="396240"/>
          </a:xfrm>
          <a:prstGeom prst="rect">
            <a:avLst/>
          </a:prstGeom>
        </p:spPr>
        <p:txBody>
          <a:bodyPr anchor="t" rtlCol="false" tIns="0" lIns="0" bIns="0" rIns="0">
            <a:spAutoFit/>
          </a:bodyPr>
          <a:lstStyle/>
          <a:p>
            <a:pPr algn="l">
              <a:lnSpc>
                <a:spcPts val="3360"/>
              </a:lnSpc>
            </a:pPr>
          </a:p>
        </p:txBody>
      </p:sp>
      <p:sp>
        <p:nvSpPr>
          <p:cNvPr name="TextBox 3" id="3"/>
          <p:cNvSpPr txBox="true"/>
          <p:nvPr/>
        </p:nvSpPr>
        <p:spPr>
          <a:xfrm rot="0">
            <a:off x="1583299" y="2342047"/>
            <a:ext cx="8397219" cy="1246488"/>
          </a:xfrm>
          <a:prstGeom prst="rect">
            <a:avLst/>
          </a:prstGeom>
        </p:spPr>
        <p:txBody>
          <a:bodyPr anchor="t" rtlCol="false" tIns="0" lIns="0" bIns="0" rIns="0">
            <a:spAutoFit/>
          </a:bodyPr>
          <a:lstStyle/>
          <a:p>
            <a:pPr algn="l" marL="0" indent="0" lvl="0">
              <a:lnSpc>
                <a:spcPts val="10276"/>
              </a:lnSpc>
              <a:spcBef>
                <a:spcPct val="0"/>
              </a:spcBef>
            </a:pPr>
            <a:r>
              <a:rPr lang="en-US" b="true" sz="7340">
                <a:solidFill>
                  <a:srgbClr val="545454"/>
                </a:solidFill>
                <a:latin typeface="Montserrat Bold"/>
                <a:ea typeface="Montserrat Bold"/>
                <a:cs typeface="Montserrat Bold"/>
                <a:sym typeface="Montserrat Bold"/>
              </a:rPr>
              <a:t>Recap</a:t>
            </a:r>
          </a:p>
        </p:txBody>
      </p:sp>
      <p:sp>
        <p:nvSpPr>
          <p:cNvPr name="TextBox 4" id="4"/>
          <p:cNvSpPr txBox="true"/>
          <p:nvPr/>
        </p:nvSpPr>
        <p:spPr>
          <a:xfrm rot="0">
            <a:off x="1737504" y="4150511"/>
            <a:ext cx="7195263" cy="4398760"/>
          </a:xfrm>
          <a:prstGeom prst="rect">
            <a:avLst/>
          </a:prstGeom>
        </p:spPr>
        <p:txBody>
          <a:bodyPr anchor="t" rtlCol="false" tIns="0" lIns="0" bIns="0" rIns="0">
            <a:spAutoFit/>
          </a:bodyPr>
          <a:lstStyle/>
          <a:p>
            <a:pPr algn="l">
              <a:lnSpc>
                <a:spcPts val="2930"/>
              </a:lnSpc>
            </a:pPr>
            <a:r>
              <a:rPr lang="en-US" sz="2093">
                <a:solidFill>
                  <a:srgbClr val="101010"/>
                </a:solidFill>
                <a:latin typeface="Montserrat"/>
                <a:ea typeface="Montserrat"/>
                <a:cs typeface="Montserrat"/>
                <a:sym typeface="Montserrat"/>
              </a:rPr>
              <a:t>Created a simulation framework to simulate diffusion-based molecular communication.</a:t>
            </a:r>
          </a:p>
          <a:p>
            <a:pPr algn="l">
              <a:lnSpc>
                <a:spcPts val="2930"/>
              </a:lnSpc>
            </a:pPr>
            <a:r>
              <a:rPr lang="en-US" sz="2093">
                <a:solidFill>
                  <a:srgbClr val="101010"/>
                </a:solidFill>
                <a:latin typeface="Montserrat"/>
                <a:ea typeface="Montserrat"/>
                <a:cs typeface="Montserrat"/>
                <a:sym typeface="Montserrat"/>
              </a:rPr>
              <a:t>created a dataset with variables including delta t, time, radius, distance, and diffusion coefficient.</a:t>
            </a:r>
          </a:p>
          <a:p>
            <a:pPr algn="l" marL="0" indent="0" lvl="0">
              <a:lnSpc>
                <a:spcPts val="2930"/>
              </a:lnSpc>
              <a:spcBef>
                <a:spcPct val="0"/>
              </a:spcBef>
            </a:pPr>
            <a:r>
              <a:rPr lang="en-US" sz="2093">
                <a:solidFill>
                  <a:srgbClr val="101010"/>
                </a:solidFill>
                <a:latin typeface="Montserrat"/>
                <a:ea typeface="Montserrat"/>
                <a:cs typeface="Montserrat"/>
                <a:sym typeface="Montserrat"/>
              </a:rPr>
              <a:t>The calculation of the cumulative number of molecules received (Nrx_cumulative) involves modeling molecular diffusion using the error function (erfc).Implemented cylinder instead of spherical transmitter to observe the signal coverage efficiency, communication range and volume utilization which ultimately describes the change in the flow of molecules.</a:t>
            </a:r>
          </a:p>
        </p:txBody>
      </p:sp>
      <p:sp>
        <p:nvSpPr>
          <p:cNvPr name="TextBox 5" id="5"/>
          <p:cNvSpPr txBox="true"/>
          <p:nvPr/>
        </p:nvSpPr>
        <p:spPr>
          <a:xfrm rot="0">
            <a:off x="9980517" y="4753324"/>
            <a:ext cx="6148928" cy="2875427"/>
          </a:xfrm>
          <a:prstGeom prst="rect">
            <a:avLst/>
          </a:prstGeom>
        </p:spPr>
        <p:txBody>
          <a:bodyPr anchor="t" rtlCol="false" tIns="0" lIns="0" bIns="0" rIns="0">
            <a:spAutoFit/>
          </a:bodyPr>
          <a:lstStyle/>
          <a:p>
            <a:pPr algn="l">
              <a:lnSpc>
                <a:spcPts val="2877"/>
              </a:lnSpc>
            </a:pPr>
            <a:r>
              <a:rPr lang="en-US" sz="2055">
                <a:solidFill>
                  <a:srgbClr val="101010"/>
                </a:solidFill>
                <a:latin typeface="Montserrat"/>
                <a:ea typeface="Montserrat"/>
                <a:cs typeface="Montserrat"/>
                <a:sym typeface="Montserrat"/>
              </a:rPr>
              <a:t>Utilized a variety of regression models (including SVR, XGBoost, Random Forest, and Linear Regression) to forecast molecular reception over time.</a:t>
            </a:r>
          </a:p>
          <a:p>
            <a:pPr algn="l" marL="0" indent="0" lvl="0">
              <a:lnSpc>
                <a:spcPts val="2877"/>
              </a:lnSpc>
              <a:spcBef>
                <a:spcPct val="0"/>
              </a:spcBef>
            </a:pPr>
            <a:r>
              <a:rPr lang="en-US" sz="2055">
                <a:solidFill>
                  <a:srgbClr val="101010"/>
                </a:solidFill>
                <a:latin typeface="Montserrat"/>
                <a:ea typeface="Montserrat"/>
                <a:cs typeface="Montserrat"/>
                <a:sym typeface="Montserrat"/>
              </a:rPr>
              <a:t>MSE, MAE, RMSE, and R2 Score were the performance measures used to evaluate the models. Carried out a time-series analysis using plots for several distances. </a:t>
            </a:r>
          </a:p>
        </p:txBody>
      </p:sp>
      <p:grpSp>
        <p:nvGrpSpPr>
          <p:cNvPr name="Group 6" id="6"/>
          <p:cNvGrpSpPr/>
          <p:nvPr/>
        </p:nvGrpSpPr>
        <p:grpSpPr>
          <a:xfrm rot="0">
            <a:off x="0" y="0"/>
            <a:ext cx="18288000" cy="1874361"/>
            <a:chOff x="0" y="0"/>
            <a:chExt cx="9414331" cy="964887"/>
          </a:xfrm>
        </p:grpSpPr>
        <p:sp>
          <p:nvSpPr>
            <p:cNvPr name="Freeform 7" id="7"/>
            <p:cNvSpPr/>
            <p:nvPr/>
          </p:nvSpPr>
          <p:spPr>
            <a:xfrm flipH="false" flipV="false" rot="0">
              <a:off x="0" y="0"/>
              <a:ext cx="9414331" cy="964887"/>
            </a:xfrm>
            <a:custGeom>
              <a:avLst/>
              <a:gdLst/>
              <a:ahLst/>
              <a:cxnLst/>
              <a:rect r="r" b="b" t="t" l="l"/>
              <a:pathLst>
                <a:path h="964887" w="9414331">
                  <a:moveTo>
                    <a:pt x="0" y="0"/>
                  </a:moveTo>
                  <a:lnTo>
                    <a:pt x="9414331" y="0"/>
                  </a:lnTo>
                  <a:lnTo>
                    <a:pt x="9414331" y="964887"/>
                  </a:lnTo>
                  <a:lnTo>
                    <a:pt x="0" y="964887"/>
                  </a:ln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TextBox 8" id="8"/>
            <p:cNvSpPr txBox="true"/>
            <p:nvPr/>
          </p:nvSpPr>
          <p:spPr>
            <a:xfrm>
              <a:off x="0" y="-38100"/>
              <a:ext cx="9414331" cy="1002987"/>
            </a:xfrm>
            <a:prstGeom prst="rect">
              <a:avLst/>
            </a:prstGeom>
          </p:spPr>
          <p:txBody>
            <a:bodyPr anchor="ctr" rtlCol="false" tIns="50800" lIns="50800" bIns="50800" rIns="50800"/>
            <a:lstStyle/>
            <a:p>
              <a:pPr algn="ctr">
                <a:lnSpc>
                  <a:spcPts val="2659"/>
                </a:lnSpc>
                <a:spcBef>
                  <a:spcPct val="0"/>
                </a:spcBef>
              </a:pPr>
            </a:p>
          </p:txBody>
        </p:sp>
      </p:grpSp>
      <p:sp>
        <p:nvSpPr>
          <p:cNvPr name="AutoShape 9" id="9"/>
          <p:cNvSpPr/>
          <p:nvPr/>
        </p:nvSpPr>
        <p:spPr>
          <a:xfrm>
            <a:off x="9456642" y="4189571"/>
            <a:ext cx="0" cy="3843312"/>
          </a:xfrm>
          <a:prstGeom prst="line">
            <a:avLst/>
          </a:prstGeom>
          <a:ln cap="flat" w="38100">
            <a:solidFill>
              <a:srgbClr val="000000"/>
            </a:solidFill>
            <a:prstDash val="solid"/>
            <a:headEnd type="none" len="sm" w="sm"/>
            <a:tailEnd type="none" len="sm" w="sm"/>
          </a:ln>
        </p:spPr>
      </p:sp>
      <p:sp>
        <p:nvSpPr>
          <p:cNvPr name="TextBox 10" id="10"/>
          <p:cNvSpPr txBox="true"/>
          <p:nvPr/>
        </p:nvSpPr>
        <p:spPr>
          <a:xfrm rot="0">
            <a:off x="9705648" y="4330414"/>
            <a:ext cx="4937934" cy="293370"/>
          </a:xfrm>
          <a:prstGeom prst="rect">
            <a:avLst/>
          </a:prstGeom>
        </p:spPr>
        <p:txBody>
          <a:bodyPr anchor="t" rtlCol="false" tIns="0" lIns="0" bIns="0" rIns="0">
            <a:spAutoFit/>
          </a:bodyPr>
          <a:lstStyle/>
          <a:p>
            <a:pPr algn="ctr">
              <a:lnSpc>
                <a:spcPts val="2310"/>
              </a:lnSpc>
              <a:spcBef>
                <a:spcPct val="0"/>
              </a:spcBef>
            </a:pPr>
            <a:r>
              <a:rPr lang="en-US" b="true" sz="2100">
                <a:solidFill>
                  <a:srgbClr val="545454"/>
                </a:solidFill>
                <a:latin typeface="Montserrat Bold"/>
                <a:ea typeface="Montserrat Bold"/>
                <a:cs typeface="Montserrat Bold"/>
                <a:sym typeface="Montserrat Bold"/>
              </a:rPr>
              <a:t>Application of Machine Learning: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61382" y="195580"/>
            <a:ext cx="5012735" cy="4947920"/>
          </a:xfrm>
          <a:custGeom>
            <a:avLst/>
            <a:gdLst/>
            <a:ahLst/>
            <a:cxnLst/>
            <a:rect r="r" b="b" t="t" l="l"/>
            <a:pathLst>
              <a:path h="4947920" w="5012735">
                <a:moveTo>
                  <a:pt x="0" y="0"/>
                </a:moveTo>
                <a:lnTo>
                  <a:pt x="5012735" y="0"/>
                </a:lnTo>
                <a:lnTo>
                  <a:pt x="5012735" y="4947920"/>
                </a:lnTo>
                <a:lnTo>
                  <a:pt x="0" y="4947920"/>
                </a:lnTo>
                <a:lnTo>
                  <a:pt x="0" y="0"/>
                </a:lnTo>
                <a:close/>
              </a:path>
            </a:pathLst>
          </a:custGeom>
          <a:blipFill>
            <a:blip r:embed="rId2"/>
            <a:stretch>
              <a:fillRect l="0" t="-163" r="0" b="-1146"/>
            </a:stretch>
          </a:blipFill>
        </p:spPr>
      </p:sp>
      <p:sp>
        <p:nvSpPr>
          <p:cNvPr name="Freeform 3" id="3"/>
          <p:cNvSpPr/>
          <p:nvPr/>
        </p:nvSpPr>
        <p:spPr>
          <a:xfrm flipH="false" flipV="false" rot="0">
            <a:off x="9768044" y="5615611"/>
            <a:ext cx="7538494" cy="3642689"/>
          </a:xfrm>
          <a:custGeom>
            <a:avLst/>
            <a:gdLst/>
            <a:ahLst/>
            <a:cxnLst/>
            <a:rect r="r" b="b" t="t" l="l"/>
            <a:pathLst>
              <a:path h="3642689" w="7538494">
                <a:moveTo>
                  <a:pt x="0" y="0"/>
                </a:moveTo>
                <a:lnTo>
                  <a:pt x="7538494" y="0"/>
                </a:lnTo>
                <a:lnTo>
                  <a:pt x="7538494" y="3642689"/>
                </a:lnTo>
                <a:lnTo>
                  <a:pt x="0" y="3642689"/>
                </a:lnTo>
                <a:lnTo>
                  <a:pt x="0" y="0"/>
                </a:lnTo>
                <a:close/>
              </a:path>
            </a:pathLst>
          </a:custGeom>
          <a:blipFill>
            <a:blip r:embed="rId3"/>
            <a:stretch>
              <a:fillRect l="0" t="0" r="0" b="0"/>
            </a:stretch>
          </a:blipFill>
        </p:spPr>
      </p:sp>
      <p:sp>
        <p:nvSpPr>
          <p:cNvPr name="TextBox 4" id="4"/>
          <p:cNvSpPr txBox="true"/>
          <p:nvPr/>
        </p:nvSpPr>
        <p:spPr>
          <a:xfrm rot="0">
            <a:off x="494576" y="195580"/>
            <a:ext cx="9273468" cy="762000"/>
          </a:xfrm>
          <a:prstGeom prst="rect">
            <a:avLst/>
          </a:prstGeom>
        </p:spPr>
        <p:txBody>
          <a:bodyPr anchor="t" rtlCol="false" tIns="0" lIns="0" bIns="0" rIns="0">
            <a:spAutoFit/>
          </a:bodyPr>
          <a:lstStyle/>
          <a:p>
            <a:pPr algn="l" marL="0" indent="0" lvl="0">
              <a:lnSpc>
                <a:spcPts val="6004"/>
              </a:lnSpc>
              <a:spcBef>
                <a:spcPct val="0"/>
              </a:spcBef>
            </a:pPr>
            <a:r>
              <a:rPr lang="en-US" b="true" sz="5004" u="sng">
                <a:solidFill>
                  <a:srgbClr val="101010"/>
                </a:solidFill>
                <a:latin typeface="Montserrat Bold"/>
                <a:ea typeface="Montserrat Bold"/>
                <a:cs typeface="Montserrat Bold"/>
                <a:sym typeface="Montserrat Bold"/>
              </a:rPr>
              <a:t> Real life use cases</a:t>
            </a:r>
          </a:p>
        </p:txBody>
      </p:sp>
      <p:sp>
        <p:nvSpPr>
          <p:cNvPr name="TextBox 5" id="5"/>
          <p:cNvSpPr txBox="true"/>
          <p:nvPr/>
        </p:nvSpPr>
        <p:spPr>
          <a:xfrm rot="0">
            <a:off x="494576" y="1124303"/>
            <a:ext cx="8119000" cy="4329434"/>
          </a:xfrm>
          <a:prstGeom prst="rect">
            <a:avLst/>
          </a:prstGeom>
        </p:spPr>
        <p:txBody>
          <a:bodyPr anchor="t" rtlCol="false" tIns="0" lIns="0" bIns="0" rIns="0">
            <a:spAutoFit/>
          </a:bodyPr>
          <a:lstStyle/>
          <a:p>
            <a:pPr algn="ctr">
              <a:lnSpc>
                <a:spcPts val="2869"/>
              </a:lnSpc>
            </a:pPr>
            <a:r>
              <a:rPr lang="en-US" sz="2049" b="true">
                <a:solidFill>
                  <a:srgbClr val="EB9946"/>
                </a:solidFill>
                <a:latin typeface="Montserrat Bold"/>
                <a:ea typeface="Montserrat Bold"/>
                <a:cs typeface="Montserrat Bold"/>
                <a:sym typeface="Montserrat Bold"/>
              </a:rPr>
              <a:t>Nerve Cells and Axons (Neurons)</a:t>
            </a:r>
          </a:p>
          <a:p>
            <a:pPr algn="l">
              <a:lnSpc>
                <a:spcPts val="2869"/>
              </a:lnSpc>
            </a:pPr>
            <a:r>
              <a:rPr lang="en-US" sz="2049">
                <a:solidFill>
                  <a:srgbClr val="4D8BF6"/>
                </a:solidFill>
                <a:latin typeface="Montserrat"/>
                <a:ea typeface="Montserrat"/>
                <a:cs typeface="Montserrat"/>
                <a:sym typeface="Montserrat"/>
              </a:rPr>
              <a:t>Cylindrical Transmitter:</a:t>
            </a:r>
            <a:r>
              <a:rPr lang="en-US" sz="2049">
                <a:solidFill>
                  <a:srgbClr val="000000"/>
                </a:solidFill>
                <a:latin typeface="Montserrat"/>
                <a:ea typeface="Montserrat"/>
                <a:cs typeface="Montserrat"/>
                <a:sym typeface="Montserrat"/>
              </a:rPr>
              <a:t>Neurons in biological systems, particularly their axons, are frequently cylinder-shaped.</a:t>
            </a:r>
          </a:p>
          <a:p>
            <a:pPr algn="l">
              <a:lnSpc>
                <a:spcPts val="2869"/>
              </a:lnSpc>
            </a:pPr>
            <a:r>
              <a:rPr lang="en-US" sz="2049">
                <a:solidFill>
                  <a:srgbClr val="000000"/>
                </a:solidFill>
                <a:latin typeface="Montserrat"/>
                <a:ea typeface="Montserrat"/>
                <a:cs typeface="Montserrat"/>
                <a:sym typeface="Montserrat"/>
              </a:rPr>
              <a:t>These axons have a great transmission range for electrical impulses. When signaling molecules (such as neurotransmitters) are released from the presynaptic terminal, axons can be represented as cylindrical transmitters. </a:t>
            </a:r>
          </a:p>
          <a:p>
            <a:pPr algn="l">
              <a:lnSpc>
                <a:spcPts val="2869"/>
              </a:lnSpc>
            </a:pPr>
            <a:r>
              <a:rPr lang="en-US" sz="2049">
                <a:solidFill>
                  <a:srgbClr val="2D4AF3"/>
                </a:solidFill>
                <a:latin typeface="Montserrat"/>
                <a:ea typeface="Montserrat"/>
                <a:cs typeface="Montserrat"/>
                <a:sym typeface="Montserrat"/>
              </a:rPr>
              <a:t>Cylindrical Receiver:</a:t>
            </a:r>
            <a:r>
              <a:rPr lang="en-US" sz="2049">
                <a:solidFill>
                  <a:srgbClr val="101010"/>
                </a:solidFill>
                <a:latin typeface="Montserrat"/>
                <a:ea typeface="Montserrat"/>
                <a:cs typeface="Montserrat"/>
                <a:sym typeface="Montserrat"/>
              </a:rPr>
              <a:t> Postsynaptic receptors (on the receiving neuron’s dendrites) can be modeled as</a:t>
            </a:r>
          </a:p>
          <a:p>
            <a:pPr algn="l">
              <a:lnSpc>
                <a:spcPts val="2869"/>
              </a:lnSpc>
            </a:pPr>
            <a:r>
              <a:rPr lang="en-US" sz="2049">
                <a:solidFill>
                  <a:srgbClr val="101010"/>
                </a:solidFill>
                <a:latin typeface="Montserrat"/>
                <a:ea typeface="Montserrat"/>
                <a:cs typeface="Montserrat"/>
                <a:sym typeface="Montserrat"/>
              </a:rPr>
              <a:t>cylindrical receivers. Dendritic spines and the synaptic cleft have elongated geometries, making </a:t>
            </a:r>
          </a:p>
          <a:p>
            <a:pPr algn="l">
              <a:lnSpc>
                <a:spcPts val="2869"/>
              </a:lnSpc>
              <a:spcBef>
                <a:spcPct val="0"/>
              </a:spcBef>
            </a:pPr>
            <a:r>
              <a:rPr lang="en-US" sz="2049">
                <a:solidFill>
                  <a:srgbClr val="101010"/>
                </a:solidFill>
                <a:latin typeface="Montserrat"/>
                <a:ea typeface="Montserrat"/>
                <a:cs typeface="Montserrat"/>
                <a:sym typeface="Montserrat"/>
              </a:rPr>
              <a:t>cylindrical </a:t>
            </a:r>
            <a:r>
              <a:rPr lang="en-US" sz="2049">
                <a:solidFill>
                  <a:srgbClr val="101010"/>
                </a:solidFill>
                <a:latin typeface="Montserrat"/>
                <a:ea typeface="Montserrat"/>
                <a:cs typeface="Montserrat"/>
                <a:sym typeface="Montserrat"/>
              </a:rPr>
              <a:t>shapes a better fit than spherical models.</a:t>
            </a:r>
          </a:p>
        </p:txBody>
      </p:sp>
      <p:sp>
        <p:nvSpPr>
          <p:cNvPr name="TextBox 6" id="6"/>
          <p:cNvSpPr txBox="true"/>
          <p:nvPr/>
        </p:nvSpPr>
        <p:spPr>
          <a:xfrm rot="0">
            <a:off x="494576" y="6062282"/>
            <a:ext cx="8119000" cy="3605530"/>
          </a:xfrm>
          <a:prstGeom prst="rect">
            <a:avLst/>
          </a:prstGeom>
        </p:spPr>
        <p:txBody>
          <a:bodyPr anchor="t" rtlCol="false" tIns="0" lIns="0" bIns="0" rIns="0">
            <a:spAutoFit/>
          </a:bodyPr>
          <a:lstStyle/>
          <a:p>
            <a:pPr algn="ctr">
              <a:lnSpc>
                <a:spcPts val="2869"/>
              </a:lnSpc>
            </a:pPr>
            <a:r>
              <a:rPr lang="en-US" sz="2049" b="true">
                <a:solidFill>
                  <a:srgbClr val="EB9946"/>
                </a:solidFill>
                <a:latin typeface="Montserrat Bold"/>
                <a:ea typeface="Montserrat Bold"/>
                <a:cs typeface="Montserrat Bold"/>
                <a:sym typeface="Montserrat Bold"/>
              </a:rPr>
              <a:t>Drug Delivery via Nanoparticles</a:t>
            </a:r>
          </a:p>
          <a:p>
            <a:pPr algn="l">
              <a:lnSpc>
                <a:spcPts val="2869"/>
              </a:lnSpc>
            </a:pPr>
            <a:r>
              <a:rPr lang="en-US" sz="2049">
                <a:solidFill>
                  <a:srgbClr val="4D8BF6"/>
                </a:solidFill>
                <a:latin typeface="Montserrat"/>
                <a:ea typeface="Montserrat"/>
                <a:cs typeface="Montserrat"/>
                <a:sym typeface="Montserrat"/>
              </a:rPr>
              <a:t>Cylindrical Transmitter:</a:t>
            </a:r>
            <a:r>
              <a:rPr lang="en-US" sz="2049">
                <a:solidFill>
                  <a:srgbClr val="000000"/>
                </a:solidFill>
                <a:latin typeface="Montserrat"/>
                <a:ea typeface="Montserrat"/>
                <a:cs typeface="Montserrat"/>
                <a:sym typeface="Montserrat"/>
              </a:rPr>
              <a:t> Cylindrical nanoparticles (nanorods) are often used in drug delivery due to their</a:t>
            </a:r>
          </a:p>
          <a:p>
            <a:pPr algn="l">
              <a:lnSpc>
                <a:spcPts val="2869"/>
              </a:lnSpc>
            </a:pPr>
            <a:r>
              <a:rPr lang="en-US" sz="2049">
                <a:solidFill>
                  <a:srgbClr val="000000"/>
                </a:solidFill>
                <a:latin typeface="Montserrat"/>
                <a:ea typeface="Montserrat"/>
                <a:cs typeface="Montserrat"/>
                <a:sym typeface="Montserrat"/>
              </a:rPr>
              <a:t>ability to navigate the bloodstream and target specific areas. These nanorods can be modeled as cylindrical</a:t>
            </a:r>
          </a:p>
          <a:p>
            <a:pPr algn="l">
              <a:lnSpc>
                <a:spcPts val="2869"/>
              </a:lnSpc>
            </a:pPr>
            <a:r>
              <a:rPr lang="en-US" sz="2049">
                <a:solidFill>
                  <a:srgbClr val="000000"/>
                </a:solidFill>
                <a:latin typeface="Montserrat"/>
                <a:ea typeface="Montserrat"/>
                <a:cs typeface="Montserrat"/>
                <a:sym typeface="Montserrat"/>
              </a:rPr>
              <a:t>transmitters that release therapeutic molecules.</a:t>
            </a:r>
          </a:p>
          <a:p>
            <a:pPr algn="l">
              <a:lnSpc>
                <a:spcPts val="2869"/>
              </a:lnSpc>
            </a:pPr>
            <a:r>
              <a:rPr lang="en-US" sz="2049">
                <a:solidFill>
                  <a:srgbClr val="4D8BF6"/>
                </a:solidFill>
                <a:latin typeface="Montserrat"/>
                <a:ea typeface="Montserrat"/>
                <a:cs typeface="Montserrat"/>
                <a:sym typeface="Montserrat"/>
              </a:rPr>
              <a:t>Cylindrical Receiver: </a:t>
            </a:r>
            <a:r>
              <a:rPr lang="en-US" sz="2049">
                <a:solidFill>
                  <a:srgbClr val="000000"/>
                </a:solidFill>
                <a:latin typeface="Montserrat"/>
                <a:ea typeface="Montserrat"/>
                <a:cs typeface="Montserrat"/>
                <a:sym typeface="Montserrat"/>
              </a:rPr>
              <a:t>Target tissues or specific cancer cells can be modeled as cylindrical receivers,</a:t>
            </a:r>
          </a:p>
          <a:p>
            <a:pPr algn="l">
              <a:lnSpc>
                <a:spcPts val="2869"/>
              </a:lnSpc>
              <a:spcBef>
                <a:spcPct val="0"/>
              </a:spcBef>
            </a:pPr>
            <a:r>
              <a:rPr lang="en-US" sz="2049">
                <a:solidFill>
                  <a:srgbClr val="000000"/>
                </a:solidFill>
                <a:latin typeface="Montserrat"/>
                <a:ea typeface="Montserrat"/>
                <a:cs typeface="Montserrat"/>
                <a:sym typeface="Montserrat"/>
              </a:rPr>
              <a:t>particularly when the diffusion process occurs through elongated tissue structures.</a:t>
            </a:r>
          </a:p>
        </p:txBody>
      </p:sp>
      <p:sp>
        <p:nvSpPr>
          <p:cNvPr name="TextBox 7" id="7"/>
          <p:cNvSpPr txBox="true"/>
          <p:nvPr/>
        </p:nvSpPr>
        <p:spPr>
          <a:xfrm rot="0">
            <a:off x="15411846" y="2066286"/>
            <a:ext cx="2280379" cy="1241784"/>
          </a:xfrm>
          <a:prstGeom prst="rect">
            <a:avLst/>
          </a:prstGeom>
        </p:spPr>
        <p:txBody>
          <a:bodyPr anchor="t" rtlCol="false" tIns="0" lIns="0" bIns="0" rIns="0">
            <a:spAutoFit/>
          </a:bodyPr>
          <a:lstStyle/>
          <a:p>
            <a:pPr algn="ctr">
              <a:lnSpc>
                <a:spcPts val="3302"/>
              </a:lnSpc>
            </a:pPr>
            <a:r>
              <a:rPr lang="en-US" sz="2359">
                <a:solidFill>
                  <a:srgbClr val="545454"/>
                </a:solidFill>
                <a:latin typeface="Montserrat"/>
                <a:ea typeface="Montserrat"/>
                <a:cs typeface="Montserrat"/>
                <a:sym typeface="Montserrat"/>
              </a:rPr>
              <a:t>Fig.1</a:t>
            </a:r>
          </a:p>
          <a:p>
            <a:pPr algn="ctr">
              <a:lnSpc>
                <a:spcPts val="3302"/>
              </a:lnSpc>
              <a:spcBef>
                <a:spcPct val="0"/>
              </a:spcBef>
            </a:pPr>
            <a:r>
              <a:rPr lang="en-US" sz="2359">
                <a:solidFill>
                  <a:srgbClr val="545454"/>
                </a:solidFill>
                <a:latin typeface="Montserrat"/>
                <a:ea typeface="Montserrat"/>
                <a:cs typeface="Montserrat"/>
                <a:sym typeface="Montserrat"/>
              </a:rPr>
              <a:t>Neuro Transmitter </a:t>
            </a:r>
          </a:p>
        </p:txBody>
      </p:sp>
      <p:sp>
        <p:nvSpPr>
          <p:cNvPr name="TextBox 8" id="8"/>
          <p:cNvSpPr txBox="true"/>
          <p:nvPr/>
        </p:nvSpPr>
        <p:spPr>
          <a:xfrm rot="0">
            <a:off x="10711969" y="9424607"/>
            <a:ext cx="6388418" cy="438785"/>
          </a:xfrm>
          <a:prstGeom prst="rect">
            <a:avLst/>
          </a:prstGeom>
        </p:spPr>
        <p:txBody>
          <a:bodyPr anchor="t" rtlCol="false" tIns="0" lIns="0" bIns="0" rIns="0">
            <a:spAutoFit/>
          </a:bodyPr>
          <a:lstStyle/>
          <a:p>
            <a:pPr algn="ctr">
              <a:lnSpc>
                <a:spcPts val="3640"/>
              </a:lnSpc>
              <a:spcBef>
                <a:spcPct val="0"/>
              </a:spcBef>
            </a:pPr>
            <a:r>
              <a:rPr lang="en-US" sz="2600">
                <a:solidFill>
                  <a:srgbClr val="545454"/>
                </a:solidFill>
                <a:latin typeface="Montserrat"/>
                <a:ea typeface="Montserrat"/>
                <a:cs typeface="Montserrat"/>
                <a:sym typeface="Montserrat"/>
              </a:rPr>
              <a:t>Fig.2 Drug delivery  through nano rods</a:t>
            </a:r>
          </a:p>
        </p:txBody>
      </p:sp>
      <p:sp>
        <p:nvSpPr>
          <p:cNvPr name="Freeform 9" id="9"/>
          <p:cNvSpPr/>
          <p:nvPr/>
        </p:nvSpPr>
        <p:spPr>
          <a:xfrm flipH="false" flipV="false" rot="-1898322">
            <a:off x="-1987267" y="8095155"/>
            <a:ext cx="4891502" cy="4903762"/>
          </a:xfrm>
          <a:custGeom>
            <a:avLst/>
            <a:gdLst/>
            <a:ahLst/>
            <a:cxnLst/>
            <a:rect r="r" b="b" t="t" l="l"/>
            <a:pathLst>
              <a:path h="4903762" w="4891502">
                <a:moveTo>
                  <a:pt x="0" y="0"/>
                </a:moveTo>
                <a:lnTo>
                  <a:pt x="4891502" y="0"/>
                </a:lnTo>
                <a:lnTo>
                  <a:pt x="4891502" y="4903762"/>
                </a:lnTo>
                <a:lnTo>
                  <a:pt x="0" y="4903762"/>
                </a:lnTo>
                <a:lnTo>
                  <a:pt x="0" y="0"/>
                </a:lnTo>
                <a:close/>
              </a:path>
            </a:pathLst>
          </a:custGeom>
          <a:blipFill>
            <a:blip r:embed="rId4">
              <a:alphaModFix amt="15000"/>
            </a:blip>
            <a:stretch>
              <a:fillRect l="0" t="0" r="0" b="0"/>
            </a:stretch>
          </a:blipFill>
        </p:spPr>
      </p:sp>
      <p:grpSp>
        <p:nvGrpSpPr>
          <p:cNvPr name="Group 10" id="10"/>
          <p:cNvGrpSpPr/>
          <p:nvPr/>
        </p:nvGrpSpPr>
        <p:grpSpPr>
          <a:xfrm rot="0">
            <a:off x="-1110158" y="-634960"/>
            <a:ext cx="1758106" cy="1797363"/>
            <a:chOff x="0" y="0"/>
            <a:chExt cx="2095920" cy="2142720"/>
          </a:xfrm>
        </p:grpSpPr>
        <p:sp>
          <p:nvSpPr>
            <p:cNvPr name="Freeform 11" id="11"/>
            <p:cNvSpPr/>
            <p:nvPr/>
          </p:nvSpPr>
          <p:spPr>
            <a:xfrm flipH="false" flipV="false" rot="0">
              <a:off x="0" y="0"/>
              <a:ext cx="2096008" cy="2142744"/>
            </a:xfrm>
            <a:custGeom>
              <a:avLst/>
              <a:gdLst/>
              <a:ahLst/>
              <a:cxnLst/>
              <a:rect r="r" b="b" t="t" l="l"/>
              <a:pathLst>
                <a:path h="2142744" w="2096008">
                  <a:moveTo>
                    <a:pt x="1051814" y="0"/>
                  </a:moveTo>
                  <a:cubicBezTo>
                    <a:pt x="472567" y="0"/>
                    <a:pt x="0" y="472821"/>
                    <a:pt x="0" y="1052322"/>
                  </a:cubicBezTo>
                  <a:cubicBezTo>
                    <a:pt x="0" y="1311529"/>
                    <a:pt x="99060" y="1548003"/>
                    <a:pt x="259080" y="1731010"/>
                  </a:cubicBezTo>
                  <a:cubicBezTo>
                    <a:pt x="198120" y="2142744"/>
                    <a:pt x="198120" y="2142744"/>
                    <a:pt x="198120" y="2142744"/>
                  </a:cubicBezTo>
                  <a:cubicBezTo>
                    <a:pt x="586867" y="1990217"/>
                    <a:pt x="586867" y="1990217"/>
                    <a:pt x="586867" y="1990217"/>
                  </a:cubicBezTo>
                  <a:cubicBezTo>
                    <a:pt x="724027" y="2058797"/>
                    <a:pt x="884047" y="2097024"/>
                    <a:pt x="1051814" y="2097024"/>
                  </a:cubicBezTo>
                  <a:cubicBezTo>
                    <a:pt x="1623441" y="2097024"/>
                    <a:pt x="2096008" y="1624203"/>
                    <a:pt x="2096008" y="1052322"/>
                  </a:cubicBezTo>
                  <a:cubicBezTo>
                    <a:pt x="2095881" y="472821"/>
                    <a:pt x="1623441" y="0"/>
                    <a:pt x="1051814"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grpSp>
      <p:grpSp>
        <p:nvGrpSpPr>
          <p:cNvPr name="Group 12" id="12"/>
          <p:cNvGrpSpPr/>
          <p:nvPr/>
        </p:nvGrpSpPr>
        <p:grpSpPr>
          <a:xfrm rot="0">
            <a:off x="1567969" y="-1678781"/>
            <a:ext cx="18288000" cy="1874361"/>
            <a:chOff x="0" y="0"/>
            <a:chExt cx="9414331" cy="964887"/>
          </a:xfrm>
        </p:grpSpPr>
        <p:sp>
          <p:nvSpPr>
            <p:cNvPr name="Freeform 13" id="13"/>
            <p:cNvSpPr/>
            <p:nvPr/>
          </p:nvSpPr>
          <p:spPr>
            <a:xfrm flipH="false" flipV="false" rot="0">
              <a:off x="0" y="0"/>
              <a:ext cx="9414331" cy="964887"/>
            </a:xfrm>
            <a:custGeom>
              <a:avLst/>
              <a:gdLst/>
              <a:ahLst/>
              <a:cxnLst/>
              <a:rect r="r" b="b" t="t" l="l"/>
              <a:pathLst>
                <a:path h="964887" w="9414331">
                  <a:moveTo>
                    <a:pt x="0" y="0"/>
                  </a:moveTo>
                  <a:lnTo>
                    <a:pt x="9414331" y="0"/>
                  </a:lnTo>
                  <a:lnTo>
                    <a:pt x="9414331" y="964887"/>
                  </a:lnTo>
                  <a:lnTo>
                    <a:pt x="0" y="964887"/>
                  </a:ln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TextBox 14" id="14"/>
            <p:cNvSpPr txBox="true"/>
            <p:nvPr/>
          </p:nvSpPr>
          <p:spPr>
            <a:xfrm>
              <a:off x="0" y="-38100"/>
              <a:ext cx="9414331" cy="1002987"/>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816973" y="2049903"/>
            <a:ext cx="5247547" cy="1190165"/>
          </a:xfrm>
          <a:custGeom>
            <a:avLst/>
            <a:gdLst/>
            <a:ahLst/>
            <a:cxnLst/>
            <a:rect r="r" b="b" t="t" l="l"/>
            <a:pathLst>
              <a:path h="1190165" w="5247547">
                <a:moveTo>
                  <a:pt x="0" y="0"/>
                </a:moveTo>
                <a:lnTo>
                  <a:pt x="5247547" y="0"/>
                </a:lnTo>
                <a:lnTo>
                  <a:pt x="5247547" y="1190165"/>
                </a:lnTo>
                <a:lnTo>
                  <a:pt x="0" y="1190165"/>
                </a:lnTo>
                <a:lnTo>
                  <a:pt x="0" y="0"/>
                </a:lnTo>
                <a:close/>
              </a:path>
            </a:pathLst>
          </a:custGeom>
          <a:blipFill>
            <a:blip r:embed="rId2"/>
            <a:stretch>
              <a:fillRect l="0" t="0" r="0" b="0"/>
            </a:stretch>
          </a:blipFill>
        </p:spPr>
      </p:sp>
      <p:sp>
        <p:nvSpPr>
          <p:cNvPr name="Freeform 3" id="3"/>
          <p:cNvSpPr/>
          <p:nvPr/>
        </p:nvSpPr>
        <p:spPr>
          <a:xfrm flipH="false" flipV="false" rot="0">
            <a:off x="16197157" y="-2569224"/>
            <a:ext cx="4538164" cy="4538164"/>
          </a:xfrm>
          <a:custGeom>
            <a:avLst/>
            <a:gdLst/>
            <a:ahLst/>
            <a:cxnLst/>
            <a:rect r="r" b="b" t="t" l="l"/>
            <a:pathLst>
              <a:path h="4538164" w="4538164">
                <a:moveTo>
                  <a:pt x="0" y="0"/>
                </a:moveTo>
                <a:lnTo>
                  <a:pt x="4538165" y="0"/>
                </a:lnTo>
                <a:lnTo>
                  <a:pt x="4538165" y="4538165"/>
                </a:lnTo>
                <a:lnTo>
                  <a:pt x="0" y="453816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23937" y="4059525"/>
            <a:ext cx="6191911" cy="807641"/>
          </a:xfrm>
          <a:custGeom>
            <a:avLst/>
            <a:gdLst/>
            <a:ahLst/>
            <a:cxnLst/>
            <a:rect r="r" b="b" t="t" l="l"/>
            <a:pathLst>
              <a:path h="807641" w="6191911">
                <a:moveTo>
                  <a:pt x="0" y="0"/>
                </a:moveTo>
                <a:lnTo>
                  <a:pt x="6191911" y="0"/>
                </a:lnTo>
                <a:lnTo>
                  <a:pt x="6191911" y="807641"/>
                </a:lnTo>
                <a:lnTo>
                  <a:pt x="0" y="807641"/>
                </a:lnTo>
                <a:lnTo>
                  <a:pt x="0" y="0"/>
                </a:lnTo>
                <a:close/>
              </a:path>
            </a:pathLst>
          </a:custGeom>
          <a:blipFill>
            <a:blip r:embed="rId5"/>
            <a:stretch>
              <a:fillRect l="0" t="0" r="0" b="0"/>
            </a:stretch>
          </a:blipFill>
        </p:spPr>
      </p:sp>
      <p:sp>
        <p:nvSpPr>
          <p:cNvPr name="Freeform 5" id="5"/>
          <p:cNvSpPr/>
          <p:nvPr/>
        </p:nvSpPr>
        <p:spPr>
          <a:xfrm flipH="false" flipV="false" rot="0">
            <a:off x="1593068" y="6484175"/>
            <a:ext cx="5398350" cy="897675"/>
          </a:xfrm>
          <a:custGeom>
            <a:avLst/>
            <a:gdLst/>
            <a:ahLst/>
            <a:cxnLst/>
            <a:rect r="r" b="b" t="t" l="l"/>
            <a:pathLst>
              <a:path h="897675" w="5398350">
                <a:moveTo>
                  <a:pt x="0" y="0"/>
                </a:moveTo>
                <a:lnTo>
                  <a:pt x="5398350" y="0"/>
                </a:lnTo>
                <a:lnTo>
                  <a:pt x="5398350" y="897675"/>
                </a:lnTo>
                <a:lnTo>
                  <a:pt x="0" y="897675"/>
                </a:lnTo>
                <a:lnTo>
                  <a:pt x="0" y="0"/>
                </a:lnTo>
                <a:close/>
              </a:path>
            </a:pathLst>
          </a:custGeom>
          <a:blipFill>
            <a:blip r:embed="rId6"/>
            <a:stretch>
              <a:fillRect l="-2019" t="0" r="-2019" b="-13266"/>
            </a:stretch>
          </a:blipFill>
        </p:spPr>
      </p:sp>
      <p:sp>
        <p:nvSpPr>
          <p:cNvPr name="Freeform 6" id="6"/>
          <p:cNvSpPr/>
          <p:nvPr/>
        </p:nvSpPr>
        <p:spPr>
          <a:xfrm flipH="false" flipV="false" rot="0">
            <a:off x="1265645" y="8750744"/>
            <a:ext cx="6350203" cy="979970"/>
          </a:xfrm>
          <a:custGeom>
            <a:avLst/>
            <a:gdLst/>
            <a:ahLst/>
            <a:cxnLst/>
            <a:rect r="r" b="b" t="t" l="l"/>
            <a:pathLst>
              <a:path h="979970" w="6350203">
                <a:moveTo>
                  <a:pt x="0" y="0"/>
                </a:moveTo>
                <a:lnTo>
                  <a:pt x="6350203" y="0"/>
                </a:lnTo>
                <a:lnTo>
                  <a:pt x="6350203" y="979969"/>
                </a:lnTo>
                <a:lnTo>
                  <a:pt x="0" y="979969"/>
                </a:lnTo>
                <a:lnTo>
                  <a:pt x="0" y="0"/>
                </a:lnTo>
                <a:close/>
              </a:path>
            </a:pathLst>
          </a:custGeom>
          <a:blipFill>
            <a:blip r:embed="rId7"/>
            <a:stretch>
              <a:fillRect l="0" t="0" r="0" b="0"/>
            </a:stretch>
          </a:blipFill>
        </p:spPr>
      </p:sp>
      <p:sp>
        <p:nvSpPr>
          <p:cNvPr name="AutoShape 7" id="7"/>
          <p:cNvSpPr/>
          <p:nvPr/>
        </p:nvSpPr>
        <p:spPr>
          <a:xfrm>
            <a:off x="8657956" y="1683557"/>
            <a:ext cx="0" cy="7557391"/>
          </a:xfrm>
          <a:prstGeom prst="line">
            <a:avLst/>
          </a:prstGeom>
          <a:ln cap="flat" w="38100">
            <a:solidFill>
              <a:srgbClr val="000000"/>
            </a:solidFill>
            <a:prstDash val="solid"/>
            <a:headEnd type="none" len="sm" w="sm"/>
            <a:tailEnd type="none" len="sm" w="sm"/>
          </a:ln>
        </p:spPr>
      </p:sp>
      <p:sp>
        <p:nvSpPr>
          <p:cNvPr name="Freeform 8" id="8"/>
          <p:cNvSpPr/>
          <p:nvPr/>
        </p:nvSpPr>
        <p:spPr>
          <a:xfrm flipH="false" flipV="false" rot="7070542">
            <a:off x="-1633085" y="-1525956"/>
            <a:ext cx="2423991" cy="4114800"/>
          </a:xfrm>
          <a:custGeom>
            <a:avLst/>
            <a:gdLst/>
            <a:ahLst/>
            <a:cxnLst/>
            <a:rect r="r" b="b" t="t" l="l"/>
            <a:pathLst>
              <a:path h="4114800" w="2423991">
                <a:moveTo>
                  <a:pt x="0" y="0"/>
                </a:moveTo>
                <a:lnTo>
                  <a:pt x="2423991" y="0"/>
                </a:lnTo>
                <a:lnTo>
                  <a:pt x="2423991"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1028700" y="154831"/>
            <a:ext cx="15168457" cy="738175"/>
          </a:xfrm>
          <a:prstGeom prst="rect">
            <a:avLst/>
          </a:prstGeom>
        </p:spPr>
        <p:txBody>
          <a:bodyPr anchor="t" rtlCol="false" tIns="0" lIns="0" bIns="0" rIns="0">
            <a:spAutoFit/>
          </a:bodyPr>
          <a:lstStyle/>
          <a:p>
            <a:pPr algn="ctr">
              <a:lnSpc>
                <a:spcPts val="6038"/>
              </a:lnSpc>
              <a:spcBef>
                <a:spcPct val="0"/>
              </a:spcBef>
            </a:pPr>
            <a:r>
              <a:rPr lang="en-US" b="true" sz="4312">
                <a:solidFill>
                  <a:srgbClr val="B100E8"/>
                </a:solidFill>
                <a:latin typeface="Montserrat Bold"/>
                <a:ea typeface="Montserrat Bold"/>
                <a:cs typeface="Montserrat Bold"/>
                <a:sym typeface="Montserrat Bold"/>
              </a:rPr>
              <a:t>Math and Functions</a:t>
            </a:r>
          </a:p>
        </p:txBody>
      </p:sp>
      <p:sp>
        <p:nvSpPr>
          <p:cNvPr name="TextBox 10" id="10"/>
          <p:cNvSpPr txBox="true"/>
          <p:nvPr/>
        </p:nvSpPr>
        <p:spPr>
          <a:xfrm rot="0">
            <a:off x="1028700" y="3458815"/>
            <a:ext cx="5582721" cy="438785"/>
          </a:xfrm>
          <a:prstGeom prst="rect">
            <a:avLst/>
          </a:prstGeom>
        </p:spPr>
        <p:txBody>
          <a:bodyPr anchor="t" rtlCol="false" tIns="0" lIns="0" bIns="0" rIns="0">
            <a:spAutoFit/>
          </a:bodyPr>
          <a:lstStyle/>
          <a:p>
            <a:pPr algn="ctr" marL="561341" indent="-280670" lvl="1">
              <a:lnSpc>
                <a:spcPts val="3640"/>
              </a:lnSpc>
              <a:buFont typeface="Arial"/>
              <a:buChar char="•"/>
            </a:pPr>
            <a:r>
              <a:rPr lang="en-US" sz="2600">
                <a:solidFill>
                  <a:srgbClr val="545454"/>
                </a:solidFill>
                <a:latin typeface="Montserrat"/>
                <a:ea typeface="Montserrat"/>
                <a:cs typeface="Montserrat"/>
                <a:sym typeface="Montserrat"/>
              </a:rPr>
              <a:t> Green’s Function for Diffusion</a:t>
            </a:r>
          </a:p>
        </p:txBody>
      </p:sp>
      <p:sp>
        <p:nvSpPr>
          <p:cNvPr name="TextBox 11" id="11"/>
          <p:cNvSpPr txBox="true"/>
          <p:nvPr/>
        </p:nvSpPr>
        <p:spPr>
          <a:xfrm rot="0">
            <a:off x="1265645" y="4856458"/>
            <a:ext cx="7041955" cy="913592"/>
          </a:xfrm>
          <a:prstGeom prst="rect">
            <a:avLst/>
          </a:prstGeom>
        </p:spPr>
        <p:txBody>
          <a:bodyPr anchor="t" rtlCol="false" tIns="0" lIns="0" bIns="0" rIns="0">
            <a:spAutoFit/>
          </a:bodyPr>
          <a:lstStyle/>
          <a:p>
            <a:pPr algn="ctr">
              <a:lnSpc>
                <a:spcPts val="2496"/>
              </a:lnSpc>
              <a:spcBef>
                <a:spcPct val="0"/>
              </a:spcBef>
            </a:pPr>
            <a:r>
              <a:rPr lang="en-US" sz="1782">
                <a:solidFill>
                  <a:srgbClr val="545454"/>
                </a:solidFill>
                <a:latin typeface="Montserrat"/>
                <a:ea typeface="Montserrat"/>
                <a:cs typeface="Montserrat"/>
                <a:sym typeface="Montserrat"/>
              </a:rPr>
              <a:t>Green's function in cylindrical coordinates, which gives the probability that a molecule, starting from r (r0,z0),will reach any point (r,z) at time t:</a:t>
            </a:r>
          </a:p>
        </p:txBody>
      </p:sp>
      <p:sp>
        <p:nvSpPr>
          <p:cNvPr name="TextBox 12" id="12"/>
          <p:cNvSpPr txBox="true"/>
          <p:nvPr/>
        </p:nvSpPr>
        <p:spPr>
          <a:xfrm rot="0">
            <a:off x="1028700" y="5884350"/>
            <a:ext cx="4462344" cy="438785"/>
          </a:xfrm>
          <a:prstGeom prst="rect">
            <a:avLst/>
          </a:prstGeom>
        </p:spPr>
        <p:txBody>
          <a:bodyPr anchor="t" rtlCol="false" tIns="0" lIns="0" bIns="0" rIns="0">
            <a:spAutoFit/>
          </a:bodyPr>
          <a:lstStyle/>
          <a:p>
            <a:pPr algn="ctr" marL="561341" indent="-280670" lvl="1">
              <a:lnSpc>
                <a:spcPts val="3640"/>
              </a:lnSpc>
              <a:buFont typeface="Arial"/>
              <a:buChar char="•"/>
            </a:pPr>
            <a:r>
              <a:rPr lang="en-US" sz="2600">
                <a:solidFill>
                  <a:srgbClr val="545454"/>
                </a:solidFill>
                <a:latin typeface="Montserrat"/>
                <a:ea typeface="Montserrat"/>
                <a:cs typeface="Montserrat"/>
                <a:sym typeface="Montserrat"/>
              </a:rPr>
              <a:t>First-Hitting Probability</a:t>
            </a:r>
          </a:p>
        </p:txBody>
      </p:sp>
      <p:sp>
        <p:nvSpPr>
          <p:cNvPr name="TextBox 13" id="13"/>
          <p:cNvSpPr txBox="true"/>
          <p:nvPr/>
        </p:nvSpPr>
        <p:spPr>
          <a:xfrm rot="0">
            <a:off x="415601" y="8000975"/>
            <a:ext cx="8050292" cy="438785"/>
          </a:xfrm>
          <a:prstGeom prst="rect">
            <a:avLst/>
          </a:prstGeom>
        </p:spPr>
        <p:txBody>
          <a:bodyPr anchor="t" rtlCol="false" tIns="0" lIns="0" bIns="0" rIns="0">
            <a:spAutoFit/>
          </a:bodyPr>
          <a:lstStyle/>
          <a:p>
            <a:pPr algn="ctr">
              <a:lnSpc>
                <a:spcPts val="3640"/>
              </a:lnSpc>
            </a:pPr>
            <a:r>
              <a:rPr lang="en-US" b="true" sz="2600">
                <a:solidFill>
                  <a:srgbClr val="545454"/>
                </a:solidFill>
                <a:latin typeface="Montserrat Bold"/>
                <a:ea typeface="Montserrat Bold"/>
                <a:cs typeface="Montserrat Bold"/>
                <a:sym typeface="Montserrat Bold"/>
              </a:rPr>
              <a:t>The final expression for Fhit(t) is:</a:t>
            </a:r>
          </a:p>
        </p:txBody>
      </p:sp>
      <p:sp>
        <p:nvSpPr>
          <p:cNvPr name="TextBox 14" id="14"/>
          <p:cNvSpPr txBox="true"/>
          <p:nvPr/>
        </p:nvSpPr>
        <p:spPr>
          <a:xfrm rot="0">
            <a:off x="3174933" y="1322510"/>
            <a:ext cx="2531626" cy="646431"/>
          </a:xfrm>
          <a:prstGeom prst="rect">
            <a:avLst/>
          </a:prstGeom>
        </p:spPr>
        <p:txBody>
          <a:bodyPr anchor="t" rtlCol="false" tIns="0" lIns="0" bIns="0" rIns="0">
            <a:spAutoFit/>
          </a:bodyPr>
          <a:lstStyle/>
          <a:p>
            <a:pPr algn="ctr">
              <a:lnSpc>
                <a:spcPts val="5319"/>
              </a:lnSpc>
              <a:spcBef>
                <a:spcPct val="0"/>
              </a:spcBef>
            </a:pPr>
            <a:r>
              <a:rPr lang="en-US" sz="3799">
                <a:solidFill>
                  <a:srgbClr val="02CA6A"/>
                </a:solidFill>
                <a:latin typeface="Montserrat"/>
                <a:ea typeface="Montserrat"/>
                <a:cs typeface="Montserrat"/>
                <a:sym typeface="Montserrat"/>
              </a:rPr>
              <a:t>Cylindrical</a:t>
            </a:r>
          </a:p>
        </p:txBody>
      </p:sp>
      <p:sp>
        <p:nvSpPr>
          <p:cNvPr name="TextBox 15" id="15"/>
          <p:cNvSpPr txBox="true"/>
          <p:nvPr/>
        </p:nvSpPr>
        <p:spPr>
          <a:xfrm rot="0">
            <a:off x="12272513" y="1322510"/>
            <a:ext cx="2251710" cy="646431"/>
          </a:xfrm>
          <a:prstGeom prst="rect">
            <a:avLst/>
          </a:prstGeom>
        </p:spPr>
        <p:txBody>
          <a:bodyPr anchor="t" rtlCol="false" tIns="0" lIns="0" bIns="0" rIns="0">
            <a:spAutoFit/>
          </a:bodyPr>
          <a:lstStyle/>
          <a:p>
            <a:pPr algn="ctr">
              <a:lnSpc>
                <a:spcPts val="5319"/>
              </a:lnSpc>
              <a:spcBef>
                <a:spcPct val="0"/>
              </a:spcBef>
            </a:pPr>
            <a:r>
              <a:rPr lang="en-US" sz="3799">
                <a:solidFill>
                  <a:srgbClr val="02CA6A"/>
                </a:solidFill>
                <a:latin typeface="Montserrat"/>
                <a:ea typeface="Montserrat"/>
                <a:cs typeface="Montserrat"/>
                <a:sym typeface="Montserrat"/>
              </a:rPr>
              <a:t>Spherical</a:t>
            </a:r>
          </a:p>
        </p:txBody>
      </p:sp>
      <p:sp>
        <p:nvSpPr>
          <p:cNvPr name="TextBox 16" id="16"/>
          <p:cNvSpPr txBox="true"/>
          <p:nvPr/>
        </p:nvSpPr>
        <p:spPr>
          <a:xfrm rot="0">
            <a:off x="9315771" y="8892910"/>
            <a:ext cx="8972229" cy="365390"/>
          </a:xfrm>
          <a:prstGeom prst="rect">
            <a:avLst/>
          </a:prstGeom>
        </p:spPr>
        <p:txBody>
          <a:bodyPr anchor="t" rtlCol="false" tIns="0" lIns="0" bIns="0" rIns="0">
            <a:spAutoFit/>
          </a:bodyPr>
          <a:lstStyle/>
          <a:p>
            <a:pPr algn="ctr">
              <a:lnSpc>
                <a:spcPts val="3045"/>
              </a:lnSpc>
              <a:spcBef>
                <a:spcPct val="0"/>
              </a:spcBef>
            </a:pPr>
            <a:r>
              <a:rPr lang="en-US" sz="2175">
                <a:solidFill>
                  <a:srgbClr val="000000"/>
                </a:solidFill>
                <a:latin typeface="Montserrat"/>
                <a:ea typeface="Montserrat"/>
                <a:cs typeface="Montserrat"/>
                <a:sym typeface="Montserrat"/>
              </a:rPr>
              <a:t>N_rx_Cummulative = N_molecules X ( R_rx/r_o ) X erfc(d/√4Dt)</a:t>
            </a:r>
          </a:p>
        </p:txBody>
      </p:sp>
      <p:sp>
        <p:nvSpPr>
          <p:cNvPr name="TextBox 17" id="17"/>
          <p:cNvSpPr txBox="true"/>
          <p:nvPr/>
        </p:nvSpPr>
        <p:spPr>
          <a:xfrm rot="0">
            <a:off x="9094735" y="8000975"/>
            <a:ext cx="8050292" cy="438785"/>
          </a:xfrm>
          <a:prstGeom prst="rect">
            <a:avLst/>
          </a:prstGeom>
        </p:spPr>
        <p:txBody>
          <a:bodyPr anchor="t" rtlCol="false" tIns="0" lIns="0" bIns="0" rIns="0">
            <a:spAutoFit/>
          </a:bodyPr>
          <a:lstStyle/>
          <a:p>
            <a:pPr algn="ctr">
              <a:lnSpc>
                <a:spcPts val="3640"/>
              </a:lnSpc>
            </a:pPr>
            <a:r>
              <a:rPr lang="en-US" b="true" sz="2600">
                <a:solidFill>
                  <a:srgbClr val="545454"/>
                </a:solidFill>
                <a:latin typeface="Montserrat Bold"/>
                <a:ea typeface="Montserrat Bold"/>
                <a:cs typeface="Montserrat Bold"/>
                <a:sym typeface="Montserrat Bold"/>
              </a:rPr>
              <a:t>The final expression for Nrx Cummilative is:</a:t>
            </a:r>
          </a:p>
        </p:txBody>
      </p:sp>
      <p:sp>
        <p:nvSpPr>
          <p:cNvPr name="TextBox 18" id="18"/>
          <p:cNvSpPr txBox="true"/>
          <p:nvPr/>
        </p:nvSpPr>
        <p:spPr>
          <a:xfrm rot="0">
            <a:off x="9907477" y="6780335"/>
            <a:ext cx="7493318" cy="438785"/>
          </a:xfrm>
          <a:prstGeom prst="rect">
            <a:avLst/>
          </a:prstGeom>
        </p:spPr>
        <p:txBody>
          <a:bodyPr anchor="t" rtlCol="false" tIns="0" lIns="0" bIns="0" rIns="0">
            <a:spAutoFit/>
          </a:bodyPr>
          <a:lstStyle/>
          <a:p>
            <a:pPr algn="ctr">
              <a:lnSpc>
                <a:spcPts val="3640"/>
              </a:lnSpc>
              <a:spcBef>
                <a:spcPct val="0"/>
              </a:spcBef>
            </a:pPr>
            <a:r>
              <a:rPr lang="en-US" sz="2600">
                <a:solidFill>
                  <a:srgbClr val="000000"/>
                </a:solidFill>
                <a:latin typeface="Montserrat"/>
                <a:ea typeface="Montserrat"/>
                <a:cs typeface="Montserrat"/>
                <a:sym typeface="Montserrat"/>
              </a:rPr>
              <a:t>hit_timeline[t] = ∑_t=1^Nmal inside_rx_mark[i]</a:t>
            </a:r>
          </a:p>
        </p:txBody>
      </p:sp>
      <p:sp>
        <p:nvSpPr>
          <p:cNvPr name="TextBox 19" id="19"/>
          <p:cNvSpPr txBox="true"/>
          <p:nvPr/>
        </p:nvSpPr>
        <p:spPr>
          <a:xfrm rot="0">
            <a:off x="9144000" y="5884350"/>
            <a:ext cx="2512338" cy="438785"/>
          </a:xfrm>
          <a:prstGeom prst="rect">
            <a:avLst/>
          </a:prstGeom>
        </p:spPr>
        <p:txBody>
          <a:bodyPr anchor="t" rtlCol="false" tIns="0" lIns="0" bIns="0" rIns="0">
            <a:spAutoFit/>
          </a:bodyPr>
          <a:lstStyle/>
          <a:p>
            <a:pPr algn="ctr" marL="561341" indent="-280670" lvl="1">
              <a:lnSpc>
                <a:spcPts val="3640"/>
              </a:lnSpc>
              <a:buFont typeface="Arial"/>
              <a:buChar char="•"/>
            </a:pPr>
            <a:r>
              <a:rPr lang="en-US" sz="2600">
                <a:solidFill>
                  <a:srgbClr val="545454"/>
                </a:solidFill>
                <a:latin typeface="Montserrat"/>
                <a:ea typeface="Montserrat"/>
                <a:cs typeface="Montserrat"/>
                <a:sym typeface="Montserrat"/>
              </a:rPr>
              <a:t>Hit timeline</a:t>
            </a:r>
          </a:p>
        </p:txBody>
      </p:sp>
      <p:sp>
        <p:nvSpPr>
          <p:cNvPr name="TextBox 20" id="20"/>
          <p:cNvSpPr txBox="true"/>
          <p:nvPr/>
        </p:nvSpPr>
        <p:spPr>
          <a:xfrm rot="0">
            <a:off x="9315771" y="2606886"/>
            <a:ext cx="7523917" cy="347155"/>
          </a:xfrm>
          <a:prstGeom prst="rect">
            <a:avLst/>
          </a:prstGeom>
        </p:spPr>
        <p:txBody>
          <a:bodyPr anchor="t" rtlCol="false" tIns="0" lIns="0" bIns="0" rIns="0">
            <a:spAutoFit/>
          </a:bodyPr>
          <a:lstStyle/>
          <a:p>
            <a:pPr algn="ctr">
              <a:lnSpc>
                <a:spcPts val="2915"/>
              </a:lnSpc>
              <a:spcBef>
                <a:spcPct val="0"/>
              </a:spcBef>
            </a:pPr>
            <a:r>
              <a:rPr lang="en-US" sz="2082">
                <a:solidFill>
                  <a:srgbClr val="000000"/>
                </a:solidFill>
                <a:latin typeface="Montserrat"/>
                <a:ea typeface="Montserrat"/>
                <a:cs typeface="Montserrat"/>
                <a:sym typeface="Montserrat"/>
              </a:rPr>
              <a:t>Receiver radius (rx-radius) = r r = 0.1 × 10^(-6) - 1 × 10^(-6)</a:t>
            </a:r>
          </a:p>
        </p:txBody>
      </p:sp>
      <p:sp>
        <p:nvSpPr>
          <p:cNvPr name="TextBox 21" id="21"/>
          <p:cNvSpPr txBox="true"/>
          <p:nvPr/>
        </p:nvSpPr>
        <p:spPr>
          <a:xfrm rot="0">
            <a:off x="9202348" y="4096844"/>
            <a:ext cx="7835065" cy="709168"/>
          </a:xfrm>
          <a:prstGeom prst="rect">
            <a:avLst/>
          </a:prstGeom>
        </p:spPr>
        <p:txBody>
          <a:bodyPr anchor="t" rtlCol="false" tIns="0" lIns="0" bIns="0" rIns="0">
            <a:spAutoFit/>
          </a:bodyPr>
          <a:lstStyle/>
          <a:p>
            <a:pPr algn="ctr">
              <a:lnSpc>
                <a:spcPts val="2911"/>
              </a:lnSpc>
              <a:spcBef>
                <a:spcPct val="0"/>
              </a:spcBef>
            </a:pPr>
            <a:r>
              <a:rPr lang="en-US" sz="2079">
                <a:solidFill>
                  <a:srgbClr val="000000"/>
                </a:solidFill>
                <a:latin typeface="Montserrat"/>
                <a:ea typeface="Montserrat"/>
                <a:cs typeface="Montserrat"/>
                <a:sym typeface="Montserrat"/>
              </a:rPr>
              <a:t>Distance between (transmitter and receiver) + (receiver radius) = R = 10 × 10^(-6) - 100 × 100^(-6)</a:t>
            </a:r>
          </a:p>
        </p:txBody>
      </p:sp>
      <p:sp>
        <p:nvSpPr>
          <p:cNvPr name="TextBox 22" id="22"/>
          <p:cNvSpPr txBox="true"/>
          <p:nvPr/>
        </p:nvSpPr>
        <p:spPr>
          <a:xfrm rot="0">
            <a:off x="9357922" y="3266238"/>
            <a:ext cx="8637627" cy="709168"/>
          </a:xfrm>
          <a:prstGeom prst="rect">
            <a:avLst/>
          </a:prstGeom>
        </p:spPr>
        <p:txBody>
          <a:bodyPr anchor="t" rtlCol="false" tIns="0" lIns="0" bIns="0" rIns="0">
            <a:spAutoFit/>
          </a:bodyPr>
          <a:lstStyle/>
          <a:p>
            <a:pPr algn="ctr">
              <a:lnSpc>
                <a:spcPts val="2911"/>
              </a:lnSpc>
              <a:spcBef>
                <a:spcPct val="0"/>
              </a:spcBef>
            </a:pPr>
            <a:r>
              <a:rPr lang="en-US" sz="2079">
                <a:solidFill>
                  <a:srgbClr val="000000"/>
                </a:solidFill>
                <a:latin typeface="Montserrat"/>
                <a:ea typeface="Montserrat"/>
                <a:cs typeface="Montserrat"/>
                <a:sym typeface="Montserrat"/>
              </a:rPr>
              <a:t> </a:t>
            </a:r>
            <a:r>
              <a:rPr lang="en-US" sz="2079">
                <a:solidFill>
                  <a:srgbClr val="000000"/>
                </a:solidFill>
                <a:latin typeface="Montserrat"/>
                <a:ea typeface="Montserrat"/>
                <a:cs typeface="Montserrat"/>
                <a:sym typeface="Montserrat"/>
              </a:rPr>
              <a:t>Diffusion Co-efficient (D_in - Micro Meter square per second) = D </a:t>
            </a:r>
          </a:p>
          <a:p>
            <a:pPr algn="ctr">
              <a:lnSpc>
                <a:spcPts val="2911"/>
              </a:lnSpc>
              <a:spcBef>
                <a:spcPct val="0"/>
              </a:spcBef>
            </a:pPr>
            <a:r>
              <a:rPr lang="en-US" sz="2079">
                <a:solidFill>
                  <a:srgbClr val="000000"/>
                </a:solidFill>
                <a:latin typeface="Montserrat"/>
                <a:ea typeface="Montserrat"/>
                <a:cs typeface="Montserrat"/>
                <a:sym typeface="Montserrat"/>
              </a:rPr>
              <a:t>D = 0 - 100 × 10^(-12) m^2 / s</a:t>
            </a:r>
          </a:p>
        </p:txBody>
      </p:sp>
      <p:sp>
        <p:nvSpPr>
          <p:cNvPr name="TextBox 23" id="23"/>
          <p:cNvSpPr txBox="true"/>
          <p:nvPr/>
        </p:nvSpPr>
        <p:spPr>
          <a:xfrm rot="0">
            <a:off x="9428216" y="5060882"/>
            <a:ext cx="6768941" cy="709168"/>
          </a:xfrm>
          <a:prstGeom prst="rect">
            <a:avLst/>
          </a:prstGeom>
        </p:spPr>
        <p:txBody>
          <a:bodyPr anchor="t" rtlCol="false" tIns="0" lIns="0" bIns="0" rIns="0">
            <a:spAutoFit/>
          </a:bodyPr>
          <a:lstStyle/>
          <a:p>
            <a:pPr algn="ctr">
              <a:lnSpc>
                <a:spcPts val="2911"/>
              </a:lnSpc>
              <a:spcBef>
                <a:spcPct val="0"/>
              </a:spcBef>
            </a:pPr>
            <a:r>
              <a:rPr lang="en-US" sz="2079">
                <a:solidFill>
                  <a:srgbClr val="000000"/>
                </a:solidFill>
                <a:latin typeface="Montserrat"/>
                <a:ea typeface="Montserrat"/>
                <a:cs typeface="Montserrat"/>
                <a:sym typeface="Montserrat"/>
              </a:rPr>
              <a:t>Timestep ( Time interval between simulation steps)</a:t>
            </a:r>
          </a:p>
          <a:p>
            <a:pPr algn="ctr">
              <a:lnSpc>
                <a:spcPts val="2911"/>
              </a:lnSpc>
              <a:spcBef>
                <a:spcPct val="0"/>
              </a:spcBef>
            </a:pPr>
            <a:r>
              <a:rPr lang="en-US" sz="2079">
                <a:solidFill>
                  <a:srgbClr val="000000"/>
                </a:solidFill>
                <a:latin typeface="Montserrat"/>
                <a:ea typeface="Montserrat"/>
                <a:cs typeface="Montserrat"/>
                <a:sym typeface="Montserrat"/>
              </a:rPr>
              <a:t> Δt = 0.01s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868488" y="2083375"/>
            <a:ext cx="9123801" cy="6301694"/>
          </a:xfrm>
          <a:custGeom>
            <a:avLst/>
            <a:gdLst/>
            <a:ahLst/>
            <a:cxnLst/>
            <a:rect r="r" b="b" t="t" l="l"/>
            <a:pathLst>
              <a:path h="6301694" w="9123801">
                <a:moveTo>
                  <a:pt x="0" y="0"/>
                </a:moveTo>
                <a:lnTo>
                  <a:pt x="9123800" y="0"/>
                </a:lnTo>
                <a:lnTo>
                  <a:pt x="9123800" y="6301694"/>
                </a:lnTo>
                <a:lnTo>
                  <a:pt x="0" y="6301694"/>
                </a:lnTo>
                <a:lnTo>
                  <a:pt x="0" y="0"/>
                </a:lnTo>
                <a:close/>
              </a:path>
            </a:pathLst>
          </a:custGeom>
          <a:blipFill>
            <a:blip r:embed="rId2"/>
            <a:stretch>
              <a:fillRect l="0" t="0" r="0" b="-2072"/>
            </a:stretch>
          </a:blipFill>
        </p:spPr>
      </p:sp>
      <p:sp>
        <p:nvSpPr>
          <p:cNvPr name="Freeform 3" id="3"/>
          <p:cNvSpPr/>
          <p:nvPr/>
        </p:nvSpPr>
        <p:spPr>
          <a:xfrm flipH="false" flipV="false" rot="0">
            <a:off x="-288617" y="-2181093"/>
            <a:ext cx="6217418" cy="4114800"/>
          </a:xfrm>
          <a:custGeom>
            <a:avLst/>
            <a:gdLst/>
            <a:ahLst/>
            <a:cxnLst/>
            <a:rect r="r" b="b" t="t" l="l"/>
            <a:pathLst>
              <a:path h="4114800" w="6217418">
                <a:moveTo>
                  <a:pt x="0" y="0"/>
                </a:moveTo>
                <a:lnTo>
                  <a:pt x="6217418" y="0"/>
                </a:lnTo>
                <a:lnTo>
                  <a:pt x="6217418" y="4114800"/>
                </a:lnTo>
                <a:lnTo>
                  <a:pt x="0" y="4114800"/>
                </a:lnTo>
                <a:lnTo>
                  <a:pt x="0" y="0"/>
                </a:lnTo>
                <a:close/>
              </a:path>
            </a:pathLst>
          </a:custGeom>
          <a:blipFill>
            <a:blip r:embed="rId3">
              <a:alphaModFix amt="56000"/>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730819" y="2045275"/>
            <a:ext cx="6125890" cy="1234394"/>
          </a:xfrm>
          <a:prstGeom prst="rect">
            <a:avLst/>
          </a:prstGeom>
        </p:spPr>
        <p:txBody>
          <a:bodyPr anchor="t" rtlCol="false" tIns="0" lIns="0" bIns="0" rIns="0">
            <a:spAutoFit/>
          </a:bodyPr>
          <a:lstStyle/>
          <a:p>
            <a:pPr algn="l" marL="518549" indent="-259274" lvl="1">
              <a:lnSpc>
                <a:spcPts val="3362"/>
              </a:lnSpc>
              <a:buFont typeface="Arial"/>
              <a:buChar char="•"/>
            </a:pPr>
            <a:r>
              <a:rPr lang="en-US" sz="2401">
                <a:solidFill>
                  <a:srgbClr val="000000"/>
                </a:solidFill>
                <a:latin typeface="Montserrat"/>
                <a:ea typeface="Montserrat"/>
                <a:cs typeface="Montserrat"/>
                <a:sym typeface="Montserrat"/>
              </a:rPr>
              <a:t>Cylindrical transmitter shows faster reception and higher molecule count due to larger surface area.</a:t>
            </a:r>
          </a:p>
        </p:txBody>
      </p:sp>
      <p:sp>
        <p:nvSpPr>
          <p:cNvPr name="TextBox 5" id="5"/>
          <p:cNvSpPr txBox="true"/>
          <p:nvPr/>
        </p:nvSpPr>
        <p:spPr>
          <a:xfrm rot="0">
            <a:off x="730819" y="696912"/>
            <a:ext cx="4509373" cy="596901"/>
          </a:xfrm>
          <a:prstGeom prst="rect">
            <a:avLst/>
          </a:prstGeom>
        </p:spPr>
        <p:txBody>
          <a:bodyPr anchor="t" rtlCol="false" tIns="0" lIns="0" bIns="0" rIns="0">
            <a:spAutoFit/>
          </a:bodyPr>
          <a:lstStyle/>
          <a:p>
            <a:pPr algn="ctr">
              <a:lnSpc>
                <a:spcPts val="4899"/>
              </a:lnSpc>
              <a:spcBef>
                <a:spcPct val="0"/>
              </a:spcBef>
            </a:pPr>
            <a:r>
              <a:rPr lang="en-US" b="true" sz="3499" i="true">
                <a:solidFill>
                  <a:srgbClr val="B100E8"/>
                </a:solidFill>
                <a:latin typeface="Montserrat Bold Italics"/>
                <a:ea typeface="Montserrat Bold Italics"/>
                <a:cs typeface="Montserrat Bold Italics"/>
                <a:sym typeface="Montserrat Bold Italics"/>
              </a:rPr>
              <a:t>Comparison plots : </a:t>
            </a:r>
          </a:p>
        </p:txBody>
      </p:sp>
      <p:sp>
        <p:nvSpPr>
          <p:cNvPr name="TextBox 6" id="6"/>
          <p:cNvSpPr txBox="true"/>
          <p:nvPr/>
        </p:nvSpPr>
        <p:spPr>
          <a:xfrm rot="0">
            <a:off x="730819" y="3857511"/>
            <a:ext cx="8413181" cy="123444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000000"/>
                </a:solidFill>
                <a:latin typeface="Montserrat"/>
                <a:ea typeface="Montserrat"/>
                <a:cs typeface="Montserrat"/>
                <a:sym typeface="Montserrat"/>
              </a:rPr>
              <a:t>Directional diffusion in cylindrical systems better models real-world structures like neurons and capillaries.</a:t>
            </a:r>
          </a:p>
        </p:txBody>
      </p:sp>
      <p:sp>
        <p:nvSpPr>
          <p:cNvPr name="TextBox 7" id="7"/>
          <p:cNvSpPr txBox="true"/>
          <p:nvPr/>
        </p:nvSpPr>
        <p:spPr>
          <a:xfrm rot="0">
            <a:off x="730819" y="5669792"/>
            <a:ext cx="8794365" cy="1234440"/>
          </a:xfrm>
          <a:prstGeom prst="rect">
            <a:avLst/>
          </a:prstGeom>
        </p:spPr>
        <p:txBody>
          <a:bodyPr anchor="t" rtlCol="false" tIns="0" lIns="0" bIns="0" rIns="0">
            <a:spAutoFit/>
          </a:bodyPr>
          <a:lstStyle/>
          <a:p>
            <a:pPr algn="l" marL="518162" indent="-259081" lvl="1">
              <a:lnSpc>
                <a:spcPts val="3360"/>
              </a:lnSpc>
              <a:buFont typeface="Arial"/>
              <a:buChar char="•"/>
            </a:pPr>
            <a:r>
              <a:rPr lang="en-US" sz="2400">
                <a:solidFill>
                  <a:srgbClr val="000000"/>
                </a:solidFill>
                <a:latin typeface="Montserrat"/>
                <a:ea typeface="Montserrat"/>
                <a:cs typeface="Montserrat"/>
                <a:sym typeface="Montserrat"/>
              </a:rPr>
              <a:t>Results demonstrate the advantage of cylindrical geometries in practical molecular communication systems.</a:t>
            </a:r>
          </a:p>
        </p:txBody>
      </p:sp>
      <p:sp>
        <p:nvSpPr>
          <p:cNvPr name="TextBox 8" id="8"/>
          <p:cNvSpPr txBox="true"/>
          <p:nvPr/>
        </p:nvSpPr>
        <p:spPr>
          <a:xfrm rot="0">
            <a:off x="730819" y="7475732"/>
            <a:ext cx="8066867" cy="1353185"/>
          </a:xfrm>
          <a:prstGeom prst="rect">
            <a:avLst/>
          </a:prstGeom>
        </p:spPr>
        <p:txBody>
          <a:bodyPr anchor="t" rtlCol="false" tIns="0" lIns="0" bIns="0" rIns="0">
            <a:spAutoFit/>
          </a:bodyPr>
          <a:lstStyle/>
          <a:p>
            <a:pPr algn="l" marL="561341" indent="-280670" lvl="1">
              <a:lnSpc>
                <a:spcPts val="3640"/>
              </a:lnSpc>
              <a:buFont typeface="Arial"/>
              <a:buChar char="•"/>
            </a:pPr>
            <a:r>
              <a:rPr lang="en-US" sz="2600">
                <a:solidFill>
                  <a:srgbClr val="000000"/>
                </a:solidFill>
                <a:latin typeface="Montserrat"/>
                <a:ea typeface="Montserrat"/>
                <a:cs typeface="Montserrat"/>
                <a:sym typeface="Montserrat"/>
              </a:rPr>
              <a:t>This is due to the larger surface area and directional diffusion, making it more realistic for systems like neurons or capillaries.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549205"/>
            <a:ext cx="15244978" cy="5925185"/>
          </a:xfrm>
          <a:prstGeom prst="rect">
            <a:avLst/>
          </a:prstGeom>
        </p:spPr>
        <p:txBody>
          <a:bodyPr anchor="t" rtlCol="false" tIns="0" lIns="0" bIns="0" rIns="0">
            <a:spAutoFit/>
          </a:bodyPr>
          <a:lstStyle/>
          <a:p>
            <a:pPr algn="l" marL="561341" indent="-280670" lvl="1">
              <a:lnSpc>
                <a:spcPts val="3640"/>
              </a:lnSpc>
              <a:buFont typeface="Arial"/>
              <a:buChar char="•"/>
            </a:pPr>
            <a:r>
              <a:rPr lang="en-US" b="true" sz="2600">
                <a:solidFill>
                  <a:srgbClr val="292929"/>
                </a:solidFill>
                <a:latin typeface="Montserrat Bold"/>
                <a:ea typeface="Montserrat Bold"/>
                <a:cs typeface="Montserrat Bold"/>
                <a:sym typeface="Montserrat Bold"/>
              </a:rPr>
              <a:t>Random Forest Regression:</a:t>
            </a:r>
            <a:r>
              <a:rPr lang="en-US" sz="2600">
                <a:solidFill>
                  <a:srgbClr val="292929"/>
                </a:solidFill>
                <a:latin typeface="Montserrat"/>
                <a:ea typeface="Montserrat"/>
                <a:cs typeface="Montserrat"/>
                <a:sym typeface="Montserrat"/>
              </a:rPr>
              <a:t> </a:t>
            </a:r>
            <a:r>
              <a:rPr lang="en-US" sz="2600">
                <a:solidFill>
                  <a:srgbClr val="292929"/>
                </a:solidFill>
                <a:latin typeface="Montserrat"/>
                <a:ea typeface="Montserrat"/>
                <a:cs typeface="Montserrat"/>
                <a:sym typeface="Montserrat"/>
              </a:rPr>
              <a:t>Uses multiple decision trees for prediction, potentially        capturing non-linear relationships (RandomForestRegressor).                                                                                                                                                                </a:t>
            </a:r>
          </a:p>
          <a:p>
            <a:pPr algn="just">
              <a:lnSpc>
                <a:spcPts val="3640"/>
              </a:lnSpc>
            </a:pPr>
          </a:p>
          <a:p>
            <a:pPr algn="just" marL="561341" indent="-280670" lvl="1">
              <a:lnSpc>
                <a:spcPts val="3640"/>
              </a:lnSpc>
              <a:buFont typeface="Arial"/>
              <a:buChar char="•"/>
            </a:pPr>
            <a:r>
              <a:rPr lang="en-US" b="true" sz="2600">
                <a:solidFill>
                  <a:srgbClr val="292929"/>
                </a:solidFill>
                <a:latin typeface="Montserrat Bold"/>
                <a:ea typeface="Montserrat Bold"/>
                <a:cs typeface="Montserrat Bold"/>
                <a:sym typeface="Montserrat Bold"/>
              </a:rPr>
              <a:t>Support Vector Regression (SVR): </a:t>
            </a:r>
            <a:r>
              <a:rPr lang="en-US" sz="2600">
                <a:solidFill>
                  <a:srgbClr val="292929"/>
                </a:solidFill>
                <a:latin typeface="Montserrat"/>
                <a:ea typeface="Montserrat"/>
                <a:cs typeface="Montserrat"/>
                <a:sym typeface="Montserrat"/>
              </a:rPr>
              <a:t>Finds a hyperplane separating data points while minimizing margin for </a:t>
            </a:r>
            <a:r>
              <a:rPr lang="en-US" sz="2600">
                <a:solidFill>
                  <a:srgbClr val="292929"/>
                </a:solidFill>
                <a:latin typeface="Montserrat"/>
                <a:ea typeface="Montserrat"/>
                <a:cs typeface="Montserrat"/>
                <a:sym typeface="Montserrat"/>
              </a:rPr>
              <a:t>prediction (SVR).</a:t>
            </a:r>
          </a:p>
          <a:p>
            <a:pPr algn="just">
              <a:lnSpc>
                <a:spcPts val="3640"/>
              </a:lnSpc>
            </a:pPr>
          </a:p>
          <a:p>
            <a:pPr algn="just" marL="561341" indent="-280670" lvl="1">
              <a:lnSpc>
                <a:spcPts val="3640"/>
              </a:lnSpc>
              <a:buFont typeface="Arial"/>
              <a:buChar char="•"/>
            </a:pPr>
            <a:r>
              <a:rPr lang="en-US" b="true" sz="2600">
                <a:solidFill>
                  <a:srgbClr val="292929"/>
                </a:solidFill>
                <a:latin typeface="Montserrat Bold"/>
                <a:ea typeface="Montserrat Bold"/>
                <a:cs typeface="Montserrat Bold"/>
                <a:sym typeface="Montserrat Bold"/>
              </a:rPr>
              <a:t>XGBoost Regression: </a:t>
            </a:r>
            <a:r>
              <a:rPr lang="en-US" sz="2600">
                <a:solidFill>
                  <a:srgbClr val="292929"/>
                </a:solidFill>
                <a:latin typeface="Montserrat"/>
                <a:ea typeface="Montserrat"/>
                <a:cs typeface="Montserrat"/>
                <a:sym typeface="Montserrat"/>
              </a:rPr>
              <a:t>Utilizes an ensemble of boosted decision trees for accurate predictions (XGBRegressor).</a:t>
            </a:r>
          </a:p>
          <a:p>
            <a:pPr algn="just">
              <a:lnSpc>
                <a:spcPts val="3640"/>
              </a:lnSpc>
            </a:pPr>
          </a:p>
          <a:p>
            <a:pPr algn="just" marL="561341" indent="-280670" lvl="1">
              <a:lnSpc>
                <a:spcPts val="3640"/>
              </a:lnSpc>
              <a:buFont typeface="Arial"/>
              <a:buChar char="•"/>
            </a:pPr>
            <a:r>
              <a:rPr lang="en-US" b="true" sz="2600">
                <a:solidFill>
                  <a:srgbClr val="292929"/>
                </a:solidFill>
                <a:latin typeface="Montserrat Bold"/>
                <a:ea typeface="Montserrat Bold"/>
                <a:cs typeface="Montserrat Bold"/>
                <a:sym typeface="Montserrat Bold"/>
              </a:rPr>
              <a:t>Linear Regression: </a:t>
            </a:r>
            <a:r>
              <a:rPr lang="en-US" sz="2600">
                <a:solidFill>
                  <a:srgbClr val="292929"/>
                </a:solidFill>
                <a:latin typeface="Montserrat"/>
                <a:ea typeface="Montserrat"/>
                <a:cs typeface="Montserrat"/>
                <a:sym typeface="Montserrat"/>
              </a:rPr>
              <a:t>Fits a straight line to the simulated data, providing a simple prediction model (LinearRegression).</a:t>
            </a:r>
          </a:p>
          <a:p>
            <a:pPr algn="just">
              <a:lnSpc>
                <a:spcPts val="3640"/>
              </a:lnSpc>
            </a:pPr>
          </a:p>
          <a:p>
            <a:pPr algn="just">
              <a:lnSpc>
                <a:spcPts val="3640"/>
              </a:lnSpc>
              <a:spcBef>
                <a:spcPct val="0"/>
              </a:spcBef>
            </a:pPr>
          </a:p>
        </p:txBody>
      </p:sp>
      <p:sp>
        <p:nvSpPr>
          <p:cNvPr name="Freeform 3" id="3"/>
          <p:cNvSpPr/>
          <p:nvPr/>
        </p:nvSpPr>
        <p:spPr>
          <a:xfrm flipH="false" flipV="false" rot="0">
            <a:off x="9144000" y="6820034"/>
            <a:ext cx="8284955" cy="2790722"/>
          </a:xfrm>
          <a:custGeom>
            <a:avLst/>
            <a:gdLst/>
            <a:ahLst/>
            <a:cxnLst/>
            <a:rect r="r" b="b" t="t" l="l"/>
            <a:pathLst>
              <a:path h="2790722" w="8284955">
                <a:moveTo>
                  <a:pt x="0" y="0"/>
                </a:moveTo>
                <a:lnTo>
                  <a:pt x="8284955" y="0"/>
                </a:lnTo>
                <a:lnTo>
                  <a:pt x="8284955" y="2790722"/>
                </a:lnTo>
                <a:lnTo>
                  <a:pt x="0" y="2790722"/>
                </a:lnTo>
                <a:lnTo>
                  <a:pt x="0" y="0"/>
                </a:lnTo>
                <a:close/>
              </a:path>
            </a:pathLst>
          </a:custGeom>
          <a:blipFill>
            <a:blip r:embed="rId2"/>
            <a:stretch>
              <a:fillRect l="0" t="0" r="0" b="0"/>
            </a:stretch>
          </a:blipFill>
        </p:spPr>
      </p:sp>
      <p:sp>
        <p:nvSpPr>
          <p:cNvPr name="TextBox 4" id="4"/>
          <p:cNvSpPr txBox="true"/>
          <p:nvPr/>
        </p:nvSpPr>
        <p:spPr>
          <a:xfrm rot="0">
            <a:off x="5044205" y="290449"/>
            <a:ext cx="7374970" cy="738251"/>
          </a:xfrm>
          <a:prstGeom prst="rect">
            <a:avLst/>
          </a:prstGeom>
        </p:spPr>
        <p:txBody>
          <a:bodyPr anchor="t" rtlCol="false" tIns="0" lIns="0" bIns="0" rIns="0">
            <a:spAutoFit/>
          </a:bodyPr>
          <a:lstStyle/>
          <a:p>
            <a:pPr algn="ctr">
              <a:lnSpc>
                <a:spcPts val="6034"/>
              </a:lnSpc>
              <a:spcBef>
                <a:spcPct val="0"/>
              </a:spcBef>
            </a:pPr>
            <a:r>
              <a:rPr lang="en-US" b="true" sz="4310">
                <a:solidFill>
                  <a:srgbClr val="B100E8"/>
                </a:solidFill>
                <a:latin typeface="Montserrat Bold"/>
                <a:ea typeface="Montserrat Bold"/>
                <a:cs typeface="Montserrat Bold"/>
                <a:sym typeface="Montserrat Bold"/>
              </a:rPr>
              <a:t>Machine Learning Models</a:t>
            </a:r>
          </a:p>
        </p:txBody>
      </p:sp>
      <p:sp>
        <p:nvSpPr>
          <p:cNvPr name="TextBox 5" id="5"/>
          <p:cNvSpPr txBox="true"/>
          <p:nvPr/>
        </p:nvSpPr>
        <p:spPr>
          <a:xfrm rot="0">
            <a:off x="1546162" y="7015505"/>
            <a:ext cx="7105027" cy="2125376"/>
          </a:xfrm>
          <a:prstGeom prst="rect">
            <a:avLst/>
          </a:prstGeom>
        </p:spPr>
        <p:txBody>
          <a:bodyPr anchor="t" rtlCol="false" tIns="0" lIns="0" bIns="0" rIns="0">
            <a:spAutoFit/>
          </a:bodyPr>
          <a:lstStyle/>
          <a:p>
            <a:pPr algn="l">
              <a:lnSpc>
                <a:spcPts val="4229"/>
              </a:lnSpc>
              <a:spcBef>
                <a:spcPct val="0"/>
              </a:spcBef>
            </a:pPr>
            <a:r>
              <a:rPr lang="en-US" sz="3021">
                <a:solidFill>
                  <a:srgbClr val="27832E"/>
                </a:solidFill>
                <a:latin typeface="Montserrat"/>
                <a:ea typeface="Montserrat"/>
                <a:cs typeface="Montserrat"/>
                <a:sym typeface="Montserrat"/>
              </a:rPr>
              <a:t>X_train and Y_train were passed into model.fit to train the model and later X_test is dumped into model.predict  to predict the data.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26719" y="1934168"/>
            <a:ext cx="8018967" cy="5436776"/>
          </a:xfrm>
          <a:custGeom>
            <a:avLst/>
            <a:gdLst/>
            <a:ahLst/>
            <a:cxnLst/>
            <a:rect r="r" b="b" t="t" l="l"/>
            <a:pathLst>
              <a:path h="5436776" w="8018967">
                <a:moveTo>
                  <a:pt x="0" y="0"/>
                </a:moveTo>
                <a:lnTo>
                  <a:pt x="8018967" y="0"/>
                </a:lnTo>
                <a:lnTo>
                  <a:pt x="8018967" y="5436775"/>
                </a:lnTo>
                <a:lnTo>
                  <a:pt x="0" y="5436775"/>
                </a:lnTo>
                <a:lnTo>
                  <a:pt x="0" y="0"/>
                </a:lnTo>
                <a:close/>
              </a:path>
            </a:pathLst>
          </a:custGeom>
          <a:blipFill>
            <a:blip r:embed="rId2"/>
            <a:stretch>
              <a:fillRect l="-1381" t="0" r="0" b="0"/>
            </a:stretch>
          </a:blipFill>
          <a:ln cap="sq">
            <a:noFill/>
            <a:prstDash val="solid"/>
            <a:miter/>
          </a:ln>
        </p:spPr>
      </p:sp>
      <p:sp>
        <p:nvSpPr>
          <p:cNvPr name="Freeform 3" id="3"/>
          <p:cNvSpPr/>
          <p:nvPr/>
        </p:nvSpPr>
        <p:spPr>
          <a:xfrm flipH="false" flipV="false" rot="0">
            <a:off x="846338" y="1789431"/>
            <a:ext cx="8610902" cy="5726250"/>
          </a:xfrm>
          <a:custGeom>
            <a:avLst/>
            <a:gdLst/>
            <a:ahLst/>
            <a:cxnLst/>
            <a:rect r="r" b="b" t="t" l="l"/>
            <a:pathLst>
              <a:path h="5726250" w="8610902">
                <a:moveTo>
                  <a:pt x="0" y="0"/>
                </a:moveTo>
                <a:lnTo>
                  <a:pt x="8610902" y="0"/>
                </a:lnTo>
                <a:lnTo>
                  <a:pt x="8610902" y="5726249"/>
                </a:lnTo>
                <a:lnTo>
                  <a:pt x="0" y="5726249"/>
                </a:lnTo>
                <a:lnTo>
                  <a:pt x="0" y="0"/>
                </a:lnTo>
                <a:close/>
              </a:path>
            </a:pathLst>
          </a:custGeom>
          <a:blipFill>
            <a:blip r:embed="rId3"/>
            <a:stretch>
              <a:fillRect l="0" t="0" r="0" b="0"/>
            </a:stretch>
          </a:blipFill>
        </p:spPr>
      </p:sp>
      <p:sp>
        <p:nvSpPr>
          <p:cNvPr name="TextBox 4" id="4"/>
          <p:cNvSpPr txBox="true"/>
          <p:nvPr/>
        </p:nvSpPr>
        <p:spPr>
          <a:xfrm rot="0">
            <a:off x="4921234" y="146796"/>
            <a:ext cx="7578463" cy="695890"/>
          </a:xfrm>
          <a:prstGeom prst="rect">
            <a:avLst/>
          </a:prstGeom>
        </p:spPr>
        <p:txBody>
          <a:bodyPr anchor="t" rtlCol="false" tIns="0" lIns="0" bIns="0" rIns="0">
            <a:spAutoFit/>
          </a:bodyPr>
          <a:lstStyle/>
          <a:p>
            <a:pPr algn="ctr">
              <a:lnSpc>
                <a:spcPts val="5743"/>
              </a:lnSpc>
              <a:spcBef>
                <a:spcPct val="0"/>
              </a:spcBef>
            </a:pPr>
            <a:r>
              <a:rPr lang="en-US" b="true" sz="4102">
                <a:solidFill>
                  <a:srgbClr val="B100E8"/>
                </a:solidFill>
                <a:latin typeface="Montserrat Bold"/>
                <a:ea typeface="Montserrat Bold"/>
                <a:cs typeface="Montserrat Bold"/>
                <a:sym typeface="Montserrat Bold"/>
              </a:rPr>
              <a:t>Error Analysis</a:t>
            </a:r>
          </a:p>
        </p:txBody>
      </p:sp>
      <p:sp>
        <p:nvSpPr>
          <p:cNvPr name="TextBox 5" id="5"/>
          <p:cNvSpPr txBox="true"/>
          <p:nvPr/>
        </p:nvSpPr>
        <p:spPr>
          <a:xfrm rot="0">
            <a:off x="12058397" y="952500"/>
            <a:ext cx="2681764" cy="646431"/>
          </a:xfrm>
          <a:prstGeom prst="rect">
            <a:avLst/>
          </a:prstGeom>
        </p:spPr>
        <p:txBody>
          <a:bodyPr anchor="t" rtlCol="false" tIns="0" lIns="0" bIns="0" rIns="0">
            <a:spAutoFit/>
          </a:bodyPr>
          <a:lstStyle/>
          <a:p>
            <a:pPr algn="ctr">
              <a:lnSpc>
                <a:spcPts val="5319"/>
              </a:lnSpc>
              <a:spcBef>
                <a:spcPct val="0"/>
              </a:spcBef>
            </a:pPr>
            <a:r>
              <a:rPr lang="en-US" b="true" sz="3799">
                <a:solidFill>
                  <a:srgbClr val="02CA6A"/>
                </a:solidFill>
                <a:latin typeface="Montserrat Bold"/>
                <a:ea typeface="Montserrat Bold"/>
                <a:cs typeface="Montserrat Bold"/>
                <a:sym typeface="Montserrat Bold"/>
              </a:rPr>
              <a:t>Cylindrical</a:t>
            </a:r>
          </a:p>
        </p:txBody>
      </p:sp>
      <p:sp>
        <p:nvSpPr>
          <p:cNvPr name="TextBox 6" id="6"/>
          <p:cNvSpPr txBox="true"/>
          <p:nvPr/>
        </p:nvSpPr>
        <p:spPr>
          <a:xfrm rot="0">
            <a:off x="3193200" y="952500"/>
            <a:ext cx="2360295" cy="646431"/>
          </a:xfrm>
          <a:prstGeom prst="rect">
            <a:avLst/>
          </a:prstGeom>
        </p:spPr>
        <p:txBody>
          <a:bodyPr anchor="t" rtlCol="false" tIns="0" lIns="0" bIns="0" rIns="0">
            <a:spAutoFit/>
          </a:bodyPr>
          <a:lstStyle/>
          <a:p>
            <a:pPr algn="ctr">
              <a:lnSpc>
                <a:spcPts val="5319"/>
              </a:lnSpc>
              <a:spcBef>
                <a:spcPct val="0"/>
              </a:spcBef>
            </a:pPr>
            <a:r>
              <a:rPr lang="en-US" b="true" sz="3799">
                <a:solidFill>
                  <a:srgbClr val="02CA6A"/>
                </a:solidFill>
                <a:latin typeface="Montserrat Bold"/>
                <a:ea typeface="Montserrat Bold"/>
                <a:cs typeface="Montserrat Bold"/>
                <a:sym typeface="Montserrat Bold"/>
              </a:rPr>
              <a:t>Spherical</a:t>
            </a:r>
          </a:p>
        </p:txBody>
      </p:sp>
      <p:sp>
        <p:nvSpPr>
          <p:cNvPr name="TextBox 7" id="7"/>
          <p:cNvSpPr txBox="true"/>
          <p:nvPr/>
        </p:nvSpPr>
        <p:spPr>
          <a:xfrm rot="0">
            <a:off x="400677" y="7658555"/>
            <a:ext cx="17545009" cy="2267585"/>
          </a:xfrm>
          <a:prstGeom prst="rect">
            <a:avLst/>
          </a:prstGeom>
        </p:spPr>
        <p:txBody>
          <a:bodyPr anchor="t" rtlCol="false" tIns="0" lIns="0" bIns="0" rIns="0">
            <a:spAutoFit/>
          </a:bodyPr>
          <a:lstStyle/>
          <a:p>
            <a:pPr algn="l" marL="561341" indent="-280670" lvl="1">
              <a:lnSpc>
                <a:spcPts val="3640"/>
              </a:lnSpc>
              <a:buFont typeface="Arial"/>
              <a:buChar char="•"/>
            </a:pPr>
            <a:r>
              <a:rPr lang="en-US" sz="2600">
                <a:solidFill>
                  <a:srgbClr val="000000"/>
                </a:solidFill>
                <a:latin typeface="Montserrat"/>
                <a:ea typeface="Montserrat"/>
                <a:cs typeface="Montserrat"/>
                <a:sym typeface="Montserrat"/>
              </a:rPr>
              <a:t>The cylindrical system demonstrates lower errors (MSE, MAE, RMSE) and higher R² scores overall, making it the better-performing system across most models.</a:t>
            </a:r>
          </a:p>
          <a:p>
            <a:pPr algn="l">
              <a:lnSpc>
                <a:spcPts val="3640"/>
              </a:lnSpc>
            </a:pPr>
          </a:p>
          <a:p>
            <a:pPr algn="l" marL="561341" indent="-280670" lvl="1">
              <a:lnSpc>
                <a:spcPts val="3640"/>
              </a:lnSpc>
              <a:buFont typeface="Arial"/>
              <a:buChar char="•"/>
            </a:pPr>
            <a:r>
              <a:rPr lang="en-US" sz="2600">
                <a:solidFill>
                  <a:srgbClr val="000000"/>
                </a:solidFill>
                <a:latin typeface="Montserrat"/>
                <a:ea typeface="Montserrat"/>
                <a:cs typeface="Montserrat"/>
                <a:sym typeface="Montserrat"/>
              </a:rPr>
              <a:t>However, for the Random Forest Regression model, the spherical system outperformed the cylindrical system, showcasing its advantage in this specific scenario.</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76839" y="1214370"/>
            <a:ext cx="8067161" cy="5949531"/>
          </a:xfrm>
          <a:custGeom>
            <a:avLst/>
            <a:gdLst/>
            <a:ahLst/>
            <a:cxnLst/>
            <a:rect r="r" b="b" t="t" l="l"/>
            <a:pathLst>
              <a:path h="5949531" w="8067161">
                <a:moveTo>
                  <a:pt x="0" y="0"/>
                </a:moveTo>
                <a:lnTo>
                  <a:pt x="8067161" y="0"/>
                </a:lnTo>
                <a:lnTo>
                  <a:pt x="8067161" y="5949531"/>
                </a:lnTo>
                <a:lnTo>
                  <a:pt x="0" y="5949531"/>
                </a:lnTo>
                <a:lnTo>
                  <a:pt x="0" y="0"/>
                </a:lnTo>
                <a:close/>
              </a:path>
            </a:pathLst>
          </a:custGeom>
          <a:blipFill>
            <a:blip r:embed="rId2"/>
            <a:stretch>
              <a:fillRect l="0" t="0" r="0" b="0"/>
            </a:stretch>
          </a:blipFill>
        </p:spPr>
      </p:sp>
      <p:sp>
        <p:nvSpPr>
          <p:cNvPr name="Freeform 3" id="3"/>
          <p:cNvSpPr/>
          <p:nvPr/>
        </p:nvSpPr>
        <p:spPr>
          <a:xfrm flipH="false" flipV="false" rot="0">
            <a:off x="9635512" y="1214370"/>
            <a:ext cx="7829116" cy="5822905"/>
          </a:xfrm>
          <a:custGeom>
            <a:avLst/>
            <a:gdLst/>
            <a:ahLst/>
            <a:cxnLst/>
            <a:rect r="r" b="b" t="t" l="l"/>
            <a:pathLst>
              <a:path h="5822905" w="7829116">
                <a:moveTo>
                  <a:pt x="0" y="0"/>
                </a:moveTo>
                <a:lnTo>
                  <a:pt x="7829117" y="0"/>
                </a:lnTo>
                <a:lnTo>
                  <a:pt x="7829117" y="5822905"/>
                </a:lnTo>
                <a:lnTo>
                  <a:pt x="0" y="5822905"/>
                </a:lnTo>
                <a:lnTo>
                  <a:pt x="0" y="0"/>
                </a:lnTo>
                <a:close/>
              </a:path>
            </a:pathLst>
          </a:custGeom>
          <a:blipFill>
            <a:blip r:embed="rId3"/>
            <a:stretch>
              <a:fillRect l="0" t="0" r="0" b="0"/>
            </a:stretch>
          </a:blipFill>
        </p:spPr>
      </p:sp>
      <p:sp>
        <p:nvSpPr>
          <p:cNvPr name="TextBox 4" id="4"/>
          <p:cNvSpPr txBox="true"/>
          <p:nvPr/>
        </p:nvSpPr>
        <p:spPr>
          <a:xfrm rot="0">
            <a:off x="983025" y="345664"/>
            <a:ext cx="16413091" cy="557182"/>
          </a:xfrm>
          <a:prstGeom prst="rect">
            <a:avLst/>
          </a:prstGeom>
        </p:spPr>
        <p:txBody>
          <a:bodyPr anchor="t" rtlCol="false" tIns="0" lIns="0" bIns="0" rIns="0">
            <a:spAutoFit/>
          </a:bodyPr>
          <a:lstStyle/>
          <a:p>
            <a:pPr algn="ctr">
              <a:lnSpc>
                <a:spcPts val="4631"/>
              </a:lnSpc>
              <a:spcBef>
                <a:spcPct val="0"/>
              </a:spcBef>
            </a:pPr>
            <a:r>
              <a:rPr lang="en-US" b="true" sz="3307">
                <a:solidFill>
                  <a:srgbClr val="B100E8"/>
                </a:solidFill>
                <a:latin typeface="Montserrat Bold"/>
                <a:ea typeface="Montserrat Bold"/>
                <a:cs typeface="Montserrat Bold"/>
                <a:sym typeface="Montserrat Bold"/>
              </a:rPr>
              <a:t>Performance Comparison of Spherical vs. Cylindrical Transmitters</a:t>
            </a:r>
          </a:p>
        </p:txBody>
      </p:sp>
      <p:sp>
        <p:nvSpPr>
          <p:cNvPr name="TextBox 5" id="5"/>
          <p:cNvSpPr txBox="true"/>
          <p:nvPr/>
        </p:nvSpPr>
        <p:spPr>
          <a:xfrm rot="0">
            <a:off x="983025" y="7430601"/>
            <a:ext cx="17304975" cy="2501773"/>
          </a:xfrm>
          <a:prstGeom prst="rect">
            <a:avLst/>
          </a:prstGeom>
        </p:spPr>
        <p:txBody>
          <a:bodyPr anchor="t" rtlCol="false" tIns="0" lIns="0" bIns="0" rIns="0">
            <a:spAutoFit/>
          </a:bodyPr>
          <a:lstStyle/>
          <a:p>
            <a:pPr algn="l" marL="513840" indent="-256920" lvl="1">
              <a:lnSpc>
                <a:spcPts val="3331"/>
              </a:lnSpc>
              <a:buFont typeface="Arial"/>
              <a:buChar char="•"/>
            </a:pPr>
            <a:r>
              <a:rPr lang="en-US" sz="2379">
                <a:solidFill>
                  <a:srgbClr val="4C0582"/>
                </a:solidFill>
                <a:latin typeface="Montserrat"/>
                <a:ea typeface="Montserrat"/>
                <a:cs typeface="Montserrat"/>
                <a:sym typeface="Montserrat"/>
              </a:rPr>
              <a:t>Cylindrical transmitter consistently exhibits lower Avg. RMSE across all tested distances and receiver radii.</a:t>
            </a:r>
          </a:p>
          <a:p>
            <a:pPr algn="l">
              <a:lnSpc>
                <a:spcPts val="3331"/>
              </a:lnSpc>
            </a:pPr>
          </a:p>
          <a:p>
            <a:pPr algn="l" marL="513840" indent="-256920" lvl="1">
              <a:lnSpc>
                <a:spcPts val="3331"/>
              </a:lnSpc>
              <a:buFont typeface="Arial"/>
              <a:buChar char="•"/>
            </a:pPr>
            <a:r>
              <a:rPr lang="en-US" sz="2379">
                <a:solidFill>
                  <a:srgbClr val="4C0582"/>
                </a:solidFill>
                <a:latin typeface="Montserrat"/>
                <a:ea typeface="Montserrat"/>
                <a:cs typeface="Montserrat"/>
                <a:sym typeface="Montserrat"/>
              </a:rPr>
              <a:t>Spherical transmitter suffers from higher diffusion error due to its isotropic molecule dispersion.</a:t>
            </a:r>
          </a:p>
          <a:p>
            <a:pPr algn="l">
              <a:lnSpc>
                <a:spcPts val="3331"/>
              </a:lnSpc>
            </a:pPr>
          </a:p>
          <a:p>
            <a:pPr algn="l" marL="513840" indent="-256920" lvl="1">
              <a:lnSpc>
                <a:spcPts val="3331"/>
              </a:lnSpc>
              <a:buFont typeface="Arial"/>
              <a:buChar char="•"/>
            </a:pPr>
            <a:r>
              <a:rPr lang="en-US" sz="2379">
                <a:solidFill>
                  <a:srgbClr val="4C0582"/>
                </a:solidFill>
                <a:latin typeface="Montserrat"/>
                <a:ea typeface="Montserrat"/>
                <a:cs typeface="Montserrat"/>
                <a:sym typeface="Montserrat"/>
              </a:rPr>
              <a:t>Minor irregularities in cylindrical model behavior suggest potential optimization areas for specific configurations (e.g., rRx=6μm at shorter distances).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Gradient that fades to transparency"/>
          <p:cNvSpPr/>
          <p:nvPr/>
        </p:nvSpPr>
        <p:spPr>
          <a:xfrm flipH="false" flipV="false" rot="-4297387">
            <a:off x="14973957" y="-3098546"/>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18220" y="3187405"/>
            <a:ext cx="3985478" cy="5128644"/>
            <a:chOff x="0" y="0"/>
            <a:chExt cx="3133810" cy="4032689"/>
          </a:xfrm>
        </p:grpSpPr>
        <p:sp>
          <p:nvSpPr>
            <p:cNvPr name="Freeform 4" id="4"/>
            <p:cNvSpPr/>
            <p:nvPr/>
          </p:nvSpPr>
          <p:spPr>
            <a:xfrm flipH="false" flipV="false" rot="0">
              <a:off x="0" y="0"/>
              <a:ext cx="3133810" cy="4032690"/>
            </a:xfrm>
            <a:custGeom>
              <a:avLst/>
              <a:gdLst/>
              <a:ahLst/>
              <a:cxnLst/>
              <a:rect r="r" b="b" t="t" l="l"/>
              <a:pathLst>
                <a:path h="4032690" w="3133810">
                  <a:moveTo>
                    <a:pt x="3009350" y="4032689"/>
                  </a:moveTo>
                  <a:lnTo>
                    <a:pt x="124460" y="4032689"/>
                  </a:lnTo>
                  <a:cubicBezTo>
                    <a:pt x="55880" y="4032689"/>
                    <a:pt x="0" y="3976809"/>
                    <a:pt x="0" y="3908229"/>
                  </a:cubicBezTo>
                  <a:lnTo>
                    <a:pt x="0" y="124460"/>
                  </a:lnTo>
                  <a:cubicBezTo>
                    <a:pt x="0" y="55880"/>
                    <a:pt x="55880" y="0"/>
                    <a:pt x="124460" y="0"/>
                  </a:cubicBezTo>
                  <a:lnTo>
                    <a:pt x="3009350" y="0"/>
                  </a:lnTo>
                  <a:cubicBezTo>
                    <a:pt x="3077930" y="0"/>
                    <a:pt x="3133810" y="55880"/>
                    <a:pt x="3133810" y="124460"/>
                  </a:cubicBezTo>
                  <a:lnTo>
                    <a:pt x="3133810" y="3908229"/>
                  </a:lnTo>
                  <a:cubicBezTo>
                    <a:pt x="3133810" y="3976809"/>
                    <a:pt x="3077930" y="4032690"/>
                    <a:pt x="3009350" y="4032690"/>
                  </a:cubicBezTo>
                  <a:close/>
                </a:path>
              </a:pathLst>
            </a:custGeom>
            <a:solidFill>
              <a:srgbClr val="F58BF9"/>
            </a:solidFill>
          </p:spPr>
        </p:sp>
      </p:grpSp>
      <p:grpSp>
        <p:nvGrpSpPr>
          <p:cNvPr name="Group 5" id="5"/>
          <p:cNvGrpSpPr/>
          <p:nvPr/>
        </p:nvGrpSpPr>
        <p:grpSpPr>
          <a:xfrm rot="0">
            <a:off x="9493906" y="3187405"/>
            <a:ext cx="3985478" cy="5128644"/>
            <a:chOff x="0" y="0"/>
            <a:chExt cx="3133810" cy="4032689"/>
          </a:xfrm>
        </p:grpSpPr>
        <p:sp>
          <p:nvSpPr>
            <p:cNvPr name="Freeform 6" id="6"/>
            <p:cNvSpPr/>
            <p:nvPr/>
          </p:nvSpPr>
          <p:spPr>
            <a:xfrm flipH="false" flipV="false" rot="0">
              <a:off x="0" y="0"/>
              <a:ext cx="3133810" cy="4032690"/>
            </a:xfrm>
            <a:custGeom>
              <a:avLst/>
              <a:gdLst/>
              <a:ahLst/>
              <a:cxnLst/>
              <a:rect r="r" b="b" t="t" l="l"/>
              <a:pathLst>
                <a:path h="4032690" w="3133810">
                  <a:moveTo>
                    <a:pt x="3009350" y="4032689"/>
                  </a:moveTo>
                  <a:lnTo>
                    <a:pt x="124460" y="4032689"/>
                  </a:lnTo>
                  <a:cubicBezTo>
                    <a:pt x="55880" y="4032689"/>
                    <a:pt x="0" y="3976809"/>
                    <a:pt x="0" y="3908229"/>
                  </a:cubicBezTo>
                  <a:lnTo>
                    <a:pt x="0" y="124460"/>
                  </a:lnTo>
                  <a:cubicBezTo>
                    <a:pt x="0" y="55880"/>
                    <a:pt x="55880" y="0"/>
                    <a:pt x="124460" y="0"/>
                  </a:cubicBezTo>
                  <a:lnTo>
                    <a:pt x="3009350" y="0"/>
                  </a:lnTo>
                  <a:cubicBezTo>
                    <a:pt x="3077930" y="0"/>
                    <a:pt x="3133810" y="55880"/>
                    <a:pt x="3133810" y="124460"/>
                  </a:cubicBezTo>
                  <a:lnTo>
                    <a:pt x="3133810" y="3908229"/>
                  </a:lnTo>
                  <a:cubicBezTo>
                    <a:pt x="3133810" y="3976809"/>
                    <a:pt x="3077930" y="4032690"/>
                    <a:pt x="3009350" y="4032690"/>
                  </a:cubicBezTo>
                  <a:close/>
                </a:path>
              </a:pathLst>
            </a:custGeom>
            <a:solidFill>
              <a:srgbClr val="F58BF9"/>
            </a:solidFill>
          </p:spPr>
        </p:sp>
      </p:grpSp>
      <p:grpSp>
        <p:nvGrpSpPr>
          <p:cNvPr name="Group 7" id="7"/>
          <p:cNvGrpSpPr/>
          <p:nvPr/>
        </p:nvGrpSpPr>
        <p:grpSpPr>
          <a:xfrm rot="0">
            <a:off x="14002851" y="3187405"/>
            <a:ext cx="3922069" cy="5047047"/>
            <a:chOff x="0" y="0"/>
            <a:chExt cx="3133810" cy="4032689"/>
          </a:xfrm>
        </p:grpSpPr>
        <p:sp>
          <p:nvSpPr>
            <p:cNvPr name="Freeform 8" id="8"/>
            <p:cNvSpPr/>
            <p:nvPr/>
          </p:nvSpPr>
          <p:spPr>
            <a:xfrm flipH="false" flipV="false" rot="0">
              <a:off x="0" y="0"/>
              <a:ext cx="3133810" cy="4032690"/>
            </a:xfrm>
            <a:custGeom>
              <a:avLst/>
              <a:gdLst/>
              <a:ahLst/>
              <a:cxnLst/>
              <a:rect r="r" b="b" t="t" l="l"/>
              <a:pathLst>
                <a:path h="4032690" w="3133810">
                  <a:moveTo>
                    <a:pt x="3009350" y="4032689"/>
                  </a:moveTo>
                  <a:lnTo>
                    <a:pt x="124460" y="4032689"/>
                  </a:lnTo>
                  <a:cubicBezTo>
                    <a:pt x="55880" y="4032689"/>
                    <a:pt x="0" y="3976809"/>
                    <a:pt x="0" y="3908229"/>
                  </a:cubicBezTo>
                  <a:lnTo>
                    <a:pt x="0" y="124460"/>
                  </a:lnTo>
                  <a:cubicBezTo>
                    <a:pt x="0" y="55880"/>
                    <a:pt x="55880" y="0"/>
                    <a:pt x="124460" y="0"/>
                  </a:cubicBezTo>
                  <a:lnTo>
                    <a:pt x="3009350" y="0"/>
                  </a:lnTo>
                  <a:cubicBezTo>
                    <a:pt x="3077930" y="0"/>
                    <a:pt x="3133810" y="55880"/>
                    <a:pt x="3133810" y="124460"/>
                  </a:cubicBezTo>
                  <a:lnTo>
                    <a:pt x="3133810" y="3908229"/>
                  </a:lnTo>
                  <a:cubicBezTo>
                    <a:pt x="3133810" y="3976809"/>
                    <a:pt x="3077930" y="4032690"/>
                    <a:pt x="3009350" y="4032690"/>
                  </a:cubicBezTo>
                  <a:close/>
                </a:path>
              </a:pathLst>
            </a:custGeom>
            <a:solidFill>
              <a:srgbClr val="F58BF9"/>
            </a:solidFill>
          </p:spPr>
        </p:sp>
      </p:grpSp>
      <p:grpSp>
        <p:nvGrpSpPr>
          <p:cNvPr name="Group 9" id="9"/>
          <p:cNvGrpSpPr/>
          <p:nvPr/>
        </p:nvGrpSpPr>
        <p:grpSpPr>
          <a:xfrm rot="0">
            <a:off x="4984961" y="3187405"/>
            <a:ext cx="3985478" cy="5128644"/>
            <a:chOff x="0" y="0"/>
            <a:chExt cx="3133810" cy="4032689"/>
          </a:xfrm>
        </p:grpSpPr>
        <p:sp>
          <p:nvSpPr>
            <p:cNvPr name="Freeform 10" id="10"/>
            <p:cNvSpPr/>
            <p:nvPr/>
          </p:nvSpPr>
          <p:spPr>
            <a:xfrm flipH="false" flipV="false" rot="0">
              <a:off x="0" y="0"/>
              <a:ext cx="3133810" cy="4032690"/>
            </a:xfrm>
            <a:custGeom>
              <a:avLst/>
              <a:gdLst/>
              <a:ahLst/>
              <a:cxnLst/>
              <a:rect r="r" b="b" t="t" l="l"/>
              <a:pathLst>
                <a:path h="4032690" w="3133810">
                  <a:moveTo>
                    <a:pt x="3009350" y="4032689"/>
                  </a:moveTo>
                  <a:lnTo>
                    <a:pt x="124460" y="4032689"/>
                  </a:lnTo>
                  <a:cubicBezTo>
                    <a:pt x="55880" y="4032689"/>
                    <a:pt x="0" y="3976809"/>
                    <a:pt x="0" y="3908229"/>
                  </a:cubicBezTo>
                  <a:lnTo>
                    <a:pt x="0" y="124460"/>
                  </a:lnTo>
                  <a:cubicBezTo>
                    <a:pt x="0" y="55880"/>
                    <a:pt x="55880" y="0"/>
                    <a:pt x="124460" y="0"/>
                  </a:cubicBezTo>
                  <a:lnTo>
                    <a:pt x="3009350" y="0"/>
                  </a:lnTo>
                  <a:cubicBezTo>
                    <a:pt x="3077930" y="0"/>
                    <a:pt x="3133810" y="55880"/>
                    <a:pt x="3133810" y="124460"/>
                  </a:cubicBezTo>
                  <a:lnTo>
                    <a:pt x="3133810" y="3908229"/>
                  </a:lnTo>
                  <a:cubicBezTo>
                    <a:pt x="3133810" y="3976809"/>
                    <a:pt x="3077930" y="4032690"/>
                    <a:pt x="3009350" y="4032690"/>
                  </a:cubicBezTo>
                  <a:close/>
                </a:path>
              </a:pathLst>
            </a:custGeom>
            <a:solidFill>
              <a:srgbClr val="F58BF9"/>
            </a:solidFill>
          </p:spPr>
        </p:sp>
      </p:grpSp>
      <p:sp>
        <p:nvSpPr>
          <p:cNvPr name="TextBox 11" id="11"/>
          <p:cNvSpPr txBox="true"/>
          <p:nvPr/>
        </p:nvSpPr>
        <p:spPr>
          <a:xfrm rot="0">
            <a:off x="3139593" y="340761"/>
            <a:ext cx="10863257" cy="1219200"/>
          </a:xfrm>
          <a:prstGeom prst="rect">
            <a:avLst/>
          </a:prstGeom>
        </p:spPr>
        <p:txBody>
          <a:bodyPr anchor="t" rtlCol="false" tIns="0" lIns="0" bIns="0" rIns="0">
            <a:spAutoFit/>
          </a:bodyPr>
          <a:lstStyle/>
          <a:p>
            <a:pPr algn="ctr" marL="0" indent="0" lvl="0">
              <a:lnSpc>
                <a:spcPts val="9600"/>
              </a:lnSpc>
              <a:spcBef>
                <a:spcPct val="0"/>
              </a:spcBef>
            </a:pPr>
            <a:r>
              <a:rPr lang="en-US" sz="8000">
                <a:solidFill>
                  <a:srgbClr val="B100E8"/>
                </a:solidFill>
                <a:latin typeface="Montserrat"/>
                <a:ea typeface="Montserrat"/>
                <a:cs typeface="Montserrat"/>
                <a:sym typeface="Montserrat"/>
              </a:rPr>
              <a:t>Timeline</a:t>
            </a:r>
          </a:p>
        </p:txBody>
      </p:sp>
      <p:sp>
        <p:nvSpPr>
          <p:cNvPr name="TextBox 12" id="12"/>
          <p:cNvSpPr txBox="true"/>
          <p:nvPr/>
        </p:nvSpPr>
        <p:spPr>
          <a:xfrm rot="0">
            <a:off x="481597" y="3447976"/>
            <a:ext cx="731749" cy="669036"/>
          </a:xfrm>
          <a:prstGeom prst="rect">
            <a:avLst/>
          </a:prstGeom>
        </p:spPr>
        <p:txBody>
          <a:bodyPr anchor="t" rtlCol="false" tIns="0" lIns="0" bIns="0" rIns="0">
            <a:spAutoFit/>
          </a:bodyPr>
          <a:lstStyle/>
          <a:p>
            <a:pPr algn="l" marL="0" indent="0" lvl="1">
              <a:lnSpc>
                <a:spcPts val="5652"/>
              </a:lnSpc>
              <a:spcBef>
                <a:spcPct val="0"/>
              </a:spcBef>
            </a:pPr>
            <a:r>
              <a:rPr lang="en-US" sz="3600" u="none">
                <a:solidFill>
                  <a:srgbClr val="000000"/>
                </a:solidFill>
                <a:latin typeface="Montserrat"/>
                <a:ea typeface="Montserrat"/>
                <a:cs typeface="Montserrat"/>
                <a:sym typeface="Montserrat"/>
              </a:rPr>
              <a:t>01</a:t>
            </a:r>
          </a:p>
        </p:txBody>
      </p:sp>
      <p:sp>
        <p:nvSpPr>
          <p:cNvPr name="TextBox 13" id="13"/>
          <p:cNvSpPr txBox="true"/>
          <p:nvPr/>
        </p:nvSpPr>
        <p:spPr>
          <a:xfrm rot="0">
            <a:off x="9746560" y="3447976"/>
            <a:ext cx="731749" cy="669036"/>
          </a:xfrm>
          <a:prstGeom prst="rect">
            <a:avLst/>
          </a:prstGeom>
        </p:spPr>
        <p:txBody>
          <a:bodyPr anchor="t" rtlCol="false" tIns="0" lIns="0" bIns="0" rIns="0">
            <a:spAutoFit/>
          </a:bodyPr>
          <a:lstStyle/>
          <a:p>
            <a:pPr algn="l" marL="0" indent="0" lvl="1">
              <a:lnSpc>
                <a:spcPts val="5652"/>
              </a:lnSpc>
              <a:spcBef>
                <a:spcPct val="0"/>
              </a:spcBef>
            </a:pPr>
            <a:r>
              <a:rPr lang="en-US" sz="3600" u="none">
                <a:solidFill>
                  <a:srgbClr val="000000"/>
                </a:solidFill>
                <a:latin typeface="Montserrat"/>
                <a:ea typeface="Montserrat"/>
                <a:cs typeface="Montserrat"/>
                <a:sym typeface="Montserrat"/>
              </a:rPr>
              <a:t>03</a:t>
            </a:r>
          </a:p>
        </p:txBody>
      </p:sp>
      <p:sp>
        <p:nvSpPr>
          <p:cNvPr name="TextBox 14" id="14"/>
          <p:cNvSpPr txBox="true"/>
          <p:nvPr/>
        </p:nvSpPr>
        <p:spPr>
          <a:xfrm rot="0">
            <a:off x="14250910" y="3447976"/>
            <a:ext cx="731749" cy="669036"/>
          </a:xfrm>
          <a:prstGeom prst="rect">
            <a:avLst/>
          </a:prstGeom>
        </p:spPr>
        <p:txBody>
          <a:bodyPr anchor="t" rtlCol="false" tIns="0" lIns="0" bIns="0" rIns="0">
            <a:spAutoFit/>
          </a:bodyPr>
          <a:lstStyle/>
          <a:p>
            <a:pPr algn="l" marL="0" indent="0" lvl="1">
              <a:lnSpc>
                <a:spcPts val="5652"/>
              </a:lnSpc>
              <a:spcBef>
                <a:spcPct val="0"/>
              </a:spcBef>
            </a:pPr>
            <a:r>
              <a:rPr lang="en-US" sz="3600" u="none">
                <a:solidFill>
                  <a:srgbClr val="000000"/>
                </a:solidFill>
                <a:latin typeface="Montserrat"/>
                <a:ea typeface="Montserrat"/>
                <a:cs typeface="Montserrat"/>
                <a:sym typeface="Montserrat"/>
              </a:rPr>
              <a:t>04</a:t>
            </a:r>
          </a:p>
        </p:txBody>
      </p:sp>
      <p:sp>
        <p:nvSpPr>
          <p:cNvPr name="TextBox 15" id="15"/>
          <p:cNvSpPr txBox="true"/>
          <p:nvPr/>
        </p:nvSpPr>
        <p:spPr>
          <a:xfrm rot="0">
            <a:off x="5490269" y="3447976"/>
            <a:ext cx="731749" cy="669036"/>
          </a:xfrm>
          <a:prstGeom prst="rect">
            <a:avLst/>
          </a:prstGeom>
        </p:spPr>
        <p:txBody>
          <a:bodyPr anchor="t" rtlCol="false" tIns="0" lIns="0" bIns="0" rIns="0">
            <a:spAutoFit/>
          </a:bodyPr>
          <a:lstStyle/>
          <a:p>
            <a:pPr algn="l" marL="0" indent="0" lvl="1">
              <a:lnSpc>
                <a:spcPts val="5652"/>
              </a:lnSpc>
              <a:spcBef>
                <a:spcPct val="0"/>
              </a:spcBef>
            </a:pPr>
            <a:r>
              <a:rPr lang="en-US" sz="3600" u="none">
                <a:solidFill>
                  <a:srgbClr val="000000"/>
                </a:solidFill>
                <a:latin typeface="Montserrat"/>
                <a:ea typeface="Montserrat"/>
                <a:cs typeface="Montserrat"/>
                <a:sym typeface="Montserrat"/>
              </a:rPr>
              <a:t>02</a:t>
            </a:r>
          </a:p>
        </p:txBody>
      </p:sp>
      <p:sp>
        <p:nvSpPr>
          <p:cNvPr name="TextBox 16" id="16"/>
          <p:cNvSpPr txBox="true"/>
          <p:nvPr/>
        </p:nvSpPr>
        <p:spPr>
          <a:xfrm rot="0">
            <a:off x="481597" y="4374148"/>
            <a:ext cx="3613616" cy="3405583"/>
          </a:xfrm>
          <a:prstGeom prst="rect">
            <a:avLst/>
          </a:prstGeom>
        </p:spPr>
        <p:txBody>
          <a:bodyPr anchor="t" rtlCol="false" tIns="0" lIns="0" bIns="0" rIns="0">
            <a:spAutoFit/>
          </a:bodyPr>
          <a:lstStyle/>
          <a:p>
            <a:pPr algn="l" marL="522895" indent="-261447" lvl="1">
              <a:lnSpc>
                <a:spcPts val="3390"/>
              </a:lnSpc>
              <a:buFont typeface="Arial"/>
              <a:buChar char="•"/>
            </a:pPr>
            <a:r>
              <a:rPr lang="en-US" sz="2421">
                <a:solidFill>
                  <a:srgbClr val="000000"/>
                </a:solidFill>
                <a:latin typeface="Montserrat"/>
                <a:ea typeface="Montserrat"/>
                <a:cs typeface="Montserrat"/>
                <a:sym typeface="Montserrat"/>
              </a:rPr>
              <a:t>Literature Review. </a:t>
            </a:r>
          </a:p>
          <a:p>
            <a:pPr algn="l" marL="522895" indent="-261447" lvl="1">
              <a:lnSpc>
                <a:spcPts val="3390"/>
              </a:lnSpc>
              <a:buFont typeface="Arial"/>
              <a:buChar char="•"/>
            </a:pPr>
            <a:r>
              <a:rPr lang="en-US" sz="2421">
                <a:solidFill>
                  <a:srgbClr val="000000"/>
                </a:solidFill>
                <a:latin typeface="Montserrat"/>
                <a:ea typeface="Montserrat"/>
                <a:cs typeface="Montserrat"/>
                <a:sym typeface="Montserrat"/>
              </a:rPr>
              <a:t>Define scope and constraints.  </a:t>
            </a:r>
          </a:p>
          <a:p>
            <a:pPr algn="l" marL="522895" indent="-261447" lvl="1">
              <a:lnSpc>
                <a:spcPts val="3390"/>
              </a:lnSpc>
              <a:buFont typeface="Arial"/>
              <a:buChar char="•"/>
            </a:pPr>
            <a:r>
              <a:rPr lang="en-US" sz="2421">
                <a:solidFill>
                  <a:srgbClr val="000000"/>
                </a:solidFill>
                <a:latin typeface="Montserrat"/>
                <a:ea typeface="Montserrat"/>
                <a:cs typeface="Montserrat"/>
                <a:sym typeface="Montserrat"/>
              </a:rPr>
              <a:t>Defining problem statement. </a:t>
            </a:r>
          </a:p>
          <a:p>
            <a:pPr algn="l" marL="522895" indent="-261447" lvl="1">
              <a:lnSpc>
                <a:spcPts val="3390"/>
              </a:lnSpc>
              <a:buFont typeface="Arial"/>
              <a:buChar char="•"/>
            </a:pPr>
            <a:r>
              <a:rPr lang="en-US" sz="2421">
                <a:solidFill>
                  <a:srgbClr val="000000"/>
                </a:solidFill>
                <a:latin typeface="Montserrat"/>
                <a:ea typeface="Montserrat"/>
                <a:cs typeface="Montserrat"/>
                <a:sym typeface="Montserrat"/>
              </a:rPr>
              <a:t> Understand the Basic of Molecular communications.</a:t>
            </a:r>
          </a:p>
        </p:txBody>
      </p:sp>
      <p:sp>
        <p:nvSpPr>
          <p:cNvPr name="TextBox 17" id="17"/>
          <p:cNvSpPr txBox="true"/>
          <p:nvPr/>
        </p:nvSpPr>
        <p:spPr>
          <a:xfrm rot="0">
            <a:off x="4984961" y="4285604"/>
            <a:ext cx="3985478" cy="3639185"/>
          </a:xfrm>
          <a:prstGeom prst="rect">
            <a:avLst/>
          </a:prstGeom>
        </p:spPr>
        <p:txBody>
          <a:bodyPr anchor="t" rtlCol="false" tIns="0" lIns="0" bIns="0" rIns="0">
            <a:spAutoFit/>
          </a:bodyPr>
          <a:lstStyle/>
          <a:p>
            <a:pPr algn="l" marL="561341" indent="-280670" lvl="1">
              <a:lnSpc>
                <a:spcPts val="3640"/>
              </a:lnSpc>
              <a:buFont typeface="Arial"/>
              <a:buChar char="•"/>
            </a:pPr>
            <a:r>
              <a:rPr lang="en-US" sz="2600">
                <a:solidFill>
                  <a:srgbClr val="000000"/>
                </a:solidFill>
                <a:latin typeface="Montserrat"/>
                <a:ea typeface="Montserrat"/>
                <a:cs typeface="Montserrat"/>
                <a:sym typeface="Montserrat"/>
              </a:rPr>
              <a:t>Dataset collection for spherical mode.</a:t>
            </a:r>
          </a:p>
          <a:p>
            <a:pPr algn="l">
              <a:lnSpc>
                <a:spcPts val="3640"/>
              </a:lnSpc>
            </a:pPr>
          </a:p>
          <a:p>
            <a:pPr algn="l" marL="561341" indent="-280670" lvl="1">
              <a:lnSpc>
                <a:spcPts val="3640"/>
              </a:lnSpc>
              <a:buFont typeface="Arial"/>
              <a:buChar char="•"/>
            </a:pPr>
            <a:r>
              <a:rPr lang="en-US" sz="2600">
                <a:solidFill>
                  <a:srgbClr val="000000"/>
                </a:solidFill>
                <a:latin typeface="Montserrat"/>
                <a:ea typeface="Montserrat"/>
                <a:cs typeface="Montserrat"/>
                <a:sym typeface="Montserrat"/>
              </a:rPr>
              <a:t>Applying ML models on the dataset .</a:t>
            </a:r>
          </a:p>
          <a:p>
            <a:pPr algn="l">
              <a:lnSpc>
                <a:spcPts val="3640"/>
              </a:lnSpc>
            </a:pPr>
          </a:p>
          <a:p>
            <a:pPr algn="l" marL="561341" indent="-280670" lvl="1">
              <a:lnSpc>
                <a:spcPts val="3640"/>
              </a:lnSpc>
              <a:buFont typeface="Arial"/>
              <a:buChar char="•"/>
            </a:pPr>
            <a:r>
              <a:rPr lang="en-US" sz="2600">
                <a:solidFill>
                  <a:srgbClr val="000000"/>
                </a:solidFill>
                <a:latin typeface="Montserrat"/>
                <a:ea typeface="Montserrat"/>
                <a:cs typeface="Montserrat"/>
                <a:sym typeface="Montserrat"/>
              </a:rPr>
              <a:t>Plotting the response graph.</a:t>
            </a:r>
          </a:p>
        </p:txBody>
      </p:sp>
      <p:sp>
        <p:nvSpPr>
          <p:cNvPr name="TextBox 18" id="18"/>
          <p:cNvSpPr txBox="true"/>
          <p:nvPr/>
        </p:nvSpPr>
        <p:spPr>
          <a:xfrm rot="0">
            <a:off x="9746560" y="4161217"/>
            <a:ext cx="3490230" cy="3897485"/>
          </a:xfrm>
          <a:prstGeom prst="rect">
            <a:avLst/>
          </a:prstGeom>
        </p:spPr>
        <p:txBody>
          <a:bodyPr anchor="t" rtlCol="false" tIns="0" lIns="0" bIns="0" rIns="0">
            <a:spAutoFit/>
          </a:bodyPr>
          <a:lstStyle/>
          <a:p>
            <a:pPr algn="just" marL="372517" indent="-186258" lvl="1">
              <a:lnSpc>
                <a:spcPts val="2415"/>
              </a:lnSpc>
              <a:buFont typeface="Arial"/>
              <a:buChar char="•"/>
            </a:pPr>
            <a:r>
              <a:rPr lang="en-US" sz="1725">
                <a:solidFill>
                  <a:srgbClr val="000000"/>
                </a:solidFill>
                <a:latin typeface="Montserrat"/>
                <a:ea typeface="Montserrat"/>
                <a:cs typeface="Montserrat"/>
                <a:sym typeface="Montserrat"/>
              </a:rPr>
              <a:t>Exploring the cylindrical system to model real life case scenario.</a:t>
            </a:r>
          </a:p>
          <a:p>
            <a:pPr algn="just">
              <a:lnSpc>
                <a:spcPts val="2415"/>
              </a:lnSpc>
            </a:pPr>
          </a:p>
          <a:p>
            <a:pPr algn="just" marL="372517" indent="-186258" lvl="1">
              <a:lnSpc>
                <a:spcPts val="2415"/>
              </a:lnSpc>
              <a:buFont typeface="Arial"/>
              <a:buChar char="•"/>
            </a:pPr>
            <a:r>
              <a:rPr lang="en-US" sz="1725">
                <a:solidFill>
                  <a:srgbClr val="000000"/>
                </a:solidFill>
                <a:latin typeface="Montserrat"/>
                <a:ea typeface="Montserrat"/>
                <a:cs typeface="Montserrat"/>
                <a:sym typeface="Montserrat"/>
              </a:rPr>
              <a:t>Derived a formula of calculating number of molecules reaching at receiver with the help of green function.</a:t>
            </a:r>
          </a:p>
          <a:p>
            <a:pPr algn="just">
              <a:lnSpc>
                <a:spcPts val="2415"/>
              </a:lnSpc>
            </a:pPr>
          </a:p>
          <a:p>
            <a:pPr algn="just" marL="372517" indent="-186258" lvl="1">
              <a:lnSpc>
                <a:spcPts val="2415"/>
              </a:lnSpc>
              <a:buFont typeface="Arial"/>
              <a:buChar char="•"/>
            </a:pPr>
            <a:r>
              <a:rPr lang="en-US" sz="1725">
                <a:solidFill>
                  <a:srgbClr val="000000"/>
                </a:solidFill>
                <a:latin typeface="Montserrat"/>
                <a:ea typeface="Montserrat"/>
                <a:cs typeface="Montserrat"/>
                <a:sym typeface="Montserrat"/>
              </a:rPr>
              <a:t>Plotted the response of point, spherical and  cylindrical system.</a:t>
            </a:r>
          </a:p>
        </p:txBody>
      </p:sp>
      <p:sp>
        <p:nvSpPr>
          <p:cNvPr name="TextBox 19" id="19"/>
          <p:cNvSpPr txBox="true"/>
          <p:nvPr/>
        </p:nvSpPr>
        <p:spPr>
          <a:xfrm rot="0">
            <a:off x="14250910" y="4304654"/>
            <a:ext cx="3559711" cy="3390951"/>
          </a:xfrm>
          <a:prstGeom prst="rect">
            <a:avLst/>
          </a:prstGeom>
        </p:spPr>
        <p:txBody>
          <a:bodyPr anchor="t" rtlCol="false" tIns="0" lIns="0" bIns="0" rIns="0">
            <a:spAutoFit/>
          </a:bodyPr>
          <a:lstStyle/>
          <a:p>
            <a:pPr algn="l" marL="384346" indent="-192173" lvl="1">
              <a:lnSpc>
                <a:spcPts val="2492"/>
              </a:lnSpc>
              <a:buFont typeface="Arial"/>
              <a:buChar char="•"/>
            </a:pPr>
            <a:r>
              <a:rPr lang="en-US" sz="1780">
                <a:solidFill>
                  <a:srgbClr val="000000"/>
                </a:solidFill>
                <a:latin typeface="Montserrat"/>
                <a:ea typeface="Montserrat"/>
                <a:cs typeface="Montserrat"/>
                <a:sym typeface="Montserrat"/>
              </a:rPr>
              <a:t>Applying ML models to the cylindrical model dataset.</a:t>
            </a:r>
          </a:p>
          <a:p>
            <a:pPr algn="l">
              <a:lnSpc>
                <a:spcPts val="2492"/>
              </a:lnSpc>
            </a:pPr>
          </a:p>
          <a:p>
            <a:pPr algn="l" marL="384346" indent="-192173" lvl="1">
              <a:lnSpc>
                <a:spcPts val="2492"/>
              </a:lnSpc>
              <a:buFont typeface="Arial"/>
              <a:buChar char="•"/>
            </a:pPr>
            <a:r>
              <a:rPr lang="en-US" sz="1780">
                <a:solidFill>
                  <a:srgbClr val="000000"/>
                </a:solidFill>
                <a:latin typeface="Montserrat"/>
                <a:ea typeface="Montserrat"/>
                <a:cs typeface="Montserrat"/>
                <a:sym typeface="Montserrat"/>
              </a:rPr>
              <a:t>Calculating the error responses by four different measures and also at 5 different distances.</a:t>
            </a:r>
          </a:p>
          <a:p>
            <a:pPr algn="l">
              <a:lnSpc>
                <a:spcPts val="2492"/>
              </a:lnSpc>
            </a:pPr>
          </a:p>
          <a:p>
            <a:pPr algn="l" marL="384346" indent="-192173" lvl="1">
              <a:lnSpc>
                <a:spcPts val="2492"/>
              </a:lnSpc>
              <a:buFont typeface="Arial"/>
              <a:buChar char="•"/>
            </a:pPr>
            <a:r>
              <a:rPr lang="en-US" sz="1780">
                <a:solidFill>
                  <a:srgbClr val="000000"/>
                </a:solidFill>
                <a:latin typeface="Montserrat"/>
                <a:ea typeface="Montserrat"/>
                <a:cs typeface="Montserrat"/>
                <a:sym typeface="Montserrat"/>
              </a:rPr>
              <a:t>Concluding by mentioning the real life use cases such as nano rods.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DAGQeGdDJ4g</dc:identifier>
  <dcterms:modified xsi:type="dcterms:W3CDTF">2011-08-01T06:04:30Z</dcterms:modified>
  <cp:revision>1</cp:revision>
  <dc:title>molecular communication</dc:title>
</cp:coreProperties>
</file>