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15-Dec-18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15-Dec-18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15-Dec-18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15-Dec-18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15-Dec-18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50000"/>
                  </a:schemeClr>
                </a:solidFill>
                <a:latin typeface="AR CHRISTY" pitchFamily="2" charset="0"/>
              </a:rPr>
              <a:t>IMU based GIS mapping of Electrical Grid</a:t>
            </a:r>
            <a:endParaRPr lang="en-US" dirty="0">
              <a:solidFill>
                <a:schemeClr val="accent2">
                  <a:lumMod val="50000"/>
                </a:schemeClr>
              </a:solidFill>
              <a:latin typeface="AR CHRISTY" pitchFamily="2" charset="0"/>
            </a:endParaRPr>
          </a:p>
        </p:txBody>
      </p:sp>
      <p:sp>
        <p:nvSpPr>
          <p:cNvPr id="3" name="Subtitle 2"/>
          <p:cNvSpPr>
            <a:spLocks noGrp="1"/>
          </p:cNvSpPr>
          <p:nvPr>
            <p:ph type="subTitle" idx="1"/>
          </p:nvPr>
        </p:nvSpPr>
        <p:spPr/>
        <p:txBody>
          <a:bodyPr>
            <a:normAutofit/>
          </a:bodyPr>
          <a:lstStyle/>
          <a:p>
            <a:r>
              <a:rPr lang="en-US" sz="2400" dirty="0" smtClean="0">
                <a:solidFill>
                  <a:schemeClr val="accent2">
                    <a:lumMod val="50000"/>
                  </a:schemeClr>
                </a:solidFill>
              </a:rPr>
              <a:t>Team : </a:t>
            </a:r>
            <a:r>
              <a:rPr lang="en-US" sz="2400" dirty="0" err="1" smtClean="0">
                <a:solidFill>
                  <a:schemeClr val="accent2">
                    <a:lumMod val="50000"/>
                  </a:schemeClr>
                </a:solidFill>
              </a:rPr>
              <a:t>Gyoku</a:t>
            </a:r>
            <a:r>
              <a:rPr lang="en-US" sz="2400" dirty="0" smtClean="0">
                <a:solidFill>
                  <a:schemeClr val="accent2">
                    <a:lumMod val="50000"/>
                  </a:schemeClr>
                </a:solidFill>
              </a:rPr>
              <a:t> </a:t>
            </a:r>
            <a:r>
              <a:rPr lang="en-US" sz="2400" dirty="0" err="1" smtClean="0">
                <a:solidFill>
                  <a:schemeClr val="accent2">
                    <a:lumMod val="50000"/>
                  </a:schemeClr>
                </a:solidFill>
              </a:rPr>
              <a:t>Hou</a:t>
            </a:r>
            <a:r>
              <a:rPr lang="en-US" sz="2400" dirty="0" smtClean="0">
                <a:solidFill>
                  <a:schemeClr val="accent2">
                    <a:lumMod val="50000"/>
                  </a:schemeClr>
                </a:solidFill>
              </a:rPr>
              <a:t> Unit</a:t>
            </a:r>
            <a:endParaRPr lang="en-US" sz="2400" dirty="0">
              <a:solidFill>
                <a:schemeClr val="accent2">
                  <a:lumMod val="50000"/>
                </a:schemeClr>
              </a:solidFill>
            </a:endParaRPr>
          </a:p>
        </p:txBody>
      </p:sp>
    </p:spTree>
    <p:extLst>
      <p:ext uri="{BB962C8B-B14F-4D97-AF65-F5344CB8AC3E}">
        <p14:creationId xmlns:p14="http://schemas.microsoft.com/office/powerpoint/2010/main" val="2981579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Mapping the electrical network is a long and tedious process, but in reality is quite simple.</a:t>
            </a:r>
          </a:p>
          <a:p>
            <a:pPr marL="0" indent="0">
              <a:buNone/>
            </a:pPr>
            <a:endParaRPr lang="en-US" sz="2400" dirty="0" smtClean="0"/>
          </a:p>
          <a:p>
            <a:pPr marL="0" indent="0">
              <a:buNone/>
            </a:pPr>
            <a:endParaRPr lang="en-US" sz="2400" dirty="0"/>
          </a:p>
          <a:p>
            <a:pPr marL="0" indent="0">
              <a:buNone/>
            </a:pPr>
            <a:r>
              <a:rPr lang="en-US" sz="2400" dirty="0" smtClean="0"/>
              <a:t>The GPS coordinates and certain electrical data like </a:t>
            </a:r>
            <a:r>
              <a:rPr lang="en-US" sz="2400" dirty="0" smtClean="0"/>
              <a:t>Inter Connection </a:t>
            </a:r>
            <a:r>
              <a:rPr lang="en-US" sz="2400" dirty="0" smtClean="0"/>
              <a:t>Transformer, </a:t>
            </a:r>
            <a:r>
              <a:rPr lang="en-US" sz="2400" dirty="0" smtClean="0"/>
              <a:t>100MVA </a:t>
            </a:r>
            <a:r>
              <a:rPr lang="en-US" sz="2400" dirty="0" smtClean="0"/>
              <a:t>, </a:t>
            </a:r>
            <a:r>
              <a:rPr lang="en-US" sz="2400" dirty="0" smtClean="0"/>
              <a:t>400/132/33 kV  </a:t>
            </a:r>
            <a:r>
              <a:rPr lang="en-US" sz="2400" dirty="0" smtClean="0"/>
              <a:t>and so on for other elements in the grid is required to be entered into a simple text </a:t>
            </a:r>
            <a:r>
              <a:rPr lang="en-US" sz="2400" dirty="0" smtClean="0"/>
              <a:t>doc. Entering </a:t>
            </a:r>
            <a:r>
              <a:rPr lang="en-US" sz="2400" dirty="0" smtClean="0"/>
              <a:t>data is done by hand in sheets and then manually entered in desktop.</a:t>
            </a:r>
          </a:p>
          <a:p>
            <a:pPr marL="0" indent="0">
              <a:buNone/>
            </a:pPr>
            <a:endParaRPr lang="en-US" sz="2400" dirty="0" smtClean="0"/>
          </a:p>
          <a:p>
            <a:pPr marL="0" indent="0">
              <a:buNone/>
            </a:pPr>
            <a:r>
              <a:rPr lang="en-US" sz="2400" dirty="0" smtClean="0"/>
              <a:t>From experience working with conventional GPS devices, collecting and plotting 4 points took about an hour.</a:t>
            </a:r>
            <a:endParaRPr lang="en-US" sz="2400" dirty="0"/>
          </a:p>
        </p:txBody>
      </p:sp>
    </p:spTree>
    <p:extLst>
      <p:ext uri="{BB962C8B-B14F-4D97-AF65-F5344CB8AC3E}">
        <p14:creationId xmlns:p14="http://schemas.microsoft.com/office/powerpoint/2010/main" val="3314704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to a small network</a:t>
            </a:r>
            <a:endParaRPr lang="en-US" dirty="0"/>
          </a:p>
        </p:txBody>
      </p:sp>
      <p:sp>
        <p:nvSpPr>
          <p:cNvPr id="3" name="Content Placeholder 2"/>
          <p:cNvSpPr>
            <a:spLocks noGrp="1"/>
          </p:cNvSpPr>
          <p:nvPr>
            <p:ph idx="1"/>
          </p:nvPr>
        </p:nvSpPr>
        <p:spPr/>
        <p:txBody>
          <a:bodyPr/>
          <a:lstStyle/>
          <a:p>
            <a:pPr marL="0" indent="0">
              <a:buNone/>
            </a:pPr>
            <a:r>
              <a:rPr lang="en-US" dirty="0" smtClean="0"/>
              <a:t>The process mentioned above is quite simply impractical for large transmission and convoluted distribution networks.</a:t>
            </a:r>
          </a:p>
          <a:p>
            <a:pPr marL="0" indent="0">
              <a:buNone/>
            </a:pPr>
            <a:endParaRPr lang="en-US" dirty="0"/>
          </a:p>
          <a:p>
            <a:pPr marL="0" indent="0">
              <a:buNone/>
            </a:pPr>
            <a:r>
              <a:rPr lang="en-US" dirty="0" smtClean="0"/>
              <a:t>To make the process more concise and faster,</a:t>
            </a:r>
            <a:r>
              <a:rPr lang="en-US" dirty="0"/>
              <a:t> </a:t>
            </a:r>
            <a:r>
              <a:rPr lang="en-US" dirty="0" smtClean="0"/>
              <a:t>a simple device create the text file as well as get the GPS coordinates using a reference point and a magnetometer is the solution, I propose.</a:t>
            </a:r>
          </a:p>
        </p:txBody>
      </p:sp>
    </p:spTree>
    <p:extLst>
      <p:ext uri="{BB962C8B-B14F-4D97-AF65-F5344CB8AC3E}">
        <p14:creationId xmlns:p14="http://schemas.microsoft.com/office/powerpoint/2010/main" val="12255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Assumptions and pre-requisites</a:t>
            </a:r>
            <a:endParaRPr lang="en-US" dirty="0"/>
          </a:p>
        </p:txBody>
      </p:sp>
      <p:sp>
        <p:nvSpPr>
          <p:cNvPr id="3" name="Content Placeholder 2"/>
          <p:cNvSpPr>
            <a:spLocks noGrp="1"/>
          </p:cNvSpPr>
          <p:nvPr>
            <p:ph idx="1"/>
          </p:nvPr>
        </p:nvSpPr>
        <p:spPr/>
        <p:txBody>
          <a:bodyPr/>
          <a:lstStyle/>
          <a:p>
            <a:r>
              <a:rPr lang="en-US" dirty="0" smtClean="0"/>
              <a:t>One reference point whose coordinates are known (la1, lo1). </a:t>
            </a:r>
          </a:p>
          <a:p>
            <a:r>
              <a:rPr lang="en-US" dirty="0" smtClean="0"/>
              <a:t>Radius of the earth (R) = 6317km</a:t>
            </a:r>
          </a:p>
          <a:p>
            <a:r>
              <a:rPr lang="en-US" dirty="0" smtClean="0"/>
              <a:t>The distance between the reference point and destination point should be entered into the device manually (d).</a:t>
            </a:r>
            <a:r>
              <a:rPr lang="en-US" sz="2400" dirty="0" smtClean="0"/>
              <a:t> </a:t>
            </a:r>
          </a:p>
          <a:p>
            <a:r>
              <a:rPr lang="en-US" sz="2400" dirty="0" smtClean="0"/>
              <a:t>All values entered in the formula are to be expressed in radians. </a:t>
            </a:r>
            <a:endParaRPr lang="en-US" sz="2400" dirty="0"/>
          </a:p>
          <a:p>
            <a:r>
              <a:rPr lang="en-US" sz="2400" dirty="0" smtClean="0"/>
              <a:t>The above are required for calculation purposes.</a:t>
            </a:r>
          </a:p>
        </p:txBody>
      </p:sp>
    </p:spTree>
    <p:extLst>
      <p:ext uri="{BB962C8B-B14F-4D97-AF65-F5344CB8AC3E}">
        <p14:creationId xmlns:p14="http://schemas.microsoft.com/office/powerpoint/2010/main" val="2833516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a:t>
            </a:r>
            <a:endParaRPr lang="en-US" dirty="0"/>
          </a:p>
        </p:txBody>
      </p:sp>
      <p:sp>
        <p:nvSpPr>
          <p:cNvPr id="3" name="Content Placeholder 2"/>
          <p:cNvSpPr>
            <a:spLocks noGrp="1"/>
          </p:cNvSpPr>
          <p:nvPr>
            <p:ph idx="1"/>
          </p:nvPr>
        </p:nvSpPr>
        <p:spPr/>
        <p:txBody>
          <a:bodyPr/>
          <a:lstStyle/>
          <a:p>
            <a:r>
              <a:rPr lang="en-US" dirty="0" smtClean="0"/>
              <a:t>Heading is the direction in which a person moves with respect to the North pole.</a:t>
            </a:r>
          </a:p>
          <a:p>
            <a:r>
              <a:rPr lang="en-US" dirty="0" smtClean="0"/>
              <a:t>The output of the magnetometer is used to calculate the person’s heading.</a:t>
            </a:r>
          </a:p>
          <a:p>
            <a:r>
              <a:rPr lang="en-US" dirty="0" smtClean="0"/>
              <a:t>The heading (</a:t>
            </a:r>
            <a:r>
              <a:rPr lang="el-GR" dirty="0" smtClean="0"/>
              <a:t>φ</a:t>
            </a:r>
            <a:r>
              <a:rPr lang="en-US" dirty="0" smtClean="0"/>
              <a:t>) here is needed to determine the coordinates of the next point.</a:t>
            </a:r>
          </a:p>
          <a:p>
            <a:r>
              <a:rPr lang="en-US" dirty="0" smtClean="0"/>
              <a:t>These are calculated using the following formulae.</a:t>
            </a:r>
            <a:endParaRPr lang="en-US" dirty="0"/>
          </a:p>
        </p:txBody>
      </p:sp>
    </p:spTree>
    <p:extLst>
      <p:ext uri="{BB962C8B-B14F-4D97-AF65-F5344CB8AC3E}">
        <p14:creationId xmlns:p14="http://schemas.microsoft.com/office/powerpoint/2010/main" val="3416384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sp>
        <p:nvSpPr>
          <p:cNvPr id="3" name="Content Placeholder 2"/>
          <p:cNvSpPr>
            <a:spLocks noGrp="1"/>
          </p:cNvSpPr>
          <p:nvPr>
            <p:ph idx="1"/>
          </p:nvPr>
        </p:nvSpPr>
        <p:spPr/>
        <p:txBody>
          <a:bodyPr>
            <a:normAutofit/>
          </a:bodyPr>
          <a:lstStyle/>
          <a:p>
            <a:r>
              <a:rPr lang="el-GR" sz="2800" dirty="0" smtClean="0"/>
              <a:t>Φ</a:t>
            </a:r>
            <a:r>
              <a:rPr lang="en-US" sz="2800" dirty="0" smtClean="0"/>
              <a:t> = </a:t>
            </a:r>
            <a:r>
              <a:rPr lang="en-US" sz="2800" dirty="0" err="1" smtClean="0"/>
              <a:t>atan</a:t>
            </a:r>
            <a:r>
              <a:rPr lang="en-US" sz="2800" dirty="0" smtClean="0"/>
              <a:t>(</a:t>
            </a:r>
            <a:r>
              <a:rPr lang="en-US" sz="2800" dirty="0" err="1" smtClean="0"/>
              <a:t>mag.y</a:t>
            </a:r>
            <a:r>
              <a:rPr lang="en-US" sz="2800" dirty="0" smtClean="0"/>
              <a:t>, </a:t>
            </a:r>
            <a:r>
              <a:rPr lang="en-US" sz="2800" dirty="0" err="1" smtClean="0"/>
              <a:t>mag.x</a:t>
            </a:r>
            <a:r>
              <a:rPr lang="en-US" sz="2800" dirty="0" smtClean="0"/>
              <a:t>)</a:t>
            </a:r>
            <a:endParaRPr lang="es-ES" sz="2800" dirty="0" smtClean="0"/>
          </a:p>
          <a:p>
            <a:r>
              <a:rPr lang="es-ES" sz="2800" dirty="0" smtClean="0"/>
              <a:t>la2  </a:t>
            </a:r>
            <a:r>
              <a:rPr lang="es-ES" sz="2800" dirty="0"/>
              <a:t>= </a:t>
            </a:r>
            <a:r>
              <a:rPr lang="es-ES" sz="2800" dirty="0" err="1" smtClean="0"/>
              <a:t>asin</a:t>
            </a:r>
            <a:r>
              <a:rPr lang="es-ES" sz="2800" dirty="0" smtClean="0"/>
              <a:t>(sin(la1)*</a:t>
            </a:r>
            <a:r>
              <a:rPr lang="es-ES" sz="2800" dirty="0" err="1" smtClean="0"/>
              <a:t>cos</a:t>
            </a:r>
            <a:r>
              <a:rPr lang="es-ES" sz="2800" dirty="0" smtClean="0"/>
              <a:t>(Ad)+</a:t>
            </a:r>
            <a:r>
              <a:rPr lang="es-ES" sz="2800" dirty="0" err="1" smtClean="0"/>
              <a:t>cos</a:t>
            </a:r>
            <a:r>
              <a:rPr lang="es-ES" sz="2800" dirty="0" smtClean="0"/>
              <a:t>(la1)*sin(Ad)*</a:t>
            </a:r>
            <a:r>
              <a:rPr lang="es-ES" sz="2800" dirty="0" err="1" smtClean="0"/>
              <a:t>cos</a:t>
            </a:r>
            <a:r>
              <a:rPr lang="es-ES" sz="2800" dirty="0" smtClean="0"/>
              <a:t>(</a:t>
            </a:r>
            <a:r>
              <a:rPr lang="el-GR" sz="2800" dirty="0" smtClean="0"/>
              <a:t>φ</a:t>
            </a:r>
            <a:r>
              <a:rPr lang="es-ES" sz="2800" dirty="0" smtClean="0"/>
              <a:t>))</a:t>
            </a:r>
          </a:p>
          <a:p>
            <a:pPr marL="0" indent="0">
              <a:buNone/>
            </a:pPr>
            <a:endParaRPr lang="es-ES" sz="2800" dirty="0"/>
          </a:p>
          <a:p>
            <a:r>
              <a:rPr lang="es-ES" sz="2800" dirty="0" smtClean="0"/>
              <a:t>lo2 </a:t>
            </a:r>
            <a:r>
              <a:rPr lang="es-ES" sz="2800" dirty="0"/>
              <a:t>= </a:t>
            </a:r>
            <a:r>
              <a:rPr lang="es-ES" sz="2800" dirty="0" smtClean="0"/>
              <a:t>(lo1)+(atan2(sin(</a:t>
            </a:r>
            <a:r>
              <a:rPr lang="el-GR" sz="2800" dirty="0"/>
              <a:t>φ</a:t>
            </a:r>
            <a:r>
              <a:rPr lang="es-ES" sz="2800" dirty="0" smtClean="0"/>
              <a:t>)*sin(Ad)*</a:t>
            </a:r>
            <a:r>
              <a:rPr lang="es-ES" sz="2800" dirty="0" err="1" smtClean="0"/>
              <a:t>cos</a:t>
            </a:r>
            <a:r>
              <a:rPr lang="es-ES" sz="2800" dirty="0" smtClean="0"/>
              <a:t>(la1),</a:t>
            </a:r>
            <a:r>
              <a:rPr lang="es-ES" sz="2800" dirty="0" err="1" smtClean="0"/>
              <a:t>cos</a:t>
            </a:r>
            <a:r>
              <a:rPr lang="es-ES" sz="2800" dirty="0" smtClean="0"/>
              <a:t>(Ad)-sin(la1)*</a:t>
            </a:r>
            <a:r>
              <a:rPr lang="es-ES" sz="2800" dirty="0"/>
              <a:t>sin(la2</a:t>
            </a:r>
            <a:r>
              <a:rPr lang="es-ES" sz="2800" dirty="0" smtClean="0"/>
              <a:t>)));</a:t>
            </a:r>
          </a:p>
          <a:p>
            <a:endParaRPr lang="es-ES" sz="2800" dirty="0" smtClean="0"/>
          </a:p>
          <a:p>
            <a:r>
              <a:rPr lang="es-ES" sz="2800" dirty="0" smtClean="0"/>
              <a:t>Ad = d/R</a:t>
            </a:r>
            <a:endParaRPr lang="en-US" sz="2800" dirty="0"/>
          </a:p>
        </p:txBody>
      </p:sp>
    </p:spTree>
    <p:extLst>
      <p:ext uri="{BB962C8B-B14F-4D97-AF65-F5344CB8AC3E}">
        <p14:creationId xmlns:p14="http://schemas.microsoft.com/office/powerpoint/2010/main" val="1369354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Device</a:t>
            </a:r>
            <a:endParaRPr lang="en-US" dirty="0"/>
          </a:p>
        </p:txBody>
      </p:sp>
      <p:sp>
        <p:nvSpPr>
          <p:cNvPr id="3" name="Content Placeholder 2"/>
          <p:cNvSpPr>
            <a:spLocks noGrp="1"/>
          </p:cNvSpPr>
          <p:nvPr>
            <p:ph idx="1"/>
          </p:nvPr>
        </p:nvSpPr>
        <p:spPr/>
        <p:txBody>
          <a:bodyPr/>
          <a:lstStyle/>
          <a:p>
            <a:r>
              <a:rPr lang="en-US" dirty="0" smtClean="0"/>
              <a:t>The device comprises of a simple keypad to enter details like type of element and electrical rating.</a:t>
            </a:r>
          </a:p>
          <a:p>
            <a:r>
              <a:rPr lang="en-US" dirty="0" smtClean="0"/>
              <a:t>An SD card reader to make a text file and have all the data entered in a particular format.</a:t>
            </a:r>
          </a:p>
          <a:p>
            <a:r>
              <a:rPr lang="en-US" dirty="0" smtClean="0"/>
              <a:t>A magnetometer and MC to calculate the heading and coordinates.</a:t>
            </a:r>
          </a:p>
          <a:p>
            <a:r>
              <a:rPr lang="en-US" dirty="0" smtClean="0"/>
              <a:t>A simple display to complete the device.</a:t>
            </a:r>
            <a:endParaRPr lang="en-US" dirty="0"/>
          </a:p>
        </p:txBody>
      </p:sp>
    </p:spTree>
    <p:extLst>
      <p:ext uri="{BB962C8B-B14F-4D97-AF65-F5344CB8AC3E}">
        <p14:creationId xmlns:p14="http://schemas.microsoft.com/office/powerpoint/2010/main" val="4087615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The next phase once the files are created correctly, is to add connectivity to the device to allow one to send the files either via email or share it via cloud to enable a seamless and quick transfer of data, if required. </a:t>
            </a:r>
            <a:endParaRPr lang="en-US" dirty="0"/>
          </a:p>
        </p:txBody>
      </p:sp>
    </p:spTree>
    <p:extLst>
      <p:ext uri="{BB962C8B-B14F-4D97-AF65-F5344CB8AC3E}">
        <p14:creationId xmlns:p14="http://schemas.microsoft.com/office/powerpoint/2010/main" val="1885877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r>
              <a:rPr lang="en-US" dirty="0" smtClean="0">
                <a:latin typeface="AR CHRISTY" pitchFamily="2" charset="0"/>
              </a:rPr>
              <a:t>          </a:t>
            </a:r>
            <a:r>
              <a:rPr lang="en-US" sz="8800" dirty="0" smtClean="0">
                <a:solidFill>
                  <a:srgbClr val="002060"/>
                </a:solidFill>
                <a:latin typeface="AR CHRISTY" pitchFamily="2" charset="0"/>
              </a:rPr>
              <a:t>Thank You</a:t>
            </a:r>
            <a:endParaRPr lang="en-US" sz="8800" dirty="0">
              <a:solidFill>
                <a:srgbClr val="002060"/>
              </a:solidFill>
              <a:latin typeface="AR CHRISTY" pitchFamily="2" charset="0"/>
            </a:endParaRPr>
          </a:p>
        </p:txBody>
      </p:sp>
    </p:spTree>
    <p:extLst>
      <p:ext uri="{BB962C8B-B14F-4D97-AF65-F5344CB8AC3E}">
        <p14:creationId xmlns:p14="http://schemas.microsoft.com/office/powerpoint/2010/main" val="2148439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173</TotalTime>
  <Words>430</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Module</vt:lpstr>
      <vt:lpstr>IMU based GIS mapping of Electrical Grid</vt:lpstr>
      <vt:lpstr>Problem Statement</vt:lpstr>
      <vt:lpstr>Limited to a small network</vt:lpstr>
      <vt:lpstr>Assumptions and pre-requisites</vt:lpstr>
      <vt:lpstr>Heading</vt:lpstr>
      <vt:lpstr>Formula</vt:lpstr>
      <vt:lpstr>The Device</vt:lpstr>
      <vt:lpstr>Future Scope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IMU based GIS mapping of Electrical Grid</dc:title>
  <dc:creator>Gaurav Baindur</dc:creator>
  <cp:lastModifiedBy>Gaurav Baindur</cp:lastModifiedBy>
  <cp:revision>6</cp:revision>
  <dcterms:created xsi:type="dcterms:W3CDTF">2006-08-16T00:00:00Z</dcterms:created>
  <dcterms:modified xsi:type="dcterms:W3CDTF">2018-12-15T14:39:30Z</dcterms:modified>
</cp:coreProperties>
</file>