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5" r:id="rId10"/>
    <p:sldId id="266" r:id="rId11"/>
    <p:sldId id="267" r:id="rId12"/>
    <p:sldId id="269" r:id="rId13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>
        <p:scale>
          <a:sx n="66" d="100"/>
          <a:sy n="66" d="100"/>
        </p:scale>
        <p:origin x="-1190" y="-5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449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4182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4119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815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5656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458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25387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316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8772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945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02469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0FB9A-A01F-4D0B-B92B-B4BF3E327EAE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2A06E-FD01-4319-9BA2-A5A831CBF1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0086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" TargetMode="External"/><Relationship Id="rId2" Type="http://schemas.openxmlformats.org/officeDocument/2006/relationships/hyperlink" Target="https://docs.djangoprojec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31406" y="252055"/>
            <a:ext cx="5290476" cy="340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993300"/>
                </a:solidFill>
                <a:effectLst/>
                <a:latin typeface="Cambria" panose="02040503050406030204" pitchFamily="18" charset="0"/>
              </a:rPr>
              <a:t>     Semester</a:t>
            </a:r>
            <a:r>
              <a:rPr kumimoji="0" lang="en-US" sz="2800" b="1" i="0" u="none" strike="noStrike" cap="none" normalizeH="0" dirty="0">
                <a:ln>
                  <a:noFill/>
                </a:ln>
                <a:solidFill>
                  <a:srgbClr val="993300"/>
                </a:solidFill>
                <a:effectLst/>
                <a:latin typeface="Cambria" panose="02040503050406030204" pitchFamily="18" charset="0"/>
              </a:rPr>
              <a:t> Project - II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993300"/>
                </a:solidFill>
                <a:effectLst/>
                <a:latin typeface="Cambria" panose="02040503050406030204" pitchFamily="18" charset="0"/>
              </a:rPr>
              <a:t>      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993300"/>
                </a:solidFill>
                <a:effectLst/>
                <a:latin typeface="Cambria" panose="02040503050406030204" pitchFamily="18" charset="0"/>
              </a:rPr>
              <a:t> “</a:t>
            </a:r>
            <a:r>
              <a:rPr lang="en-US" sz="2400" b="1" dirty="0">
                <a:solidFill>
                  <a:srgbClr val="993300"/>
                </a:solidFill>
                <a:latin typeface="Cambria" panose="02040503050406030204" pitchFamily="18" charset="0"/>
              </a:rPr>
              <a:t>Cafe  Management System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993300"/>
                </a:solidFill>
                <a:effectLst/>
                <a:latin typeface="Cambria" panose="02040503050406030204" pitchFamily="18" charset="0"/>
              </a:rPr>
              <a:t>”</a:t>
            </a:r>
            <a:endParaRPr lang="en-US" sz="2800" b="1" dirty="0">
              <a:solidFill>
                <a:srgbClr val="993300"/>
              </a:solidFill>
              <a:latin typeface="Ajile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dirty="0">
                <a:ln>
                  <a:noFill/>
                </a:ln>
                <a:solidFill>
                  <a:srgbClr val="993300"/>
                </a:solidFill>
                <a:effectLst/>
                <a:latin typeface="Ajile"/>
                <a:ea typeface="Times New Roman" panose="02020603050405020304" pitchFamily="18" charset="0"/>
              </a:rPr>
              <a:t>                  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By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Cambria" panose="02040503050406030204" pitchFamily="18" charset="0"/>
                <a:ea typeface="Times New Roman" panose="02020603050405020304" pitchFamily="18" charset="0"/>
              </a:rPr>
              <a:t>   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1.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Gaurav</a:t>
            </a:r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Borse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(231106030 &amp; Roll No: 31)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   3. </a:t>
            </a:r>
            <a:r>
              <a:rPr lang="en-US" sz="1600" dirty="0" err="1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Harshvardhan</a:t>
            </a:r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Desale</a:t>
            </a:r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(231106036 &amp; Roll No: 36)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800000"/>
              </a:solidFill>
              <a:effectLst/>
              <a:latin typeface="Cambria" panose="02040503050406030204" pitchFamily="18" charset="0"/>
              <a:ea typeface="Times New Roman" panose="02020603050405020304" pitchFamily="18" charset="0"/>
            </a:endParaRPr>
          </a:p>
          <a:p>
            <a:pPr lvl="0"/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</a:rPr>
              <a:t>    2. </a:t>
            </a:r>
            <a:r>
              <a:rPr lang="en-US" sz="1600" dirty="0" err="1">
                <a:solidFill>
                  <a:srgbClr val="800000"/>
                </a:solidFill>
                <a:latin typeface="Cambria" panose="02040503050406030204" pitchFamily="18" charset="0"/>
              </a:rPr>
              <a:t>Rohit</a:t>
            </a:r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</a:rPr>
              <a:t>  </a:t>
            </a:r>
            <a:r>
              <a:rPr lang="en-US" sz="1600" dirty="0" err="1">
                <a:solidFill>
                  <a:srgbClr val="800000"/>
                </a:solidFill>
                <a:latin typeface="Cambria" panose="02040503050406030204" pitchFamily="18" charset="0"/>
              </a:rPr>
              <a:t>Solunki</a:t>
            </a:r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 (231106022 &amp; Roll No: 23)</a:t>
            </a:r>
          </a:p>
          <a:p>
            <a:pPr lvl="0"/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</a:rPr>
              <a:t>    4. </a:t>
            </a:r>
            <a:r>
              <a:rPr lang="en-US" sz="1600" dirty="0" err="1">
                <a:solidFill>
                  <a:srgbClr val="800000"/>
                </a:solidFill>
                <a:latin typeface="Cambria" panose="02040503050406030204" pitchFamily="18" charset="0"/>
              </a:rPr>
              <a:t>Lokesh</a:t>
            </a:r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</a:rPr>
              <a:t> </a:t>
            </a:r>
            <a:r>
              <a:rPr lang="en-US" sz="1600" dirty="0" err="1">
                <a:solidFill>
                  <a:srgbClr val="800000"/>
                </a:solidFill>
                <a:latin typeface="Cambria" panose="02040503050406030204" pitchFamily="18" charset="0"/>
              </a:rPr>
              <a:t>Patil</a:t>
            </a:r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</a:rPr>
              <a:t> (</a:t>
            </a:r>
            <a:r>
              <a:rPr lang="en-US" sz="1600" dirty="0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(231106030 &amp; Roll No: </a:t>
            </a:r>
            <a:r>
              <a:rPr lang="en-US" sz="1600" dirty="0" smtClean="0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47</a:t>
            </a:r>
            <a:r>
              <a:rPr lang="en-US" sz="1600" dirty="0" smtClean="0">
                <a:solidFill>
                  <a:srgbClr val="800000"/>
                </a:solidFill>
                <a:latin typeface="Cambria" panose="02040503050406030204" pitchFamily="18" charset="0"/>
                <a:ea typeface="Times New Roman" panose="02020603050405020304" pitchFamily="18" charset="0"/>
              </a:rPr>
              <a:t>)</a:t>
            </a:r>
            <a:endParaRPr lang="en-US" sz="1600" dirty="0"/>
          </a:p>
          <a:p>
            <a:r>
              <a:rPr lang="en-US" sz="1050" dirty="0"/>
              <a:t>   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</a:rPr>
              <a:t>              Under the Guidance of </a:t>
            </a:r>
            <a:endParaRPr lang="en-US" sz="2000" dirty="0"/>
          </a:p>
          <a:p>
            <a:r>
              <a:rPr lang="en-US" sz="1600" dirty="0"/>
              <a:t>                Prof. P. D. </a:t>
            </a:r>
            <a:r>
              <a:rPr lang="en-US" sz="1600" dirty="0" err="1"/>
              <a:t>Lanjewar</a:t>
            </a:r>
            <a:r>
              <a:rPr lang="en-US" sz="1600" dirty="0"/>
              <a:t> 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1" descr="SES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4802" y="3363626"/>
            <a:ext cx="2485638" cy="21744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555303" y="5400750"/>
            <a:ext cx="6929461" cy="1184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cs typeface="Arial" panose="020B0604020202020204" pitchFamily="34" charset="0"/>
              </a:rPr>
              <a:t>Department of Artificial Intelligence and Machine Learning</a:t>
            </a:r>
            <a:endParaRPr kumimoji="0" lang="en-US" sz="2200" b="1" i="0" u="none" strike="noStrike" cap="none" normalizeH="0" baseline="0">
              <a:ln>
                <a:noFill/>
              </a:ln>
              <a:solidFill>
                <a:srgbClr val="993300"/>
              </a:solidFill>
              <a:effectLst/>
              <a:latin typeface="Ajile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The Shirpur Education Society’s</a:t>
            </a: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R. C. Patel Institute of Technology, Shirpur - 425405.</a:t>
            </a:r>
            <a:endParaRPr kumimoji="0" lang="en-US" sz="9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[2024-25]</a:t>
            </a:r>
            <a:r>
              <a:rPr kumimoji="0" lang="en-US" sz="1200" b="1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arallelogram 6"/>
          <p:cNvSpPr/>
          <p:nvPr/>
        </p:nvSpPr>
        <p:spPr>
          <a:xfrm flipV="1">
            <a:off x="99607" y="35628"/>
            <a:ext cx="11887694" cy="245216"/>
          </a:xfrm>
          <a:custGeom>
            <a:avLst/>
            <a:gdLst>
              <a:gd name="connsiteX0" fmla="*/ 0 w 9996055"/>
              <a:gd name="connsiteY0" fmla="*/ 238991 h 238991"/>
              <a:gd name="connsiteX1" fmla="*/ 59748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541453 w 9996055"/>
              <a:gd name="connsiteY3" fmla="*/ 238991 h 238991"/>
              <a:gd name="connsiteX4" fmla="*/ 0 w 9996055"/>
              <a:gd name="connsiteY4" fmla="*/ 238991 h 238991"/>
              <a:gd name="connsiteX0" fmla="*/ 12988 w 10009043"/>
              <a:gd name="connsiteY0" fmla="*/ 238991 h 238991"/>
              <a:gd name="connsiteX1" fmla="*/ 0 w 10009043"/>
              <a:gd name="connsiteY1" fmla="*/ 10391 h 238991"/>
              <a:gd name="connsiteX2" fmla="*/ 10009043 w 10009043"/>
              <a:gd name="connsiteY2" fmla="*/ 0 h 238991"/>
              <a:gd name="connsiteX3" fmla="*/ 9554441 w 10009043"/>
              <a:gd name="connsiteY3" fmla="*/ 238991 h 238991"/>
              <a:gd name="connsiteX4" fmla="*/ 12988 w 10009043"/>
              <a:gd name="connsiteY4" fmla="*/ 238991 h 238991"/>
              <a:gd name="connsiteX0" fmla="*/ 519208 w 10009043"/>
              <a:gd name="connsiteY0" fmla="*/ 259772 h 259772"/>
              <a:gd name="connsiteX1" fmla="*/ 0 w 10009043"/>
              <a:gd name="connsiteY1" fmla="*/ 10391 h 259772"/>
              <a:gd name="connsiteX2" fmla="*/ 10009043 w 10009043"/>
              <a:gd name="connsiteY2" fmla="*/ 0 h 259772"/>
              <a:gd name="connsiteX3" fmla="*/ 9554441 w 10009043"/>
              <a:gd name="connsiteY3" fmla="*/ 238991 h 259772"/>
              <a:gd name="connsiteX4" fmla="*/ 519208 w 10009043"/>
              <a:gd name="connsiteY4" fmla="*/ 259772 h 25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043" h="259772">
                <a:moveTo>
                  <a:pt x="519208" y="259772"/>
                </a:moveTo>
                <a:lnTo>
                  <a:pt x="0" y="10391"/>
                </a:lnTo>
                <a:lnTo>
                  <a:pt x="10009043" y="0"/>
                </a:lnTo>
                <a:lnTo>
                  <a:pt x="9554441" y="238991"/>
                </a:lnTo>
                <a:lnTo>
                  <a:pt x="519208" y="2597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llelogram 6"/>
          <p:cNvSpPr/>
          <p:nvPr/>
        </p:nvSpPr>
        <p:spPr>
          <a:xfrm>
            <a:off x="99607" y="6585690"/>
            <a:ext cx="11887693" cy="272310"/>
          </a:xfrm>
          <a:custGeom>
            <a:avLst/>
            <a:gdLst>
              <a:gd name="connsiteX0" fmla="*/ 0 w 9996055"/>
              <a:gd name="connsiteY0" fmla="*/ 238991 h 238991"/>
              <a:gd name="connsiteX1" fmla="*/ 59748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541453 w 9996055"/>
              <a:gd name="connsiteY3" fmla="*/ 238991 h 238991"/>
              <a:gd name="connsiteX4" fmla="*/ 0 w 9996055"/>
              <a:gd name="connsiteY4" fmla="*/ 238991 h 238991"/>
              <a:gd name="connsiteX0" fmla="*/ 12988 w 10009043"/>
              <a:gd name="connsiteY0" fmla="*/ 238991 h 238991"/>
              <a:gd name="connsiteX1" fmla="*/ 0 w 10009043"/>
              <a:gd name="connsiteY1" fmla="*/ 10391 h 238991"/>
              <a:gd name="connsiteX2" fmla="*/ 10009043 w 10009043"/>
              <a:gd name="connsiteY2" fmla="*/ 0 h 238991"/>
              <a:gd name="connsiteX3" fmla="*/ 9554441 w 10009043"/>
              <a:gd name="connsiteY3" fmla="*/ 238991 h 238991"/>
              <a:gd name="connsiteX4" fmla="*/ 12988 w 10009043"/>
              <a:gd name="connsiteY4" fmla="*/ 238991 h 238991"/>
              <a:gd name="connsiteX0" fmla="*/ 519208 w 10009043"/>
              <a:gd name="connsiteY0" fmla="*/ 259772 h 259772"/>
              <a:gd name="connsiteX1" fmla="*/ 0 w 10009043"/>
              <a:gd name="connsiteY1" fmla="*/ 10391 h 259772"/>
              <a:gd name="connsiteX2" fmla="*/ 10009043 w 10009043"/>
              <a:gd name="connsiteY2" fmla="*/ 0 h 259772"/>
              <a:gd name="connsiteX3" fmla="*/ 9554441 w 10009043"/>
              <a:gd name="connsiteY3" fmla="*/ 238991 h 259772"/>
              <a:gd name="connsiteX4" fmla="*/ 519208 w 10009043"/>
              <a:gd name="connsiteY4" fmla="*/ 259772 h 25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043" h="259772">
                <a:moveTo>
                  <a:pt x="519208" y="259772"/>
                </a:moveTo>
                <a:lnTo>
                  <a:pt x="0" y="10391"/>
                </a:lnTo>
                <a:lnTo>
                  <a:pt x="10009043" y="0"/>
                </a:lnTo>
                <a:lnTo>
                  <a:pt x="9554441" y="238991"/>
                </a:lnTo>
                <a:lnTo>
                  <a:pt x="519208" y="2597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23819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80099" cy="1325563"/>
          </a:xfrm>
        </p:spPr>
        <p:txBody>
          <a:bodyPr/>
          <a:lstStyle/>
          <a:p>
            <a:r>
              <a:rPr b="1" dirty="0" smtClean="0"/>
              <a:t>Conclusion</a:t>
            </a:r>
            <a:r>
              <a:rPr lang="en-US" b="1" dirty="0" smtClean="0"/>
              <a:t>: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Successfully built the frontend using HTML, CSS, and JavaScript.</a:t>
            </a:r>
          </a:p>
          <a:p>
            <a:r>
              <a:rPr lang="en-US" dirty="0" smtClean="0"/>
              <a:t>Integrated Django as the backend framework for managing orders.</a:t>
            </a:r>
          </a:p>
          <a:p>
            <a:r>
              <a:rPr lang="en-US" dirty="0" smtClean="0"/>
              <a:t>Developed the customer order system, where customers can place orders from their tables.</a:t>
            </a:r>
          </a:p>
          <a:p>
            <a:r>
              <a:rPr lang="en-US" dirty="0" smtClean="0"/>
              <a:t>Orders are now being recorded in the Admin Panel for chefs to prepare food.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42665" y="1770927"/>
            <a:ext cx="111271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smtClean="0"/>
              <a:t>Technologies &amp; Documentation:</a:t>
            </a:r>
          </a:p>
          <a:p>
            <a:r>
              <a:rPr lang="en-US" sz="2800" dirty="0" smtClean="0"/>
              <a:t>Django Documentation: </a:t>
            </a:r>
            <a:r>
              <a:rPr lang="en-US" sz="2800" dirty="0" smtClean="0">
                <a:hlinkClick r:id="rId2"/>
              </a:rPr>
              <a:t>https://docs.djangoproject.com/</a:t>
            </a:r>
            <a:endParaRPr lang="en-US" sz="2800" dirty="0" smtClean="0"/>
          </a:p>
          <a:p>
            <a:r>
              <a:rPr lang="en-US" sz="2800" dirty="0" smtClean="0"/>
              <a:t>HTML, CSS, JavaScript: </a:t>
            </a:r>
            <a:r>
              <a:rPr lang="en-US" sz="2800" dirty="0" smtClean="0">
                <a:hlinkClick r:id="rId3"/>
              </a:rPr>
              <a:t>https://developer.mozilla.org/</a:t>
            </a:r>
            <a:endParaRPr lang="en-US" sz="2800" dirty="0" smtClean="0"/>
          </a:p>
          <a:p>
            <a:r>
              <a:rPr lang="en-US" sz="2800" dirty="0" smtClean="0"/>
              <a:t>Bootstrap </a:t>
            </a:r>
            <a:r>
              <a:rPr lang="en-US" sz="2800" dirty="0" smtClean="0"/>
              <a:t>: </a:t>
            </a:r>
            <a:r>
              <a:rPr lang="en-US" sz="2800" dirty="0" smtClean="0">
                <a:hlinkClick r:id="rId4"/>
              </a:rPr>
              <a:t>https://getbootstrap.com</a:t>
            </a:r>
            <a:r>
              <a:rPr lang="en-US" sz="2800" dirty="0" smtClean="0">
                <a:hlinkClick r:id="rId4"/>
              </a:rPr>
              <a:t>/</a:t>
            </a:r>
            <a:endParaRPr lang="en-US" sz="2800" dirty="0" smtClean="0"/>
          </a:p>
          <a:p>
            <a:endParaRPr lang="en-US" sz="2800" dirty="0" smtClean="0"/>
          </a:p>
          <a:p>
            <a:pPr>
              <a:buFont typeface="Wingdings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smtClean="0"/>
              <a:t>Inspiration &amp; Research:</a:t>
            </a:r>
          </a:p>
          <a:p>
            <a:r>
              <a:rPr lang="en-US" sz="2800" dirty="0" smtClean="0"/>
              <a:t>Cafe Management Systems &amp; Digital Ordering Trends</a:t>
            </a:r>
          </a:p>
          <a:p>
            <a:r>
              <a:rPr lang="en-US" sz="2800" dirty="0" smtClean="0"/>
              <a:t>Online </a:t>
            </a:r>
            <a:r>
              <a:rPr lang="en-US" sz="2800" dirty="0" smtClean="0"/>
              <a:t>tutorials &amp; development </a:t>
            </a:r>
            <a:r>
              <a:rPr lang="en-US" sz="2800" dirty="0" smtClean="0"/>
              <a:t>blogs</a:t>
            </a:r>
          </a:p>
          <a:p>
            <a:endParaRPr lang="en-US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716797" y="501136"/>
            <a:ext cx="340163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smtClean="0">
                <a:latin typeface="+mj-lt"/>
              </a:rPr>
              <a:t>References:</a:t>
            </a:r>
            <a:endParaRPr lang="en-US" sz="4400" b="1"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9,700+ Thank You Blue Stock Photos, Pictures &amp; Royalty-Free Images - iStock  | Thank you blue background, Thank you blue and green, Thank you blue and  gol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648" y="1220345"/>
            <a:ext cx="5829300" cy="44862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4242" y="462948"/>
            <a:ext cx="2848862" cy="1325563"/>
          </a:xfrm>
        </p:spPr>
        <p:txBody>
          <a:bodyPr/>
          <a:lstStyle/>
          <a:p>
            <a:r>
              <a:rPr lang="en-US" dirty="0">
                <a:latin typeface="Calibri (Body)"/>
                <a:cs typeface="Times New Roman" panose="02020603050405020304" pitchFamily="18" charset="0"/>
              </a:rPr>
              <a:t>Outline</a:t>
            </a:r>
            <a:br>
              <a:rPr lang="en-US" dirty="0">
                <a:latin typeface="Calibri (Body)"/>
                <a:cs typeface="Times New Roman" panose="02020603050405020304" pitchFamily="18" charset="0"/>
              </a:rPr>
            </a:br>
            <a:endParaRPr lang="en-US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alibri (Body)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latin typeface="Calibri (Body)"/>
              </a:rPr>
              <a:t>Features of the </a:t>
            </a:r>
            <a:r>
              <a:rPr lang="en-US" sz="2400" dirty="0" smtClean="0">
                <a:latin typeface="Calibri (Body)"/>
              </a:rPr>
              <a:t>System</a:t>
            </a:r>
          </a:p>
          <a:p>
            <a:r>
              <a:rPr lang="en-US" sz="2400" dirty="0" smtClean="0">
                <a:latin typeface="Calibri (Body)"/>
              </a:rPr>
              <a:t>Project </a:t>
            </a:r>
            <a:r>
              <a:rPr lang="en-US" sz="2400" dirty="0" smtClean="0">
                <a:latin typeface="Calibri (Body)"/>
              </a:rPr>
              <a:t>Objectives</a:t>
            </a:r>
          </a:p>
          <a:p>
            <a:r>
              <a:rPr lang="en-US" sz="2400" dirty="0" smtClean="0">
                <a:latin typeface="Calibri (Body)"/>
              </a:rPr>
              <a:t>System Architecture</a:t>
            </a:r>
            <a:r>
              <a:rPr lang="en-US" sz="2400" dirty="0" smtClean="0">
                <a:latin typeface="Calibri (Body)"/>
              </a:rPr>
              <a:t> </a:t>
            </a:r>
          </a:p>
          <a:p>
            <a:r>
              <a:rPr lang="en-US" sz="2400" dirty="0" smtClean="0">
                <a:latin typeface="Calibri (Body)"/>
                <a:cs typeface="Times New Roman" panose="02020603050405020304" pitchFamily="18" charset="0"/>
              </a:rPr>
              <a:t>Conclusion</a:t>
            </a:r>
            <a:endParaRPr lang="en-US" sz="2400" dirty="0">
              <a:latin typeface="Calibri (Body)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Calibri (Body)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7" name="Parallelogram 6"/>
          <p:cNvSpPr/>
          <p:nvPr/>
        </p:nvSpPr>
        <p:spPr>
          <a:xfrm>
            <a:off x="353292" y="6549091"/>
            <a:ext cx="11398826" cy="259772"/>
          </a:xfrm>
          <a:custGeom>
            <a:avLst/>
            <a:gdLst>
              <a:gd name="connsiteX0" fmla="*/ 0 w 9996055"/>
              <a:gd name="connsiteY0" fmla="*/ 238991 h 238991"/>
              <a:gd name="connsiteX1" fmla="*/ 59748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541453 w 9996055"/>
              <a:gd name="connsiteY3" fmla="*/ 238991 h 238991"/>
              <a:gd name="connsiteX4" fmla="*/ 0 w 9996055"/>
              <a:gd name="connsiteY4" fmla="*/ 238991 h 238991"/>
              <a:gd name="connsiteX0" fmla="*/ 12988 w 10009043"/>
              <a:gd name="connsiteY0" fmla="*/ 238991 h 238991"/>
              <a:gd name="connsiteX1" fmla="*/ 0 w 10009043"/>
              <a:gd name="connsiteY1" fmla="*/ 10391 h 238991"/>
              <a:gd name="connsiteX2" fmla="*/ 10009043 w 10009043"/>
              <a:gd name="connsiteY2" fmla="*/ 0 h 238991"/>
              <a:gd name="connsiteX3" fmla="*/ 9554441 w 10009043"/>
              <a:gd name="connsiteY3" fmla="*/ 238991 h 238991"/>
              <a:gd name="connsiteX4" fmla="*/ 12988 w 10009043"/>
              <a:gd name="connsiteY4" fmla="*/ 238991 h 238991"/>
              <a:gd name="connsiteX0" fmla="*/ 519208 w 10009043"/>
              <a:gd name="connsiteY0" fmla="*/ 259772 h 259772"/>
              <a:gd name="connsiteX1" fmla="*/ 0 w 10009043"/>
              <a:gd name="connsiteY1" fmla="*/ 10391 h 259772"/>
              <a:gd name="connsiteX2" fmla="*/ 10009043 w 10009043"/>
              <a:gd name="connsiteY2" fmla="*/ 0 h 259772"/>
              <a:gd name="connsiteX3" fmla="*/ 9554441 w 10009043"/>
              <a:gd name="connsiteY3" fmla="*/ 238991 h 259772"/>
              <a:gd name="connsiteX4" fmla="*/ 519208 w 10009043"/>
              <a:gd name="connsiteY4" fmla="*/ 259772 h 25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043" h="259772">
                <a:moveTo>
                  <a:pt x="519208" y="259772"/>
                </a:moveTo>
                <a:lnTo>
                  <a:pt x="0" y="10391"/>
                </a:lnTo>
                <a:lnTo>
                  <a:pt x="10009043" y="0"/>
                </a:lnTo>
                <a:lnTo>
                  <a:pt x="9554441" y="238991"/>
                </a:lnTo>
                <a:lnTo>
                  <a:pt x="519208" y="2597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p:sp>
        <p:nvSpPr>
          <p:cNvPr id="8" name="Parallelogram 6"/>
          <p:cNvSpPr/>
          <p:nvPr/>
        </p:nvSpPr>
        <p:spPr>
          <a:xfrm flipV="1">
            <a:off x="588475" y="56697"/>
            <a:ext cx="11398826" cy="259772"/>
          </a:xfrm>
          <a:custGeom>
            <a:avLst/>
            <a:gdLst>
              <a:gd name="connsiteX0" fmla="*/ 0 w 9996055"/>
              <a:gd name="connsiteY0" fmla="*/ 238991 h 238991"/>
              <a:gd name="connsiteX1" fmla="*/ 59748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936307 w 9996055"/>
              <a:gd name="connsiteY3" fmla="*/ 238991 h 238991"/>
              <a:gd name="connsiteX4" fmla="*/ 0 w 9996055"/>
              <a:gd name="connsiteY4" fmla="*/ 238991 h 238991"/>
              <a:gd name="connsiteX0" fmla="*/ 0 w 9996055"/>
              <a:gd name="connsiteY0" fmla="*/ 238991 h 238991"/>
              <a:gd name="connsiteX1" fmla="*/ 527339 w 9996055"/>
              <a:gd name="connsiteY1" fmla="*/ 0 h 238991"/>
              <a:gd name="connsiteX2" fmla="*/ 9996055 w 9996055"/>
              <a:gd name="connsiteY2" fmla="*/ 0 h 238991"/>
              <a:gd name="connsiteX3" fmla="*/ 9541453 w 9996055"/>
              <a:gd name="connsiteY3" fmla="*/ 238991 h 238991"/>
              <a:gd name="connsiteX4" fmla="*/ 0 w 9996055"/>
              <a:gd name="connsiteY4" fmla="*/ 238991 h 238991"/>
              <a:gd name="connsiteX0" fmla="*/ 12988 w 10009043"/>
              <a:gd name="connsiteY0" fmla="*/ 238991 h 238991"/>
              <a:gd name="connsiteX1" fmla="*/ 0 w 10009043"/>
              <a:gd name="connsiteY1" fmla="*/ 10391 h 238991"/>
              <a:gd name="connsiteX2" fmla="*/ 10009043 w 10009043"/>
              <a:gd name="connsiteY2" fmla="*/ 0 h 238991"/>
              <a:gd name="connsiteX3" fmla="*/ 9554441 w 10009043"/>
              <a:gd name="connsiteY3" fmla="*/ 238991 h 238991"/>
              <a:gd name="connsiteX4" fmla="*/ 12988 w 10009043"/>
              <a:gd name="connsiteY4" fmla="*/ 238991 h 238991"/>
              <a:gd name="connsiteX0" fmla="*/ 519208 w 10009043"/>
              <a:gd name="connsiteY0" fmla="*/ 259772 h 259772"/>
              <a:gd name="connsiteX1" fmla="*/ 0 w 10009043"/>
              <a:gd name="connsiteY1" fmla="*/ 10391 h 259772"/>
              <a:gd name="connsiteX2" fmla="*/ 10009043 w 10009043"/>
              <a:gd name="connsiteY2" fmla="*/ 0 h 259772"/>
              <a:gd name="connsiteX3" fmla="*/ 9554441 w 10009043"/>
              <a:gd name="connsiteY3" fmla="*/ 238991 h 259772"/>
              <a:gd name="connsiteX4" fmla="*/ 519208 w 10009043"/>
              <a:gd name="connsiteY4" fmla="*/ 259772 h 259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9043" h="259772">
                <a:moveTo>
                  <a:pt x="519208" y="259772"/>
                </a:moveTo>
                <a:lnTo>
                  <a:pt x="0" y="10391"/>
                </a:lnTo>
                <a:lnTo>
                  <a:pt x="10009043" y="0"/>
                </a:lnTo>
                <a:lnTo>
                  <a:pt x="9554441" y="238991"/>
                </a:lnTo>
                <a:lnTo>
                  <a:pt x="519208" y="259772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 (Body)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25553"/>
            <a:ext cx="1180119" cy="1304651"/>
            <a:chOff x="5449281" y="2761932"/>
            <a:chExt cx="1289974" cy="1334135"/>
          </a:xfrm>
        </p:grpSpPr>
        <p:sp>
          <p:nvSpPr>
            <p:cNvPr id="4" name="Shape 454"/>
            <p:cNvSpPr/>
            <p:nvPr/>
          </p:nvSpPr>
          <p:spPr>
            <a:xfrm>
              <a:off x="5452745" y="2761932"/>
              <a:ext cx="1286510" cy="1334135"/>
            </a:xfrm>
            <a:custGeom>
              <a:avLst/>
              <a:gdLst/>
              <a:ahLst/>
              <a:cxnLst/>
              <a:rect l="0" t="0" r="0" b="0"/>
              <a:pathLst>
                <a:path w="1286905" h="1334619">
                  <a:moveTo>
                    <a:pt x="0" y="0"/>
                  </a:moveTo>
                  <a:lnTo>
                    <a:pt x="1286905" y="0"/>
                  </a:lnTo>
                  <a:lnTo>
                    <a:pt x="1286905" y="1334619"/>
                  </a:lnTo>
                  <a:lnTo>
                    <a:pt x="0" y="1334619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92929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>
                <a:latin typeface="Calibri (Body)"/>
              </a:endParaRPr>
            </a:p>
          </p:txBody>
        </p:sp>
        <p:pic>
          <p:nvPicPr>
            <p:cNvPr id="5" name="Picture 4"/>
            <p:cNvPicPr/>
            <p:nvPr/>
          </p:nvPicPr>
          <p:blipFill rotWithShape="1">
            <a:blip r:embed="rId2" cstate="print"/>
            <a:srcRect l="3435" t="5682" r="9680" b="18466"/>
            <a:stretch/>
          </p:blipFill>
          <p:spPr>
            <a:xfrm>
              <a:off x="5449281" y="2761932"/>
              <a:ext cx="1286510" cy="13341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363293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6780"/>
            <a:ext cx="5875116" cy="1325563"/>
          </a:xfrm>
        </p:spPr>
        <p:txBody>
          <a:bodyPr/>
          <a:lstStyle/>
          <a:p>
            <a:r>
              <a:rPr b="1" dirty="0"/>
              <a:t>Problem </a:t>
            </a:r>
            <a:r>
              <a:rPr b="1" dirty="0" smtClean="0"/>
              <a:t>Statement</a:t>
            </a:r>
            <a:r>
              <a:rPr lang="en-US" b="1" dirty="0" smtClean="0"/>
              <a:t> :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660" y="1592161"/>
            <a:ext cx="7402750" cy="1073218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dirty="0" smtClean="0"/>
              <a:t>Traditional </a:t>
            </a:r>
            <a:r>
              <a:rPr dirty="0"/>
              <a:t>cafes rely on manual </a:t>
            </a:r>
            <a:r>
              <a:rPr dirty="0" smtClean="0"/>
              <a:t>order-taking, leading </a:t>
            </a:r>
            <a:r>
              <a:rPr dirty="0"/>
              <a:t>to</a:t>
            </a:r>
            <a:r>
              <a:rPr dirty="0" smtClean="0"/>
              <a:t>: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1138136" y="2830748"/>
            <a:ext cx="63521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Order mismanagement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Increased waiting time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Inefficient workflow</a:t>
            </a:r>
          </a:p>
          <a:p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Need for a digital solution to streamline         </a:t>
            </a:r>
            <a:r>
              <a:rPr lang="en-US" sz="2800" dirty="0" smtClean="0"/>
              <a:t>      operations</a:t>
            </a:r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74" y="179930"/>
            <a:ext cx="4509304" cy="1325563"/>
          </a:xfrm>
        </p:spPr>
        <p:txBody>
          <a:bodyPr/>
          <a:lstStyle/>
          <a:p>
            <a:r>
              <a:rPr b="1" dirty="0"/>
              <a:t>Solution </a:t>
            </a:r>
            <a:r>
              <a:rPr b="1" dirty="0" smtClean="0"/>
              <a:t>Overview</a:t>
            </a:r>
            <a:r>
              <a:rPr lang="en-US" b="1" dirty="0" smtClean="0"/>
              <a:t> :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47826" cy="2240537"/>
          </a:xfrm>
        </p:spPr>
        <p:txBody>
          <a:bodyPr/>
          <a:lstStyle/>
          <a:p>
            <a:r>
              <a:rPr dirty="0"/>
              <a:t>Our Cafe Management System enables:</a:t>
            </a:r>
          </a:p>
          <a:p>
            <a:r>
              <a:rPr dirty="0" smtClean="0"/>
              <a:t>Customers </a:t>
            </a:r>
            <a:r>
              <a:rPr dirty="0"/>
              <a:t>to order food from their table via a website</a:t>
            </a:r>
          </a:p>
          <a:p>
            <a:r>
              <a:rPr dirty="0" smtClean="0"/>
              <a:t>Orders </a:t>
            </a:r>
            <a:r>
              <a:rPr dirty="0"/>
              <a:t>to be recorded in an Admin Panel for chefs</a:t>
            </a:r>
          </a:p>
          <a:p>
            <a:r>
              <a:rPr dirty="0" smtClean="0"/>
              <a:t>Efficient </a:t>
            </a:r>
            <a:r>
              <a:rPr dirty="0"/>
              <a:t>food preparation and management</a:t>
            </a:r>
          </a:p>
        </p:txBody>
      </p:sp>
      <p:pic>
        <p:nvPicPr>
          <p:cNvPr id="4" name="Picture 2" descr="GitHub - theArjun/cafeteria-management-system: Cafeteria management ...">
            <a:extLst>
              <a:ext uri="{FF2B5EF4-FFF2-40B4-BE49-F238E27FC236}">
                <a16:creationId xmlns="" xmlns:a16="http://schemas.microsoft.com/office/drawing/2014/main" id="{47824C9A-729D-3C79-0DA2-B75E94E45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35" y="4234846"/>
            <a:ext cx="4001235" cy="22804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277" y="209484"/>
            <a:ext cx="6418633" cy="1325563"/>
          </a:xfrm>
        </p:spPr>
        <p:txBody>
          <a:bodyPr/>
          <a:lstStyle/>
          <a:p>
            <a:r>
              <a:rPr b="1" dirty="0"/>
              <a:t>Features of the </a:t>
            </a:r>
            <a:r>
              <a:rPr b="1" dirty="0" smtClean="0"/>
              <a:t>System</a:t>
            </a:r>
            <a:r>
              <a:rPr lang="en-US" b="1" dirty="0" smtClean="0"/>
              <a:t> :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289" y="1524067"/>
            <a:ext cx="7333034" cy="463354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dirty="0"/>
              <a:t>1. Customer Side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). </a:t>
            </a:r>
            <a:r>
              <a:rPr dirty="0" smtClean="0"/>
              <a:t>Browse </a:t>
            </a:r>
            <a:r>
              <a:rPr dirty="0"/>
              <a:t>menu &amp; place orders</a:t>
            </a:r>
          </a:p>
          <a:p>
            <a:pPr marL="0" indent="0">
              <a:buNone/>
            </a:pPr>
            <a:r>
              <a:rPr lang="en-US" dirty="0" smtClean="0"/>
              <a:t>    ii). </a:t>
            </a:r>
            <a:r>
              <a:rPr dirty="0" smtClean="0"/>
              <a:t>Real-time </a:t>
            </a:r>
            <a:r>
              <a:rPr dirty="0"/>
              <a:t>order tracking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lang="en-US" dirty="0" smtClean="0"/>
              <a:t>  iii). </a:t>
            </a:r>
            <a:r>
              <a:rPr dirty="0" smtClean="0"/>
              <a:t>User-friendly interface</a:t>
            </a:r>
            <a:endParaRPr lang="en-US" dirty="0" smtClean="0"/>
          </a:p>
          <a:p>
            <a:pPr marL="0" indent="0">
              <a:buNone/>
            </a:pPr>
            <a:endParaRPr dirty="0"/>
          </a:p>
          <a:p>
            <a:pPr>
              <a:buNone/>
            </a:pPr>
            <a:r>
              <a:rPr dirty="0"/>
              <a:t>2. Admin Panel (Chef/Kitchen Side)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).</a:t>
            </a:r>
            <a:r>
              <a:rPr lang="en-US" dirty="0" smtClean="0"/>
              <a:t> </a:t>
            </a:r>
            <a:r>
              <a:rPr dirty="0" smtClean="0"/>
              <a:t>View </a:t>
            </a:r>
            <a:r>
              <a:rPr dirty="0"/>
              <a:t>&amp; manage incoming orders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lang="en-US" dirty="0" smtClean="0"/>
              <a:t>   ii). </a:t>
            </a:r>
            <a:r>
              <a:rPr dirty="0" smtClean="0"/>
              <a:t>Order </a:t>
            </a:r>
            <a:r>
              <a:rPr dirty="0"/>
              <a:t>status updates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 iii). </a:t>
            </a:r>
            <a:r>
              <a:rPr dirty="0" smtClean="0"/>
              <a:t>Database </a:t>
            </a:r>
            <a:r>
              <a:rPr dirty="0"/>
              <a:t>management for food items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D3CC963-8B53-8BB3-B44F-0ED236B6F5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6728" y="1964988"/>
            <a:ext cx="3312825" cy="26751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7368251" cy="1325563"/>
          </a:xfrm>
        </p:spPr>
        <p:txBody>
          <a:bodyPr/>
          <a:lstStyle/>
          <a:p>
            <a:r>
              <a:rPr lang="en-US" b="1" dirty="0" smtClean="0"/>
              <a:t>Project </a:t>
            </a:r>
            <a:r>
              <a:rPr lang="en-US" b="1" dirty="0" smtClean="0"/>
              <a:t>Objectives: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442276" cy="3163064"/>
          </a:xfrm>
        </p:spPr>
        <p:txBody>
          <a:bodyPr/>
          <a:lstStyle/>
          <a:p>
            <a:r>
              <a:rPr lang="en-US" dirty="0" smtClean="0"/>
              <a:t>Enhance Customer </a:t>
            </a:r>
            <a:r>
              <a:rPr lang="en-US" dirty="0" smtClean="0"/>
              <a:t>Experience</a:t>
            </a:r>
          </a:p>
          <a:p>
            <a:r>
              <a:rPr lang="en-US" dirty="0" smtClean="0"/>
              <a:t>Improve Order </a:t>
            </a:r>
            <a:r>
              <a:rPr lang="en-US" dirty="0" smtClean="0"/>
              <a:t>Management</a:t>
            </a:r>
          </a:p>
          <a:p>
            <a:r>
              <a:rPr lang="en-US" dirty="0" smtClean="0"/>
              <a:t>Increase Efficiency in </a:t>
            </a:r>
            <a:r>
              <a:rPr lang="en-US" dirty="0" smtClean="0"/>
              <a:t>Cafes</a:t>
            </a:r>
          </a:p>
          <a:p>
            <a:r>
              <a:rPr lang="en-US" dirty="0" smtClean="0"/>
              <a:t>Digital Transformation of </a:t>
            </a:r>
            <a:r>
              <a:rPr lang="en-US" dirty="0" smtClean="0"/>
              <a:t>Cafes</a:t>
            </a:r>
          </a:p>
          <a:p>
            <a:r>
              <a:rPr lang="en-US" dirty="0" smtClean="0"/>
              <a:t>Scalable &amp; Secure </a:t>
            </a:r>
            <a:r>
              <a:rPr lang="en-US" dirty="0" smtClean="0"/>
              <a:t>System</a:t>
            </a:r>
            <a:endParaRPr lang="en-US" dirty="0" smtClean="0"/>
          </a:p>
        </p:txBody>
      </p:sp>
      <p:pic>
        <p:nvPicPr>
          <p:cNvPr id="4098" name="Picture 2" descr="Project Objectives Examples &amp; Tips to Accomplish Your Goa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32912" y="2094495"/>
            <a:ext cx="5759088" cy="26500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740" y="141389"/>
            <a:ext cx="6136532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Software </a:t>
            </a:r>
            <a:r>
              <a:rPr lang="en-US" dirty="0" smtClean="0">
                <a:latin typeface="Calibri (Body)"/>
                <a:cs typeface="Times New Roman" panose="02020603050405020304" pitchFamily="18" charset="0"/>
              </a:rPr>
              <a:t>Requirement</a:t>
            </a:r>
            <a:r>
              <a:rPr lang="en-US" b="1" dirty="0" smtClean="0">
                <a:latin typeface="Calibri (Body)"/>
              </a:rPr>
              <a:t>:</a:t>
            </a:r>
            <a:endParaRPr b="1" dirty="0">
              <a:latin typeface="Calibri (Body)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5708515" cy="3514860"/>
          </a:xfrm>
        </p:spPr>
        <p:txBody>
          <a:bodyPr/>
          <a:lstStyle/>
          <a:p>
            <a:r>
              <a:rPr dirty="0"/>
              <a:t>Frontend: HTML, CSS, JavaScript</a:t>
            </a:r>
          </a:p>
          <a:p>
            <a:r>
              <a:rPr dirty="0"/>
              <a:t>Backend: Django Framework</a:t>
            </a:r>
          </a:p>
          <a:p>
            <a:r>
              <a:rPr dirty="0"/>
              <a:t>Database: </a:t>
            </a:r>
            <a:r>
              <a:rPr dirty="0" err="1"/>
              <a:t>SQLite</a:t>
            </a:r>
            <a:endParaRPr dirty="0"/>
          </a:p>
          <a:p>
            <a:r>
              <a:rPr dirty="0"/>
              <a:t>Hosting: Local </a:t>
            </a:r>
            <a:r>
              <a:rPr dirty="0" smtClean="0"/>
              <a:t>server</a:t>
            </a:r>
            <a:endParaRPr dirty="0"/>
          </a:p>
        </p:txBody>
      </p:sp>
      <p:grpSp>
        <p:nvGrpSpPr>
          <p:cNvPr id="12" name="Group 11"/>
          <p:cNvGrpSpPr/>
          <p:nvPr/>
        </p:nvGrpSpPr>
        <p:grpSpPr>
          <a:xfrm>
            <a:off x="7589772" y="1045203"/>
            <a:ext cx="4094768" cy="2663776"/>
            <a:chOff x="7259032" y="373995"/>
            <a:chExt cx="4094768" cy="2663776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9E6F18FE-192D-93B5-7345-9F12D221E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="" xmlns:a14="http://schemas.microsoft.com/office/drawing/2010/main">
                    <a14:imgLayer r:embed="rId3">
                      <a14:imgEffect>
                        <a14:backgroundRemoval t="4502" b="97156" l="2400" r="94800">
                          <a14:foregroundMark x1="2533" y1="38152" x2="16533" y2="55213"/>
                          <a14:foregroundMark x1="16533" y1="55213" x2="28000" y2="42417"/>
                          <a14:foregroundMark x1="28000" y1="42417" x2="18000" y2="39810"/>
                          <a14:foregroundMark x1="18000" y1="39810" x2="17200" y2="37915"/>
                          <a14:foregroundMark x1="27079" y1="32201" x2="27467" y2="33886"/>
                          <a14:foregroundMark x1="26778" y1="30891" x2="26887" y2="31365"/>
                          <a14:foregroundMark x1="52000" y1="4976" x2="52267" y2="5687"/>
                          <a14:foregroundMark x1="78800" y1="44313" x2="89867" y2="73697"/>
                          <a14:foregroundMark x1="89867" y1="73697" x2="88933" y2="58294"/>
                          <a14:foregroundMark x1="88933" y1="58294" x2="80800" y2="64929"/>
                          <a14:foregroundMark x1="80800" y1="64929" x2="79200" y2="55450"/>
                          <a14:foregroundMark x1="82133" y1="44550" x2="98667" y2="36493"/>
                          <a14:foregroundMark x1="98667" y1="36493" x2="70267" y2="44550"/>
                          <a14:foregroundMark x1="70267" y1="44550" x2="74267" y2="69194"/>
                          <a14:foregroundMark x1="74267" y1="69194" x2="82933" y2="75118"/>
                          <a14:foregroundMark x1="82933" y1="75118" x2="81200" y2="91706"/>
                          <a14:foregroundMark x1="81200" y1="91706" x2="95733" y2="84123"/>
                          <a14:foregroundMark x1="95733" y1="84123" x2="94933" y2="57583"/>
                          <a14:foregroundMark x1="94933" y1="57583" x2="88267" y2="81517"/>
                          <a14:foregroundMark x1="88267" y1="81517" x2="76267" y2="66114"/>
                          <a14:foregroundMark x1="76267" y1="66114" x2="84533" y2="79621"/>
                          <a14:foregroundMark x1="84533" y1="79621" x2="73067" y2="59479"/>
                          <a14:foregroundMark x1="73067" y1="59479" x2="73067" y2="55213"/>
                          <a14:foregroundMark x1="9867" y1="55213" x2="10800" y2="71801"/>
                          <a14:foregroundMark x1="10800" y1="71801" x2="24400" y2="69905"/>
                          <a14:foregroundMark x1="24400" y1="69905" x2="15867" y2="75829"/>
                          <a14:foregroundMark x1="15867" y1="75829" x2="14267" y2="75829"/>
                          <a14:foregroundMark x1="11867" y1="73697" x2="20667" y2="82464"/>
                          <a14:foregroundMark x1="20667" y1="82464" x2="21733" y2="73223"/>
                          <a14:foregroundMark x1="16667" y1="97156" x2="16667" y2="94787"/>
                          <a14:foregroundMark x1="74800" y1="45024" x2="81867" y2="46919"/>
                          <a14:backgroundMark x1="6267" y1="25355" x2="15733" y2="23223"/>
                          <a14:backgroundMark x1="15733" y1="23223" x2="14400" y2="31991"/>
                          <a14:backgroundMark x1="48000" y1="4028" x2="46667" y2="7820"/>
                          <a14:backgroundMark x1="23867" y1="33412" x2="26667" y2="31280"/>
                          <a14:backgroundMark x1="55600" y1="12322" x2="52667" y2="4976"/>
                          <a14:backgroundMark x1="26800" y1="31517" x2="27200" y2="31991"/>
                          <a14:backgroundMark x1="52400" y1="4739" x2="52400" y2="473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59032" y="373995"/>
              <a:ext cx="4094768" cy="227538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88EC09E4-EDF5-E100-DE2F-044A334E89CD}"/>
                </a:ext>
              </a:extLst>
            </p:cNvPr>
            <p:cNvSpPr txBox="1"/>
            <p:nvPr/>
          </p:nvSpPr>
          <p:spPr>
            <a:xfrm>
              <a:off x="7577845" y="2668439"/>
              <a:ext cx="80739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New roman"/>
                </a:rPr>
                <a:t>HTML</a:t>
              </a:r>
              <a:endParaRPr lang="en-IN" sz="1800" dirty="0">
                <a:latin typeface="New roman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923D793-4E32-0FBF-1869-0BB1D3C8B147}"/>
                </a:ext>
              </a:extLst>
            </p:cNvPr>
            <p:cNvSpPr txBox="1"/>
            <p:nvPr/>
          </p:nvSpPr>
          <p:spPr>
            <a:xfrm>
              <a:off x="8907295" y="2183160"/>
              <a:ext cx="7425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New roman"/>
                </a:rPr>
                <a:t>CSS</a:t>
              </a:r>
              <a:endParaRPr lang="en-IN" sz="1800" dirty="0">
                <a:latin typeface="New roman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AA09281-8A99-F1F0-F25C-633CEFC9F5F7}"/>
                </a:ext>
              </a:extLst>
            </p:cNvPr>
            <p:cNvSpPr txBox="1"/>
            <p:nvPr/>
          </p:nvSpPr>
          <p:spPr>
            <a:xfrm>
              <a:off x="10447506" y="2653358"/>
              <a:ext cx="661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New roman"/>
                </a:rPr>
                <a:t>JS</a:t>
              </a:r>
              <a:endParaRPr lang="en-IN" sz="1800" dirty="0">
                <a:latin typeface="New roman"/>
              </a:endParaRPr>
            </a:p>
          </p:txBody>
        </p:sp>
      </p:grpSp>
      <p:pic>
        <p:nvPicPr>
          <p:cNvPr id="11" name="Picture 2" descr="Web frameworks in Python - Django">
            <a:extLst>
              <a:ext uri="{FF2B5EF4-FFF2-40B4-BE49-F238E27FC236}">
                <a16:creationId xmlns="" xmlns:a16="http://schemas.microsoft.com/office/drawing/2014/main" id="{2718EB19-C244-B10B-D6FD-1B9500C22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79" y="4293295"/>
            <a:ext cx="4345459" cy="25647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7947D0E7-B126-2C29-EF26-9FEBE9EAFA56}"/>
              </a:ext>
            </a:extLst>
          </p:cNvPr>
          <p:cNvSpPr txBox="1"/>
          <p:nvPr/>
        </p:nvSpPr>
        <p:spPr>
          <a:xfrm>
            <a:off x="8027615" y="917955"/>
            <a:ext cx="32114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New roman"/>
              </a:rPr>
              <a:t>Frontend Technologies :</a:t>
            </a:r>
            <a:endParaRPr lang="en-IN" sz="1800" b="1" dirty="0">
              <a:latin typeface="New roman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A588381-3F5E-DF91-5398-D4DDFD58D9E4}"/>
              </a:ext>
            </a:extLst>
          </p:cNvPr>
          <p:cNvSpPr txBox="1"/>
          <p:nvPr/>
        </p:nvSpPr>
        <p:spPr>
          <a:xfrm>
            <a:off x="8589522" y="3874152"/>
            <a:ext cx="2354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New roman"/>
              </a:rPr>
              <a:t>BACKEND:</a:t>
            </a:r>
            <a:endParaRPr lang="en-IN" sz="1800" b="1" dirty="0">
              <a:latin typeface="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891268" cy="1325563"/>
          </a:xfrm>
        </p:spPr>
        <p:txBody>
          <a:bodyPr/>
          <a:lstStyle/>
          <a:p>
            <a:r>
              <a:rPr b="1" dirty="0"/>
              <a:t>User </a:t>
            </a:r>
            <a:r>
              <a:rPr b="1" dirty="0" smtClean="0"/>
              <a:t>Flow</a:t>
            </a:r>
            <a:r>
              <a:rPr lang="en-US" b="1" dirty="0" smtClean="0"/>
              <a:t>: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1. Customer visits the website</a:t>
            </a:r>
          </a:p>
          <a:p>
            <a:pPr>
              <a:buNone/>
            </a:pPr>
            <a:r>
              <a:rPr dirty="0"/>
              <a:t>2. Selects food items &amp; places an order</a:t>
            </a:r>
          </a:p>
          <a:p>
            <a:pPr>
              <a:buNone/>
            </a:pPr>
            <a:r>
              <a:rPr dirty="0"/>
              <a:t>3. Order details are sent to the admin panel</a:t>
            </a:r>
          </a:p>
          <a:p>
            <a:pPr>
              <a:buNone/>
            </a:pPr>
            <a:r>
              <a:rPr dirty="0"/>
              <a:t>4. Chef prepares the food</a:t>
            </a:r>
          </a:p>
          <a:p>
            <a:pPr>
              <a:buNone/>
            </a:pPr>
            <a:r>
              <a:rPr dirty="0"/>
              <a:t>5. Order status is updated and </a:t>
            </a:r>
            <a:r>
              <a:rPr dirty="0" smtClean="0"/>
              <a:t>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75" y="260953"/>
            <a:ext cx="6083461" cy="1325563"/>
          </a:xfrm>
        </p:spPr>
        <p:txBody>
          <a:bodyPr/>
          <a:lstStyle/>
          <a:p>
            <a:r>
              <a:rPr b="1" dirty="0"/>
              <a:t>Future </a:t>
            </a:r>
            <a:r>
              <a:rPr b="1" dirty="0" smtClean="0"/>
              <a:t>Enhancements</a:t>
            </a:r>
            <a:r>
              <a:rPr lang="en-US" b="1" dirty="0" smtClean="0"/>
              <a:t>: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615896" cy="4459428"/>
          </a:xfrm>
        </p:spPr>
        <p:txBody>
          <a:bodyPr/>
          <a:lstStyle/>
          <a:p>
            <a:r>
              <a:rPr dirty="0" smtClean="0"/>
              <a:t>Mobile </a:t>
            </a:r>
            <a:r>
              <a:rPr dirty="0"/>
              <a:t>App Development</a:t>
            </a:r>
          </a:p>
          <a:p>
            <a:r>
              <a:rPr dirty="0" smtClean="0"/>
              <a:t>AI-based </a:t>
            </a:r>
            <a:r>
              <a:rPr dirty="0"/>
              <a:t>Order Recommendation System</a:t>
            </a:r>
          </a:p>
          <a:p>
            <a:r>
              <a:rPr dirty="0" smtClean="0"/>
              <a:t>Online </a:t>
            </a:r>
            <a:r>
              <a:rPr dirty="0"/>
              <a:t>Payment </a:t>
            </a:r>
            <a:r>
              <a:rPr dirty="0" smtClean="0"/>
              <a:t>Integration</a:t>
            </a:r>
            <a:endParaRPr lang="en-US" dirty="0" smtClean="0"/>
          </a:p>
          <a:p>
            <a:r>
              <a:rPr lang="en-US" dirty="0" smtClean="0"/>
              <a:t>Table Reservation </a:t>
            </a:r>
            <a:r>
              <a:rPr lang="en-US" dirty="0" smtClean="0"/>
              <a:t>Feature</a:t>
            </a:r>
          </a:p>
          <a:p>
            <a:r>
              <a:rPr lang="en-US" dirty="0" smtClean="0"/>
              <a:t>Order Status Tracking for Customers</a:t>
            </a:r>
            <a:endParaRPr dirty="0"/>
          </a:p>
        </p:txBody>
      </p:sp>
      <p:pic>
        <p:nvPicPr>
          <p:cNvPr id="3074" name="Picture 2" descr="Project Goals Vector Art, Icons, and Graphic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05498" y="1643605"/>
            <a:ext cx="4462985" cy="335665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IML template" id="{A582DF50-CA20-4E39-9F6B-D62AA82E090D}" vid="{64422D4D-F908-4C3E-8895-83C3E8A2D8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AIML template</Template>
  <TotalTime>106</TotalTime>
  <Words>453</Words>
  <Application>Microsoft Office PowerPoint</Application>
  <PresentationFormat>Custom</PresentationFormat>
  <Paragraphs>87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Outline </vt:lpstr>
      <vt:lpstr>Problem Statement :</vt:lpstr>
      <vt:lpstr>Solution Overview :</vt:lpstr>
      <vt:lpstr>Features of the System :</vt:lpstr>
      <vt:lpstr>Project Objectives:</vt:lpstr>
      <vt:lpstr>Software Requirement:</vt:lpstr>
      <vt:lpstr>User Flow:</vt:lpstr>
      <vt:lpstr>Future Enhancements:</vt:lpstr>
      <vt:lpstr>Conclusion:</vt:lpstr>
      <vt:lpstr>Slide 11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RCPIT</dc:creator>
  <cp:lastModifiedBy>admin</cp:lastModifiedBy>
  <cp:revision>22</cp:revision>
  <dcterms:created xsi:type="dcterms:W3CDTF">2023-11-04T09:41:24Z</dcterms:created>
  <dcterms:modified xsi:type="dcterms:W3CDTF">2025-04-02T19:02:37Z</dcterms:modified>
</cp:coreProperties>
</file>