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8" r:id="rId2"/>
    <p:sldId id="262" r:id="rId3"/>
    <p:sldId id="264" r:id="rId4"/>
    <p:sldId id="265" r:id="rId5"/>
    <p:sldId id="266" r:id="rId6"/>
    <p:sldId id="269" r:id="rId7"/>
    <p:sldId id="267" r:id="rId8"/>
    <p:sldId id="268" r:id="rId9"/>
    <p:sldId id="270"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a:srgbClr val="CCCC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1"/>
    <p:restoredTop sz="94643"/>
  </p:normalViewPr>
  <p:slideViewPr>
    <p:cSldViewPr snapToGrid="0" snapToObjects="1">
      <p:cViewPr varScale="1">
        <p:scale>
          <a:sx n="81" d="100"/>
          <a:sy n="81" d="100"/>
        </p:scale>
        <p:origin x="72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image" Target="../media/image40.png"/><Relationship Id="rId4"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A1B391-CA6D-4509-AAC3-ABEE85CD63A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88C378E-C1EF-465E-9537-000537345560}">
      <dgm:prSet phldrT="[Text]" custT="1"/>
      <dgm:spPr/>
      <dgm:t>
        <a:bodyPr/>
        <a:lstStyle/>
        <a:p>
          <a:r>
            <a:rPr lang="en-US" sz="1200" dirty="0"/>
            <a:t>Preliminary Analysis</a:t>
          </a:r>
        </a:p>
      </dgm:t>
    </dgm:pt>
    <dgm:pt modelId="{7C19CF6C-1C5D-4341-9EA2-D93FC35EE6B0}" type="parTrans" cxnId="{FFD30A9A-00C1-497B-B76E-C2B7FB26323B}">
      <dgm:prSet/>
      <dgm:spPr/>
      <dgm:t>
        <a:bodyPr/>
        <a:lstStyle/>
        <a:p>
          <a:endParaRPr lang="en-US" sz="1200"/>
        </a:p>
      </dgm:t>
    </dgm:pt>
    <dgm:pt modelId="{88D47717-A87C-45D0-B504-3B4FC933AC2B}" type="sibTrans" cxnId="{FFD30A9A-00C1-497B-B76E-C2B7FB26323B}">
      <dgm:prSet/>
      <dgm:spPr/>
      <dgm:t>
        <a:bodyPr/>
        <a:lstStyle/>
        <a:p>
          <a:endParaRPr lang="en-US" sz="1200"/>
        </a:p>
      </dgm:t>
    </dgm:pt>
    <dgm:pt modelId="{C11620B4-D365-43DF-9870-42CC8AEC5961}">
      <dgm:prSet phldrT="[Text]" custT="1"/>
      <dgm:spPr/>
      <dgm:t>
        <a:bodyPr/>
        <a:lstStyle/>
        <a:p>
          <a:r>
            <a:rPr lang="en-US" sz="1200" dirty="0"/>
            <a:t>Estimate the distribution type of dataset.</a:t>
          </a:r>
        </a:p>
      </dgm:t>
    </dgm:pt>
    <dgm:pt modelId="{6C6F008A-DF37-4AE5-9330-1CA464C1704E}" type="parTrans" cxnId="{4B9C2AC2-3EDD-4231-938A-EE1E07875E18}">
      <dgm:prSet/>
      <dgm:spPr/>
      <dgm:t>
        <a:bodyPr/>
        <a:lstStyle/>
        <a:p>
          <a:endParaRPr lang="en-US" sz="1200"/>
        </a:p>
      </dgm:t>
    </dgm:pt>
    <dgm:pt modelId="{FB319F2B-8027-40B7-9B45-178161DFBAF4}" type="sibTrans" cxnId="{4B9C2AC2-3EDD-4231-938A-EE1E07875E18}">
      <dgm:prSet/>
      <dgm:spPr/>
      <dgm:t>
        <a:bodyPr/>
        <a:lstStyle/>
        <a:p>
          <a:endParaRPr lang="en-US" sz="1200"/>
        </a:p>
      </dgm:t>
    </dgm:pt>
    <mc:AlternateContent xmlns:mc="http://schemas.openxmlformats.org/markup-compatibility/2006" xmlns:a14="http://schemas.microsoft.com/office/drawing/2010/main">
      <mc:Choice Requires="a14">
        <dgm:pt modelId="{31D59358-93F5-44A7-ACA3-FD576C68A7E3}">
          <dgm:prSet phldrT="[Text]" custT="1"/>
          <dgm:spPr/>
          <dgm:t>
            <a:bodyPr/>
            <a:lstStyle/>
            <a:p>
              <a:r>
                <a:rPr lang="en-US" sz="1200" dirty="0"/>
                <a:t>Plot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r>
                    <a:rPr lang="en-US" sz="1200" i="1" smtClean="0">
                      <a:latin typeface="Cambria Math" panose="02040503050406030204" pitchFamily="18" charset="0"/>
                    </a:rPr>
                    <m:t> </m:t>
                  </m:r>
                </m:oMath>
              </a14:m>
              <a:r>
                <a:rPr lang="en-US" sz="1200" dirty="0"/>
                <a:t>chart </a:t>
              </a:r>
            </a:p>
          </dgm:t>
        </dgm:pt>
      </mc:Choice>
      <mc:Fallback xmlns="">
        <dgm:pt modelId="{31D59358-93F5-44A7-ACA3-FD576C68A7E3}">
          <dgm:prSet phldrT="[Text]" custT="1"/>
          <dgm:spPr/>
          <dgm:t>
            <a:bodyPr/>
            <a:lstStyle/>
            <a:p>
              <a:r>
                <a:rPr lang="en-US" sz="1200" dirty="0"/>
                <a:t>Plot </a:t>
              </a:r>
              <a:r>
                <a:rPr lang="en-US" sz="1200" i="0">
                  <a:latin typeface="Cambria Math" panose="02040503050406030204" pitchFamily="18" charset="0"/>
                </a:rPr>
                <a:t>𝑇^2  </a:t>
              </a:r>
              <a:r>
                <a:rPr lang="en-US" sz="1200" dirty="0"/>
                <a:t>chart </a:t>
              </a:r>
            </a:p>
          </dgm:t>
        </dgm:pt>
      </mc:Fallback>
    </mc:AlternateContent>
    <dgm:pt modelId="{47D674D3-E3C2-453E-9CFA-DD657C14F9B4}" type="parTrans" cxnId="{943B1062-9644-4640-998A-ECD14C396D3E}">
      <dgm:prSet/>
      <dgm:spPr/>
      <dgm:t>
        <a:bodyPr/>
        <a:lstStyle/>
        <a:p>
          <a:endParaRPr lang="en-US" sz="1200"/>
        </a:p>
      </dgm:t>
    </dgm:pt>
    <dgm:pt modelId="{57B119A1-ECEE-4E67-BB1A-97B3977AF902}" type="sibTrans" cxnId="{943B1062-9644-4640-998A-ECD14C396D3E}">
      <dgm:prSet/>
      <dgm:spPr/>
      <dgm:t>
        <a:bodyPr/>
        <a:lstStyle/>
        <a:p>
          <a:endParaRPr lang="en-US" sz="1200"/>
        </a:p>
      </dgm:t>
    </dgm:pt>
    <dgm:pt modelId="{19D49395-373D-40EF-B257-769B4236C690}">
      <dgm:prSet phldrT="[Text]" custT="1"/>
      <dgm:spPr/>
      <dgm:t>
        <a:bodyPr/>
        <a:lstStyle/>
        <a:p>
          <a:r>
            <a:rPr lang="en-US" sz="1200" dirty="0"/>
            <a:t>Find the sample covariance matrix of the data set. It is a 209X209 square matrix.</a:t>
          </a:r>
        </a:p>
      </dgm:t>
    </dgm:pt>
    <dgm:pt modelId="{AE3417C2-E96D-4279-BAA1-B3A05D4A963A}" type="parTrans" cxnId="{17558B64-858F-40E7-9913-F65E48FCAA09}">
      <dgm:prSet/>
      <dgm:spPr/>
      <dgm:t>
        <a:bodyPr/>
        <a:lstStyle/>
        <a:p>
          <a:endParaRPr lang="en-US" sz="1200"/>
        </a:p>
      </dgm:t>
    </dgm:pt>
    <dgm:pt modelId="{E0603DA6-DE77-46A2-AB9B-9178724DC4C7}" type="sibTrans" cxnId="{17558B64-858F-40E7-9913-F65E48FCAA09}">
      <dgm:prSet/>
      <dgm:spPr/>
      <dgm:t>
        <a:bodyPr/>
        <a:lstStyle/>
        <a:p>
          <a:endParaRPr lang="en-US" sz="1200"/>
        </a:p>
      </dgm:t>
    </dgm:pt>
    <mc:AlternateContent xmlns:mc="http://schemas.openxmlformats.org/markup-compatibility/2006" xmlns:a14="http://schemas.microsoft.com/office/drawing/2010/main">
      <mc:Choice Requires="a14">
        <dgm:pt modelId="{FDFA8E69-BE81-46DE-A519-9C3C10E8F547}">
          <dgm:prSet phldrT="[Text]" custT="1"/>
          <dgm:spPr/>
          <dgm:t>
            <a:bodyPr/>
            <a:lstStyle/>
            <a:p>
              <a:r>
                <a:rPr lang="en-US" sz="1200" dirty="0"/>
                <a:t>Calculate </a:t>
              </a:r>
              <a14:m>
                <m:oMath xmlns:m="http://schemas.openxmlformats.org/officeDocument/2006/math">
                  <m:sSub>
                    <m:sSubPr>
                      <m:ctrlPr>
                        <a:rPr lang="pt-BR" sz="1200" i="1" smtClean="0">
                          <a:latin typeface="Cambria Math" panose="02040503050406030204" pitchFamily="18" charset="0"/>
                        </a:rPr>
                      </m:ctrlPr>
                    </m:sSubPr>
                    <m:e>
                      <m:r>
                        <m:rPr>
                          <m:nor/>
                        </m:rPr>
                        <a:rPr lang="el-GR" sz="1200" dirty="0"/>
                        <m:t>μ</m:t>
                      </m:r>
                    </m:e>
                    <m:sub>
                      <m:r>
                        <a:rPr lang="pt-BR" sz="1200" i="1" smtClean="0">
                          <a:latin typeface="Cambria Math" panose="02040503050406030204" pitchFamily="18" charset="0"/>
                        </a:rPr>
                        <m:t>0</m:t>
                      </m:r>
                    </m:sub>
                  </m:sSub>
                </m:oMath>
              </a14:m>
              <a:r>
                <a:rPr lang="pt-BR" sz="1200" dirty="0"/>
                <a:t> and </a:t>
              </a:r>
              <a14:m>
                <m:oMath xmlns:m="http://schemas.openxmlformats.org/officeDocument/2006/math">
                  <m:sSub>
                    <m:sSubPr>
                      <m:ctrlPr>
                        <a:rPr lang="pt-BR" sz="1200" i="1">
                          <a:latin typeface="Cambria Math" panose="02040503050406030204" pitchFamily="18" charset="0"/>
                        </a:rPr>
                      </m:ctrlPr>
                    </m:sSubPr>
                    <m:e>
                      <m:r>
                        <m:rPr>
                          <m:nor/>
                        </m:rPr>
                        <a:rPr lang="el-GR" sz="1200" dirty="0"/>
                        <m:t>Σ</m:t>
                      </m:r>
                    </m:e>
                    <m:sub>
                      <m:r>
                        <a:rPr lang="pt-BR" sz="1200" i="1">
                          <a:latin typeface="Cambria Math" panose="02040503050406030204" pitchFamily="18" charset="0"/>
                        </a:rPr>
                        <m:t>0</m:t>
                      </m:r>
                    </m:sub>
                  </m:sSub>
                </m:oMath>
              </a14:m>
              <a:r>
                <a:rPr lang="en-US" sz="1200" dirty="0"/>
                <a:t> </a:t>
              </a:r>
            </a:p>
          </dgm:t>
        </dgm:pt>
      </mc:Choice>
      <mc:Fallback xmlns="">
        <dgm:pt modelId="{FDFA8E69-BE81-46DE-A519-9C3C10E8F547}">
          <dgm:prSet phldrT="[Text]" custT="1"/>
          <dgm:spPr/>
          <dgm:t>
            <a:bodyPr/>
            <a:lstStyle/>
            <a:p>
              <a:r>
                <a:rPr lang="en-US" sz="1200" dirty="0"/>
                <a:t>Calculate </a:t>
              </a:r>
              <a:r>
                <a:rPr lang="el-GR" sz="1200" i="0" dirty="0"/>
                <a:t>"μ</a:t>
              </a:r>
              <a:r>
                <a:rPr lang="el-GR" sz="1200" i="0" dirty="0">
                  <a:latin typeface="Cambria Math" panose="02040503050406030204" pitchFamily="18" charset="0"/>
                </a:rPr>
                <a:t>" </a:t>
              </a:r>
              <a:r>
                <a:rPr lang="pt-BR" sz="1200" i="0">
                  <a:latin typeface="Cambria Math" panose="02040503050406030204" pitchFamily="18" charset="0"/>
                </a:rPr>
                <a:t>_0</a:t>
              </a:r>
              <a:r>
                <a:rPr lang="pt-BR" sz="1200" dirty="0"/>
                <a:t> and </a:t>
              </a:r>
              <a:r>
                <a:rPr lang="el-GR" sz="1200" i="0" dirty="0"/>
                <a:t>"Σ</a:t>
              </a:r>
              <a:r>
                <a:rPr lang="el-GR" sz="1200" i="0" dirty="0">
                  <a:latin typeface="Cambria Math" panose="02040503050406030204" pitchFamily="18" charset="0"/>
                </a:rPr>
                <a:t>" </a:t>
              </a:r>
              <a:r>
                <a:rPr lang="pt-BR" sz="1200" i="0">
                  <a:latin typeface="Cambria Math" panose="02040503050406030204" pitchFamily="18" charset="0"/>
                </a:rPr>
                <a:t>_0</a:t>
              </a:r>
              <a:r>
                <a:rPr lang="en-US" sz="1200" dirty="0"/>
                <a:t> </a:t>
              </a:r>
            </a:p>
          </dgm:t>
        </dgm:pt>
      </mc:Fallback>
    </mc:AlternateContent>
    <dgm:pt modelId="{573F0273-A4E2-4638-BDAA-BF19D8B1E76F}" type="parTrans" cxnId="{B598A870-B5E8-4C46-AD78-9F5B644F0380}">
      <dgm:prSet/>
      <dgm:spPr/>
      <dgm:t>
        <a:bodyPr/>
        <a:lstStyle/>
        <a:p>
          <a:endParaRPr lang="en-US" sz="1200"/>
        </a:p>
      </dgm:t>
    </dgm:pt>
    <dgm:pt modelId="{909E0938-DA89-44ED-9A80-A60754B000EF}" type="sibTrans" cxnId="{B598A870-B5E8-4C46-AD78-9F5B644F0380}">
      <dgm:prSet/>
      <dgm:spPr/>
      <dgm:t>
        <a:bodyPr/>
        <a:lstStyle/>
        <a:p>
          <a:endParaRPr lang="en-US" sz="1200"/>
        </a:p>
      </dgm:t>
    </dgm:pt>
    <dgm:pt modelId="{7CF91C6A-A5CB-42C1-A4AF-9D55D8F9EB5A}">
      <dgm:prSet phldrT="[Text]" custT="1"/>
      <dgm:spPr/>
      <dgm:t>
        <a:bodyPr/>
        <a:lstStyle/>
        <a:p>
          <a:r>
            <a:rPr lang="en-US" sz="1200" dirty="0"/>
            <a:t>After all the iterations are performed, calculate the in-control population parameters of the dataset. </a:t>
          </a:r>
        </a:p>
      </dgm:t>
    </dgm:pt>
    <dgm:pt modelId="{6904024A-506D-41AE-ACC4-2C7BC0CD847C}" type="parTrans" cxnId="{0695DFCC-A7DC-4C57-A859-11A725C88244}">
      <dgm:prSet/>
      <dgm:spPr/>
      <dgm:t>
        <a:bodyPr/>
        <a:lstStyle/>
        <a:p>
          <a:endParaRPr lang="en-US" sz="1200"/>
        </a:p>
      </dgm:t>
    </dgm:pt>
    <dgm:pt modelId="{45B025DB-BCB1-4C1D-A9D9-A21DC82B12D6}" type="sibTrans" cxnId="{0695DFCC-A7DC-4C57-A859-11A725C88244}">
      <dgm:prSet/>
      <dgm:spPr/>
      <dgm:t>
        <a:bodyPr/>
        <a:lstStyle/>
        <a:p>
          <a:endParaRPr lang="en-US" sz="1200"/>
        </a:p>
      </dgm:t>
    </dgm:pt>
    <dgm:pt modelId="{F9C22FA0-D66F-44B6-A9FD-F7FAF23A7DA7}">
      <dgm:prSet phldrT="[Text]" custT="1"/>
      <dgm:spPr/>
      <dgm:t>
        <a:bodyPr/>
        <a:lstStyle/>
        <a:p>
          <a:r>
            <a:rPr lang="en-US" sz="1200" dirty="0"/>
            <a:t>Perform trend analysis on dataset.</a:t>
          </a:r>
        </a:p>
      </dgm:t>
    </dgm:pt>
    <dgm:pt modelId="{33DCD544-009C-4E2C-94A1-92CD1414563D}" type="sibTrans" cxnId="{C798C949-D6CF-4414-8092-96A6C8AC406E}">
      <dgm:prSet/>
      <dgm:spPr/>
      <dgm:t>
        <a:bodyPr/>
        <a:lstStyle/>
        <a:p>
          <a:endParaRPr lang="en-US" sz="1200"/>
        </a:p>
      </dgm:t>
    </dgm:pt>
    <dgm:pt modelId="{234660BB-EFFB-4B17-8363-362464445886}" type="parTrans" cxnId="{C798C949-D6CF-4414-8092-96A6C8AC406E}">
      <dgm:prSet/>
      <dgm:spPr/>
      <dgm:t>
        <a:bodyPr/>
        <a:lstStyle/>
        <a:p>
          <a:endParaRPr lang="en-US" sz="1200"/>
        </a:p>
      </dgm:t>
    </dgm:pt>
    <dgm:pt modelId="{E5F2C04A-99FA-4DCB-BEB5-E8F14F252A58}">
      <dgm:prSet phldrT="[Text]" custT="1"/>
      <dgm:spPr/>
      <dgm:t>
        <a:bodyPr/>
        <a:lstStyle/>
        <a:p>
          <a:r>
            <a:rPr lang="en-US" sz="1200" dirty="0"/>
            <a:t>Check for missing data in the dataset and remove if any.</a:t>
          </a:r>
        </a:p>
      </dgm:t>
    </dgm:pt>
    <dgm:pt modelId="{8E483741-F657-42F0-9817-2FCED3329542}" type="parTrans" cxnId="{5C7C7B10-1B4C-4222-85FA-EB89B4007EA7}">
      <dgm:prSet/>
      <dgm:spPr/>
      <dgm:t>
        <a:bodyPr/>
        <a:lstStyle/>
        <a:p>
          <a:endParaRPr lang="en-US" sz="1200"/>
        </a:p>
      </dgm:t>
    </dgm:pt>
    <dgm:pt modelId="{0854F69A-7C0A-4E53-B32F-25102045D172}" type="sibTrans" cxnId="{5C7C7B10-1B4C-4222-85FA-EB89B4007EA7}">
      <dgm:prSet/>
      <dgm:spPr/>
      <dgm:t>
        <a:bodyPr/>
        <a:lstStyle/>
        <a:p>
          <a:endParaRPr lang="en-US" sz="1200"/>
        </a:p>
      </dgm:t>
    </dgm:pt>
    <mc:AlternateContent xmlns:mc="http://schemas.openxmlformats.org/markup-compatibility/2006" xmlns:a14="http://schemas.microsoft.com/office/drawing/2010/main">
      <mc:Choice Requires="a14">
        <dgm:pt modelId="{355AD5E9-82B6-4E54-9439-C360192AD153}">
          <dgm:prSet phldrT="[Text]" custT="1"/>
          <dgm:spPr/>
          <dgm:t>
            <a:bodyPr/>
            <a:lstStyle/>
            <a:p>
              <a:r>
                <a:rPr lang="en-US" sz="1200" dirty="0"/>
                <a:t>Use                                          to calculate the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oMath>
              </a14:m>
              <a:r>
                <a:rPr lang="en-US" sz="1200" dirty="0"/>
                <a:t> statistic for each observation since the population parameters </a:t>
              </a:r>
              <a14:m>
                <m:oMath xmlns:m="http://schemas.openxmlformats.org/officeDocument/2006/math">
                  <m:sSub>
                    <m:sSubPr>
                      <m:ctrlPr>
                        <a:rPr lang="pt-BR" sz="1200" i="1" smtClean="0">
                          <a:latin typeface="Cambria Math" panose="02040503050406030204" pitchFamily="18" charset="0"/>
                        </a:rPr>
                      </m:ctrlPr>
                    </m:sSubPr>
                    <m:e>
                      <m:r>
                        <m:rPr>
                          <m:nor/>
                        </m:rPr>
                        <a:rPr lang="el-GR" sz="1200" dirty="0"/>
                        <m:t>μ</m:t>
                      </m:r>
                    </m:e>
                    <m:sub>
                      <m:r>
                        <a:rPr lang="pt-BR" sz="1200" i="1" smtClean="0">
                          <a:latin typeface="Cambria Math" panose="02040503050406030204" pitchFamily="18" charset="0"/>
                        </a:rPr>
                        <m:t>0</m:t>
                      </m:r>
                    </m:sub>
                  </m:sSub>
                </m:oMath>
              </a14:m>
              <a:r>
                <a:rPr lang="pt-BR" sz="1200" dirty="0"/>
                <a:t> and </a:t>
              </a:r>
              <a14:m>
                <m:oMath xmlns:m="http://schemas.openxmlformats.org/officeDocument/2006/math">
                  <m:sSub>
                    <m:sSubPr>
                      <m:ctrlPr>
                        <a:rPr lang="pt-BR" sz="1200" i="1">
                          <a:latin typeface="Cambria Math" panose="02040503050406030204" pitchFamily="18" charset="0"/>
                        </a:rPr>
                      </m:ctrlPr>
                    </m:sSubPr>
                    <m:e>
                      <m:r>
                        <m:rPr>
                          <m:nor/>
                        </m:rPr>
                        <a:rPr lang="el-GR" sz="1200" dirty="0"/>
                        <m:t>Σ</m:t>
                      </m:r>
                    </m:e>
                    <m:sub>
                      <m:r>
                        <a:rPr lang="pt-BR" sz="1200" i="1">
                          <a:latin typeface="Cambria Math" panose="02040503050406030204" pitchFamily="18" charset="0"/>
                        </a:rPr>
                        <m:t>0</m:t>
                      </m:r>
                    </m:sub>
                  </m:sSub>
                </m:oMath>
              </a14:m>
              <a:r>
                <a:rPr lang="en-US" sz="1200" dirty="0"/>
                <a:t> are unknown.</a:t>
              </a:r>
            </a:p>
          </dgm:t>
        </dgm:pt>
      </mc:Choice>
      <mc:Fallback xmlns="">
        <dgm:pt modelId="{355AD5E9-82B6-4E54-9439-C360192AD153}">
          <dgm:prSet phldrT="[Text]" custT="1"/>
          <dgm:spPr/>
          <dgm:t>
            <a:bodyPr/>
            <a:lstStyle/>
            <a:p>
              <a:r>
                <a:rPr lang="en-US" sz="1200" dirty="0"/>
                <a:t>Use                                          to calculate the </a:t>
              </a:r>
              <a:r>
                <a:rPr lang="en-US" sz="1200" i="0">
                  <a:latin typeface="Cambria Math" panose="02040503050406030204" pitchFamily="18" charset="0"/>
                </a:rPr>
                <a:t>𝑇^2</a:t>
              </a:r>
              <a:r>
                <a:rPr lang="en-US" sz="1200" dirty="0"/>
                <a:t> statistic for each observation since the population parameters </a:t>
              </a:r>
              <a:r>
                <a:rPr lang="el-GR" sz="1200" i="0" dirty="0"/>
                <a:t>"μ</a:t>
              </a:r>
              <a:r>
                <a:rPr lang="el-GR" sz="1200" i="0" dirty="0">
                  <a:latin typeface="Cambria Math" panose="02040503050406030204" pitchFamily="18" charset="0"/>
                </a:rPr>
                <a:t>" </a:t>
              </a:r>
              <a:r>
                <a:rPr lang="pt-BR" sz="1200" i="0">
                  <a:latin typeface="Cambria Math" panose="02040503050406030204" pitchFamily="18" charset="0"/>
                </a:rPr>
                <a:t>_0</a:t>
              </a:r>
              <a:r>
                <a:rPr lang="pt-BR" sz="1200" dirty="0"/>
                <a:t> and </a:t>
              </a:r>
              <a:r>
                <a:rPr lang="el-GR" sz="1200" i="0" dirty="0"/>
                <a:t>"Σ</a:t>
              </a:r>
              <a:r>
                <a:rPr lang="el-GR" sz="1200" i="0" dirty="0">
                  <a:latin typeface="Cambria Math" panose="02040503050406030204" pitchFamily="18" charset="0"/>
                </a:rPr>
                <a:t>" </a:t>
              </a:r>
              <a:r>
                <a:rPr lang="pt-BR" sz="1200" i="0">
                  <a:latin typeface="Cambria Math" panose="02040503050406030204" pitchFamily="18" charset="0"/>
                </a:rPr>
                <a:t>_0</a:t>
              </a:r>
              <a:r>
                <a:rPr lang="en-US" sz="1200" dirty="0"/>
                <a:t> are unknown.</a:t>
              </a:r>
            </a:p>
          </dgm:t>
        </dgm:pt>
      </mc:Fallback>
    </mc:AlternateContent>
    <dgm:pt modelId="{17A78784-AECD-4BC1-991A-13F0D24752FB}" type="parTrans" cxnId="{9821D302-7833-41D6-AFB3-3E5BACC5725C}">
      <dgm:prSet/>
      <dgm:spPr/>
      <dgm:t>
        <a:bodyPr/>
        <a:lstStyle/>
        <a:p>
          <a:endParaRPr lang="en-US" sz="1200"/>
        </a:p>
      </dgm:t>
    </dgm:pt>
    <dgm:pt modelId="{CF1F59DA-5B1E-4838-B54A-0B72E321EDE6}" type="sibTrans" cxnId="{9821D302-7833-41D6-AFB3-3E5BACC5725C}">
      <dgm:prSet/>
      <dgm:spPr/>
      <dgm:t>
        <a:bodyPr/>
        <a:lstStyle/>
        <a:p>
          <a:endParaRPr lang="en-US" sz="1200"/>
        </a:p>
      </dgm:t>
    </dgm:pt>
    <mc:AlternateContent xmlns:mc="http://schemas.openxmlformats.org/markup-compatibility/2006" xmlns:a14="http://schemas.microsoft.com/office/drawing/2010/main">
      <mc:Choice Requires="a14">
        <dgm:pt modelId="{6333BD81-AC23-4144-A08A-479D41880147}">
          <dgm:prSet phldrT="[Text]" custT="1"/>
          <dgm:spPr/>
          <dgm:t>
            <a:bodyPr/>
            <a:lstStyle/>
            <a:p>
              <a:r>
                <a:rPr lang="en-US" sz="1200" dirty="0"/>
                <a:t>Calculate UCL and plot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r>
                    <a:rPr lang="en-US" sz="1200" i="1" smtClean="0">
                      <a:latin typeface="Cambria Math" panose="02040503050406030204" pitchFamily="18" charset="0"/>
                    </a:rPr>
                    <m:t> </m:t>
                  </m:r>
                </m:oMath>
              </a14:m>
              <a:r>
                <a:rPr lang="en-US" sz="1200" dirty="0"/>
                <a:t> chart.</a:t>
              </a:r>
            </a:p>
          </dgm:t>
        </dgm:pt>
      </mc:Choice>
      <mc:Fallback xmlns="">
        <dgm:pt modelId="{6333BD81-AC23-4144-A08A-479D41880147}">
          <dgm:prSet phldrT="[Text]" custT="1"/>
          <dgm:spPr/>
          <dgm:t>
            <a:bodyPr/>
            <a:lstStyle/>
            <a:p>
              <a:r>
                <a:rPr lang="en-US" sz="1200" dirty="0"/>
                <a:t>Calculate UCL and plot </a:t>
              </a:r>
              <a:r>
                <a:rPr lang="en-US" sz="1200" i="0">
                  <a:latin typeface="Cambria Math" panose="02040503050406030204" pitchFamily="18" charset="0"/>
                </a:rPr>
                <a:t>𝑇^2  </a:t>
              </a:r>
              <a:r>
                <a:rPr lang="en-US" sz="1200" dirty="0"/>
                <a:t> chart.</a:t>
              </a:r>
            </a:p>
          </dgm:t>
        </dgm:pt>
      </mc:Fallback>
    </mc:AlternateContent>
    <dgm:pt modelId="{5AF738A7-4F95-4BC3-8A79-B04492E82E1B}" type="parTrans" cxnId="{77056CE7-C935-4274-8BEE-3A58E8E4C01E}">
      <dgm:prSet/>
      <dgm:spPr/>
      <dgm:t>
        <a:bodyPr/>
        <a:lstStyle/>
        <a:p>
          <a:endParaRPr lang="en-US" sz="1200"/>
        </a:p>
      </dgm:t>
    </dgm:pt>
    <dgm:pt modelId="{6EB55BFE-A2A9-44CD-AD21-F8FD8D69936E}" type="sibTrans" cxnId="{77056CE7-C935-4274-8BEE-3A58E8E4C01E}">
      <dgm:prSet/>
      <dgm:spPr/>
      <dgm:t>
        <a:bodyPr/>
        <a:lstStyle/>
        <a:p>
          <a:endParaRPr lang="en-US" sz="1200"/>
        </a:p>
      </dgm:t>
    </dgm:pt>
    <dgm:pt modelId="{662329A7-AFDA-4C8F-99A9-434258E257A6}">
      <dgm:prSet phldrT="[Text]" custT="1"/>
      <dgm:spPr/>
      <dgm:t>
        <a:bodyPr/>
        <a:lstStyle/>
        <a:p>
          <a:r>
            <a:rPr lang="en-US" sz="1200" dirty="0"/>
            <a:t>Remove out-of-control data points/observations from the original dataset.</a:t>
          </a:r>
        </a:p>
      </dgm:t>
    </dgm:pt>
    <dgm:pt modelId="{0883A192-7816-4DC3-8E8B-03D034BF24AD}" type="parTrans" cxnId="{23DECF5D-B0D3-4547-A4A5-26E7705BB24F}">
      <dgm:prSet/>
      <dgm:spPr/>
      <dgm:t>
        <a:bodyPr/>
        <a:lstStyle/>
        <a:p>
          <a:endParaRPr lang="en-US" sz="1200"/>
        </a:p>
      </dgm:t>
    </dgm:pt>
    <dgm:pt modelId="{FA8B8AF3-2BE7-4B46-B534-441D5A41B937}" type="sibTrans" cxnId="{23DECF5D-B0D3-4547-A4A5-26E7705BB24F}">
      <dgm:prSet/>
      <dgm:spPr/>
      <dgm:t>
        <a:bodyPr/>
        <a:lstStyle/>
        <a:p>
          <a:endParaRPr lang="en-US" sz="1200"/>
        </a:p>
      </dgm:t>
    </dgm:pt>
    <mc:AlternateContent xmlns:mc="http://schemas.openxmlformats.org/markup-compatibility/2006" xmlns:a14="http://schemas.microsoft.com/office/drawing/2010/main">
      <mc:Choice Requires="a14">
        <dgm:pt modelId="{B679F1C4-B0C7-4D25-9C0B-CD3E2016A62D}">
          <dgm:prSet phldrT="[Text]" custT="1"/>
          <dgm:spPr/>
          <dgm:t>
            <a:bodyPr/>
            <a:lstStyle/>
            <a:p>
              <a:r>
                <a:rPr lang="en-US" sz="1200" dirty="0"/>
                <a:t>Perform multiple iterations of the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r>
                    <a:rPr lang="en-US" sz="1200" i="1" smtClean="0">
                      <a:latin typeface="Cambria Math" panose="02040503050406030204" pitchFamily="18" charset="0"/>
                    </a:rPr>
                    <m:t> </m:t>
                  </m:r>
                </m:oMath>
              </a14:m>
              <a:r>
                <a:rPr lang="en-US" sz="1200" dirty="0"/>
                <a:t>control chart plotting until there are no out-of-control data points </a:t>
              </a:r>
            </a:p>
          </dgm:t>
        </dgm:pt>
      </mc:Choice>
      <mc:Fallback xmlns="">
        <dgm:pt modelId="{B679F1C4-B0C7-4D25-9C0B-CD3E2016A62D}">
          <dgm:prSet phldrT="[Text]" custT="1"/>
          <dgm:spPr/>
          <dgm:t>
            <a:bodyPr/>
            <a:lstStyle/>
            <a:p>
              <a:r>
                <a:rPr lang="en-US" sz="1200" dirty="0"/>
                <a:t>Perform multiple iterations of the </a:t>
              </a:r>
              <a:r>
                <a:rPr lang="en-US" sz="1200" i="0">
                  <a:latin typeface="Cambria Math" panose="02040503050406030204" pitchFamily="18" charset="0"/>
                </a:rPr>
                <a:t>𝑇^2  </a:t>
              </a:r>
              <a:r>
                <a:rPr lang="en-US" sz="1200" dirty="0"/>
                <a:t>control chart plotting until there are no out-of-control data points </a:t>
              </a:r>
            </a:p>
          </dgm:t>
        </dgm:pt>
      </mc:Fallback>
    </mc:AlternateContent>
    <dgm:pt modelId="{EC41B33D-E705-4AB2-93C5-9569208A2668}" type="parTrans" cxnId="{D6B19DBE-975A-4E92-BF9D-464AF8ED4368}">
      <dgm:prSet/>
      <dgm:spPr/>
      <dgm:t>
        <a:bodyPr/>
        <a:lstStyle/>
        <a:p>
          <a:endParaRPr lang="en-US" sz="2800"/>
        </a:p>
      </dgm:t>
    </dgm:pt>
    <dgm:pt modelId="{1EA4931D-6B4E-4128-82A3-490A874B991C}" type="sibTrans" cxnId="{D6B19DBE-975A-4E92-BF9D-464AF8ED4368}">
      <dgm:prSet/>
      <dgm:spPr/>
      <dgm:t>
        <a:bodyPr/>
        <a:lstStyle/>
        <a:p>
          <a:endParaRPr lang="en-US" sz="2800"/>
        </a:p>
      </dgm:t>
    </dgm:pt>
    <dgm:pt modelId="{60B09686-27C5-4823-BE77-A2F5347A8C81}" type="pres">
      <dgm:prSet presAssocID="{6DA1B391-CA6D-4509-AAC3-ABEE85CD63A9}" presName="linearFlow" presStyleCnt="0">
        <dgm:presLayoutVars>
          <dgm:dir/>
          <dgm:animLvl val="lvl"/>
          <dgm:resizeHandles val="exact"/>
        </dgm:presLayoutVars>
      </dgm:prSet>
      <dgm:spPr/>
    </dgm:pt>
    <dgm:pt modelId="{66E41216-DEB0-4221-A5F4-2630DCEC85E2}" type="pres">
      <dgm:prSet presAssocID="{188C378E-C1EF-465E-9537-000537345560}" presName="composite" presStyleCnt="0"/>
      <dgm:spPr/>
    </dgm:pt>
    <dgm:pt modelId="{07DE3B3A-0F93-4D3A-9B57-FD54B4AA24AD}" type="pres">
      <dgm:prSet presAssocID="{188C378E-C1EF-465E-9537-000537345560}" presName="parentText" presStyleLbl="alignNode1" presStyleIdx="0" presStyleCnt="3">
        <dgm:presLayoutVars>
          <dgm:chMax val="1"/>
          <dgm:bulletEnabled val="1"/>
        </dgm:presLayoutVars>
      </dgm:prSet>
      <dgm:spPr/>
    </dgm:pt>
    <dgm:pt modelId="{881EA59A-AD8B-4A75-8E00-01797C3B358C}" type="pres">
      <dgm:prSet presAssocID="{188C378E-C1EF-465E-9537-000537345560}" presName="descendantText" presStyleLbl="alignAcc1" presStyleIdx="0" presStyleCnt="3" custLinFactNeighborX="110" custLinFactNeighborY="-310">
        <dgm:presLayoutVars>
          <dgm:bulletEnabled val="1"/>
        </dgm:presLayoutVars>
      </dgm:prSet>
      <dgm:spPr/>
    </dgm:pt>
    <dgm:pt modelId="{0E736F59-F97E-411B-B88A-3020F4349897}" type="pres">
      <dgm:prSet presAssocID="{88D47717-A87C-45D0-B504-3B4FC933AC2B}" presName="sp" presStyleCnt="0"/>
      <dgm:spPr/>
    </dgm:pt>
    <dgm:pt modelId="{EFD8D786-89FB-4BDA-8B64-C433D0459621}" type="pres">
      <dgm:prSet presAssocID="{31D59358-93F5-44A7-ACA3-FD576C68A7E3}" presName="composite" presStyleCnt="0"/>
      <dgm:spPr/>
    </dgm:pt>
    <dgm:pt modelId="{07B34144-8B97-4052-B019-7C56C098195D}" type="pres">
      <dgm:prSet presAssocID="{31D59358-93F5-44A7-ACA3-FD576C68A7E3}" presName="parentText" presStyleLbl="alignNode1" presStyleIdx="1" presStyleCnt="3" custLinFactNeighborY="-3312">
        <dgm:presLayoutVars>
          <dgm:chMax val="1"/>
          <dgm:bulletEnabled val="1"/>
        </dgm:presLayoutVars>
      </dgm:prSet>
      <dgm:spPr/>
    </dgm:pt>
    <dgm:pt modelId="{5D6E9108-076E-4E1F-81DC-0E6660D1E824}" type="pres">
      <dgm:prSet presAssocID="{31D59358-93F5-44A7-ACA3-FD576C68A7E3}" presName="descendantText" presStyleLbl="alignAcc1" presStyleIdx="1" presStyleCnt="3" custLinFactNeighborY="-7644">
        <dgm:presLayoutVars>
          <dgm:bulletEnabled val="1"/>
        </dgm:presLayoutVars>
      </dgm:prSet>
      <dgm:spPr/>
    </dgm:pt>
    <dgm:pt modelId="{335906C1-F26B-4DA8-B301-E4FBD3F6A087}" type="pres">
      <dgm:prSet presAssocID="{57B119A1-ECEE-4E67-BB1A-97B3977AF902}" presName="sp" presStyleCnt="0"/>
      <dgm:spPr/>
    </dgm:pt>
    <dgm:pt modelId="{979959CD-7CCF-4528-BB82-46F994E4461E}" type="pres">
      <dgm:prSet presAssocID="{FDFA8E69-BE81-46DE-A519-9C3C10E8F547}" presName="composite" presStyleCnt="0"/>
      <dgm:spPr/>
    </dgm:pt>
    <dgm:pt modelId="{8EBFE6AF-B2EF-4028-8B22-8D83A4BEDE7C}" type="pres">
      <dgm:prSet presAssocID="{FDFA8E69-BE81-46DE-A519-9C3C10E8F547}" presName="parentText" presStyleLbl="alignNode1" presStyleIdx="2" presStyleCnt="3" custLinFactNeighborY="-5427">
        <dgm:presLayoutVars>
          <dgm:chMax val="1"/>
          <dgm:bulletEnabled val="1"/>
        </dgm:presLayoutVars>
      </dgm:prSet>
      <dgm:spPr/>
    </dgm:pt>
    <dgm:pt modelId="{76684661-5914-4FBB-90CD-3CC4F7803A5E}" type="pres">
      <dgm:prSet presAssocID="{FDFA8E69-BE81-46DE-A519-9C3C10E8F547}" presName="descendantText" presStyleLbl="alignAcc1" presStyleIdx="2" presStyleCnt="3" custLinFactNeighborX="0" custLinFactNeighborY="-10268">
        <dgm:presLayoutVars>
          <dgm:bulletEnabled val="1"/>
        </dgm:presLayoutVars>
      </dgm:prSet>
      <dgm:spPr/>
    </dgm:pt>
  </dgm:ptLst>
  <dgm:cxnLst>
    <dgm:cxn modelId="{9821D302-7833-41D6-AFB3-3E5BACC5725C}" srcId="{31D59358-93F5-44A7-ACA3-FD576C68A7E3}" destId="{355AD5E9-82B6-4E54-9439-C360192AD153}" srcOrd="1" destOrd="0" parTransId="{17A78784-AECD-4BC1-991A-13F0D24752FB}" sibTransId="{CF1F59DA-5B1E-4838-B54A-0B72E321EDE6}"/>
    <dgm:cxn modelId="{5C7C7B10-1B4C-4222-85FA-EB89B4007EA7}" srcId="{188C378E-C1EF-465E-9537-000537345560}" destId="{E5F2C04A-99FA-4DCB-BEB5-E8F14F252A58}" srcOrd="0" destOrd="0" parTransId="{8E483741-F657-42F0-9817-2FCED3329542}" sibTransId="{0854F69A-7C0A-4E53-B32F-25102045D172}"/>
    <dgm:cxn modelId="{63301322-21EA-4F95-9A00-9E49B9DAE9C5}" type="presOf" srcId="{19D49395-373D-40EF-B257-769B4236C690}" destId="{5D6E9108-076E-4E1F-81DC-0E6660D1E824}" srcOrd="0" destOrd="0" presId="urn:microsoft.com/office/officeart/2005/8/layout/chevron2"/>
    <dgm:cxn modelId="{AFE47B2C-9B68-4789-BAF3-204424866289}" type="presOf" srcId="{6DA1B391-CA6D-4509-AAC3-ABEE85CD63A9}" destId="{60B09686-27C5-4823-BE77-A2F5347A8C81}" srcOrd="0" destOrd="0" presId="urn:microsoft.com/office/officeart/2005/8/layout/chevron2"/>
    <dgm:cxn modelId="{23DECF5D-B0D3-4547-A4A5-26E7705BB24F}" srcId="{31D59358-93F5-44A7-ACA3-FD576C68A7E3}" destId="{662329A7-AFDA-4C8F-99A9-434258E257A6}" srcOrd="3" destOrd="0" parTransId="{0883A192-7816-4DC3-8E8B-03D034BF24AD}" sibTransId="{FA8B8AF3-2BE7-4B46-B534-441D5A41B937}"/>
    <dgm:cxn modelId="{2D125141-E78F-4910-B6FE-F073C2C38471}" type="presOf" srcId="{662329A7-AFDA-4C8F-99A9-434258E257A6}" destId="{5D6E9108-076E-4E1F-81DC-0E6660D1E824}" srcOrd="0" destOrd="3" presId="urn:microsoft.com/office/officeart/2005/8/layout/chevron2"/>
    <dgm:cxn modelId="{943B1062-9644-4640-998A-ECD14C396D3E}" srcId="{6DA1B391-CA6D-4509-AAC3-ABEE85CD63A9}" destId="{31D59358-93F5-44A7-ACA3-FD576C68A7E3}" srcOrd="1" destOrd="0" parTransId="{47D674D3-E3C2-453E-9CFA-DD657C14F9B4}" sibTransId="{57B119A1-ECEE-4E67-BB1A-97B3977AF902}"/>
    <dgm:cxn modelId="{17558B64-858F-40E7-9913-F65E48FCAA09}" srcId="{31D59358-93F5-44A7-ACA3-FD576C68A7E3}" destId="{19D49395-373D-40EF-B257-769B4236C690}" srcOrd="0" destOrd="0" parTransId="{AE3417C2-E96D-4279-BAA1-B3A05D4A963A}" sibTransId="{E0603DA6-DE77-46A2-AB9B-9178724DC4C7}"/>
    <dgm:cxn modelId="{16ADD867-F132-4C63-AEEE-450E6BDB6819}" type="presOf" srcId="{E5F2C04A-99FA-4DCB-BEB5-E8F14F252A58}" destId="{881EA59A-AD8B-4A75-8E00-01797C3B358C}" srcOrd="0" destOrd="0" presId="urn:microsoft.com/office/officeart/2005/8/layout/chevron2"/>
    <dgm:cxn modelId="{D4E25349-9754-49BD-9D4D-FE0BA984ED48}" type="presOf" srcId="{31D59358-93F5-44A7-ACA3-FD576C68A7E3}" destId="{07B34144-8B97-4052-B019-7C56C098195D}" srcOrd="0" destOrd="0" presId="urn:microsoft.com/office/officeart/2005/8/layout/chevron2"/>
    <dgm:cxn modelId="{C798C949-D6CF-4414-8092-96A6C8AC406E}" srcId="{188C378E-C1EF-465E-9537-000537345560}" destId="{F9C22FA0-D66F-44B6-A9FD-F7FAF23A7DA7}" srcOrd="2" destOrd="0" parTransId="{234660BB-EFFB-4B17-8363-362464445886}" sibTransId="{33DCD544-009C-4E2C-94A1-92CD1414563D}"/>
    <dgm:cxn modelId="{B598A870-B5E8-4C46-AD78-9F5B644F0380}" srcId="{6DA1B391-CA6D-4509-AAC3-ABEE85CD63A9}" destId="{FDFA8E69-BE81-46DE-A519-9C3C10E8F547}" srcOrd="2" destOrd="0" parTransId="{573F0273-A4E2-4638-BDAA-BF19D8B1E76F}" sibTransId="{909E0938-DA89-44ED-9A80-A60754B000EF}"/>
    <dgm:cxn modelId="{AA270C57-C352-42E9-B99E-99EF0A6480DD}" type="presOf" srcId="{C11620B4-D365-43DF-9870-42CC8AEC5961}" destId="{881EA59A-AD8B-4A75-8E00-01797C3B358C}" srcOrd="0" destOrd="1" presId="urn:microsoft.com/office/officeart/2005/8/layout/chevron2"/>
    <dgm:cxn modelId="{FFD30A9A-00C1-497B-B76E-C2B7FB26323B}" srcId="{6DA1B391-CA6D-4509-AAC3-ABEE85CD63A9}" destId="{188C378E-C1EF-465E-9537-000537345560}" srcOrd="0" destOrd="0" parTransId="{7C19CF6C-1C5D-4341-9EA2-D93FC35EE6B0}" sibTransId="{88D47717-A87C-45D0-B504-3B4FC933AC2B}"/>
    <dgm:cxn modelId="{03E55F9D-E59C-4101-B2E7-FD62E9F729D1}" type="presOf" srcId="{6333BD81-AC23-4144-A08A-479D41880147}" destId="{5D6E9108-076E-4E1F-81DC-0E6660D1E824}" srcOrd="0" destOrd="2" presId="urn:microsoft.com/office/officeart/2005/8/layout/chevron2"/>
    <dgm:cxn modelId="{0B91689F-6811-4EFE-8ABF-30C0F2AA2DEA}" type="presOf" srcId="{F9C22FA0-D66F-44B6-A9FD-F7FAF23A7DA7}" destId="{881EA59A-AD8B-4A75-8E00-01797C3B358C}" srcOrd="0" destOrd="2" presId="urn:microsoft.com/office/officeart/2005/8/layout/chevron2"/>
    <dgm:cxn modelId="{9C6C48A0-4918-4420-B0A7-2D398C71DF75}" type="presOf" srcId="{B679F1C4-B0C7-4D25-9C0B-CD3E2016A62D}" destId="{76684661-5914-4FBB-90CD-3CC4F7803A5E}" srcOrd="0" destOrd="0" presId="urn:microsoft.com/office/officeart/2005/8/layout/chevron2"/>
    <dgm:cxn modelId="{A9AE08AD-0775-4DC5-9124-DA4EFF36CD9D}" type="presOf" srcId="{7CF91C6A-A5CB-42C1-A4AF-9D55D8F9EB5A}" destId="{76684661-5914-4FBB-90CD-3CC4F7803A5E}" srcOrd="0" destOrd="1" presId="urn:microsoft.com/office/officeart/2005/8/layout/chevron2"/>
    <dgm:cxn modelId="{BC1D11B8-4D8B-4641-9CD0-9BE0B4A54E80}" type="presOf" srcId="{FDFA8E69-BE81-46DE-A519-9C3C10E8F547}" destId="{8EBFE6AF-B2EF-4028-8B22-8D83A4BEDE7C}" srcOrd="0" destOrd="0" presId="urn:microsoft.com/office/officeart/2005/8/layout/chevron2"/>
    <dgm:cxn modelId="{D6B19DBE-975A-4E92-BF9D-464AF8ED4368}" srcId="{FDFA8E69-BE81-46DE-A519-9C3C10E8F547}" destId="{B679F1C4-B0C7-4D25-9C0B-CD3E2016A62D}" srcOrd="0" destOrd="0" parTransId="{EC41B33D-E705-4AB2-93C5-9569208A2668}" sibTransId="{1EA4931D-6B4E-4128-82A3-490A874B991C}"/>
    <dgm:cxn modelId="{4B9C2AC2-3EDD-4231-938A-EE1E07875E18}" srcId="{188C378E-C1EF-465E-9537-000537345560}" destId="{C11620B4-D365-43DF-9870-42CC8AEC5961}" srcOrd="1" destOrd="0" parTransId="{6C6F008A-DF37-4AE5-9330-1CA464C1704E}" sibTransId="{FB319F2B-8027-40B7-9B45-178161DFBAF4}"/>
    <dgm:cxn modelId="{DF1D00C9-B28A-4DCC-8861-0ABAAD25FBA4}" type="presOf" srcId="{355AD5E9-82B6-4E54-9439-C360192AD153}" destId="{5D6E9108-076E-4E1F-81DC-0E6660D1E824}" srcOrd="0" destOrd="1" presId="urn:microsoft.com/office/officeart/2005/8/layout/chevron2"/>
    <dgm:cxn modelId="{0695DFCC-A7DC-4C57-A859-11A725C88244}" srcId="{FDFA8E69-BE81-46DE-A519-9C3C10E8F547}" destId="{7CF91C6A-A5CB-42C1-A4AF-9D55D8F9EB5A}" srcOrd="1" destOrd="0" parTransId="{6904024A-506D-41AE-ACC4-2C7BC0CD847C}" sibTransId="{45B025DB-BCB1-4C1D-A9D9-A21DC82B12D6}"/>
    <dgm:cxn modelId="{DD2BDBD5-77BE-402D-A776-E17BB6ABFCC0}" type="presOf" srcId="{188C378E-C1EF-465E-9537-000537345560}" destId="{07DE3B3A-0F93-4D3A-9B57-FD54B4AA24AD}" srcOrd="0" destOrd="0" presId="urn:microsoft.com/office/officeart/2005/8/layout/chevron2"/>
    <dgm:cxn modelId="{77056CE7-C935-4274-8BEE-3A58E8E4C01E}" srcId="{31D59358-93F5-44A7-ACA3-FD576C68A7E3}" destId="{6333BD81-AC23-4144-A08A-479D41880147}" srcOrd="2" destOrd="0" parTransId="{5AF738A7-4F95-4BC3-8A79-B04492E82E1B}" sibTransId="{6EB55BFE-A2A9-44CD-AD21-F8FD8D69936E}"/>
    <dgm:cxn modelId="{AE791CB6-5004-4C64-AA6C-4BB5C2477C10}" type="presParOf" srcId="{60B09686-27C5-4823-BE77-A2F5347A8C81}" destId="{66E41216-DEB0-4221-A5F4-2630DCEC85E2}" srcOrd="0" destOrd="0" presId="urn:microsoft.com/office/officeart/2005/8/layout/chevron2"/>
    <dgm:cxn modelId="{B7BACF77-6AEE-4843-8E7A-4BD9FAFCC23A}" type="presParOf" srcId="{66E41216-DEB0-4221-A5F4-2630DCEC85E2}" destId="{07DE3B3A-0F93-4D3A-9B57-FD54B4AA24AD}" srcOrd="0" destOrd="0" presId="urn:microsoft.com/office/officeart/2005/8/layout/chevron2"/>
    <dgm:cxn modelId="{F3A0CCEC-F9C2-4E39-B28B-32DB4EE6B002}" type="presParOf" srcId="{66E41216-DEB0-4221-A5F4-2630DCEC85E2}" destId="{881EA59A-AD8B-4A75-8E00-01797C3B358C}" srcOrd="1" destOrd="0" presId="urn:microsoft.com/office/officeart/2005/8/layout/chevron2"/>
    <dgm:cxn modelId="{3890EC05-DE71-4E40-BFFB-1F44B1C0D5A9}" type="presParOf" srcId="{60B09686-27C5-4823-BE77-A2F5347A8C81}" destId="{0E736F59-F97E-411B-B88A-3020F4349897}" srcOrd="1" destOrd="0" presId="urn:microsoft.com/office/officeart/2005/8/layout/chevron2"/>
    <dgm:cxn modelId="{EEA80625-1C80-4923-A95D-E3D69F9C74CA}" type="presParOf" srcId="{60B09686-27C5-4823-BE77-A2F5347A8C81}" destId="{EFD8D786-89FB-4BDA-8B64-C433D0459621}" srcOrd="2" destOrd="0" presId="urn:microsoft.com/office/officeart/2005/8/layout/chevron2"/>
    <dgm:cxn modelId="{BCF5A043-899C-4FE3-ADB2-1D7FB66C3D4E}" type="presParOf" srcId="{EFD8D786-89FB-4BDA-8B64-C433D0459621}" destId="{07B34144-8B97-4052-B019-7C56C098195D}" srcOrd="0" destOrd="0" presId="urn:microsoft.com/office/officeart/2005/8/layout/chevron2"/>
    <dgm:cxn modelId="{0A0F5CD7-F56A-4C79-A6C6-88CD34CD8B69}" type="presParOf" srcId="{EFD8D786-89FB-4BDA-8B64-C433D0459621}" destId="{5D6E9108-076E-4E1F-81DC-0E6660D1E824}" srcOrd="1" destOrd="0" presId="urn:microsoft.com/office/officeart/2005/8/layout/chevron2"/>
    <dgm:cxn modelId="{F1D6C6BD-A7B1-4621-AAA4-0EA828E0ED86}" type="presParOf" srcId="{60B09686-27C5-4823-BE77-A2F5347A8C81}" destId="{335906C1-F26B-4DA8-B301-E4FBD3F6A087}" srcOrd="3" destOrd="0" presId="urn:microsoft.com/office/officeart/2005/8/layout/chevron2"/>
    <dgm:cxn modelId="{DB70B765-19E1-4182-A693-4C827A01F7BF}" type="presParOf" srcId="{60B09686-27C5-4823-BE77-A2F5347A8C81}" destId="{979959CD-7CCF-4528-BB82-46F994E4461E}" srcOrd="4" destOrd="0" presId="urn:microsoft.com/office/officeart/2005/8/layout/chevron2"/>
    <dgm:cxn modelId="{07D17CDD-6A56-4D07-8AAD-D4958CC7613D}" type="presParOf" srcId="{979959CD-7CCF-4528-BB82-46F994E4461E}" destId="{8EBFE6AF-B2EF-4028-8B22-8D83A4BEDE7C}" srcOrd="0" destOrd="0" presId="urn:microsoft.com/office/officeart/2005/8/layout/chevron2"/>
    <dgm:cxn modelId="{8068A3D7-37F1-4701-AA8E-504CF4776B37}" type="presParOf" srcId="{979959CD-7CCF-4528-BB82-46F994E4461E}" destId="{76684661-5914-4FBB-90CD-3CC4F7803A5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A1B391-CA6D-4509-AAC3-ABEE85CD63A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88C378E-C1EF-465E-9537-000537345560}">
      <dgm:prSet phldrT="[Text]" custT="1"/>
      <dgm:spPr/>
      <dgm:t>
        <a:bodyPr/>
        <a:lstStyle/>
        <a:p>
          <a:r>
            <a:rPr lang="en-US" sz="1200" dirty="0"/>
            <a:t>Preliminary Analysis</a:t>
          </a:r>
        </a:p>
      </dgm:t>
    </dgm:pt>
    <dgm:pt modelId="{7C19CF6C-1C5D-4341-9EA2-D93FC35EE6B0}" type="parTrans" cxnId="{FFD30A9A-00C1-497B-B76E-C2B7FB26323B}">
      <dgm:prSet/>
      <dgm:spPr/>
      <dgm:t>
        <a:bodyPr/>
        <a:lstStyle/>
        <a:p>
          <a:endParaRPr lang="en-US" sz="1200"/>
        </a:p>
      </dgm:t>
    </dgm:pt>
    <dgm:pt modelId="{88D47717-A87C-45D0-B504-3B4FC933AC2B}" type="sibTrans" cxnId="{FFD30A9A-00C1-497B-B76E-C2B7FB26323B}">
      <dgm:prSet/>
      <dgm:spPr/>
      <dgm:t>
        <a:bodyPr/>
        <a:lstStyle/>
        <a:p>
          <a:endParaRPr lang="en-US" sz="1200"/>
        </a:p>
      </dgm:t>
    </dgm:pt>
    <dgm:pt modelId="{C11620B4-D365-43DF-9870-42CC8AEC5961}">
      <dgm:prSet phldrT="[Text]" custT="1"/>
      <dgm:spPr/>
      <dgm:t>
        <a:bodyPr/>
        <a:lstStyle/>
        <a:p>
          <a:r>
            <a:rPr lang="en-US" sz="1200" dirty="0"/>
            <a:t>Estimate the distribution type of dataset.</a:t>
          </a:r>
        </a:p>
      </dgm:t>
    </dgm:pt>
    <dgm:pt modelId="{6C6F008A-DF37-4AE5-9330-1CA464C1704E}" type="parTrans" cxnId="{4B9C2AC2-3EDD-4231-938A-EE1E07875E18}">
      <dgm:prSet/>
      <dgm:spPr/>
      <dgm:t>
        <a:bodyPr/>
        <a:lstStyle/>
        <a:p>
          <a:endParaRPr lang="en-US" sz="1200"/>
        </a:p>
      </dgm:t>
    </dgm:pt>
    <dgm:pt modelId="{FB319F2B-8027-40B7-9B45-178161DFBAF4}" type="sibTrans" cxnId="{4B9C2AC2-3EDD-4231-938A-EE1E07875E18}">
      <dgm:prSet/>
      <dgm:spPr/>
      <dgm:t>
        <a:bodyPr/>
        <a:lstStyle/>
        <a:p>
          <a:endParaRPr lang="en-US" sz="1200"/>
        </a:p>
      </dgm:t>
    </dgm:pt>
    <dgm:pt modelId="{31D59358-93F5-44A7-ACA3-FD576C68A7E3}">
      <dgm:prSet phldrT="[Text]" custT="1"/>
      <dgm:spPr>
        <a:blipFill>
          <a:blip xmlns:r="http://schemas.openxmlformats.org/officeDocument/2006/relationships" r:embed="rId1"/>
          <a:stretch>
            <a:fillRect/>
          </a:stretch>
        </a:blipFill>
      </dgm:spPr>
      <dgm:t>
        <a:bodyPr/>
        <a:lstStyle/>
        <a:p>
          <a:r>
            <a:rPr lang="en-US">
              <a:noFill/>
            </a:rPr>
            <a:t> </a:t>
          </a:r>
        </a:p>
      </dgm:t>
    </dgm:pt>
    <dgm:pt modelId="{47D674D3-E3C2-453E-9CFA-DD657C14F9B4}" type="parTrans" cxnId="{943B1062-9644-4640-998A-ECD14C396D3E}">
      <dgm:prSet/>
      <dgm:spPr/>
      <dgm:t>
        <a:bodyPr/>
        <a:lstStyle/>
        <a:p>
          <a:endParaRPr lang="en-US" sz="1200"/>
        </a:p>
      </dgm:t>
    </dgm:pt>
    <dgm:pt modelId="{57B119A1-ECEE-4E67-BB1A-97B3977AF902}" type="sibTrans" cxnId="{943B1062-9644-4640-998A-ECD14C396D3E}">
      <dgm:prSet/>
      <dgm:spPr/>
      <dgm:t>
        <a:bodyPr/>
        <a:lstStyle/>
        <a:p>
          <a:endParaRPr lang="en-US" sz="1200"/>
        </a:p>
      </dgm:t>
    </dgm:pt>
    <dgm:pt modelId="{19D49395-373D-40EF-B257-769B4236C690}">
      <dgm:prSet phldrT="[Text]" custT="1"/>
      <dgm:spPr>
        <a:blipFill>
          <a:blip xmlns:r="http://schemas.openxmlformats.org/officeDocument/2006/relationships" r:embed="rId2"/>
          <a:stretch>
            <a:fillRect t="-5600" b="-8000"/>
          </a:stretch>
        </a:blipFill>
      </dgm:spPr>
      <dgm:t>
        <a:bodyPr/>
        <a:lstStyle/>
        <a:p>
          <a:r>
            <a:rPr lang="en-US">
              <a:noFill/>
            </a:rPr>
            <a:t> </a:t>
          </a:r>
        </a:p>
      </dgm:t>
    </dgm:pt>
    <dgm:pt modelId="{AE3417C2-E96D-4279-BAA1-B3A05D4A963A}" type="parTrans" cxnId="{17558B64-858F-40E7-9913-F65E48FCAA09}">
      <dgm:prSet/>
      <dgm:spPr/>
      <dgm:t>
        <a:bodyPr/>
        <a:lstStyle/>
        <a:p>
          <a:endParaRPr lang="en-US" sz="1200"/>
        </a:p>
      </dgm:t>
    </dgm:pt>
    <dgm:pt modelId="{E0603DA6-DE77-46A2-AB9B-9178724DC4C7}" type="sibTrans" cxnId="{17558B64-858F-40E7-9913-F65E48FCAA09}">
      <dgm:prSet/>
      <dgm:spPr/>
      <dgm:t>
        <a:bodyPr/>
        <a:lstStyle/>
        <a:p>
          <a:endParaRPr lang="en-US" sz="1200"/>
        </a:p>
      </dgm:t>
    </dgm:pt>
    <dgm:pt modelId="{FDFA8E69-BE81-46DE-A519-9C3C10E8F547}">
      <dgm:prSet phldrT="[Text]" custT="1"/>
      <dgm:spPr>
        <a:blipFill>
          <a:blip xmlns:r="http://schemas.openxmlformats.org/officeDocument/2006/relationships" r:embed="rId3"/>
          <a:stretch>
            <a:fillRect l="-7407"/>
          </a:stretch>
        </a:blipFill>
      </dgm:spPr>
      <dgm:t>
        <a:bodyPr/>
        <a:lstStyle/>
        <a:p>
          <a:r>
            <a:rPr lang="en-US">
              <a:noFill/>
            </a:rPr>
            <a:t> </a:t>
          </a:r>
        </a:p>
      </dgm:t>
    </dgm:pt>
    <dgm:pt modelId="{573F0273-A4E2-4638-BDAA-BF19D8B1E76F}" type="parTrans" cxnId="{B598A870-B5E8-4C46-AD78-9F5B644F0380}">
      <dgm:prSet/>
      <dgm:spPr/>
      <dgm:t>
        <a:bodyPr/>
        <a:lstStyle/>
        <a:p>
          <a:endParaRPr lang="en-US" sz="1200"/>
        </a:p>
      </dgm:t>
    </dgm:pt>
    <dgm:pt modelId="{909E0938-DA89-44ED-9A80-A60754B000EF}" type="sibTrans" cxnId="{B598A870-B5E8-4C46-AD78-9F5B644F0380}">
      <dgm:prSet/>
      <dgm:spPr/>
      <dgm:t>
        <a:bodyPr/>
        <a:lstStyle/>
        <a:p>
          <a:endParaRPr lang="en-US" sz="1200"/>
        </a:p>
      </dgm:t>
    </dgm:pt>
    <dgm:pt modelId="{7CF91C6A-A5CB-42C1-A4AF-9D55D8F9EB5A}">
      <dgm:prSet phldrT="[Text]" custT="1"/>
      <dgm:spPr/>
      <dgm:t>
        <a:bodyPr/>
        <a:lstStyle/>
        <a:p>
          <a:r>
            <a:rPr lang="en-US">
              <a:noFill/>
            </a:rPr>
            <a:t> </a:t>
          </a:r>
        </a:p>
      </dgm:t>
    </dgm:pt>
    <dgm:pt modelId="{6904024A-506D-41AE-ACC4-2C7BC0CD847C}" type="parTrans" cxnId="{0695DFCC-A7DC-4C57-A859-11A725C88244}">
      <dgm:prSet/>
      <dgm:spPr/>
      <dgm:t>
        <a:bodyPr/>
        <a:lstStyle/>
        <a:p>
          <a:endParaRPr lang="en-US" sz="1200"/>
        </a:p>
      </dgm:t>
    </dgm:pt>
    <dgm:pt modelId="{45B025DB-BCB1-4C1D-A9D9-A21DC82B12D6}" type="sibTrans" cxnId="{0695DFCC-A7DC-4C57-A859-11A725C88244}">
      <dgm:prSet/>
      <dgm:spPr/>
      <dgm:t>
        <a:bodyPr/>
        <a:lstStyle/>
        <a:p>
          <a:endParaRPr lang="en-US" sz="1200"/>
        </a:p>
      </dgm:t>
    </dgm:pt>
    <dgm:pt modelId="{F9C22FA0-D66F-44B6-A9FD-F7FAF23A7DA7}">
      <dgm:prSet phldrT="[Text]" custT="1"/>
      <dgm:spPr/>
      <dgm:t>
        <a:bodyPr/>
        <a:lstStyle/>
        <a:p>
          <a:r>
            <a:rPr lang="en-US" sz="1200" dirty="0"/>
            <a:t>Perform trend analysis on dataset.</a:t>
          </a:r>
        </a:p>
      </dgm:t>
    </dgm:pt>
    <dgm:pt modelId="{33DCD544-009C-4E2C-94A1-92CD1414563D}" type="sibTrans" cxnId="{C798C949-D6CF-4414-8092-96A6C8AC406E}">
      <dgm:prSet/>
      <dgm:spPr/>
      <dgm:t>
        <a:bodyPr/>
        <a:lstStyle/>
        <a:p>
          <a:endParaRPr lang="en-US" sz="1200"/>
        </a:p>
      </dgm:t>
    </dgm:pt>
    <dgm:pt modelId="{234660BB-EFFB-4B17-8363-362464445886}" type="parTrans" cxnId="{C798C949-D6CF-4414-8092-96A6C8AC406E}">
      <dgm:prSet/>
      <dgm:spPr/>
      <dgm:t>
        <a:bodyPr/>
        <a:lstStyle/>
        <a:p>
          <a:endParaRPr lang="en-US" sz="1200"/>
        </a:p>
      </dgm:t>
    </dgm:pt>
    <dgm:pt modelId="{E5F2C04A-99FA-4DCB-BEB5-E8F14F252A58}">
      <dgm:prSet phldrT="[Text]" custT="1"/>
      <dgm:spPr/>
      <dgm:t>
        <a:bodyPr/>
        <a:lstStyle/>
        <a:p>
          <a:r>
            <a:rPr lang="en-US" sz="1200" dirty="0"/>
            <a:t>Check for missing data in the dataset and remove if any.</a:t>
          </a:r>
        </a:p>
      </dgm:t>
    </dgm:pt>
    <dgm:pt modelId="{8E483741-F657-42F0-9817-2FCED3329542}" type="parTrans" cxnId="{5C7C7B10-1B4C-4222-85FA-EB89B4007EA7}">
      <dgm:prSet/>
      <dgm:spPr/>
      <dgm:t>
        <a:bodyPr/>
        <a:lstStyle/>
        <a:p>
          <a:endParaRPr lang="en-US" sz="1200"/>
        </a:p>
      </dgm:t>
    </dgm:pt>
    <dgm:pt modelId="{0854F69A-7C0A-4E53-B32F-25102045D172}" type="sibTrans" cxnId="{5C7C7B10-1B4C-4222-85FA-EB89B4007EA7}">
      <dgm:prSet/>
      <dgm:spPr/>
      <dgm:t>
        <a:bodyPr/>
        <a:lstStyle/>
        <a:p>
          <a:endParaRPr lang="en-US" sz="1200"/>
        </a:p>
      </dgm:t>
    </dgm:pt>
    <dgm:pt modelId="{355AD5E9-82B6-4E54-9439-C360192AD153}">
      <dgm:prSet phldrT="[Text]" custT="1"/>
      <dgm:spPr/>
      <dgm:t>
        <a:bodyPr/>
        <a:lstStyle/>
        <a:p>
          <a:r>
            <a:rPr lang="en-US">
              <a:noFill/>
            </a:rPr>
            <a:t> </a:t>
          </a:r>
        </a:p>
      </dgm:t>
    </dgm:pt>
    <dgm:pt modelId="{17A78784-AECD-4BC1-991A-13F0D24752FB}" type="parTrans" cxnId="{9821D302-7833-41D6-AFB3-3E5BACC5725C}">
      <dgm:prSet/>
      <dgm:spPr/>
      <dgm:t>
        <a:bodyPr/>
        <a:lstStyle/>
        <a:p>
          <a:endParaRPr lang="en-US" sz="1200"/>
        </a:p>
      </dgm:t>
    </dgm:pt>
    <dgm:pt modelId="{CF1F59DA-5B1E-4838-B54A-0B72E321EDE6}" type="sibTrans" cxnId="{9821D302-7833-41D6-AFB3-3E5BACC5725C}">
      <dgm:prSet/>
      <dgm:spPr/>
      <dgm:t>
        <a:bodyPr/>
        <a:lstStyle/>
        <a:p>
          <a:endParaRPr lang="en-US" sz="1200"/>
        </a:p>
      </dgm:t>
    </dgm:pt>
    <dgm:pt modelId="{6333BD81-AC23-4144-A08A-479D41880147}">
      <dgm:prSet phldrT="[Text]" custT="1"/>
      <dgm:spPr/>
      <dgm:t>
        <a:bodyPr/>
        <a:lstStyle/>
        <a:p>
          <a:r>
            <a:rPr lang="en-US">
              <a:noFill/>
            </a:rPr>
            <a:t> </a:t>
          </a:r>
        </a:p>
      </dgm:t>
    </dgm:pt>
    <dgm:pt modelId="{5AF738A7-4F95-4BC3-8A79-B04492E82E1B}" type="parTrans" cxnId="{77056CE7-C935-4274-8BEE-3A58E8E4C01E}">
      <dgm:prSet/>
      <dgm:spPr/>
      <dgm:t>
        <a:bodyPr/>
        <a:lstStyle/>
        <a:p>
          <a:endParaRPr lang="en-US" sz="1200"/>
        </a:p>
      </dgm:t>
    </dgm:pt>
    <dgm:pt modelId="{6EB55BFE-A2A9-44CD-AD21-F8FD8D69936E}" type="sibTrans" cxnId="{77056CE7-C935-4274-8BEE-3A58E8E4C01E}">
      <dgm:prSet/>
      <dgm:spPr/>
      <dgm:t>
        <a:bodyPr/>
        <a:lstStyle/>
        <a:p>
          <a:endParaRPr lang="en-US" sz="1200"/>
        </a:p>
      </dgm:t>
    </dgm:pt>
    <dgm:pt modelId="{662329A7-AFDA-4C8F-99A9-434258E257A6}">
      <dgm:prSet phldrT="[Text]" custT="1"/>
      <dgm:spPr/>
      <dgm:t>
        <a:bodyPr/>
        <a:lstStyle/>
        <a:p>
          <a:r>
            <a:rPr lang="en-US">
              <a:noFill/>
            </a:rPr>
            <a:t> </a:t>
          </a:r>
        </a:p>
      </dgm:t>
    </dgm:pt>
    <dgm:pt modelId="{0883A192-7816-4DC3-8E8B-03D034BF24AD}" type="parTrans" cxnId="{23DECF5D-B0D3-4547-A4A5-26E7705BB24F}">
      <dgm:prSet/>
      <dgm:spPr/>
      <dgm:t>
        <a:bodyPr/>
        <a:lstStyle/>
        <a:p>
          <a:endParaRPr lang="en-US" sz="1200"/>
        </a:p>
      </dgm:t>
    </dgm:pt>
    <dgm:pt modelId="{FA8B8AF3-2BE7-4B46-B534-441D5A41B937}" type="sibTrans" cxnId="{23DECF5D-B0D3-4547-A4A5-26E7705BB24F}">
      <dgm:prSet/>
      <dgm:spPr/>
      <dgm:t>
        <a:bodyPr/>
        <a:lstStyle/>
        <a:p>
          <a:endParaRPr lang="en-US" sz="1200"/>
        </a:p>
      </dgm:t>
    </dgm:pt>
    <dgm:pt modelId="{B679F1C4-B0C7-4D25-9C0B-CD3E2016A62D}">
      <dgm:prSet phldrT="[Text]" custT="1"/>
      <dgm:spPr>
        <a:blipFill>
          <a:blip xmlns:r="http://schemas.openxmlformats.org/officeDocument/2006/relationships" r:embed="rId4"/>
          <a:stretch>
            <a:fillRect/>
          </a:stretch>
        </a:blipFill>
      </dgm:spPr>
      <dgm:t>
        <a:bodyPr/>
        <a:lstStyle/>
        <a:p>
          <a:r>
            <a:rPr lang="en-US">
              <a:noFill/>
            </a:rPr>
            <a:t> </a:t>
          </a:r>
        </a:p>
      </dgm:t>
    </dgm:pt>
    <dgm:pt modelId="{EC41B33D-E705-4AB2-93C5-9569208A2668}" type="parTrans" cxnId="{D6B19DBE-975A-4E92-BF9D-464AF8ED4368}">
      <dgm:prSet/>
      <dgm:spPr/>
      <dgm:t>
        <a:bodyPr/>
        <a:lstStyle/>
        <a:p>
          <a:endParaRPr lang="en-US" sz="2800"/>
        </a:p>
      </dgm:t>
    </dgm:pt>
    <dgm:pt modelId="{1EA4931D-6B4E-4128-82A3-490A874B991C}" type="sibTrans" cxnId="{D6B19DBE-975A-4E92-BF9D-464AF8ED4368}">
      <dgm:prSet/>
      <dgm:spPr/>
      <dgm:t>
        <a:bodyPr/>
        <a:lstStyle/>
        <a:p>
          <a:endParaRPr lang="en-US" sz="2800"/>
        </a:p>
      </dgm:t>
    </dgm:pt>
    <dgm:pt modelId="{60B09686-27C5-4823-BE77-A2F5347A8C81}" type="pres">
      <dgm:prSet presAssocID="{6DA1B391-CA6D-4509-AAC3-ABEE85CD63A9}" presName="linearFlow" presStyleCnt="0">
        <dgm:presLayoutVars>
          <dgm:dir/>
          <dgm:animLvl val="lvl"/>
          <dgm:resizeHandles val="exact"/>
        </dgm:presLayoutVars>
      </dgm:prSet>
      <dgm:spPr/>
    </dgm:pt>
    <dgm:pt modelId="{66E41216-DEB0-4221-A5F4-2630DCEC85E2}" type="pres">
      <dgm:prSet presAssocID="{188C378E-C1EF-465E-9537-000537345560}" presName="composite" presStyleCnt="0"/>
      <dgm:spPr/>
    </dgm:pt>
    <dgm:pt modelId="{07DE3B3A-0F93-4D3A-9B57-FD54B4AA24AD}" type="pres">
      <dgm:prSet presAssocID="{188C378E-C1EF-465E-9537-000537345560}" presName="parentText" presStyleLbl="alignNode1" presStyleIdx="0" presStyleCnt="3">
        <dgm:presLayoutVars>
          <dgm:chMax val="1"/>
          <dgm:bulletEnabled val="1"/>
        </dgm:presLayoutVars>
      </dgm:prSet>
      <dgm:spPr/>
    </dgm:pt>
    <dgm:pt modelId="{881EA59A-AD8B-4A75-8E00-01797C3B358C}" type="pres">
      <dgm:prSet presAssocID="{188C378E-C1EF-465E-9537-000537345560}" presName="descendantText" presStyleLbl="alignAcc1" presStyleIdx="0" presStyleCnt="3" custLinFactNeighborX="110" custLinFactNeighborY="-310">
        <dgm:presLayoutVars>
          <dgm:bulletEnabled val="1"/>
        </dgm:presLayoutVars>
      </dgm:prSet>
      <dgm:spPr/>
    </dgm:pt>
    <dgm:pt modelId="{0E736F59-F97E-411B-B88A-3020F4349897}" type="pres">
      <dgm:prSet presAssocID="{88D47717-A87C-45D0-B504-3B4FC933AC2B}" presName="sp" presStyleCnt="0"/>
      <dgm:spPr/>
    </dgm:pt>
    <dgm:pt modelId="{EFD8D786-89FB-4BDA-8B64-C433D0459621}" type="pres">
      <dgm:prSet presAssocID="{31D59358-93F5-44A7-ACA3-FD576C68A7E3}" presName="composite" presStyleCnt="0"/>
      <dgm:spPr/>
    </dgm:pt>
    <dgm:pt modelId="{07B34144-8B97-4052-B019-7C56C098195D}" type="pres">
      <dgm:prSet presAssocID="{31D59358-93F5-44A7-ACA3-FD576C68A7E3}" presName="parentText" presStyleLbl="alignNode1" presStyleIdx="1" presStyleCnt="3" custLinFactNeighborY="-3312">
        <dgm:presLayoutVars>
          <dgm:chMax val="1"/>
          <dgm:bulletEnabled val="1"/>
        </dgm:presLayoutVars>
      </dgm:prSet>
      <dgm:spPr/>
    </dgm:pt>
    <dgm:pt modelId="{5D6E9108-076E-4E1F-81DC-0E6660D1E824}" type="pres">
      <dgm:prSet presAssocID="{31D59358-93F5-44A7-ACA3-FD576C68A7E3}" presName="descendantText" presStyleLbl="alignAcc1" presStyleIdx="1" presStyleCnt="3" custLinFactNeighborY="-7644">
        <dgm:presLayoutVars>
          <dgm:bulletEnabled val="1"/>
        </dgm:presLayoutVars>
      </dgm:prSet>
      <dgm:spPr/>
    </dgm:pt>
    <dgm:pt modelId="{335906C1-F26B-4DA8-B301-E4FBD3F6A087}" type="pres">
      <dgm:prSet presAssocID="{57B119A1-ECEE-4E67-BB1A-97B3977AF902}" presName="sp" presStyleCnt="0"/>
      <dgm:spPr/>
    </dgm:pt>
    <dgm:pt modelId="{979959CD-7CCF-4528-BB82-46F994E4461E}" type="pres">
      <dgm:prSet presAssocID="{FDFA8E69-BE81-46DE-A519-9C3C10E8F547}" presName="composite" presStyleCnt="0"/>
      <dgm:spPr/>
    </dgm:pt>
    <dgm:pt modelId="{8EBFE6AF-B2EF-4028-8B22-8D83A4BEDE7C}" type="pres">
      <dgm:prSet presAssocID="{FDFA8E69-BE81-46DE-A519-9C3C10E8F547}" presName="parentText" presStyleLbl="alignNode1" presStyleIdx="2" presStyleCnt="3" custLinFactNeighborY="-5427">
        <dgm:presLayoutVars>
          <dgm:chMax val="1"/>
          <dgm:bulletEnabled val="1"/>
        </dgm:presLayoutVars>
      </dgm:prSet>
      <dgm:spPr/>
    </dgm:pt>
    <dgm:pt modelId="{76684661-5914-4FBB-90CD-3CC4F7803A5E}" type="pres">
      <dgm:prSet presAssocID="{FDFA8E69-BE81-46DE-A519-9C3C10E8F547}" presName="descendantText" presStyleLbl="alignAcc1" presStyleIdx="2" presStyleCnt="3" custLinFactNeighborX="0" custLinFactNeighborY="-10268">
        <dgm:presLayoutVars>
          <dgm:bulletEnabled val="1"/>
        </dgm:presLayoutVars>
      </dgm:prSet>
      <dgm:spPr/>
    </dgm:pt>
  </dgm:ptLst>
  <dgm:cxnLst>
    <dgm:cxn modelId="{9821D302-7833-41D6-AFB3-3E5BACC5725C}" srcId="{31D59358-93F5-44A7-ACA3-FD576C68A7E3}" destId="{355AD5E9-82B6-4E54-9439-C360192AD153}" srcOrd="1" destOrd="0" parTransId="{17A78784-AECD-4BC1-991A-13F0D24752FB}" sibTransId="{CF1F59DA-5B1E-4838-B54A-0B72E321EDE6}"/>
    <dgm:cxn modelId="{5C7C7B10-1B4C-4222-85FA-EB89B4007EA7}" srcId="{188C378E-C1EF-465E-9537-000537345560}" destId="{E5F2C04A-99FA-4DCB-BEB5-E8F14F252A58}" srcOrd="0" destOrd="0" parTransId="{8E483741-F657-42F0-9817-2FCED3329542}" sibTransId="{0854F69A-7C0A-4E53-B32F-25102045D172}"/>
    <dgm:cxn modelId="{63301322-21EA-4F95-9A00-9E49B9DAE9C5}" type="presOf" srcId="{19D49395-373D-40EF-B257-769B4236C690}" destId="{5D6E9108-076E-4E1F-81DC-0E6660D1E824}" srcOrd="0" destOrd="0" presId="urn:microsoft.com/office/officeart/2005/8/layout/chevron2"/>
    <dgm:cxn modelId="{AFE47B2C-9B68-4789-BAF3-204424866289}" type="presOf" srcId="{6DA1B391-CA6D-4509-AAC3-ABEE85CD63A9}" destId="{60B09686-27C5-4823-BE77-A2F5347A8C81}" srcOrd="0" destOrd="0" presId="urn:microsoft.com/office/officeart/2005/8/layout/chevron2"/>
    <dgm:cxn modelId="{23DECF5D-B0D3-4547-A4A5-26E7705BB24F}" srcId="{31D59358-93F5-44A7-ACA3-FD576C68A7E3}" destId="{662329A7-AFDA-4C8F-99A9-434258E257A6}" srcOrd="3" destOrd="0" parTransId="{0883A192-7816-4DC3-8E8B-03D034BF24AD}" sibTransId="{FA8B8AF3-2BE7-4B46-B534-441D5A41B937}"/>
    <dgm:cxn modelId="{2D125141-E78F-4910-B6FE-F073C2C38471}" type="presOf" srcId="{662329A7-AFDA-4C8F-99A9-434258E257A6}" destId="{5D6E9108-076E-4E1F-81DC-0E6660D1E824}" srcOrd="0" destOrd="3" presId="urn:microsoft.com/office/officeart/2005/8/layout/chevron2"/>
    <dgm:cxn modelId="{943B1062-9644-4640-998A-ECD14C396D3E}" srcId="{6DA1B391-CA6D-4509-AAC3-ABEE85CD63A9}" destId="{31D59358-93F5-44A7-ACA3-FD576C68A7E3}" srcOrd="1" destOrd="0" parTransId="{47D674D3-E3C2-453E-9CFA-DD657C14F9B4}" sibTransId="{57B119A1-ECEE-4E67-BB1A-97B3977AF902}"/>
    <dgm:cxn modelId="{17558B64-858F-40E7-9913-F65E48FCAA09}" srcId="{31D59358-93F5-44A7-ACA3-FD576C68A7E3}" destId="{19D49395-373D-40EF-B257-769B4236C690}" srcOrd="0" destOrd="0" parTransId="{AE3417C2-E96D-4279-BAA1-B3A05D4A963A}" sibTransId="{E0603DA6-DE77-46A2-AB9B-9178724DC4C7}"/>
    <dgm:cxn modelId="{16ADD867-F132-4C63-AEEE-450E6BDB6819}" type="presOf" srcId="{E5F2C04A-99FA-4DCB-BEB5-E8F14F252A58}" destId="{881EA59A-AD8B-4A75-8E00-01797C3B358C}" srcOrd="0" destOrd="0" presId="urn:microsoft.com/office/officeart/2005/8/layout/chevron2"/>
    <dgm:cxn modelId="{D4E25349-9754-49BD-9D4D-FE0BA984ED48}" type="presOf" srcId="{31D59358-93F5-44A7-ACA3-FD576C68A7E3}" destId="{07B34144-8B97-4052-B019-7C56C098195D}" srcOrd="0" destOrd="0" presId="urn:microsoft.com/office/officeart/2005/8/layout/chevron2"/>
    <dgm:cxn modelId="{C798C949-D6CF-4414-8092-96A6C8AC406E}" srcId="{188C378E-C1EF-465E-9537-000537345560}" destId="{F9C22FA0-D66F-44B6-A9FD-F7FAF23A7DA7}" srcOrd="2" destOrd="0" parTransId="{234660BB-EFFB-4B17-8363-362464445886}" sibTransId="{33DCD544-009C-4E2C-94A1-92CD1414563D}"/>
    <dgm:cxn modelId="{B598A870-B5E8-4C46-AD78-9F5B644F0380}" srcId="{6DA1B391-CA6D-4509-AAC3-ABEE85CD63A9}" destId="{FDFA8E69-BE81-46DE-A519-9C3C10E8F547}" srcOrd="2" destOrd="0" parTransId="{573F0273-A4E2-4638-BDAA-BF19D8B1E76F}" sibTransId="{909E0938-DA89-44ED-9A80-A60754B000EF}"/>
    <dgm:cxn modelId="{AA270C57-C352-42E9-B99E-99EF0A6480DD}" type="presOf" srcId="{C11620B4-D365-43DF-9870-42CC8AEC5961}" destId="{881EA59A-AD8B-4A75-8E00-01797C3B358C}" srcOrd="0" destOrd="1" presId="urn:microsoft.com/office/officeart/2005/8/layout/chevron2"/>
    <dgm:cxn modelId="{FFD30A9A-00C1-497B-B76E-C2B7FB26323B}" srcId="{6DA1B391-CA6D-4509-AAC3-ABEE85CD63A9}" destId="{188C378E-C1EF-465E-9537-000537345560}" srcOrd="0" destOrd="0" parTransId="{7C19CF6C-1C5D-4341-9EA2-D93FC35EE6B0}" sibTransId="{88D47717-A87C-45D0-B504-3B4FC933AC2B}"/>
    <dgm:cxn modelId="{03E55F9D-E59C-4101-B2E7-FD62E9F729D1}" type="presOf" srcId="{6333BD81-AC23-4144-A08A-479D41880147}" destId="{5D6E9108-076E-4E1F-81DC-0E6660D1E824}" srcOrd="0" destOrd="2" presId="urn:microsoft.com/office/officeart/2005/8/layout/chevron2"/>
    <dgm:cxn modelId="{0B91689F-6811-4EFE-8ABF-30C0F2AA2DEA}" type="presOf" srcId="{F9C22FA0-D66F-44B6-A9FD-F7FAF23A7DA7}" destId="{881EA59A-AD8B-4A75-8E00-01797C3B358C}" srcOrd="0" destOrd="2" presId="urn:microsoft.com/office/officeart/2005/8/layout/chevron2"/>
    <dgm:cxn modelId="{9C6C48A0-4918-4420-B0A7-2D398C71DF75}" type="presOf" srcId="{B679F1C4-B0C7-4D25-9C0B-CD3E2016A62D}" destId="{76684661-5914-4FBB-90CD-3CC4F7803A5E}" srcOrd="0" destOrd="0" presId="urn:microsoft.com/office/officeart/2005/8/layout/chevron2"/>
    <dgm:cxn modelId="{A9AE08AD-0775-4DC5-9124-DA4EFF36CD9D}" type="presOf" srcId="{7CF91C6A-A5CB-42C1-A4AF-9D55D8F9EB5A}" destId="{76684661-5914-4FBB-90CD-3CC4F7803A5E}" srcOrd="0" destOrd="1" presId="urn:microsoft.com/office/officeart/2005/8/layout/chevron2"/>
    <dgm:cxn modelId="{BC1D11B8-4D8B-4641-9CD0-9BE0B4A54E80}" type="presOf" srcId="{FDFA8E69-BE81-46DE-A519-9C3C10E8F547}" destId="{8EBFE6AF-B2EF-4028-8B22-8D83A4BEDE7C}" srcOrd="0" destOrd="0" presId="urn:microsoft.com/office/officeart/2005/8/layout/chevron2"/>
    <dgm:cxn modelId="{D6B19DBE-975A-4E92-BF9D-464AF8ED4368}" srcId="{FDFA8E69-BE81-46DE-A519-9C3C10E8F547}" destId="{B679F1C4-B0C7-4D25-9C0B-CD3E2016A62D}" srcOrd="0" destOrd="0" parTransId="{EC41B33D-E705-4AB2-93C5-9569208A2668}" sibTransId="{1EA4931D-6B4E-4128-82A3-490A874B991C}"/>
    <dgm:cxn modelId="{4B9C2AC2-3EDD-4231-938A-EE1E07875E18}" srcId="{188C378E-C1EF-465E-9537-000537345560}" destId="{C11620B4-D365-43DF-9870-42CC8AEC5961}" srcOrd="1" destOrd="0" parTransId="{6C6F008A-DF37-4AE5-9330-1CA464C1704E}" sibTransId="{FB319F2B-8027-40B7-9B45-178161DFBAF4}"/>
    <dgm:cxn modelId="{DF1D00C9-B28A-4DCC-8861-0ABAAD25FBA4}" type="presOf" srcId="{355AD5E9-82B6-4E54-9439-C360192AD153}" destId="{5D6E9108-076E-4E1F-81DC-0E6660D1E824}" srcOrd="0" destOrd="1" presId="urn:microsoft.com/office/officeart/2005/8/layout/chevron2"/>
    <dgm:cxn modelId="{0695DFCC-A7DC-4C57-A859-11A725C88244}" srcId="{FDFA8E69-BE81-46DE-A519-9C3C10E8F547}" destId="{7CF91C6A-A5CB-42C1-A4AF-9D55D8F9EB5A}" srcOrd="1" destOrd="0" parTransId="{6904024A-506D-41AE-ACC4-2C7BC0CD847C}" sibTransId="{45B025DB-BCB1-4C1D-A9D9-A21DC82B12D6}"/>
    <dgm:cxn modelId="{DD2BDBD5-77BE-402D-A776-E17BB6ABFCC0}" type="presOf" srcId="{188C378E-C1EF-465E-9537-000537345560}" destId="{07DE3B3A-0F93-4D3A-9B57-FD54B4AA24AD}" srcOrd="0" destOrd="0" presId="urn:microsoft.com/office/officeart/2005/8/layout/chevron2"/>
    <dgm:cxn modelId="{77056CE7-C935-4274-8BEE-3A58E8E4C01E}" srcId="{31D59358-93F5-44A7-ACA3-FD576C68A7E3}" destId="{6333BD81-AC23-4144-A08A-479D41880147}" srcOrd="2" destOrd="0" parTransId="{5AF738A7-4F95-4BC3-8A79-B04492E82E1B}" sibTransId="{6EB55BFE-A2A9-44CD-AD21-F8FD8D69936E}"/>
    <dgm:cxn modelId="{AE791CB6-5004-4C64-AA6C-4BB5C2477C10}" type="presParOf" srcId="{60B09686-27C5-4823-BE77-A2F5347A8C81}" destId="{66E41216-DEB0-4221-A5F4-2630DCEC85E2}" srcOrd="0" destOrd="0" presId="urn:microsoft.com/office/officeart/2005/8/layout/chevron2"/>
    <dgm:cxn modelId="{B7BACF77-6AEE-4843-8E7A-4BD9FAFCC23A}" type="presParOf" srcId="{66E41216-DEB0-4221-A5F4-2630DCEC85E2}" destId="{07DE3B3A-0F93-4D3A-9B57-FD54B4AA24AD}" srcOrd="0" destOrd="0" presId="urn:microsoft.com/office/officeart/2005/8/layout/chevron2"/>
    <dgm:cxn modelId="{F3A0CCEC-F9C2-4E39-B28B-32DB4EE6B002}" type="presParOf" srcId="{66E41216-DEB0-4221-A5F4-2630DCEC85E2}" destId="{881EA59A-AD8B-4A75-8E00-01797C3B358C}" srcOrd="1" destOrd="0" presId="urn:microsoft.com/office/officeart/2005/8/layout/chevron2"/>
    <dgm:cxn modelId="{3890EC05-DE71-4E40-BFFB-1F44B1C0D5A9}" type="presParOf" srcId="{60B09686-27C5-4823-BE77-A2F5347A8C81}" destId="{0E736F59-F97E-411B-B88A-3020F4349897}" srcOrd="1" destOrd="0" presId="urn:microsoft.com/office/officeart/2005/8/layout/chevron2"/>
    <dgm:cxn modelId="{EEA80625-1C80-4923-A95D-E3D69F9C74CA}" type="presParOf" srcId="{60B09686-27C5-4823-BE77-A2F5347A8C81}" destId="{EFD8D786-89FB-4BDA-8B64-C433D0459621}" srcOrd="2" destOrd="0" presId="urn:microsoft.com/office/officeart/2005/8/layout/chevron2"/>
    <dgm:cxn modelId="{BCF5A043-899C-4FE3-ADB2-1D7FB66C3D4E}" type="presParOf" srcId="{EFD8D786-89FB-4BDA-8B64-C433D0459621}" destId="{07B34144-8B97-4052-B019-7C56C098195D}" srcOrd="0" destOrd="0" presId="urn:microsoft.com/office/officeart/2005/8/layout/chevron2"/>
    <dgm:cxn modelId="{0A0F5CD7-F56A-4C79-A6C6-88CD34CD8B69}" type="presParOf" srcId="{EFD8D786-89FB-4BDA-8B64-C433D0459621}" destId="{5D6E9108-076E-4E1F-81DC-0E6660D1E824}" srcOrd="1" destOrd="0" presId="urn:microsoft.com/office/officeart/2005/8/layout/chevron2"/>
    <dgm:cxn modelId="{F1D6C6BD-A7B1-4621-AAA4-0EA828E0ED86}" type="presParOf" srcId="{60B09686-27C5-4823-BE77-A2F5347A8C81}" destId="{335906C1-F26B-4DA8-B301-E4FBD3F6A087}" srcOrd="3" destOrd="0" presId="urn:microsoft.com/office/officeart/2005/8/layout/chevron2"/>
    <dgm:cxn modelId="{DB70B765-19E1-4182-A693-4C827A01F7BF}" type="presParOf" srcId="{60B09686-27C5-4823-BE77-A2F5347A8C81}" destId="{979959CD-7CCF-4528-BB82-46F994E4461E}" srcOrd="4" destOrd="0" presId="urn:microsoft.com/office/officeart/2005/8/layout/chevron2"/>
    <dgm:cxn modelId="{07D17CDD-6A56-4D07-8AAD-D4958CC7613D}" type="presParOf" srcId="{979959CD-7CCF-4528-BB82-46F994E4461E}" destId="{8EBFE6AF-B2EF-4028-8B22-8D83A4BEDE7C}" srcOrd="0" destOrd="0" presId="urn:microsoft.com/office/officeart/2005/8/layout/chevron2"/>
    <dgm:cxn modelId="{8068A3D7-37F1-4701-AA8E-504CF4776B37}" type="presParOf" srcId="{979959CD-7CCF-4528-BB82-46F994E4461E}" destId="{76684661-5914-4FBB-90CD-3CC4F7803A5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1B391-CA6D-4509-AAC3-ABEE85CD63A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88C378E-C1EF-465E-9537-000537345560}">
      <dgm:prSet phldrT="[Text]" custT="1"/>
      <dgm:spPr/>
      <dgm:t>
        <a:bodyPr/>
        <a:lstStyle/>
        <a:p>
          <a:r>
            <a:rPr lang="en-US" sz="1200" dirty="0"/>
            <a:t>Preliminary Analysis</a:t>
          </a:r>
        </a:p>
      </dgm:t>
    </dgm:pt>
    <dgm:pt modelId="{7C19CF6C-1C5D-4341-9EA2-D93FC35EE6B0}" type="parTrans" cxnId="{FFD30A9A-00C1-497B-B76E-C2B7FB26323B}">
      <dgm:prSet/>
      <dgm:spPr/>
      <dgm:t>
        <a:bodyPr/>
        <a:lstStyle/>
        <a:p>
          <a:endParaRPr lang="en-US" sz="1200"/>
        </a:p>
      </dgm:t>
    </dgm:pt>
    <dgm:pt modelId="{88D47717-A87C-45D0-B504-3B4FC933AC2B}" type="sibTrans" cxnId="{FFD30A9A-00C1-497B-B76E-C2B7FB26323B}">
      <dgm:prSet/>
      <dgm:spPr/>
      <dgm:t>
        <a:bodyPr/>
        <a:lstStyle/>
        <a:p>
          <a:endParaRPr lang="en-US" sz="1200"/>
        </a:p>
      </dgm:t>
    </dgm:pt>
    <dgm:pt modelId="{31D59358-93F5-44A7-ACA3-FD576C68A7E3}">
      <dgm:prSet phldrT="[Text]" custT="1"/>
      <dgm:spPr/>
      <dgm:t>
        <a:bodyPr/>
        <a:lstStyle/>
        <a:p>
          <a:r>
            <a:rPr lang="en-US" sz="1200" dirty="0"/>
            <a:t>Principal Components Analysis</a:t>
          </a:r>
        </a:p>
      </dgm:t>
    </dgm:pt>
    <dgm:pt modelId="{47D674D3-E3C2-453E-9CFA-DD657C14F9B4}" type="parTrans" cxnId="{943B1062-9644-4640-998A-ECD14C396D3E}">
      <dgm:prSet/>
      <dgm:spPr/>
      <dgm:t>
        <a:bodyPr/>
        <a:lstStyle/>
        <a:p>
          <a:endParaRPr lang="en-US" sz="1200"/>
        </a:p>
      </dgm:t>
    </dgm:pt>
    <dgm:pt modelId="{57B119A1-ECEE-4E67-BB1A-97B3977AF902}" type="sibTrans" cxnId="{943B1062-9644-4640-998A-ECD14C396D3E}">
      <dgm:prSet/>
      <dgm:spPr/>
      <dgm:t>
        <a:bodyPr/>
        <a:lstStyle/>
        <a:p>
          <a:endParaRPr lang="en-US" sz="1200"/>
        </a:p>
      </dgm:t>
    </dgm:pt>
    <dgm:pt modelId="{19D49395-373D-40EF-B257-769B4236C690}">
      <dgm:prSet phldrT="[Text]" custT="1"/>
      <dgm:spPr/>
      <dgm:t>
        <a:bodyPr/>
        <a:lstStyle/>
        <a:p>
          <a:r>
            <a:rPr lang="en-US" sz="1200" dirty="0"/>
            <a:t>Use covariance matrix and eigen vectors of the dataset to calculate a set of linearly independent principal components.</a:t>
          </a:r>
        </a:p>
      </dgm:t>
    </dgm:pt>
    <dgm:pt modelId="{AE3417C2-E96D-4279-BAA1-B3A05D4A963A}" type="parTrans" cxnId="{17558B64-858F-40E7-9913-F65E48FCAA09}">
      <dgm:prSet/>
      <dgm:spPr/>
      <dgm:t>
        <a:bodyPr/>
        <a:lstStyle/>
        <a:p>
          <a:endParaRPr lang="en-US" sz="1200"/>
        </a:p>
      </dgm:t>
    </dgm:pt>
    <dgm:pt modelId="{E0603DA6-DE77-46A2-AB9B-9178724DC4C7}" type="sibTrans" cxnId="{17558B64-858F-40E7-9913-F65E48FCAA09}">
      <dgm:prSet/>
      <dgm:spPr/>
      <dgm:t>
        <a:bodyPr/>
        <a:lstStyle/>
        <a:p>
          <a:endParaRPr lang="en-US" sz="1200"/>
        </a:p>
      </dgm:t>
    </dgm:pt>
    <dgm:pt modelId="{FDFA8E69-BE81-46DE-A519-9C3C10E8F547}">
      <dgm:prSet phldrT="[Text]" custT="1"/>
      <dgm:spPr/>
      <dgm:t>
        <a:bodyPr/>
        <a:lstStyle/>
        <a:p>
          <a:r>
            <a:rPr lang="en-US" sz="1200" dirty="0"/>
            <a:t>Plot multi-univariate charts</a:t>
          </a:r>
        </a:p>
      </dgm:t>
    </dgm:pt>
    <dgm:pt modelId="{573F0273-A4E2-4638-BDAA-BF19D8B1E76F}" type="parTrans" cxnId="{B598A870-B5E8-4C46-AD78-9F5B644F0380}">
      <dgm:prSet/>
      <dgm:spPr/>
      <dgm:t>
        <a:bodyPr/>
        <a:lstStyle/>
        <a:p>
          <a:endParaRPr lang="en-US" sz="1200"/>
        </a:p>
      </dgm:t>
    </dgm:pt>
    <dgm:pt modelId="{909E0938-DA89-44ED-9A80-A60754B000EF}" type="sibTrans" cxnId="{B598A870-B5E8-4C46-AD78-9F5B644F0380}">
      <dgm:prSet/>
      <dgm:spPr/>
      <dgm:t>
        <a:bodyPr/>
        <a:lstStyle/>
        <a:p>
          <a:endParaRPr lang="en-US" sz="1200"/>
        </a:p>
      </dgm:t>
    </dgm:pt>
    <dgm:pt modelId="{E5F2C04A-99FA-4DCB-BEB5-E8F14F252A58}">
      <dgm:prSet phldrT="[Text]" custT="1"/>
      <dgm:spPr/>
      <dgm:t>
        <a:bodyPr/>
        <a:lstStyle/>
        <a:p>
          <a:r>
            <a:rPr lang="en-US" sz="1200" dirty="0"/>
            <a:t>Check for missing data in the dataset and remove if any.</a:t>
          </a:r>
        </a:p>
      </dgm:t>
    </dgm:pt>
    <dgm:pt modelId="{8E483741-F657-42F0-9817-2FCED3329542}" type="parTrans" cxnId="{5C7C7B10-1B4C-4222-85FA-EB89B4007EA7}">
      <dgm:prSet/>
      <dgm:spPr/>
      <dgm:t>
        <a:bodyPr/>
        <a:lstStyle/>
        <a:p>
          <a:endParaRPr lang="en-US" sz="1200"/>
        </a:p>
      </dgm:t>
    </dgm:pt>
    <dgm:pt modelId="{0854F69A-7C0A-4E53-B32F-25102045D172}" type="sibTrans" cxnId="{5C7C7B10-1B4C-4222-85FA-EB89B4007EA7}">
      <dgm:prSet/>
      <dgm:spPr/>
      <dgm:t>
        <a:bodyPr/>
        <a:lstStyle/>
        <a:p>
          <a:endParaRPr lang="en-US" sz="1200"/>
        </a:p>
      </dgm:t>
    </dgm:pt>
    <dgm:pt modelId="{B679F1C4-B0C7-4D25-9C0B-CD3E2016A62D}">
      <dgm:prSet phldrT="[Text]" custT="1"/>
      <dgm:spPr/>
      <dgm:t>
        <a:bodyPr/>
        <a:lstStyle/>
        <a:p>
          <a:r>
            <a:rPr lang="en-US" sz="1200" dirty="0"/>
            <a:t>Plot univariate charts of each PC.</a:t>
          </a:r>
        </a:p>
      </dgm:t>
    </dgm:pt>
    <dgm:pt modelId="{EC41B33D-E705-4AB2-93C5-9569208A2668}" type="parTrans" cxnId="{D6B19DBE-975A-4E92-BF9D-464AF8ED4368}">
      <dgm:prSet/>
      <dgm:spPr/>
      <dgm:t>
        <a:bodyPr/>
        <a:lstStyle/>
        <a:p>
          <a:endParaRPr lang="en-US" sz="2800"/>
        </a:p>
      </dgm:t>
    </dgm:pt>
    <dgm:pt modelId="{1EA4931D-6B4E-4128-82A3-490A874B991C}" type="sibTrans" cxnId="{D6B19DBE-975A-4E92-BF9D-464AF8ED4368}">
      <dgm:prSet/>
      <dgm:spPr/>
      <dgm:t>
        <a:bodyPr/>
        <a:lstStyle/>
        <a:p>
          <a:endParaRPr lang="en-US" sz="2800"/>
        </a:p>
      </dgm:t>
    </dgm:pt>
    <dgm:pt modelId="{4E729F6E-188B-4961-95AD-C8AE30E315AF}">
      <dgm:prSet phldrT="[Text]" custT="1"/>
      <dgm:spPr/>
      <dgm:t>
        <a:bodyPr/>
        <a:lstStyle/>
        <a:p>
          <a:r>
            <a:rPr lang="en-US" sz="1200" dirty="0"/>
            <a:t>Scale the dataset by standardizing each variable, since no information about the dimensions of the data is given.</a:t>
          </a:r>
        </a:p>
      </dgm:t>
    </dgm:pt>
    <dgm:pt modelId="{971597F3-C68D-4A6E-8C73-9D7894268339}" type="parTrans" cxnId="{E6401514-5337-49A4-9A94-EFCD047805B9}">
      <dgm:prSet/>
      <dgm:spPr/>
      <dgm:t>
        <a:bodyPr/>
        <a:lstStyle/>
        <a:p>
          <a:endParaRPr lang="en-US"/>
        </a:p>
      </dgm:t>
    </dgm:pt>
    <dgm:pt modelId="{368D24E3-FDAC-4D6A-823F-7AD3259688D9}" type="sibTrans" cxnId="{E6401514-5337-49A4-9A94-EFCD047805B9}">
      <dgm:prSet/>
      <dgm:spPr/>
      <dgm:t>
        <a:bodyPr/>
        <a:lstStyle/>
        <a:p>
          <a:endParaRPr lang="en-US"/>
        </a:p>
      </dgm:t>
    </dgm:pt>
    <dgm:pt modelId="{EA92E4D0-0E30-40EB-9267-B2B1751C7382}">
      <dgm:prSet phldrT="[Text]" custT="1"/>
      <dgm:spPr/>
      <dgm:t>
        <a:bodyPr/>
        <a:lstStyle/>
        <a:p>
          <a:r>
            <a:rPr lang="en-US" sz="1200" dirty="0"/>
            <a:t>Select the ‘vital few’ principal components using Preto chart, Scree plot and Minimum Description Length chart.</a:t>
          </a:r>
        </a:p>
      </dgm:t>
    </dgm:pt>
    <dgm:pt modelId="{77BCB9B3-3353-4B09-AA19-A3DB3BB2C9E2}" type="parTrans" cxnId="{1116D448-27E6-44D6-9EB9-B50AF50A14D8}">
      <dgm:prSet/>
      <dgm:spPr/>
      <dgm:t>
        <a:bodyPr/>
        <a:lstStyle/>
        <a:p>
          <a:endParaRPr lang="en-US"/>
        </a:p>
      </dgm:t>
    </dgm:pt>
    <dgm:pt modelId="{AB10C785-5931-430A-BAFA-C383F7241E82}" type="sibTrans" cxnId="{1116D448-27E6-44D6-9EB9-B50AF50A14D8}">
      <dgm:prSet/>
      <dgm:spPr/>
      <dgm:t>
        <a:bodyPr/>
        <a:lstStyle/>
        <a:p>
          <a:endParaRPr lang="en-US"/>
        </a:p>
      </dgm:t>
    </dgm:pt>
    <dgm:pt modelId="{CE9C08CB-E3E8-4ACB-B0D6-55F96A8C965D}">
      <dgm:prSet phldrT="[Text]" custT="1"/>
      <dgm:spPr/>
      <dgm:t>
        <a:bodyPr/>
        <a:lstStyle/>
        <a:p>
          <a:r>
            <a:rPr lang="en-US" sz="1200" dirty="0"/>
            <a:t>Choose an appropriate value of </a:t>
          </a:r>
          <a:r>
            <a:rPr lang="el-GR" sz="1200" dirty="0"/>
            <a:t>α</a:t>
          </a:r>
          <a:r>
            <a:rPr lang="en-US" sz="1200" dirty="0"/>
            <a:t> for the individual charts such that the composite </a:t>
          </a:r>
          <a:r>
            <a:rPr lang="el-GR" sz="1200" dirty="0"/>
            <a:t>α</a:t>
          </a:r>
          <a:r>
            <a:rPr lang="en-US" sz="1200" dirty="0"/>
            <a:t> is the same as that of Approach 1.</a:t>
          </a:r>
        </a:p>
      </dgm:t>
    </dgm:pt>
    <dgm:pt modelId="{29A852E2-4CBB-4A84-B8BE-BDA188BBE2C5}" type="parTrans" cxnId="{DDFCC1E7-4A16-4E2E-BA43-19DF9BCD08F4}">
      <dgm:prSet/>
      <dgm:spPr/>
      <dgm:t>
        <a:bodyPr/>
        <a:lstStyle/>
        <a:p>
          <a:endParaRPr lang="en-US"/>
        </a:p>
      </dgm:t>
    </dgm:pt>
    <dgm:pt modelId="{B8A1A57C-3FF1-4E96-8E5C-5A935BF53A71}" type="sibTrans" cxnId="{DDFCC1E7-4A16-4E2E-BA43-19DF9BCD08F4}">
      <dgm:prSet/>
      <dgm:spPr/>
      <dgm:t>
        <a:bodyPr/>
        <a:lstStyle/>
        <a:p>
          <a:endParaRPr lang="en-US"/>
        </a:p>
      </dgm:t>
    </dgm:pt>
    <dgm:pt modelId="{756A1C9F-0273-40CE-8FD2-0FBC23ABE96D}">
      <dgm:prSet phldrT="[Text]" custT="1"/>
      <dgm:spPr/>
      <dgm:t>
        <a:bodyPr/>
        <a:lstStyle/>
        <a:p>
          <a:r>
            <a:rPr lang="en-US" sz="1200" dirty="0"/>
            <a:t>Calculate ARL values and estimate the in-control population parameters of the dataset.</a:t>
          </a:r>
        </a:p>
      </dgm:t>
    </dgm:pt>
    <dgm:pt modelId="{1EF554DF-D20B-4485-9136-988BCA5BDBAF}" type="parTrans" cxnId="{9BA22D19-5C43-4320-9521-95E7F3A940D0}">
      <dgm:prSet/>
      <dgm:spPr/>
      <dgm:t>
        <a:bodyPr/>
        <a:lstStyle/>
        <a:p>
          <a:endParaRPr lang="en-US"/>
        </a:p>
      </dgm:t>
    </dgm:pt>
    <dgm:pt modelId="{FAEF5837-7713-4581-A89B-39C0CD1DDE3B}" type="sibTrans" cxnId="{9BA22D19-5C43-4320-9521-95E7F3A940D0}">
      <dgm:prSet/>
      <dgm:spPr/>
      <dgm:t>
        <a:bodyPr/>
        <a:lstStyle/>
        <a:p>
          <a:endParaRPr lang="en-US"/>
        </a:p>
      </dgm:t>
    </dgm:pt>
    <dgm:pt modelId="{60B09686-27C5-4823-BE77-A2F5347A8C81}" type="pres">
      <dgm:prSet presAssocID="{6DA1B391-CA6D-4509-AAC3-ABEE85CD63A9}" presName="linearFlow" presStyleCnt="0">
        <dgm:presLayoutVars>
          <dgm:dir/>
          <dgm:animLvl val="lvl"/>
          <dgm:resizeHandles val="exact"/>
        </dgm:presLayoutVars>
      </dgm:prSet>
      <dgm:spPr/>
    </dgm:pt>
    <dgm:pt modelId="{66E41216-DEB0-4221-A5F4-2630DCEC85E2}" type="pres">
      <dgm:prSet presAssocID="{188C378E-C1EF-465E-9537-000537345560}" presName="composite" presStyleCnt="0"/>
      <dgm:spPr/>
    </dgm:pt>
    <dgm:pt modelId="{07DE3B3A-0F93-4D3A-9B57-FD54B4AA24AD}" type="pres">
      <dgm:prSet presAssocID="{188C378E-C1EF-465E-9537-000537345560}" presName="parentText" presStyleLbl="alignNode1" presStyleIdx="0" presStyleCnt="3">
        <dgm:presLayoutVars>
          <dgm:chMax val="1"/>
          <dgm:bulletEnabled val="1"/>
        </dgm:presLayoutVars>
      </dgm:prSet>
      <dgm:spPr/>
    </dgm:pt>
    <dgm:pt modelId="{881EA59A-AD8B-4A75-8E00-01797C3B358C}" type="pres">
      <dgm:prSet presAssocID="{188C378E-C1EF-465E-9537-000537345560}" presName="descendantText" presStyleLbl="alignAcc1" presStyleIdx="0" presStyleCnt="3" custLinFactNeighborX="110" custLinFactNeighborY="-310">
        <dgm:presLayoutVars>
          <dgm:bulletEnabled val="1"/>
        </dgm:presLayoutVars>
      </dgm:prSet>
      <dgm:spPr/>
    </dgm:pt>
    <dgm:pt modelId="{0E736F59-F97E-411B-B88A-3020F4349897}" type="pres">
      <dgm:prSet presAssocID="{88D47717-A87C-45D0-B504-3B4FC933AC2B}" presName="sp" presStyleCnt="0"/>
      <dgm:spPr/>
    </dgm:pt>
    <dgm:pt modelId="{EFD8D786-89FB-4BDA-8B64-C433D0459621}" type="pres">
      <dgm:prSet presAssocID="{31D59358-93F5-44A7-ACA3-FD576C68A7E3}" presName="composite" presStyleCnt="0"/>
      <dgm:spPr/>
    </dgm:pt>
    <dgm:pt modelId="{07B34144-8B97-4052-B019-7C56C098195D}" type="pres">
      <dgm:prSet presAssocID="{31D59358-93F5-44A7-ACA3-FD576C68A7E3}" presName="parentText" presStyleLbl="alignNode1" presStyleIdx="1" presStyleCnt="3" custLinFactNeighborY="-2484">
        <dgm:presLayoutVars>
          <dgm:chMax val="1"/>
          <dgm:bulletEnabled val="1"/>
        </dgm:presLayoutVars>
      </dgm:prSet>
      <dgm:spPr/>
    </dgm:pt>
    <dgm:pt modelId="{5D6E9108-076E-4E1F-81DC-0E6660D1E824}" type="pres">
      <dgm:prSet presAssocID="{31D59358-93F5-44A7-ACA3-FD576C68A7E3}" presName="descendantText" presStyleLbl="alignAcc1" presStyleIdx="1" presStyleCnt="3" custLinFactNeighborY="-5096">
        <dgm:presLayoutVars>
          <dgm:bulletEnabled val="1"/>
        </dgm:presLayoutVars>
      </dgm:prSet>
      <dgm:spPr/>
    </dgm:pt>
    <dgm:pt modelId="{335906C1-F26B-4DA8-B301-E4FBD3F6A087}" type="pres">
      <dgm:prSet presAssocID="{57B119A1-ECEE-4E67-BB1A-97B3977AF902}" presName="sp" presStyleCnt="0"/>
      <dgm:spPr/>
    </dgm:pt>
    <dgm:pt modelId="{979959CD-7CCF-4528-BB82-46F994E4461E}" type="pres">
      <dgm:prSet presAssocID="{FDFA8E69-BE81-46DE-A519-9C3C10E8F547}" presName="composite" presStyleCnt="0"/>
      <dgm:spPr/>
    </dgm:pt>
    <dgm:pt modelId="{8EBFE6AF-B2EF-4028-8B22-8D83A4BEDE7C}" type="pres">
      <dgm:prSet presAssocID="{FDFA8E69-BE81-46DE-A519-9C3C10E8F547}" presName="parentText" presStyleLbl="alignNode1" presStyleIdx="2" presStyleCnt="3" custLinFactNeighborY="-5427">
        <dgm:presLayoutVars>
          <dgm:chMax val="1"/>
          <dgm:bulletEnabled val="1"/>
        </dgm:presLayoutVars>
      </dgm:prSet>
      <dgm:spPr/>
    </dgm:pt>
    <dgm:pt modelId="{76684661-5914-4FBB-90CD-3CC4F7803A5E}" type="pres">
      <dgm:prSet presAssocID="{FDFA8E69-BE81-46DE-A519-9C3C10E8F547}" presName="descendantText" presStyleLbl="alignAcc1" presStyleIdx="2" presStyleCnt="3" custLinFactNeighborX="0" custLinFactNeighborY="-10268">
        <dgm:presLayoutVars>
          <dgm:bulletEnabled val="1"/>
        </dgm:presLayoutVars>
      </dgm:prSet>
      <dgm:spPr/>
    </dgm:pt>
  </dgm:ptLst>
  <dgm:cxnLst>
    <dgm:cxn modelId="{DDA7A40F-8562-4ACC-8CE5-5750158425A2}" type="presOf" srcId="{756A1C9F-0273-40CE-8FD2-0FBC23ABE96D}" destId="{76684661-5914-4FBB-90CD-3CC4F7803A5E}" srcOrd="0" destOrd="2" presId="urn:microsoft.com/office/officeart/2005/8/layout/chevron2"/>
    <dgm:cxn modelId="{5C7C7B10-1B4C-4222-85FA-EB89B4007EA7}" srcId="{188C378E-C1EF-465E-9537-000537345560}" destId="{E5F2C04A-99FA-4DCB-BEB5-E8F14F252A58}" srcOrd="0" destOrd="0" parTransId="{8E483741-F657-42F0-9817-2FCED3329542}" sibTransId="{0854F69A-7C0A-4E53-B32F-25102045D172}"/>
    <dgm:cxn modelId="{E6401514-5337-49A4-9A94-EFCD047805B9}" srcId="{188C378E-C1EF-465E-9537-000537345560}" destId="{4E729F6E-188B-4961-95AD-C8AE30E315AF}" srcOrd="1" destOrd="0" parTransId="{971597F3-C68D-4A6E-8C73-9D7894268339}" sibTransId="{368D24E3-FDAC-4D6A-823F-7AD3259688D9}"/>
    <dgm:cxn modelId="{9BA22D19-5C43-4320-9521-95E7F3A940D0}" srcId="{FDFA8E69-BE81-46DE-A519-9C3C10E8F547}" destId="{756A1C9F-0273-40CE-8FD2-0FBC23ABE96D}" srcOrd="2" destOrd="0" parTransId="{1EF554DF-D20B-4485-9136-988BCA5BDBAF}" sibTransId="{FAEF5837-7713-4581-A89B-39C0CD1DDE3B}"/>
    <dgm:cxn modelId="{4A78F91D-9789-4282-950F-5835FF411BF4}" type="presOf" srcId="{EA92E4D0-0E30-40EB-9267-B2B1751C7382}" destId="{5D6E9108-076E-4E1F-81DC-0E6660D1E824}" srcOrd="0" destOrd="1" presId="urn:microsoft.com/office/officeart/2005/8/layout/chevron2"/>
    <dgm:cxn modelId="{63301322-21EA-4F95-9A00-9E49B9DAE9C5}" type="presOf" srcId="{19D49395-373D-40EF-B257-769B4236C690}" destId="{5D6E9108-076E-4E1F-81DC-0E6660D1E824}" srcOrd="0" destOrd="0" presId="urn:microsoft.com/office/officeart/2005/8/layout/chevron2"/>
    <dgm:cxn modelId="{AFE47B2C-9B68-4789-BAF3-204424866289}" type="presOf" srcId="{6DA1B391-CA6D-4509-AAC3-ABEE85CD63A9}" destId="{60B09686-27C5-4823-BE77-A2F5347A8C81}" srcOrd="0" destOrd="0" presId="urn:microsoft.com/office/officeart/2005/8/layout/chevron2"/>
    <dgm:cxn modelId="{7EE35E38-5F42-45B8-9B2B-8D9F565D6DB1}" type="presOf" srcId="{CE9C08CB-E3E8-4ACB-B0D6-55F96A8C965D}" destId="{76684661-5914-4FBB-90CD-3CC4F7803A5E}" srcOrd="0" destOrd="1" presId="urn:microsoft.com/office/officeart/2005/8/layout/chevron2"/>
    <dgm:cxn modelId="{943B1062-9644-4640-998A-ECD14C396D3E}" srcId="{6DA1B391-CA6D-4509-AAC3-ABEE85CD63A9}" destId="{31D59358-93F5-44A7-ACA3-FD576C68A7E3}" srcOrd="1" destOrd="0" parTransId="{47D674D3-E3C2-453E-9CFA-DD657C14F9B4}" sibTransId="{57B119A1-ECEE-4E67-BB1A-97B3977AF902}"/>
    <dgm:cxn modelId="{17558B64-858F-40E7-9913-F65E48FCAA09}" srcId="{31D59358-93F5-44A7-ACA3-FD576C68A7E3}" destId="{19D49395-373D-40EF-B257-769B4236C690}" srcOrd="0" destOrd="0" parTransId="{AE3417C2-E96D-4279-BAA1-B3A05D4A963A}" sibTransId="{E0603DA6-DE77-46A2-AB9B-9178724DC4C7}"/>
    <dgm:cxn modelId="{16ADD867-F132-4C63-AEEE-450E6BDB6819}" type="presOf" srcId="{E5F2C04A-99FA-4DCB-BEB5-E8F14F252A58}" destId="{881EA59A-AD8B-4A75-8E00-01797C3B358C}" srcOrd="0" destOrd="0" presId="urn:microsoft.com/office/officeart/2005/8/layout/chevron2"/>
    <dgm:cxn modelId="{1116D448-27E6-44D6-9EB9-B50AF50A14D8}" srcId="{31D59358-93F5-44A7-ACA3-FD576C68A7E3}" destId="{EA92E4D0-0E30-40EB-9267-B2B1751C7382}" srcOrd="1" destOrd="0" parTransId="{77BCB9B3-3353-4B09-AA19-A3DB3BB2C9E2}" sibTransId="{AB10C785-5931-430A-BAFA-C383F7241E82}"/>
    <dgm:cxn modelId="{D4E25349-9754-49BD-9D4D-FE0BA984ED48}" type="presOf" srcId="{31D59358-93F5-44A7-ACA3-FD576C68A7E3}" destId="{07B34144-8B97-4052-B019-7C56C098195D}" srcOrd="0" destOrd="0" presId="urn:microsoft.com/office/officeart/2005/8/layout/chevron2"/>
    <dgm:cxn modelId="{B598A870-B5E8-4C46-AD78-9F5B644F0380}" srcId="{6DA1B391-CA6D-4509-AAC3-ABEE85CD63A9}" destId="{FDFA8E69-BE81-46DE-A519-9C3C10E8F547}" srcOrd="2" destOrd="0" parTransId="{573F0273-A4E2-4638-BDAA-BF19D8B1E76F}" sibTransId="{909E0938-DA89-44ED-9A80-A60754B000EF}"/>
    <dgm:cxn modelId="{FFD30A9A-00C1-497B-B76E-C2B7FB26323B}" srcId="{6DA1B391-CA6D-4509-AAC3-ABEE85CD63A9}" destId="{188C378E-C1EF-465E-9537-000537345560}" srcOrd="0" destOrd="0" parTransId="{7C19CF6C-1C5D-4341-9EA2-D93FC35EE6B0}" sibTransId="{88D47717-A87C-45D0-B504-3B4FC933AC2B}"/>
    <dgm:cxn modelId="{9C6C48A0-4918-4420-B0A7-2D398C71DF75}" type="presOf" srcId="{B679F1C4-B0C7-4D25-9C0B-CD3E2016A62D}" destId="{76684661-5914-4FBB-90CD-3CC4F7803A5E}" srcOrd="0" destOrd="0" presId="urn:microsoft.com/office/officeart/2005/8/layout/chevron2"/>
    <dgm:cxn modelId="{BC1D11B8-4D8B-4641-9CD0-9BE0B4A54E80}" type="presOf" srcId="{FDFA8E69-BE81-46DE-A519-9C3C10E8F547}" destId="{8EBFE6AF-B2EF-4028-8B22-8D83A4BEDE7C}" srcOrd="0" destOrd="0" presId="urn:microsoft.com/office/officeart/2005/8/layout/chevron2"/>
    <dgm:cxn modelId="{D6B19DBE-975A-4E92-BF9D-464AF8ED4368}" srcId="{FDFA8E69-BE81-46DE-A519-9C3C10E8F547}" destId="{B679F1C4-B0C7-4D25-9C0B-CD3E2016A62D}" srcOrd="0" destOrd="0" parTransId="{EC41B33D-E705-4AB2-93C5-9569208A2668}" sibTransId="{1EA4931D-6B4E-4128-82A3-490A874B991C}"/>
    <dgm:cxn modelId="{DD2BDBD5-77BE-402D-A776-E17BB6ABFCC0}" type="presOf" srcId="{188C378E-C1EF-465E-9537-000537345560}" destId="{07DE3B3A-0F93-4D3A-9B57-FD54B4AA24AD}" srcOrd="0" destOrd="0" presId="urn:microsoft.com/office/officeart/2005/8/layout/chevron2"/>
    <dgm:cxn modelId="{87CD99E5-7C95-42A7-ADBC-68F4AE9F8B11}" type="presOf" srcId="{4E729F6E-188B-4961-95AD-C8AE30E315AF}" destId="{881EA59A-AD8B-4A75-8E00-01797C3B358C}" srcOrd="0" destOrd="1" presId="urn:microsoft.com/office/officeart/2005/8/layout/chevron2"/>
    <dgm:cxn modelId="{DDFCC1E7-4A16-4E2E-BA43-19DF9BCD08F4}" srcId="{FDFA8E69-BE81-46DE-A519-9C3C10E8F547}" destId="{CE9C08CB-E3E8-4ACB-B0D6-55F96A8C965D}" srcOrd="1" destOrd="0" parTransId="{29A852E2-4CBB-4A84-B8BE-BDA188BBE2C5}" sibTransId="{B8A1A57C-3FF1-4E96-8E5C-5A935BF53A71}"/>
    <dgm:cxn modelId="{AE791CB6-5004-4C64-AA6C-4BB5C2477C10}" type="presParOf" srcId="{60B09686-27C5-4823-BE77-A2F5347A8C81}" destId="{66E41216-DEB0-4221-A5F4-2630DCEC85E2}" srcOrd="0" destOrd="0" presId="urn:microsoft.com/office/officeart/2005/8/layout/chevron2"/>
    <dgm:cxn modelId="{B7BACF77-6AEE-4843-8E7A-4BD9FAFCC23A}" type="presParOf" srcId="{66E41216-DEB0-4221-A5F4-2630DCEC85E2}" destId="{07DE3B3A-0F93-4D3A-9B57-FD54B4AA24AD}" srcOrd="0" destOrd="0" presId="urn:microsoft.com/office/officeart/2005/8/layout/chevron2"/>
    <dgm:cxn modelId="{F3A0CCEC-F9C2-4E39-B28B-32DB4EE6B002}" type="presParOf" srcId="{66E41216-DEB0-4221-A5F4-2630DCEC85E2}" destId="{881EA59A-AD8B-4A75-8E00-01797C3B358C}" srcOrd="1" destOrd="0" presId="urn:microsoft.com/office/officeart/2005/8/layout/chevron2"/>
    <dgm:cxn modelId="{3890EC05-DE71-4E40-BFFB-1F44B1C0D5A9}" type="presParOf" srcId="{60B09686-27C5-4823-BE77-A2F5347A8C81}" destId="{0E736F59-F97E-411B-B88A-3020F4349897}" srcOrd="1" destOrd="0" presId="urn:microsoft.com/office/officeart/2005/8/layout/chevron2"/>
    <dgm:cxn modelId="{EEA80625-1C80-4923-A95D-E3D69F9C74CA}" type="presParOf" srcId="{60B09686-27C5-4823-BE77-A2F5347A8C81}" destId="{EFD8D786-89FB-4BDA-8B64-C433D0459621}" srcOrd="2" destOrd="0" presId="urn:microsoft.com/office/officeart/2005/8/layout/chevron2"/>
    <dgm:cxn modelId="{BCF5A043-899C-4FE3-ADB2-1D7FB66C3D4E}" type="presParOf" srcId="{EFD8D786-89FB-4BDA-8B64-C433D0459621}" destId="{07B34144-8B97-4052-B019-7C56C098195D}" srcOrd="0" destOrd="0" presId="urn:microsoft.com/office/officeart/2005/8/layout/chevron2"/>
    <dgm:cxn modelId="{0A0F5CD7-F56A-4C79-A6C6-88CD34CD8B69}" type="presParOf" srcId="{EFD8D786-89FB-4BDA-8B64-C433D0459621}" destId="{5D6E9108-076E-4E1F-81DC-0E6660D1E824}" srcOrd="1" destOrd="0" presId="urn:microsoft.com/office/officeart/2005/8/layout/chevron2"/>
    <dgm:cxn modelId="{F1D6C6BD-A7B1-4621-AAA4-0EA828E0ED86}" type="presParOf" srcId="{60B09686-27C5-4823-BE77-A2F5347A8C81}" destId="{335906C1-F26B-4DA8-B301-E4FBD3F6A087}" srcOrd="3" destOrd="0" presId="urn:microsoft.com/office/officeart/2005/8/layout/chevron2"/>
    <dgm:cxn modelId="{DB70B765-19E1-4182-A693-4C827A01F7BF}" type="presParOf" srcId="{60B09686-27C5-4823-BE77-A2F5347A8C81}" destId="{979959CD-7CCF-4528-BB82-46F994E4461E}" srcOrd="4" destOrd="0" presId="urn:microsoft.com/office/officeart/2005/8/layout/chevron2"/>
    <dgm:cxn modelId="{07D17CDD-6A56-4D07-8AAD-D4958CC7613D}" type="presParOf" srcId="{979959CD-7CCF-4528-BB82-46F994E4461E}" destId="{8EBFE6AF-B2EF-4028-8B22-8D83A4BEDE7C}" srcOrd="0" destOrd="0" presId="urn:microsoft.com/office/officeart/2005/8/layout/chevron2"/>
    <dgm:cxn modelId="{8068A3D7-37F1-4701-AA8E-504CF4776B37}" type="presParOf" srcId="{979959CD-7CCF-4528-BB82-46F994E4461E}" destId="{76684661-5914-4FBB-90CD-3CC4F7803A5E}" srcOrd="1" destOrd="0" presId="urn:microsoft.com/office/officeart/2005/8/layout/chevr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E3B3A-0F93-4D3A-9B57-FD54B4AA24AD}">
      <dsp:nvSpPr>
        <dsp:cNvPr id="0" name=""/>
        <dsp:cNvSpPr/>
      </dsp:nvSpPr>
      <dsp:spPr>
        <a:xfrm rot="5400000">
          <a:off x="-170698" y="172994"/>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Preliminary Analysis</a:t>
          </a:r>
        </a:p>
      </dsp:txBody>
      <dsp:txXfrm rot="-5400000">
        <a:off x="1" y="400591"/>
        <a:ext cx="796592" cy="341397"/>
      </dsp:txXfrm>
    </dsp:sp>
    <dsp:sp modelId="{881EA59A-AD8B-4A75-8E00-01797C3B358C}">
      <dsp:nvSpPr>
        <dsp:cNvPr id="0" name=""/>
        <dsp:cNvSpPr/>
      </dsp:nvSpPr>
      <dsp:spPr>
        <a:xfrm rot="5400000">
          <a:off x="4699564" y="-3902968"/>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for missing data in the dataset and remove if any.</a:t>
          </a:r>
        </a:p>
        <a:p>
          <a:pPr marL="114300" lvl="1" indent="-114300" algn="l" defTabSz="533400">
            <a:lnSpc>
              <a:spcPct val="90000"/>
            </a:lnSpc>
            <a:spcBef>
              <a:spcPct val="0"/>
            </a:spcBef>
            <a:spcAft>
              <a:spcPct val="15000"/>
            </a:spcAft>
            <a:buChar char="•"/>
          </a:pPr>
          <a:r>
            <a:rPr lang="en-US" sz="1200" kern="1200" dirty="0"/>
            <a:t>Estimate the distribution type of dataset.</a:t>
          </a:r>
        </a:p>
        <a:p>
          <a:pPr marL="114300" lvl="1" indent="-114300" algn="l" defTabSz="533400">
            <a:lnSpc>
              <a:spcPct val="90000"/>
            </a:lnSpc>
            <a:spcBef>
              <a:spcPct val="0"/>
            </a:spcBef>
            <a:spcAft>
              <a:spcPct val="15000"/>
            </a:spcAft>
            <a:buChar char="•"/>
          </a:pPr>
          <a:r>
            <a:rPr lang="en-US" sz="1200" kern="1200" dirty="0"/>
            <a:t>Perform trend analysis on dataset.</a:t>
          </a:r>
        </a:p>
      </dsp:txBody>
      <dsp:txXfrm rot="-5400000">
        <a:off x="796593" y="36112"/>
        <a:ext cx="8509528" cy="667475"/>
      </dsp:txXfrm>
    </dsp:sp>
    <dsp:sp modelId="{07B34144-8B97-4052-B019-7C56C098195D}">
      <dsp:nvSpPr>
        <dsp:cNvPr id="0" name=""/>
        <dsp:cNvSpPr/>
      </dsp:nvSpPr>
      <dsp:spPr>
        <a:xfrm rot="5400000">
          <a:off x="-170698" y="1071042"/>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Plot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r>
                <a:rPr lang="en-US" sz="1200" i="1" kern="1200" smtClean="0">
                  <a:latin typeface="Cambria Math" panose="02040503050406030204" pitchFamily="18" charset="0"/>
                </a:rPr>
                <m:t> </m:t>
              </m:r>
            </m:oMath>
          </a14:m>
          <a:r>
            <a:rPr lang="en-US" sz="1200" kern="1200" dirty="0"/>
            <a:t>chart </a:t>
          </a:r>
        </a:p>
      </dsp:txBody>
      <dsp:txXfrm rot="-5400000">
        <a:off x="1" y="1298639"/>
        <a:ext cx="796592" cy="341397"/>
      </dsp:txXfrm>
    </dsp:sp>
    <dsp:sp modelId="{5D6E9108-076E-4E1F-81DC-0E6660D1E824}">
      <dsp:nvSpPr>
        <dsp:cNvPr id="0" name=""/>
        <dsp:cNvSpPr/>
      </dsp:nvSpPr>
      <dsp:spPr>
        <a:xfrm rot="5400000">
          <a:off x="4699564" y="-3021479"/>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Find the sample covariance matrix of the data set. It is a 209X209 square matrix.</a:t>
          </a:r>
        </a:p>
        <a:p>
          <a:pPr marL="114300" lvl="1" indent="-114300" algn="l" defTabSz="533400">
            <a:lnSpc>
              <a:spcPct val="90000"/>
            </a:lnSpc>
            <a:spcBef>
              <a:spcPct val="0"/>
            </a:spcBef>
            <a:spcAft>
              <a:spcPct val="15000"/>
            </a:spcAft>
            <a:buChar char="•"/>
          </a:pPr>
          <a:r>
            <a:rPr lang="en-US" sz="1200" kern="1200" dirty="0"/>
            <a:t>Use                                          to calculate the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oMath>
          </a14:m>
          <a:r>
            <a:rPr lang="en-US" sz="1200" kern="1200" dirty="0"/>
            <a:t> statistic for each observation since the population parameters </a:t>
          </a:r>
          <a14:m xmlns:a14="http://schemas.microsoft.com/office/drawing/2010/main">
            <m:oMath xmlns:m="http://schemas.openxmlformats.org/officeDocument/2006/math">
              <m:sSub>
                <m:sSubPr>
                  <m:ctrlPr>
                    <a:rPr lang="pt-BR" sz="1200" i="1" kern="1200" smtClean="0">
                      <a:latin typeface="Cambria Math" panose="02040503050406030204" pitchFamily="18" charset="0"/>
                    </a:rPr>
                  </m:ctrlPr>
                </m:sSubPr>
                <m:e>
                  <m:r>
                    <m:rPr>
                      <m:nor/>
                    </m:rPr>
                    <a:rPr lang="el-GR" sz="1200" kern="1200" dirty="0"/>
                    <m:t>μ</m:t>
                  </m:r>
                </m:e>
                <m:sub>
                  <m:r>
                    <a:rPr lang="pt-BR" sz="1200" i="1" kern="1200" smtClean="0">
                      <a:latin typeface="Cambria Math" panose="02040503050406030204" pitchFamily="18" charset="0"/>
                    </a:rPr>
                    <m:t>0</m:t>
                  </m:r>
                </m:sub>
              </m:sSub>
            </m:oMath>
          </a14:m>
          <a:r>
            <a:rPr lang="pt-BR" sz="1200" kern="1200" dirty="0"/>
            <a:t> and </a:t>
          </a:r>
          <a14:m xmlns:a14="http://schemas.microsoft.com/office/drawing/2010/main">
            <m:oMath xmlns:m="http://schemas.openxmlformats.org/officeDocument/2006/math">
              <m:sSub>
                <m:sSubPr>
                  <m:ctrlPr>
                    <a:rPr lang="pt-BR" sz="1200" i="1" kern="1200">
                      <a:latin typeface="Cambria Math" panose="02040503050406030204" pitchFamily="18" charset="0"/>
                    </a:rPr>
                  </m:ctrlPr>
                </m:sSubPr>
                <m:e>
                  <m:r>
                    <m:rPr>
                      <m:nor/>
                    </m:rPr>
                    <a:rPr lang="el-GR" sz="1200" kern="1200" dirty="0"/>
                    <m:t>Σ</m:t>
                  </m:r>
                </m:e>
                <m:sub>
                  <m:r>
                    <a:rPr lang="pt-BR" sz="1200" i="1" kern="1200">
                      <a:latin typeface="Cambria Math" panose="02040503050406030204" pitchFamily="18" charset="0"/>
                    </a:rPr>
                    <m:t>0</m:t>
                  </m:r>
                </m:sub>
              </m:sSub>
            </m:oMath>
          </a14:m>
          <a:r>
            <a:rPr lang="en-US" sz="1200" kern="1200" dirty="0"/>
            <a:t> are unknown.</a:t>
          </a:r>
        </a:p>
        <a:p>
          <a:pPr marL="114300" lvl="1" indent="-114300" algn="l" defTabSz="533400">
            <a:lnSpc>
              <a:spcPct val="90000"/>
            </a:lnSpc>
            <a:spcBef>
              <a:spcPct val="0"/>
            </a:spcBef>
            <a:spcAft>
              <a:spcPct val="15000"/>
            </a:spcAft>
            <a:buChar char="•"/>
          </a:pPr>
          <a:r>
            <a:rPr lang="en-US" sz="1200" kern="1200" dirty="0"/>
            <a:t>Calculate UCL and plot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r>
                <a:rPr lang="en-US" sz="1200" i="1" kern="1200" smtClean="0">
                  <a:latin typeface="Cambria Math" panose="02040503050406030204" pitchFamily="18" charset="0"/>
                </a:rPr>
                <m:t> </m:t>
              </m:r>
            </m:oMath>
          </a14:m>
          <a:r>
            <a:rPr lang="en-US" sz="1200" kern="1200" dirty="0"/>
            <a:t> chart.</a:t>
          </a:r>
        </a:p>
        <a:p>
          <a:pPr marL="114300" lvl="1" indent="-114300" algn="l" defTabSz="533400">
            <a:lnSpc>
              <a:spcPct val="90000"/>
            </a:lnSpc>
            <a:spcBef>
              <a:spcPct val="0"/>
            </a:spcBef>
            <a:spcAft>
              <a:spcPct val="15000"/>
            </a:spcAft>
            <a:buChar char="•"/>
          </a:pPr>
          <a:r>
            <a:rPr lang="en-US" sz="1200" kern="1200" dirty="0"/>
            <a:t>Remove out-of-control data points/observations from the original dataset.</a:t>
          </a:r>
        </a:p>
      </dsp:txBody>
      <dsp:txXfrm rot="-5400000">
        <a:off x="796593" y="917601"/>
        <a:ext cx="8509528" cy="667475"/>
      </dsp:txXfrm>
    </dsp:sp>
    <dsp:sp modelId="{8EBFE6AF-B2EF-4028-8B22-8D83A4BEDE7C}">
      <dsp:nvSpPr>
        <dsp:cNvPr id="0" name=""/>
        <dsp:cNvSpPr/>
      </dsp:nvSpPr>
      <dsp:spPr>
        <a:xfrm rot="5400000">
          <a:off x="-170698" y="1982712"/>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Calculate </a:t>
          </a:r>
          <a14:m xmlns:a14="http://schemas.microsoft.com/office/drawing/2010/main">
            <m:oMath xmlns:m="http://schemas.openxmlformats.org/officeDocument/2006/math">
              <m:sSub>
                <m:sSubPr>
                  <m:ctrlPr>
                    <a:rPr lang="pt-BR" sz="1200" i="1" kern="1200" smtClean="0">
                      <a:latin typeface="Cambria Math" panose="02040503050406030204" pitchFamily="18" charset="0"/>
                    </a:rPr>
                  </m:ctrlPr>
                </m:sSubPr>
                <m:e>
                  <m:r>
                    <m:rPr>
                      <m:nor/>
                    </m:rPr>
                    <a:rPr lang="el-GR" sz="1200" kern="1200" dirty="0"/>
                    <m:t>μ</m:t>
                  </m:r>
                </m:e>
                <m:sub>
                  <m:r>
                    <a:rPr lang="pt-BR" sz="1200" i="1" kern="1200" smtClean="0">
                      <a:latin typeface="Cambria Math" panose="02040503050406030204" pitchFamily="18" charset="0"/>
                    </a:rPr>
                    <m:t>0</m:t>
                  </m:r>
                </m:sub>
              </m:sSub>
            </m:oMath>
          </a14:m>
          <a:r>
            <a:rPr lang="pt-BR" sz="1200" kern="1200" dirty="0"/>
            <a:t> and </a:t>
          </a:r>
          <a14:m xmlns:a14="http://schemas.microsoft.com/office/drawing/2010/main">
            <m:oMath xmlns:m="http://schemas.openxmlformats.org/officeDocument/2006/math">
              <m:sSub>
                <m:sSubPr>
                  <m:ctrlPr>
                    <a:rPr lang="pt-BR" sz="1200" i="1" kern="1200">
                      <a:latin typeface="Cambria Math" panose="02040503050406030204" pitchFamily="18" charset="0"/>
                    </a:rPr>
                  </m:ctrlPr>
                </m:sSubPr>
                <m:e>
                  <m:r>
                    <m:rPr>
                      <m:nor/>
                    </m:rPr>
                    <a:rPr lang="el-GR" sz="1200" kern="1200" dirty="0"/>
                    <m:t>Σ</m:t>
                  </m:r>
                </m:e>
                <m:sub>
                  <m:r>
                    <a:rPr lang="pt-BR" sz="1200" i="1" kern="1200">
                      <a:latin typeface="Cambria Math" panose="02040503050406030204" pitchFamily="18" charset="0"/>
                    </a:rPr>
                    <m:t>0</m:t>
                  </m:r>
                </m:sub>
              </m:sSub>
            </m:oMath>
          </a14:m>
          <a:r>
            <a:rPr lang="en-US" sz="1200" kern="1200" dirty="0"/>
            <a:t> </a:t>
          </a:r>
        </a:p>
      </dsp:txBody>
      <dsp:txXfrm rot="-5400000">
        <a:off x="1" y="2210309"/>
        <a:ext cx="796592" cy="341397"/>
      </dsp:txXfrm>
    </dsp:sp>
    <dsp:sp modelId="{76684661-5914-4FBB-90CD-3CC4F7803A5E}">
      <dsp:nvSpPr>
        <dsp:cNvPr id="0" name=""/>
        <dsp:cNvSpPr/>
      </dsp:nvSpPr>
      <dsp:spPr>
        <a:xfrm rot="5400000">
          <a:off x="4699564" y="-2105150"/>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Perform multiple iterations of the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r>
                <a:rPr lang="en-US" sz="1200" i="1" kern="1200" smtClean="0">
                  <a:latin typeface="Cambria Math" panose="02040503050406030204" pitchFamily="18" charset="0"/>
                </a:rPr>
                <m:t> </m:t>
              </m:r>
            </m:oMath>
          </a14:m>
          <a:r>
            <a:rPr lang="en-US" sz="1200" kern="1200" dirty="0"/>
            <a:t>control chart plotting until there are no out-of-control data points </a:t>
          </a:r>
        </a:p>
        <a:p>
          <a:pPr marL="114300" lvl="1" indent="-114300" algn="l" defTabSz="533400">
            <a:lnSpc>
              <a:spcPct val="90000"/>
            </a:lnSpc>
            <a:spcBef>
              <a:spcPct val="0"/>
            </a:spcBef>
            <a:spcAft>
              <a:spcPct val="15000"/>
            </a:spcAft>
            <a:buChar char="•"/>
          </a:pPr>
          <a:r>
            <a:rPr lang="en-US" sz="1200" kern="1200" dirty="0"/>
            <a:t>After all the iterations are performed, calculate the in-control population parameters of the dataset. </a:t>
          </a:r>
        </a:p>
      </dsp:txBody>
      <dsp:txXfrm rot="-5400000">
        <a:off x="796593" y="1833930"/>
        <a:ext cx="8509528" cy="667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E3B3A-0F93-4D3A-9B57-FD54B4AA24AD}">
      <dsp:nvSpPr>
        <dsp:cNvPr id="0" name=""/>
        <dsp:cNvSpPr/>
      </dsp:nvSpPr>
      <dsp:spPr>
        <a:xfrm rot="5400000">
          <a:off x="-170698" y="172994"/>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Preliminary Analysis</a:t>
          </a:r>
        </a:p>
      </dsp:txBody>
      <dsp:txXfrm rot="-5400000">
        <a:off x="1" y="400591"/>
        <a:ext cx="796592" cy="341397"/>
      </dsp:txXfrm>
    </dsp:sp>
    <dsp:sp modelId="{881EA59A-AD8B-4A75-8E00-01797C3B358C}">
      <dsp:nvSpPr>
        <dsp:cNvPr id="0" name=""/>
        <dsp:cNvSpPr/>
      </dsp:nvSpPr>
      <dsp:spPr>
        <a:xfrm rot="5400000">
          <a:off x="4699564" y="-3902968"/>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for missing data in the dataset and remove if any.</a:t>
          </a:r>
        </a:p>
        <a:p>
          <a:pPr marL="114300" lvl="1" indent="-114300" algn="l" defTabSz="533400">
            <a:lnSpc>
              <a:spcPct val="90000"/>
            </a:lnSpc>
            <a:spcBef>
              <a:spcPct val="0"/>
            </a:spcBef>
            <a:spcAft>
              <a:spcPct val="15000"/>
            </a:spcAft>
            <a:buChar char="•"/>
          </a:pPr>
          <a:r>
            <a:rPr lang="en-US" sz="1200" kern="1200" dirty="0"/>
            <a:t>Scale the dataset by standardizing each variable, since no information about the dimensions of the data is given.</a:t>
          </a:r>
        </a:p>
      </dsp:txBody>
      <dsp:txXfrm rot="-5400000">
        <a:off x="796593" y="36112"/>
        <a:ext cx="8509528" cy="667475"/>
      </dsp:txXfrm>
    </dsp:sp>
    <dsp:sp modelId="{07B34144-8B97-4052-B019-7C56C098195D}">
      <dsp:nvSpPr>
        <dsp:cNvPr id="0" name=""/>
        <dsp:cNvSpPr/>
      </dsp:nvSpPr>
      <dsp:spPr>
        <a:xfrm rot="5400000">
          <a:off x="-170698" y="1080465"/>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Principal Components Analysis</a:t>
          </a:r>
        </a:p>
      </dsp:txBody>
      <dsp:txXfrm rot="-5400000">
        <a:off x="1" y="1308062"/>
        <a:ext cx="796592" cy="341397"/>
      </dsp:txXfrm>
    </dsp:sp>
    <dsp:sp modelId="{5D6E9108-076E-4E1F-81DC-0E6660D1E824}">
      <dsp:nvSpPr>
        <dsp:cNvPr id="0" name=""/>
        <dsp:cNvSpPr/>
      </dsp:nvSpPr>
      <dsp:spPr>
        <a:xfrm rot="5400000">
          <a:off x="4699370" y="-3002457"/>
          <a:ext cx="740082"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Use covariance matrix and eigen vectors of the dataset to calculate a set of linearly independent principal components.</a:t>
          </a:r>
        </a:p>
        <a:p>
          <a:pPr marL="114300" lvl="1" indent="-114300" algn="l" defTabSz="533400">
            <a:lnSpc>
              <a:spcPct val="90000"/>
            </a:lnSpc>
            <a:spcBef>
              <a:spcPct val="0"/>
            </a:spcBef>
            <a:spcAft>
              <a:spcPct val="15000"/>
            </a:spcAft>
            <a:buChar char="•"/>
          </a:pPr>
          <a:r>
            <a:rPr lang="en-US" sz="1200" kern="1200" dirty="0"/>
            <a:t>Select the ‘vital few’ principal components using Preto chart, Scree plot and Minimum Description Length chart.</a:t>
          </a:r>
        </a:p>
      </dsp:txBody>
      <dsp:txXfrm rot="-5400000">
        <a:off x="796593" y="936448"/>
        <a:ext cx="8509509" cy="667826"/>
      </dsp:txXfrm>
    </dsp:sp>
    <dsp:sp modelId="{8EBFE6AF-B2EF-4028-8B22-8D83A4BEDE7C}">
      <dsp:nvSpPr>
        <dsp:cNvPr id="0" name=""/>
        <dsp:cNvSpPr/>
      </dsp:nvSpPr>
      <dsp:spPr>
        <a:xfrm rot="5400000">
          <a:off x="-170698" y="1982712"/>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Plot multi-univariate charts</a:t>
          </a:r>
        </a:p>
      </dsp:txBody>
      <dsp:txXfrm rot="-5400000">
        <a:off x="1" y="2210309"/>
        <a:ext cx="796592" cy="341397"/>
      </dsp:txXfrm>
    </dsp:sp>
    <dsp:sp modelId="{76684661-5914-4FBB-90CD-3CC4F7803A5E}">
      <dsp:nvSpPr>
        <dsp:cNvPr id="0" name=""/>
        <dsp:cNvSpPr/>
      </dsp:nvSpPr>
      <dsp:spPr>
        <a:xfrm rot="5400000">
          <a:off x="4699564" y="-2105150"/>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Plot univariate charts of each PC.</a:t>
          </a:r>
        </a:p>
        <a:p>
          <a:pPr marL="114300" lvl="1" indent="-114300" algn="l" defTabSz="533400">
            <a:lnSpc>
              <a:spcPct val="90000"/>
            </a:lnSpc>
            <a:spcBef>
              <a:spcPct val="0"/>
            </a:spcBef>
            <a:spcAft>
              <a:spcPct val="15000"/>
            </a:spcAft>
            <a:buChar char="•"/>
          </a:pPr>
          <a:r>
            <a:rPr lang="en-US" sz="1200" kern="1200" dirty="0"/>
            <a:t>Choose an appropriate value of </a:t>
          </a:r>
          <a:r>
            <a:rPr lang="el-GR" sz="1200" kern="1200" dirty="0"/>
            <a:t>α</a:t>
          </a:r>
          <a:r>
            <a:rPr lang="en-US" sz="1200" kern="1200" dirty="0"/>
            <a:t> for the individual charts such that the composite </a:t>
          </a:r>
          <a:r>
            <a:rPr lang="el-GR" sz="1200" kern="1200" dirty="0"/>
            <a:t>α</a:t>
          </a:r>
          <a:r>
            <a:rPr lang="en-US" sz="1200" kern="1200" dirty="0"/>
            <a:t> is the same as that of Approach 1.</a:t>
          </a:r>
        </a:p>
        <a:p>
          <a:pPr marL="114300" lvl="1" indent="-114300" algn="l" defTabSz="533400">
            <a:lnSpc>
              <a:spcPct val="90000"/>
            </a:lnSpc>
            <a:spcBef>
              <a:spcPct val="0"/>
            </a:spcBef>
            <a:spcAft>
              <a:spcPct val="15000"/>
            </a:spcAft>
            <a:buChar char="•"/>
          </a:pPr>
          <a:r>
            <a:rPr lang="en-US" sz="1200" kern="1200" dirty="0"/>
            <a:t>Calculate ARL values and estimate the in-control population parameters of the dataset.</a:t>
          </a:r>
        </a:p>
      </dsp:txBody>
      <dsp:txXfrm rot="-5400000">
        <a:off x="796593" y="1833930"/>
        <a:ext cx="8509528" cy="6674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A62F01-C513-0E4F-BBF9-FD0652DC28D9}" type="datetimeFigureOut">
              <a:rPr lang="en-US" smtClean="0"/>
              <a:t>12/4/2018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411B0-E15E-134D-BEBC-45C3D3E7D318}" type="slidenum">
              <a:rPr lang="en-US" smtClean="0"/>
              <a:t>‹#›</a:t>
            </a:fld>
            <a:endParaRPr lang="en-US"/>
          </a:p>
        </p:txBody>
      </p:sp>
    </p:spTree>
    <p:extLst>
      <p:ext uri="{BB962C8B-B14F-4D97-AF65-F5344CB8AC3E}">
        <p14:creationId xmlns:p14="http://schemas.microsoft.com/office/powerpoint/2010/main" val="961788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C602C-EE10-4527-B99D-4BDF154B7C43}"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5151F-44C5-4BC1-AFD4-6B0BD4BA8D60}" type="slidenum">
              <a:rPr lang="en-US" smtClean="0"/>
              <a:t>‹#›</a:t>
            </a:fld>
            <a:endParaRPr lang="en-US"/>
          </a:p>
        </p:txBody>
      </p:sp>
    </p:spTree>
    <p:extLst>
      <p:ext uri="{BB962C8B-B14F-4D97-AF65-F5344CB8AC3E}">
        <p14:creationId xmlns:p14="http://schemas.microsoft.com/office/powerpoint/2010/main" val="378246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E5151F-44C5-4BC1-AFD4-6B0BD4BA8D60}" type="slidenum">
              <a:rPr lang="en-US" smtClean="0"/>
              <a:t>2</a:t>
            </a:fld>
            <a:endParaRPr lang="en-US"/>
          </a:p>
        </p:txBody>
      </p:sp>
    </p:spTree>
    <p:extLst>
      <p:ext uri="{BB962C8B-B14F-4D97-AF65-F5344CB8AC3E}">
        <p14:creationId xmlns:p14="http://schemas.microsoft.com/office/powerpoint/2010/main" val="28773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E5151F-44C5-4BC1-AFD4-6B0BD4BA8D60}" type="slidenum">
              <a:rPr lang="en-US" smtClean="0"/>
              <a:t>6</a:t>
            </a:fld>
            <a:endParaRPr lang="en-US"/>
          </a:p>
        </p:txBody>
      </p:sp>
    </p:spTree>
    <p:extLst>
      <p:ext uri="{BB962C8B-B14F-4D97-AF65-F5344CB8AC3E}">
        <p14:creationId xmlns:p14="http://schemas.microsoft.com/office/powerpoint/2010/main" val="3371227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14400" y="2777142"/>
            <a:ext cx="10363200" cy="1470025"/>
          </a:xfrm>
        </p:spPr>
        <p:txBody>
          <a:bodyPr>
            <a:normAutofit/>
          </a:bodyPr>
          <a:lstStyle>
            <a:lvl1pPr algn="ctr">
              <a:defRPr sz="7000" b="0" i="0" spc="100" baseline="0">
                <a:solidFill>
                  <a:schemeClr val="bg1"/>
                </a:solidFill>
                <a:latin typeface="Tungsten Medium" charset="0"/>
                <a:ea typeface="Tungsten Medium" charset="0"/>
                <a:cs typeface="Tungsten Medium" charset="0"/>
              </a:defRPr>
            </a:lvl1pPr>
          </a:lstStyle>
          <a:p>
            <a:r>
              <a:rPr lang="en-US" dirty="0"/>
              <a:t>Click to edit Master title style</a:t>
            </a:r>
          </a:p>
        </p:txBody>
      </p:sp>
      <p:sp>
        <p:nvSpPr>
          <p:cNvPr id="3" name="Subtitle 2"/>
          <p:cNvSpPr>
            <a:spLocks noGrp="1"/>
          </p:cNvSpPr>
          <p:nvPr>
            <p:ph type="subTitle" idx="1"/>
          </p:nvPr>
        </p:nvSpPr>
        <p:spPr>
          <a:xfrm>
            <a:off x="1828800" y="4493190"/>
            <a:ext cx="8534400" cy="1132363"/>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606588"/>
            <a:ext cx="2844800" cy="251417"/>
          </a:xfrm>
        </p:spPr>
        <p:txBody>
          <a:bodyPr/>
          <a:lstStyle>
            <a:lvl1pPr>
              <a:defRPr>
                <a:ln>
                  <a:noFill/>
                </a:ln>
                <a:solidFill>
                  <a:schemeClr val="bg1"/>
                </a:solidFill>
              </a:defRPr>
            </a:lvl1pPr>
          </a:lstStyle>
          <a:p>
            <a:fld id="{B8672867-4B84-3044-819A-BDD5809F0F3B}" type="datetimeFigureOut">
              <a:rPr lang="en-US" smtClean="0"/>
              <a:pPr/>
              <a:t>12/4/2018</a:t>
            </a:fld>
            <a:endParaRPr lang="en-US" dirty="0"/>
          </a:p>
        </p:txBody>
      </p:sp>
      <p:sp>
        <p:nvSpPr>
          <p:cNvPr id="5" name="Footer Placeholder 4"/>
          <p:cNvSpPr>
            <a:spLocks noGrp="1"/>
          </p:cNvSpPr>
          <p:nvPr>
            <p:ph type="ftr" sz="quarter" idx="11"/>
          </p:nvPr>
        </p:nvSpPr>
        <p:spPr>
          <a:xfrm>
            <a:off x="4165600" y="6606588"/>
            <a:ext cx="3860800" cy="251417"/>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8737600" y="6606588"/>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31061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3429" y="330328"/>
            <a:ext cx="10045147" cy="1087309"/>
          </a:xfrm>
        </p:spPr>
        <p:txBody>
          <a:bodyPr>
            <a:normAutofit/>
          </a:bodyPr>
          <a:lstStyle>
            <a:lvl1pPr algn="l">
              <a:defRPr sz="6000" b="0"/>
            </a:lvl1pPr>
          </a:lstStyle>
          <a:p>
            <a:r>
              <a:rPr lang="en-US" dirty="0"/>
              <a:t>Click to edit Master title style</a:t>
            </a:r>
          </a:p>
        </p:txBody>
      </p:sp>
      <p:sp>
        <p:nvSpPr>
          <p:cNvPr id="3" name="Content Placeholder 2"/>
          <p:cNvSpPr>
            <a:spLocks noGrp="1"/>
          </p:cNvSpPr>
          <p:nvPr>
            <p:ph idx="1"/>
          </p:nvPr>
        </p:nvSpPr>
        <p:spPr>
          <a:xfrm>
            <a:off x="1073429" y="1600205"/>
            <a:ext cx="10045147" cy="4323703"/>
          </a:xfr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5" name="Footer Placeholder 4"/>
          <p:cNvSpPr>
            <a:spLocks noGrp="1"/>
          </p:cNvSpPr>
          <p:nvPr>
            <p:ph type="ftr" sz="quarter" idx="11"/>
          </p:nvPr>
        </p:nvSpPr>
        <p:spPr>
          <a:xfrm>
            <a:off x="4165600" y="6606582"/>
            <a:ext cx="3860800" cy="251418"/>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8737600" y="6606582"/>
            <a:ext cx="2844800" cy="251418"/>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9663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5"/>
            <a:ext cx="10363200" cy="1362075"/>
          </a:xfrm>
        </p:spPr>
        <p:txBody>
          <a:bodyPr anchor="t">
            <a:noAutofit/>
          </a:bodyPr>
          <a:lstStyle>
            <a:lvl1pPr algn="l">
              <a:defRPr sz="4200" b="0" cap="all"/>
            </a:lvl1p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i="1">
                <a:solidFill>
                  <a:schemeClr val="tx1">
                    <a:tint val="75000"/>
                  </a:schemeClr>
                </a:solidFill>
                <a:latin typeface="Georgia" charset="0"/>
                <a:ea typeface="Georgia" charset="0"/>
                <a:cs typeface="Georgi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5" name="Footer Placeholder 4"/>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46036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37670"/>
            <a:ext cx="10972800" cy="1079968"/>
          </a:xfrm>
        </p:spPr>
        <p:txBody>
          <a:bodyPr>
            <a:normAutofit/>
          </a:bodyPr>
          <a:lstStyle>
            <a:lvl1pPr>
              <a:defRPr sz="4000" b="0"/>
            </a:lvl1pPr>
          </a:lstStyle>
          <a:p>
            <a:r>
              <a:rPr lang="en-US" dirty="0"/>
              <a:t>Click to edit Master title style</a:t>
            </a:r>
          </a:p>
        </p:txBody>
      </p:sp>
      <p:sp>
        <p:nvSpPr>
          <p:cNvPr id="3" name="Content Placeholder 2"/>
          <p:cNvSpPr>
            <a:spLocks noGrp="1"/>
          </p:cNvSpPr>
          <p:nvPr>
            <p:ph sz="half" idx="1"/>
          </p:nvPr>
        </p:nvSpPr>
        <p:spPr>
          <a:xfrm>
            <a:off x="609600" y="1600205"/>
            <a:ext cx="5384800" cy="4345725"/>
          </a:xfrm>
        </p:spPr>
        <p:txBody>
          <a:bodyPr/>
          <a:lstStyle>
            <a:lvl1pPr>
              <a:defRPr sz="2800">
                <a:latin typeface="Georgia" charset="0"/>
                <a:ea typeface="Georgia" charset="0"/>
                <a:cs typeface="Georgia" charset="0"/>
              </a:defRPr>
            </a:lvl1pPr>
            <a:lvl2pPr>
              <a:defRPr sz="2400">
                <a:latin typeface="Georgia" charset="0"/>
                <a:ea typeface="Georgia" charset="0"/>
                <a:cs typeface="Georgia" charset="0"/>
              </a:defRPr>
            </a:lvl2pPr>
            <a:lvl3pPr>
              <a:defRPr sz="2000">
                <a:latin typeface="Georgia" charset="0"/>
                <a:ea typeface="Georgia" charset="0"/>
                <a:cs typeface="Georgia" charset="0"/>
              </a:defRPr>
            </a:lvl3pPr>
            <a:lvl4pPr>
              <a:defRPr sz="1800">
                <a:latin typeface="Georgia" charset="0"/>
                <a:ea typeface="Georgia" charset="0"/>
                <a:cs typeface="Georgia" charset="0"/>
              </a:defRPr>
            </a:lvl4pPr>
            <a:lvl5pPr>
              <a:defRPr sz="1800">
                <a:latin typeface="Georgia" charset="0"/>
                <a:ea typeface="Georgia" charset="0"/>
                <a:cs typeface="Georgia"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5"/>
            <a:ext cx="5384800" cy="4345725"/>
          </a:xfrm>
        </p:spPr>
        <p:txBody>
          <a:bodyPr/>
          <a:lstStyle>
            <a:lvl1pPr>
              <a:defRPr sz="2800">
                <a:latin typeface="Georgia" charset="0"/>
                <a:ea typeface="Georgia" charset="0"/>
                <a:cs typeface="Georgia" charset="0"/>
              </a:defRPr>
            </a:lvl1pPr>
            <a:lvl2pPr>
              <a:defRPr sz="2400">
                <a:latin typeface="Georgia" charset="0"/>
                <a:ea typeface="Georgia" charset="0"/>
                <a:cs typeface="Georgia" charset="0"/>
              </a:defRPr>
            </a:lvl2pPr>
            <a:lvl3pPr>
              <a:defRPr sz="2000">
                <a:latin typeface="Georgia" charset="0"/>
                <a:ea typeface="Georgia" charset="0"/>
                <a:cs typeface="Georgia" charset="0"/>
              </a:defRPr>
            </a:lvl3pPr>
            <a:lvl4pPr>
              <a:defRPr sz="1800">
                <a:latin typeface="Georgia" charset="0"/>
                <a:ea typeface="Georgia" charset="0"/>
                <a:cs typeface="Georgia" charset="0"/>
              </a:defRPr>
            </a:lvl4pPr>
            <a:lvl5pPr>
              <a:defRPr sz="1800">
                <a:latin typeface="Georgia" charset="0"/>
                <a:ea typeface="Georgia" charset="0"/>
                <a:cs typeface="Georgia"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09600" y="6606588"/>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6" name="Footer Placeholder 5"/>
          <p:cNvSpPr>
            <a:spLocks noGrp="1"/>
          </p:cNvSpPr>
          <p:nvPr>
            <p:ph type="ftr" sz="quarter" idx="11"/>
          </p:nvPr>
        </p:nvSpPr>
        <p:spPr>
          <a:xfrm>
            <a:off x="4165600" y="6606588"/>
            <a:ext cx="3860800" cy="251417"/>
          </a:xfrm>
        </p:spPr>
        <p:txBody>
          <a:bodyPr/>
          <a:lstStyle>
            <a:lvl1pPr>
              <a:defRPr>
                <a:solidFill>
                  <a:srgbClr val="FFFFFF"/>
                </a:solidFill>
              </a:defRPr>
            </a:lvl1pPr>
          </a:lstStyle>
          <a:p>
            <a:endParaRPr lang="en-US"/>
          </a:p>
        </p:txBody>
      </p:sp>
      <p:sp>
        <p:nvSpPr>
          <p:cNvPr id="7" name="Slide Number Placeholder 6"/>
          <p:cNvSpPr>
            <a:spLocks noGrp="1"/>
          </p:cNvSpPr>
          <p:nvPr>
            <p:ph type="sldNum" sz="quarter" idx="12"/>
          </p:nvPr>
        </p:nvSpPr>
        <p:spPr>
          <a:xfrm>
            <a:off x="8737600" y="6606588"/>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4087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3366"/>
            <a:ext cx="10972800" cy="1143000"/>
          </a:xfrm>
        </p:spPr>
        <p:txBody>
          <a:bodyPr>
            <a:normAutofit/>
          </a:bodyPr>
          <a:lstStyle>
            <a:lvl1pPr>
              <a:defRPr sz="4000" b="0"/>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2000" b="1">
                <a:latin typeface="Tahoma" charset="0"/>
                <a:ea typeface="Tahoma" charset="0"/>
                <a:cs typeface="Tahoma"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6"/>
            <a:ext cx="5386917" cy="3682963"/>
          </a:xfrm>
        </p:spPr>
        <p:txBody>
          <a:bodyPr/>
          <a:lstStyle>
            <a:lvl1pPr>
              <a:defRPr sz="2400">
                <a:latin typeface="Georgia" charset="0"/>
                <a:ea typeface="Georgia" charset="0"/>
                <a:cs typeface="Georgia" charset="0"/>
              </a:defRPr>
            </a:lvl1pPr>
            <a:lvl2pPr>
              <a:defRPr sz="2000">
                <a:latin typeface="Georgia" charset="0"/>
                <a:ea typeface="Georgia" charset="0"/>
                <a:cs typeface="Georgia" charset="0"/>
              </a:defRPr>
            </a:lvl2pPr>
            <a:lvl3pPr>
              <a:defRPr sz="1800">
                <a:latin typeface="Georgia" charset="0"/>
                <a:ea typeface="Georgia" charset="0"/>
                <a:cs typeface="Georgia" charset="0"/>
              </a:defRPr>
            </a:lvl3pPr>
            <a:lvl4pPr>
              <a:defRPr sz="1600">
                <a:latin typeface="Georgia" charset="0"/>
                <a:ea typeface="Georgia" charset="0"/>
                <a:cs typeface="Georgia" charset="0"/>
              </a:defRPr>
            </a:lvl4pPr>
            <a:lvl5pPr>
              <a:defRPr sz="1600">
                <a:latin typeface="Georgia" charset="0"/>
                <a:ea typeface="Georgia" charset="0"/>
                <a:cs typeface="Georgia"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0" y="1535113"/>
            <a:ext cx="5389033" cy="639762"/>
          </a:xfrm>
        </p:spPr>
        <p:txBody>
          <a:bodyPr anchor="b">
            <a:normAutofit/>
          </a:bodyPr>
          <a:lstStyle>
            <a:lvl1pPr marL="0" indent="0">
              <a:buNone/>
              <a:defRPr sz="2000" b="1">
                <a:latin typeface="Tahoma" charset="0"/>
                <a:ea typeface="Tahoma" charset="0"/>
                <a:cs typeface="Tahoma"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0" y="2174876"/>
            <a:ext cx="5389033" cy="3682962"/>
          </a:xfrm>
        </p:spPr>
        <p:txBody>
          <a:bodyPr/>
          <a:lstStyle>
            <a:lvl1pPr>
              <a:defRPr sz="2400">
                <a:latin typeface="Georgia" charset="0"/>
                <a:ea typeface="Georgia" charset="0"/>
                <a:cs typeface="Georgia" charset="0"/>
              </a:defRPr>
            </a:lvl1pPr>
            <a:lvl2pPr>
              <a:defRPr sz="2000">
                <a:latin typeface="Georgia" charset="0"/>
                <a:ea typeface="Georgia" charset="0"/>
                <a:cs typeface="Georgia" charset="0"/>
              </a:defRPr>
            </a:lvl2pPr>
            <a:lvl3pPr>
              <a:defRPr sz="1800">
                <a:latin typeface="Georgia" charset="0"/>
                <a:ea typeface="Georgia" charset="0"/>
                <a:cs typeface="Georgia" charset="0"/>
              </a:defRPr>
            </a:lvl3pPr>
            <a:lvl4pPr>
              <a:defRPr sz="1600">
                <a:latin typeface="Georgia" charset="0"/>
                <a:ea typeface="Georgia" charset="0"/>
                <a:cs typeface="Georgia" charset="0"/>
              </a:defRPr>
            </a:lvl4pPr>
            <a:lvl5pPr>
              <a:defRPr sz="1600">
                <a:latin typeface="Georgia" charset="0"/>
                <a:ea typeface="Georgia" charset="0"/>
                <a:cs typeface="Georgia"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8" name="Footer Placeholder 7"/>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0163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531573"/>
            <a:ext cx="10972800" cy="1143000"/>
          </a:xfrm>
        </p:spPr>
        <p:txBody>
          <a:bodyPr>
            <a:normAutofit/>
          </a:bodyPr>
          <a:lstStyle>
            <a:lvl1pPr>
              <a:defRPr sz="4000" b="0"/>
            </a:lvl1pPr>
          </a:lstStyle>
          <a:p>
            <a:r>
              <a:rPr lang="en-US" dirty="0"/>
              <a:t>Click to edit Master title style</a:t>
            </a:r>
          </a:p>
        </p:txBody>
      </p:sp>
      <p:sp>
        <p:nvSpPr>
          <p:cNvPr id="3" name="Date Placeholder 2"/>
          <p:cNvSpPr>
            <a:spLocks noGrp="1"/>
          </p:cNvSpPr>
          <p:nvPr>
            <p:ph type="dt" sz="half" idx="10"/>
          </p:nvPr>
        </p:nvSpPr>
        <p:spPr>
          <a:xfrm>
            <a:off x="609600" y="6606584"/>
            <a:ext cx="2844800" cy="254370"/>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4" name="Footer Placeholder 3"/>
          <p:cNvSpPr>
            <a:spLocks noGrp="1"/>
          </p:cNvSpPr>
          <p:nvPr>
            <p:ph type="ftr" sz="quarter" idx="11"/>
          </p:nvPr>
        </p:nvSpPr>
        <p:spPr>
          <a:xfrm>
            <a:off x="4165600" y="6606584"/>
            <a:ext cx="3860800" cy="254370"/>
          </a:xfrm>
        </p:spPr>
        <p:txBody>
          <a:bodyPr/>
          <a:lstStyle>
            <a:lvl1pPr>
              <a:defRPr>
                <a:solidFill>
                  <a:srgbClr val="FFFFFF"/>
                </a:solidFill>
              </a:defRPr>
            </a:lvl1pPr>
          </a:lstStyle>
          <a:p>
            <a:endParaRPr lang="en-US"/>
          </a:p>
        </p:txBody>
      </p:sp>
      <p:sp>
        <p:nvSpPr>
          <p:cNvPr id="5" name="Slide Number Placeholder 4"/>
          <p:cNvSpPr>
            <a:spLocks noGrp="1"/>
          </p:cNvSpPr>
          <p:nvPr>
            <p:ph type="sldNum" sz="quarter" idx="12"/>
          </p:nvPr>
        </p:nvSpPr>
        <p:spPr>
          <a:xfrm>
            <a:off x="8737600" y="6606584"/>
            <a:ext cx="2844800" cy="254370"/>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17905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3" name="Footer Placeholder 2"/>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4" name="Slide Number Placeholder 3"/>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26406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403736"/>
            <a:ext cx="4011084" cy="1031365"/>
          </a:xfrm>
        </p:spPr>
        <p:txBody>
          <a:bodyPr anchor="b">
            <a:normAutofit/>
          </a:bodyPr>
          <a:lstStyle>
            <a:lvl1pPr algn="l">
              <a:defRPr sz="3200" b="0"/>
            </a:lvl1pPr>
          </a:lstStyle>
          <a:p>
            <a:r>
              <a:rPr lang="en-US" dirty="0"/>
              <a:t>Click to edit Master title style</a:t>
            </a:r>
          </a:p>
        </p:txBody>
      </p:sp>
      <p:sp>
        <p:nvSpPr>
          <p:cNvPr id="3" name="Content Placeholder 2"/>
          <p:cNvSpPr>
            <a:spLocks noGrp="1"/>
          </p:cNvSpPr>
          <p:nvPr>
            <p:ph idx="1"/>
          </p:nvPr>
        </p:nvSpPr>
        <p:spPr>
          <a:xfrm>
            <a:off x="4766733" y="403735"/>
            <a:ext cx="6815667" cy="5476124"/>
          </a:xfrm>
        </p:spPr>
        <p:txBody>
          <a:bodyPr/>
          <a:lstStyle>
            <a:lvl1pPr>
              <a:defRPr sz="3200">
                <a:latin typeface="Georgia" charset="0"/>
                <a:ea typeface="Georgia" charset="0"/>
                <a:cs typeface="Georgia" charset="0"/>
              </a:defRPr>
            </a:lvl1pPr>
            <a:lvl2pPr>
              <a:defRPr sz="2800">
                <a:latin typeface="Georgia" charset="0"/>
                <a:ea typeface="Georgia" charset="0"/>
                <a:cs typeface="Georgia" charset="0"/>
              </a:defRPr>
            </a:lvl2pPr>
            <a:lvl3pPr>
              <a:defRPr sz="2400">
                <a:latin typeface="Georgia" charset="0"/>
                <a:ea typeface="Georgia" charset="0"/>
                <a:cs typeface="Georgia" charset="0"/>
              </a:defRPr>
            </a:lvl3pPr>
            <a:lvl4pPr>
              <a:defRPr sz="2000">
                <a:latin typeface="Georgia" charset="0"/>
                <a:ea typeface="Georgia" charset="0"/>
                <a:cs typeface="Georgia" charset="0"/>
              </a:defRPr>
            </a:lvl4pPr>
            <a:lvl5pPr>
              <a:defRPr sz="2000">
                <a:latin typeface="Georgia" charset="0"/>
                <a:ea typeface="Georgia" charset="0"/>
                <a:cs typeface="Georgia"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3" y="1435099"/>
            <a:ext cx="4011084" cy="4444760"/>
          </a:xfrm>
        </p:spPr>
        <p:txBody>
          <a:bodyPr/>
          <a:lstStyle>
            <a:lvl1pPr marL="0" indent="0">
              <a:buNone/>
              <a:defRPr sz="1400">
                <a:latin typeface="Georgia" charset="0"/>
                <a:ea typeface="Georgia" charset="0"/>
                <a:cs typeface="Georgia"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6" name="Footer Placeholder 5"/>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7" name="Slide Number Placeholder 6"/>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12321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Autofit/>
          </a:bodyPr>
          <a:lstStyle>
            <a:lvl1pPr algn="l">
              <a:defRPr sz="3200" b="0"/>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6" name="Footer Placeholder 5"/>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7" name="Slide Number Placeholder 6"/>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0730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72867-4B84-3044-819A-BDD5809F0F3B}" type="datetimeFigureOut">
              <a:rPr lang="en-US" smtClean="0"/>
              <a:t>12/4/2018</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A5241-12CB-C64D-AE38-6540AC6C648E}" type="slidenum">
              <a:rPr lang="en-US" smtClean="0"/>
              <a:t>‹#›</a:t>
            </a:fld>
            <a:endParaRPr lang="en-US"/>
          </a:p>
        </p:txBody>
      </p:sp>
    </p:spTree>
    <p:extLst>
      <p:ext uri="{BB962C8B-B14F-4D97-AF65-F5344CB8AC3E}">
        <p14:creationId xmlns:p14="http://schemas.microsoft.com/office/powerpoint/2010/main" val="8559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4.png"/><Relationship Id="rId1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notesSlide" Target="../notesSlides/notesSlide1.xml"/><Relationship Id="rId16" Type="http://schemas.openxmlformats.org/officeDocument/2006/relationships/diagramQuickStyle" Target="../diagrams/quickStyl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1.xml"/><Relationship Id="rId5" Type="http://schemas.openxmlformats.org/officeDocument/2006/relationships/diagramLayout" Target="../diagrams/layout1.xml"/><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1132" y="2008471"/>
            <a:ext cx="10363200" cy="1543021"/>
          </a:xfrm>
        </p:spPr>
        <p:txBody>
          <a:bodyPr>
            <a:noAutofit/>
          </a:bodyPr>
          <a:lstStyle/>
          <a:p>
            <a:r>
              <a:rPr lang="en-US" sz="4400" b="1" dirty="0"/>
              <a:t>Phase I Analysis of Manufacturing </a:t>
            </a:r>
            <a:br>
              <a:rPr lang="en-US" sz="4400" b="1" dirty="0"/>
            </a:br>
            <a:r>
              <a:rPr lang="en-US" sz="4400" b="1" dirty="0"/>
              <a:t>Process Dataset</a:t>
            </a:r>
            <a:br>
              <a:rPr lang="en-US" sz="7200" dirty="0"/>
            </a:br>
            <a:endParaRPr lang="en-US" sz="7200" dirty="0"/>
          </a:p>
        </p:txBody>
      </p:sp>
      <p:sp>
        <p:nvSpPr>
          <p:cNvPr id="3" name="Subtitle 2"/>
          <p:cNvSpPr>
            <a:spLocks noGrp="1"/>
          </p:cNvSpPr>
          <p:nvPr>
            <p:ph type="subTitle" idx="1"/>
          </p:nvPr>
        </p:nvSpPr>
        <p:spPr>
          <a:xfrm>
            <a:off x="1828800" y="4426702"/>
            <a:ext cx="8534400" cy="1424597"/>
          </a:xfrm>
        </p:spPr>
        <p:txBody>
          <a:bodyPr>
            <a:normAutofit/>
          </a:bodyPr>
          <a:lstStyle/>
          <a:p>
            <a:pPr algn="r"/>
            <a:r>
              <a:rPr lang="en-US" sz="1800" dirty="0"/>
              <a:t>Gaurav Rai</a:t>
            </a:r>
          </a:p>
          <a:p>
            <a:pPr algn="r"/>
            <a:r>
              <a:rPr lang="en-US" sz="1800" dirty="0"/>
              <a:t>Gaurav Burman</a:t>
            </a:r>
          </a:p>
          <a:p>
            <a:pPr algn="r"/>
            <a:r>
              <a:rPr lang="en-US" sz="1800" dirty="0"/>
              <a:t>Atul Srivastava</a:t>
            </a:r>
          </a:p>
        </p:txBody>
      </p:sp>
      <p:sp>
        <p:nvSpPr>
          <p:cNvPr id="4" name="Subtitle 2">
            <a:extLst>
              <a:ext uri="{FF2B5EF4-FFF2-40B4-BE49-F238E27FC236}">
                <a16:creationId xmlns:a16="http://schemas.microsoft.com/office/drawing/2014/main" id="{3D2BAA17-009A-4523-BAD2-60C1729B1102}"/>
              </a:ext>
            </a:extLst>
          </p:cNvPr>
          <p:cNvSpPr txBox="1">
            <a:spLocks/>
          </p:cNvSpPr>
          <p:nvPr/>
        </p:nvSpPr>
        <p:spPr>
          <a:xfrm>
            <a:off x="1828800" y="3206157"/>
            <a:ext cx="8534400" cy="108648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2800" i="1" kern="1200">
                <a:solidFill>
                  <a:schemeClr val="bg1"/>
                </a:solidFill>
                <a:latin typeface="Georgia" charset="0"/>
                <a:ea typeface="Georgia" charset="0"/>
                <a:cs typeface="Georgia"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Georgia" charset="0"/>
                <a:ea typeface="Georgia" charset="0"/>
                <a:cs typeface="Georgia" charset="0"/>
              </a:defRPr>
            </a:lvl2pPr>
            <a:lvl3pPr marL="914400" indent="0" algn="ctr" defTabSz="457200" rtl="0" eaLnBrk="1" latinLnBrk="0" hangingPunct="1">
              <a:spcBef>
                <a:spcPct val="20000"/>
              </a:spcBef>
              <a:buFont typeface="Arial"/>
              <a:buNone/>
              <a:defRPr sz="2400" kern="1200">
                <a:solidFill>
                  <a:schemeClr val="tx1">
                    <a:tint val="75000"/>
                  </a:schemeClr>
                </a:solidFill>
                <a:latin typeface="Georgia" charset="0"/>
                <a:ea typeface="Georgia" charset="0"/>
                <a:cs typeface="Georgia" charset="0"/>
              </a:defRPr>
            </a:lvl3pPr>
            <a:lvl4pPr marL="1371600" indent="0" algn="ctr" defTabSz="457200" rtl="0" eaLnBrk="1" latinLnBrk="0" hangingPunct="1">
              <a:spcBef>
                <a:spcPct val="20000"/>
              </a:spcBef>
              <a:buFont typeface="Arial"/>
              <a:buNone/>
              <a:defRPr sz="2000" kern="1200">
                <a:solidFill>
                  <a:schemeClr val="tx1">
                    <a:tint val="75000"/>
                  </a:schemeClr>
                </a:solidFill>
                <a:latin typeface="Georgia" charset="0"/>
                <a:ea typeface="Georgia" charset="0"/>
                <a:cs typeface="Georgia" charset="0"/>
              </a:defRPr>
            </a:lvl4pPr>
            <a:lvl5pPr marL="1828800" indent="0" algn="ctr" defTabSz="457200" rtl="0" eaLnBrk="1" latinLnBrk="0" hangingPunct="1">
              <a:spcBef>
                <a:spcPct val="20000"/>
              </a:spcBef>
              <a:buFont typeface="Arial"/>
              <a:buNone/>
              <a:defRPr sz="2000" kern="1200">
                <a:solidFill>
                  <a:schemeClr val="tx1">
                    <a:tint val="75000"/>
                  </a:schemeClr>
                </a:solidFill>
                <a:latin typeface="Georgia" charset="0"/>
                <a:ea typeface="Georgia" charset="0"/>
                <a:cs typeface="Georgia"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Advanced Quality Control</a:t>
            </a:r>
          </a:p>
          <a:p>
            <a:r>
              <a:rPr lang="en-US" dirty="0"/>
              <a:t>Final Project (4th Dec, ‘18)</a:t>
            </a:r>
          </a:p>
        </p:txBody>
      </p:sp>
    </p:spTree>
    <p:extLst>
      <p:ext uri="{BB962C8B-B14F-4D97-AF65-F5344CB8AC3E}">
        <p14:creationId xmlns:p14="http://schemas.microsoft.com/office/powerpoint/2010/main" val="127179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21405" y="2525730"/>
            <a:ext cx="10363200" cy="1470025"/>
          </a:xfrm>
        </p:spPr>
        <p:txBody>
          <a:bodyPr/>
          <a:lstStyle/>
          <a:p>
            <a:r>
              <a:rPr lang="en-US" dirty="0"/>
              <a:t>Thanks &amp; </a:t>
            </a:r>
            <a:r>
              <a:rPr lang="en-US" dirty="0" err="1"/>
              <a:t>Gig’em</a:t>
            </a:r>
            <a:r>
              <a:rPr lang="en-US" dirty="0"/>
              <a:t>!</a:t>
            </a:r>
          </a:p>
        </p:txBody>
      </p:sp>
    </p:spTree>
    <p:extLst>
      <p:ext uri="{BB962C8B-B14F-4D97-AF65-F5344CB8AC3E}">
        <p14:creationId xmlns:p14="http://schemas.microsoft.com/office/powerpoint/2010/main" val="103703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0ED9DE86-1234-4269-A16A-1A3A14F677C7}"/>
                  </a:ext>
                </a:extLst>
              </p:cNvPr>
              <p:cNvSpPr txBox="1">
                <a:spLocks/>
              </p:cNvSpPr>
              <p:nvPr/>
            </p:nvSpPr>
            <p:spPr>
              <a:xfrm>
                <a:off x="394995" y="360735"/>
                <a:ext cx="1824854" cy="1011482"/>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6000" b="0" i="0" kern="1200" spc="1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400" dirty="0"/>
                  <a:t>ANALYSIS </a:t>
                </a:r>
              </a:p>
              <a:p>
                <a:pPr algn="ctr"/>
                <a:r>
                  <a:rPr lang="en-US" sz="1400" dirty="0"/>
                  <a:t>APPROACH 1: </a:t>
                </a:r>
                <a:endParaRPr lang="en-US" sz="1400" i="1" dirty="0">
                  <a:latin typeface="Cambria Math" panose="02040503050406030204" pitchFamily="18" charset="0"/>
                </a:endParaRPr>
              </a:p>
              <a:p>
                <a:pPr algn="ctr"/>
                <a14:m>
                  <m:oMath xmlns:m="http://schemas.openxmlformats.org/officeDocument/2006/math">
                    <m:sSup>
                      <m:sSupPr>
                        <m:ctrlPr>
                          <a:rPr lang="en-US" sz="1400" i="1">
                            <a:latin typeface="Cambria Math" panose="02040503050406030204" pitchFamily="18" charset="0"/>
                          </a:rPr>
                        </m:ctrlPr>
                      </m:sSupPr>
                      <m:e>
                        <m:r>
                          <m:rPr>
                            <m:sty m:val="p"/>
                          </m:rPr>
                          <a:rPr lang="en-US" sz="1400">
                            <a:latin typeface="Cambria Math" panose="02040503050406030204" pitchFamily="18" charset="0"/>
                          </a:rPr>
                          <m:t>T</m:t>
                        </m:r>
                      </m:e>
                      <m:sup>
                        <m:r>
                          <a:rPr lang="en-US" sz="1400">
                            <a:latin typeface="Cambria Math" panose="02040503050406030204" pitchFamily="18" charset="0"/>
                          </a:rPr>
                          <m:t>2</m:t>
                        </m:r>
                      </m:sup>
                    </m:sSup>
                    <m:r>
                      <a:rPr lang="en-US" sz="1400">
                        <a:latin typeface="Cambria Math" panose="02040503050406030204" pitchFamily="18" charset="0"/>
                      </a:rPr>
                      <m:t> </m:t>
                    </m:r>
                    <m:r>
                      <m:rPr>
                        <m:sty m:val="p"/>
                      </m:rPr>
                      <a:rPr lang="en-US" sz="1400">
                        <a:latin typeface="Cambria Math" panose="02040503050406030204" pitchFamily="18" charset="0"/>
                      </a:rPr>
                      <m:t>chart</m:t>
                    </m:r>
                  </m:oMath>
                </a14:m>
                <a:r>
                  <a:rPr lang="en-US" sz="1400" dirty="0"/>
                  <a:t> </a:t>
                </a:r>
              </a:p>
            </p:txBody>
          </p:sp>
        </mc:Choice>
        <mc:Fallback xmlns="">
          <p:sp>
            <p:nvSpPr>
              <p:cNvPr id="5" name="Title 1">
                <a:extLst>
                  <a:ext uri="{FF2B5EF4-FFF2-40B4-BE49-F238E27FC236}">
                    <a16:creationId xmlns:a16="http://schemas.microsoft.com/office/drawing/2014/main" id="{0ED9DE86-1234-4269-A16A-1A3A14F677C7}"/>
                  </a:ext>
                </a:extLst>
              </p:cNvPr>
              <p:cNvSpPr txBox="1">
                <a:spLocks noRot="1" noChangeAspect="1" noMove="1" noResize="1" noEditPoints="1" noAdjustHandles="1" noChangeArrowheads="1" noChangeShapeType="1" noTextEdit="1"/>
              </p:cNvSpPr>
              <p:nvPr/>
            </p:nvSpPr>
            <p:spPr>
              <a:xfrm>
                <a:off x="394995" y="360735"/>
                <a:ext cx="1824854" cy="1011482"/>
              </a:xfrm>
              <a:prstGeom prst="flowChartAlternateProcess">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592B5F40-52A1-4879-9995-8BB2BAF3212A}"/>
                  </a:ext>
                </a:extLst>
              </p:cNvPr>
              <p:cNvGraphicFramePr/>
              <p:nvPr>
                <p:extLst>
                  <p:ext uri="{D42A27DB-BD31-4B8C-83A1-F6EECF244321}">
                    <p14:modId xmlns:p14="http://schemas.microsoft.com/office/powerpoint/2010/main" val="3333791485"/>
                  </p:ext>
                </p:extLst>
              </p:nvPr>
            </p:nvGraphicFramePr>
            <p:xfrm>
              <a:off x="2458036" y="360735"/>
              <a:ext cx="9342230" cy="30140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4" name="Diagram 13">
                <a:extLst>
                  <a:ext uri="{FF2B5EF4-FFF2-40B4-BE49-F238E27FC236}">
                    <a16:creationId xmlns:a16="http://schemas.microsoft.com/office/drawing/2014/main" id="{592B5F40-52A1-4879-9995-8BB2BAF3212A}"/>
                  </a:ext>
                </a:extLst>
              </p:cNvPr>
              <p:cNvGraphicFramePr/>
              <p:nvPr>
                <p:extLst>
                  <p:ext uri="{D42A27DB-BD31-4B8C-83A1-F6EECF244321}">
                    <p14:modId xmlns:p14="http://schemas.microsoft.com/office/powerpoint/2010/main" val="3333791485"/>
                  </p:ext>
                </p:extLst>
              </p:nvPr>
            </p:nvGraphicFramePr>
            <p:xfrm>
              <a:off x="2458036" y="360735"/>
              <a:ext cx="9342230" cy="30140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pic>
        <p:nvPicPr>
          <p:cNvPr id="15" name="Picture 14">
            <a:extLst>
              <a:ext uri="{FF2B5EF4-FFF2-40B4-BE49-F238E27FC236}">
                <a16:creationId xmlns:a16="http://schemas.microsoft.com/office/drawing/2014/main" id="{3BF5CB67-4198-4F77-8611-2A1A66958508}"/>
              </a:ext>
            </a:extLst>
          </p:cNvPr>
          <p:cNvPicPr>
            <a:picLocks noChangeAspect="1"/>
          </p:cNvPicPr>
          <p:nvPr/>
        </p:nvPicPr>
        <p:blipFill rotWithShape="1">
          <a:blip r:embed="rId13"/>
          <a:srcRect t="1" b="26161"/>
          <a:stretch/>
        </p:blipFill>
        <p:spPr>
          <a:xfrm>
            <a:off x="3708638" y="1397958"/>
            <a:ext cx="1551994" cy="188577"/>
          </a:xfrm>
          <a:prstGeom prst="rect">
            <a:avLst/>
          </a:prstGeom>
        </p:spPr>
      </p:pic>
      <p:sp>
        <p:nvSpPr>
          <p:cNvPr id="18" name="Title 1">
            <a:extLst>
              <a:ext uri="{FF2B5EF4-FFF2-40B4-BE49-F238E27FC236}">
                <a16:creationId xmlns:a16="http://schemas.microsoft.com/office/drawing/2014/main" id="{F5FC96DF-3A05-4C61-866E-514B46142966}"/>
              </a:ext>
            </a:extLst>
          </p:cNvPr>
          <p:cNvSpPr txBox="1">
            <a:spLocks/>
          </p:cNvSpPr>
          <p:nvPr/>
        </p:nvSpPr>
        <p:spPr>
          <a:xfrm>
            <a:off x="401161" y="3549877"/>
            <a:ext cx="1824854" cy="1011482"/>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6000" b="0" i="0" kern="1200" spc="1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400" dirty="0"/>
              <a:t>ANALYSIS </a:t>
            </a:r>
          </a:p>
          <a:p>
            <a:pPr algn="ctr"/>
            <a:r>
              <a:rPr lang="en-US" sz="1400" dirty="0"/>
              <a:t>APPROACH 2: </a:t>
            </a:r>
            <a:endParaRPr lang="en-US" sz="1400" i="1" dirty="0">
              <a:latin typeface="Cambria Math" panose="02040503050406030204" pitchFamily="18" charset="0"/>
            </a:endParaRPr>
          </a:p>
          <a:p>
            <a:pPr algn="ctr"/>
            <a:r>
              <a:rPr lang="en-US" sz="1400" dirty="0"/>
              <a:t>PCA</a:t>
            </a:r>
          </a:p>
        </p:txBody>
      </p:sp>
      <p:graphicFrame>
        <p:nvGraphicFramePr>
          <p:cNvPr id="19" name="Diagram 18">
            <a:extLst>
              <a:ext uri="{FF2B5EF4-FFF2-40B4-BE49-F238E27FC236}">
                <a16:creationId xmlns:a16="http://schemas.microsoft.com/office/drawing/2014/main" id="{2FC52163-BA05-4925-AFC5-337E98BA029A}"/>
              </a:ext>
            </a:extLst>
          </p:cNvPr>
          <p:cNvGraphicFramePr/>
          <p:nvPr>
            <p:extLst>
              <p:ext uri="{D42A27DB-BD31-4B8C-83A1-F6EECF244321}">
                <p14:modId xmlns:p14="http://schemas.microsoft.com/office/powerpoint/2010/main" val="1831530066"/>
              </p:ext>
            </p:extLst>
          </p:nvPr>
        </p:nvGraphicFramePr>
        <p:xfrm>
          <a:off x="2458036" y="3581432"/>
          <a:ext cx="9342230" cy="30140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 name="Double Bracket 1">
            <a:extLst>
              <a:ext uri="{FF2B5EF4-FFF2-40B4-BE49-F238E27FC236}">
                <a16:creationId xmlns:a16="http://schemas.microsoft.com/office/drawing/2014/main" id="{2A29B838-125D-4A3B-9E51-C2CF958B9DBD}"/>
              </a:ext>
            </a:extLst>
          </p:cNvPr>
          <p:cNvSpPr/>
          <p:nvPr/>
        </p:nvSpPr>
        <p:spPr>
          <a:xfrm rot="5400000">
            <a:off x="6050987" y="-2462290"/>
            <a:ext cx="45719" cy="11702125"/>
          </a:xfrm>
          <a:prstGeom prst="bracketPair">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25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766195" y="486512"/>
                <a:ext cx="4516945" cy="521447"/>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ANALYSIS APPROACH I : </a:t>
                </a:r>
                <a14:m>
                  <m:oMath xmlns:m="http://schemas.openxmlformats.org/officeDocument/2006/math">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T</m:t>
                        </m:r>
                      </m:e>
                      <m:sup>
                        <m:r>
                          <a:rPr lang="en-US" sz="2000" i="0">
                            <a:latin typeface="Cambria Math" panose="02040503050406030204" pitchFamily="18" charset="0"/>
                          </a:rPr>
                          <m:t>2</m:t>
                        </m:r>
                      </m:sup>
                    </m:sSup>
                    <m:r>
                      <a:rPr lang="en-US" sz="2000" i="0">
                        <a:latin typeface="Cambria Math" panose="02040503050406030204" pitchFamily="18" charset="0"/>
                      </a:rPr>
                      <m:t> </m:t>
                    </m:r>
                    <m:r>
                      <m:rPr>
                        <m:sty m:val="p"/>
                      </m:rPr>
                      <a:rPr lang="en-US" sz="2000" i="0">
                        <a:latin typeface="Cambria Math" panose="02040503050406030204" pitchFamily="18" charset="0"/>
                      </a:rPr>
                      <m:t>chart</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766195" y="486512"/>
                <a:ext cx="4516945" cy="521447"/>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1073426" y="1333372"/>
            <a:ext cx="10045147" cy="4730257"/>
          </a:xfrm>
        </p:spPr>
        <p:txBody>
          <a:bodyPr>
            <a:normAutofit/>
          </a:bodyPr>
          <a:lstStyle/>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D3527D3-FAA7-4B9E-9FDF-CA7614C54C81}"/>
                  </a:ext>
                </a:extLst>
              </p:cNvPr>
              <p:cNvSpPr txBox="1">
                <a:spLocks/>
              </p:cNvSpPr>
              <p:nvPr/>
            </p:nvSpPr>
            <p:spPr>
              <a:xfrm>
                <a:off x="740634" y="1497227"/>
                <a:ext cx="10568068" cy="39891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For this dataset, the population parameters </a:t>
                </a:r>
                <a14:m>
                  <m:oMath xmlns:m="http://schemas.openxmlformats.org/officeDocument/2006/math">
                    <m:sSub>
                      <m:sSubPr>
                        <m:ctrlPr>
                          <a:rPr lang="pt-BR" sz="1600" i="1" smtClean="0">
                            <a:latin typeface="Cambria Math" panose="02040503050406030204" pitchFamily="18" charset="0"/>
                          </a:rPr>
                        </m:ctrlPr>
                      </m:sSubPr>
                      <m:e>
                        <m:r>
                          <m:rPr>
                            <m:nor/>
                          </m:rPr>
                          <a:rPr lang="el-GR" sz="1600" dirty="0"/>
                          <m:t>μ</m:t>
                        </m:r>
                      </m:e>
                      <m:sub>
                        <m:r>
                          <a:rPr lang="pt-BR" sz="1600" i="1" smtClean="0">
                            <a:latin typeface="Cambria Math" panose="02040503050406030204" pitchFamily="18" charset="0"/>
                          </a:rPr>
                          <m:t>0</m:t>
                        </m:r>
                      </m:sub>
                    </m:sSub>
                  </m:oMath>
                </a14:m>
                <a:r>
                  <a:rPr lang="pt-BR" sz="1600" dirty="0"/>
                  <a:t> and </a:t>
                </a:r>
                <a14:m>
                  <m:oMath xmlns:m="http://schemas.openxmlformats.org/officeDocument/2006/math">
                    <m:sSub>
                      <m:sSubPr>
                        <m:ctrlPr>
                          <a:rPr lang="pt-BR" sz="1600" i="1">
                            <a:latin typeface="Cambria Math" panose="02040503050406030204" pitchFamily="18" charset="0"/>
                          </a:rPr>
                        </m:ctrlPr>
                      </m:sSubPr>
                      <m:e>
                        <m:r>
                          <m:rPr>
                            <m:nor/>
                          </m:rPr>
                          <a:rPr lang="el-GR" sz="1600" dirty="0"/>
                          <m:t>Σ</m:t>
                        </m:r>
                      </m:e>
                      <m:sub>
                        <m:r>
                          <a:rPr lang="pt-BR" sz="1600" i="1">
                            <a:latin typeface="Cambria Math" panose="02040503050406030204" pitchFamily="18" charset="0"/>
                          </a:rPr>
                          <m:t>0</m:t>
                        </m:r>
                      </m:sub>
                    </m:sSub>
                  </m:oMath>
                </a14:m>
                <a:r>
                  <a:rPr lang="en-US" sz="1800" dirty="0"/>
                  <a:t> </a:t>
                </a:r>
                <a:r>
                  <a:rPr lang="en-US" sz="1600" dirty="0"/>
                  <a:t>are unknown and n=1, which corresponds to the case marked in the below table.</a:t>
                </a:r>
              </a:p>
              <a:p>
                <a:endParaRPr lang="en-US" sz="1600" dirty="0"/>
              </a:p>
              <a:p>
                <a:r>
                  <a:rPr lang="en-US" sz="1600" dirty="0"/>
                  <a:t>We choose our </a:t>
                </a:r>
                <a:r>
                  <a:rPr lang="el-GR" sz="1600" dirty="0"/>
                  <a:t>α</a:t>
                </a:r>
                <a:r>
                  <a:rPr lang="en-US" sz="1600" dirty="0"/>
                  <a:t> as </a:t>
                </a:r>
                <a:r>
                  <a:rPr lang="en-US" sz="1600" u="sng" dirty="0"/>
                  <a:t>0.05</a:t>
                </a:r>
                <a:r>
                  <a:rPr lang="en-US" sz="1600" dirty="0"/>
                  <a:t> </a:t>
                </a:r>
              </a:p>
              <a:p>
                <a:pPr marL="0" indent="0">
                  <a:buNone/>
                </a:pPr>
                <a:endParaRPr lang="en-US" sz="1600" dirty="0"/>
              </a:p>
              <a:p>
                <a:r>
                  <a:rPr lang="en-US" sz="1600" dirty="0"/>
                  <a:t>So, UCL ≈ </a:t>
                </a:r>
                <a:r>
                  <a:rPr lang="el-GR" sz="1600" dirty="0"/>
                  <a:t>χ</a:t>
                </a:r>
                <a:r>
                  <a:rPr lang="en-US" sz="1600" baseline="30000" dirty="0"/>
                  <a:t>2</a:t>
                </a:r>
                <a:r>
                  <a:rPr lang="en-US" sz="1600" baseline="-25000" dirty="0"/>
                  <a:t>1-</a:t>
                </a:r>
                <a:r>
                  <a:rPr lang="el-GR" sz="1600" baseline="-25000" dirty="0"/>
                  <a:t>α</a:t>
                </a:r>
                <a:r>
                  <a:rPr lang="en-US" sz="1600" dirty="0"/>
                  <a:t> (p)</a:t>
                </a:r>
              </a:p>
              <a:p>
                <a:pPr marL="0" indent="0">
                  <a:buNone/>
                </a:pPr>
                <a:r>
                  <a:rPr lang="en-US" sz="1600" baseline="-25000" dirty="0"/>
                  <a:t>			  </a:t>
                </a:r>
                <a:r>
                  <a:rPr lang="en-US" sz="1600" dirty="0"/>
                  <a:t> = </a:t>
                </a:r>
                <a:r>
                  <a:rPr lang="el-GR" sz="1600" dirty="0"/>
                  <a:t>χ</a:t>
                </a:r>
                <a:r>
                  <a:rPr lang="en-US" sz="1600" baseline="30000" dirty="0"/>
                  <a:t>2</a:t>
                </a:r>
                <a:r>
                  <a:rPr lang="en-US" sz="1600" baseline="-25000" dirty="0"/>
                  <a:t>1-0.05</a:t>
                </a:r>
                <a:r>
                  <a:rPr lang="en-US" sz="1600" dirty="0"/>
                  <a:t> (209)</a:t>
                </a:r>
              </a:p>
              <a:p>
                <a:pPr marL="0" indent="0">
                  <a:buNone/>
                </a:pPr>
                <a:r>
                  <a:rPr lang="en-US" sz="1600" baseline="-25000" dirty="0"/>
                  <a:t>			   </a:t>
                </a:r>
                <a:r>
                  <a:rPr lang="en-US" sz="1600" dirty="0"/>
                  <a:t>=</a:t>
                </a:r>
                <a:r>
                  <a:rPr lang="en-US" sz="1600" baseline="-25000" dirty="0"/>
                  <a:t> </a:t>
                </a:r>
                <a:r>
                  <a:rPr lang="en-US" sz="1600" b="1" u="sng" dirty="0"/>
                  <a:t>243.7272</a:t>
                </a:r>
              </a:p>
              <a:p>
                <a:pPr marL="0" indent="0">
                  <a:buNone/>
                </a:pPr>
                <a:r>
                  <a:rPr lang="en-US" sz="2400" dirty="0"/>
                  <a:t>                               </a:t>
                </a:r>
              </a:p>
            </p:txBody>
          </p:sp>
        </mc:Choice>
        <mc:Fallback xmlns="">
          <p:sp>
            <p:nvSpPr>
              <p:cNvPr id="4" name="Content Placeholder 2">
                <a:extLst>
                  <a:ext uri="{FF2B5EF4-FFF2-40B4-BE49-F238E27FC236}">
                    <a16:creationId xmlns:a16="http://schemas.microsoft.com/office/drawing/2014/main" id="{3D3527D3-FAA7-4B9E-9FDF-CA7614C54C81}"/>
                  </a:ext>
                </a:extLst>
              </p:cNvPr>
              <p:cNvSpPr txBox="1">
                <a:spLocks noRot="1" noChangeAspect="1" noMove="1" noResize="1" noEditPoints="1" noAdjustHandles="1" noChangeArrowheads="1" noChangeShapeType="1" noTextEdit="1"/>
              </p:cNvSpPr>
              <p:nvPr/>
            </p:nvSpPr>
            <p:spPr>
              <a:xfrm>
                <a:off x="740634" y="1497227"/>
                <a:ext cx="10568068" cy="3989173"/>
              </a:xfrm>
              <a:prstGeom prst="rect">
                <a:avLst/>
              </a:prstGeom>
              <a:blipFill>
                <a:blip r:embed="rId3"/>
                <a:stretch>
                  <a:fillRect l="-23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61E2AB1-B745-424B-AB63-E05C008B5005}"/>
              </a:ext>
            </a:extLst>
          </p:cNvPr>
          <p:cNvPicPr>
            <a:picLocks noChangeAspect="1"/>
          </p:cNvPicPr>
          <p:nvPr/>
        </p:nvPicPr>
        <p:blipFill>
          <a:blip r:embed="rId4"/>
          <a:stretch>
            <a:fillRect/>
          </a:stretch>
        </p:blipFill>
        <p:spPr>
          <a:xfrm>
            <a:off x="4625752" y="2282151"/>
            <a:ext cx="6136195" cy="2527328"/>
          </a:xfrm>
          <a:prstGeom prst="rect">
            <a:avLst/>
          </a:prstGeom>
          <a:ln>
            <a:solidFill>
              <a:schemeClr val="tx1"/>
            </a:solidFill>
          </a:ln>
        </p:spPr>
      </p:pic>
      <p:sp>
        <p:nvSpPr>
          <p:cNvPr id="7" name="Rectangle: Rounded Corners 6">
            <a:extLst>
              <a:ext uri="{FF2B5EF4-FFF2-40B4-BE49-F238E27FC236}">
                <a16:creationId xmlns:a16="http://schemas.microsoft.com/office/drawing/2014/main" id="{BEC16E8E-7D2D-4C3F-A726-42B0D2CF43A2}"/>
              </a:ext>
            </a:extLst>
          </p:cNvPr>
          <p:cNvSpPr/>
          <p:nvPr/>
        </p:nvSpPr>
        <p:spPr>
          <a:xfrm>
            <a:off x="6146233" y="3933671"/>
            <a:ext cx="4559728" cy="403978"/>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0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406381" y="343791"/>
                <a:ext cx="3125635"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 : </a:t>
                </a:r>
                <a14:m>
                  <m:oMath xmlns:m="http://schemas.openxmlformats.org/officeDocument/2006/math">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T</m:t>
                        </m:r>
                      </m:e>
                      <m:sup>
                        <m:r>
                          <a:rPr lang="en-US" sz="2000" i="0">
                            <a:latin typeface="Cambria Math" panose="02040503050406030204" pitchFamily="18" charset="0"/>
                          </a:rPr>
                          <m:t>2</m:t>
                        </m:r>
                      </m:sup>
                    </m:sSup>
                    <m:r>
                      <a:rPr lang="en-US" sz="2000" i="0">
                        <a:latin typeface="Cambria Math" panose="02040503050406030204" pitchFamily="18" charset="0"/>
                      </a:rPr>
                      <m:t> </m:t>
                    </m:r>
                    <m:r>
                      <m:rPr>
                        <m:sty m:val="p"/>
                      </m:rPr>
                      <a:rPr lang="en-US" sz="2000" i="0">
                        <a:latin typeface="Cambria Math" panose="02040503050406030204" pitchFamily="18" charset="0"/>
                      </a:rPr>
                      <m:t>chart</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406381" y="343791"/>
                <a:ext cx="3125635" cy="375164"/>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1073426" y="1333372"/>
            <a:ext cx="10045147" cy="4730257"/>
          </a:xfrm>
        </p:spPr>
        <p:txBody>
          <a:bodyPr>
            <a:normAutofit/>
          </a:bodyPr>
          <a:lstStyle/>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D3527D3-FAA7-4B9E-9FDF-CA7614C54C81}"/>
                  </a:ext>
                </a:extLst>
              </p:cNvPr>
              <p:cNvSpPr txBox="1">
                <a:spLocks/>
              </p:cNvSpPr>
              <p:nvPr/>
            </p:nvSpPr>
            <p:spPr>
              <a:xfrm>
                <a:off x="737320" y="851556"/>
                <a:ext cx="10717358" cy="589803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We will start by creating our first </a:t>
                </a:r>
                <a14:m>
                  <m:oMath xmlns:m="http://schemas.openxmlformats.org/officeDocument/2006/math">
                    <m:sSup>
                      <m:sSupPr>
                        <m:ctrlPr>
                          <a:rPr lang="en-US" sz="1800" i="1">
                            <a:latin typeface="Cambria Math" panose="02040503050406030204" pitchFamily="18" charset="0"/>
                          </a:rPr>
                        </m:ctrlPr>
                      </m:sSupPr>
                      <m:e>
                        <m:r>
                          <m:rPr>
                            <m:sty m:val="p"/>
                          </m:rPr>
                          <a:rPr lang="en-US" sz="1800">
                            <a:latin typeface="Cambria Math" panose="02040503050406030204" pitchFamily="18" charset="0"/>
                          </a:rPr>
                          <m:t>T</m:t>
                        </m:r>
                      </m:e>
                      <m:sup>
                        <m:r>
                          <a:rPr lang="en-US" sz="1800">
                            <a:latin typeface="Cambria Math" panose="02040503050406030204" pitchFamily="18" charset="0"/>
                          </a:rPr>
                          <m:t>2</m:t>
                        </m:r>
                      </m:sup>
                    </m:sSup>
                  </m:oMath>
                </a14:m>
                <a:r>
                  <a:rPr lang="en-US" sz="1800" dirty="0"/>
                  <a:t> chart and then removing the out-of-control observations by performing multiple iterations.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r>
                  <a:rPr lang="en-US" sz="1800" b="1" dirty="0">
                    <a:solidFill>
                      <a:srgbClr val="0070C0"/>
                    </a:solidFill>
                  </a:rPr>
                  <a:t>RESULT:</a:t>
                </a:r>
                <a:r>
                  <a:rPr lang="en-US" sz="1800" dirty="0"/>
                  <a:t> We have performed Phase I analysis of the manufacturing process dataset. A total of </a:t>
                </a:r>
                <a:r>
                  <a:rPr lang="en-US" sz="1800" u="sng" dirty="0"/>
                  <a:t>106</a:t>
                </a:r>
                <a:r>
                  <a:rPr lang="en-US" sz="1800" dirty="0"/>
                  <a:t> out-of-control observations were removed after performing iterative analysis using </a:t>
                </a:r>
                <a14:m>
                  <m:oMath xmlns:m="http://schemas.openxmlformats.org/officeDocument/2006/math">
                    <m:sSup>
                      <m:sSupPr>
                        <m:ctrlPr>
                          <a:rPr lang="en-US" sz="1800" i="1">
                            <a:latin typeface="Cambria Math" panose="02040503050406030204" pitchFamily="18" charset="0"/>
                          </a:rPr>
                        </m:ctrlPr>
                      </m:sSupPr>
                      <m:e>
                        <m:r>
                          <m:rPr>
                            <m:sty m:val="p"/>
                          </m:rPr>
                          <a:rPr lang="en-US" sz="1800">
                            <a:latin typeface="Cambria Math" panose="02040503050406030204" pitchFamily="18" charset="0"/>
                          </a:rPr>
                          <m:t>T</m:t>
                        </m:r>
                      </m:e>
                      <m:sup>
                        <m:r>
                          <a:rPr lang="en-US" sz="1800">
                            <a:latin typeface="Cambria Math" panose="02040503050406030204" pitchFamily="18" charset="0"/>
                          </a:rPr>
                          <m:t>2</m:t>
                        </m:r>
                      </m:sup>
                    </m:sSup>
                  </m:oMath>
                </a14:m>
                <a:r>
                  <a:rPr lang="en-US" sz="1800" dirty="0"/>
                  <a:t> chart. 13 iterations were done!</a:t>
                </a:r>
              </a:p>
            </p:txBody>
          </p:sp>
        </mc:Choice>
        <mc:Fallback xmlns="">
          <p:sp>
            <p:nvSpPr>
              <p:cNvPr id="4" name="Content Placeholder 2">
                <a:extLst>
                  <a:ext uri="{FF2B5EF4-FFF2-40B4-BE49-F238E27FC236}">
                    <a16:creationId xmlns:a16="http://schemas.microsoft.com/office/drawing/2014/main" id="{3D3527D3-FAA7-4B9E-9FDF-CA7614C54C81}"/>
                  </a:ext>
                </a:extLst>
              </p:cNvPr>
              <p:cNvSpPr txBox="1">
                <a:spLocks noRot="1" noChangeAspect="1" noMove="1" noResize="1" noEditPoints="1" noAdjustHandles="1" noChangeArrowheads="1" noChangeShapeType="1" noTextEdit="1"/>
              </p:cNvSpPr>
              <p:nvPr/>
            </p:nvSpPr>
            <p:spPr>
              <a:xfrm>
                <a:off x="737320" y="851556"/>
                <a:ext cx="10717358" cy="5898035"/>
              </a:xfrm>
              <a:prstGeom prst="rect">
                <a:avLst/>
              </a:prstGeom>
              <a:blipFill>
                <a:blip r:embed="rId3"/>
                <a:stretch>
                  <a:fillRect l="-114" t="-103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A705354-D1B0-4B9A-9AA4-511C493DBCA1}"/>
              </a:ext>
            </a:extLst>
          </p:cNvPr>
          <p:cNvPicPr>
            <a:picLocks noChangeAspect="1"/>
          </p:cNvPicPr>
          <p:nvPr/>
        </p:nvPicPr>
        <p:blipFill>
          <a:blip r:embed="rId4"/>
          <a:stretch>
            <a:fillRect/>
          </a:stretch>
        </p:blipFill>
        <p:spPr>
          <a:xfrm>
            <a:off x="7507900" y="1299529"/>
            <a:ext cx="3269097" cy="3625384"/>
          </a:xfrm>
          <a:prstGeom prst="rect">
            <a:avLst/>
          </a:prstGeom>
        </p:spPr>
      </p:pic>
      <p:sp>
        <p:nvSpPr>
          <p:cNvPr id="9" name="TextBox 8">
            <a:extLst>
              <a:ext uri="{FF2B5EF4-FFF2-40B4-BE49-F238E27FC236}">
                <a16:creationId xmlns:a16="http://schemas.microsoft.com/office/drawing/2014/main" id="{B384765E-4AD8-4E33-BF38-59A0E95DA1B5}"/>
              </a:ext>
            </a:extLst>
          </p:cNvPr>
          <p:cNvSpPr txBox="1"/>
          <p:nvPr/>
        </p:nvSpPr>
        <p:spPr>
          <a:xfrm flipH="1">
            <a:off x="2399289" y="3143423"/>
            <a:ext cx="3369285" cy="307777"/>
          </a:xfrm>
          <a:prstGeom prst="rect">
            <a:avLst/>
          </a:prstGeom>
          <a:noFill/>
        </p:spPr>
        <p:txBody>
          <a:bodyPr wrap="square" rtlCol="0">
            <a:spAutoFit/>
          </a:bodyPr>
          <a:lstStyle/>
          <a:p>
            <a:r>
              <a:rPr lang="en-US" sz="1400" dirty="0"/>
              <a:t>ITERATION 1 [</a:t>
            </a:r>
            <a:r>
              <a:rPr lang="en-US" sz="1400" u="sng" dirty="0"/>
              <a:t>44</a:t>
            </a:r>
            <a:r>
              <a:rPr lang="en-US" sz="1400" dirty="0"/>
              <a:t> OOC points]</a:t>
            </a:r>
          </a:p>
        </p:txBody>
      </p:sp>
      <p:sp>
        <p:nvSpPr>
          <p:cNvPr id="10" name="TextBox 9">
            <a:extLst>
              <a:ext uri="{FF2B5EF4-FFF2-40B4-BE49-F238E27FC236}">
                <a16:creationId xmlns:a16="http://schemas.microsoft.com/office/drawing/2014/main" id="{ACBCCD8C-7379-4D53-B4AA-AF1235AB24A5}"/>
              </a:ext>
            </a:extLst>
          </p:cNvPr>
          <p:cNvSpPr txBox="1"/>
          <p:nvPr/>
        </p:nvSpPr>
        <p:spPr>
          <a:xfrm flipH="1">
            <a:off x="2143948" y="5623251"/>
            <a:ext cx="3369285" cy="307777"/>
          </a:xfrm>
          <a:prstGeom prst="rect">
            <a:avLst/>
          </a:prstGeom>
          <a:noFill/>
        </p:spPr>
        <p:txBody>
          <a:bodyPr wrap="square" rtlCol="0">
            <a:spAutoFit/>
          </a:bodyPr>
          <a:lstStyle/>
          <a:p>
            <a:r>
              <a:rPr lang="en-US" sz="1400" dirty="0"/>
              <a:t>ITERATION 13 [All data points in control]</a:t>
            </a:r>
          </a:p>
        </p:txBody>
      </p:sp>
      <p:pic>
        <p:nvPicPr>
          <p:cNvPr id="13" name="Picture 12">
            <a:extLst>
              <a:ext uri="{FF2B5EF4-FFF2-40B4-BE49-F238E27FC236}">
                <a16:creationId xmlns:a16="http://schemas.microsoft.com/office/drawing/2014/main" id="{A1AE6068-919A-4D0E-AB1C-B6255B321405}"/>
              </a:ext>
            </a:extLst>
          </p:cNvPr>
          <p:cNvPicPr>
            <a:picLocks noChangeAspect="1"/>
          </p:cNvPicPr>
          <p:nvPr/>
        </p:nvPicPr>
        <p:blipFill>
          <a:blip r:embed="rId5"/>
          <a:stretch>
            <a:fillRect/>
          </a:stretch>
        </p:blipFill>
        <p:spPr>
          <a:xfrm>
            <a:off x="1087315" y="1270655"/>
            <a:ext cx="5564271" cy="1889831"/>
          </a:xfrm>
          <a:prstGeom prst="rect">
            <a:avLst/>
          </a:prstGeom>
          <a:ln>
            <a:solidFill>
              <a:schemeClr val="accent1"/>
            </a:solidFill>
          </a:ln>
        </p:spPr>
      </p:pic>
      <p:pic>
        <p:nvPicPr>
          <p:cNvPr id="14" name="Picture 13">
            <a:extLst>
              <a:ext uri="{FF2B5EF4-FFF2-40B4-BE49-F238E27FC236}">
                <a16:creationId xmlns:a16="http://schemas.microsoft.com/office/drawing/2014/main" id="{F98A545B-E9C3-4F6C-9F40-146A51BE2408}"/>
              </a:ext>
            </a:extLst>
          </p:cNvPr>
          <p:cNvPicPr>
            <a:picLocks noChangeAspect="1"/>
          </p:cNvPicPr>
          <p:nvPr/>
        </p:nvPicPr>
        <p:blipFill>
          <a:blip r:embed="rId6"/>
          <a:stretch>
            <a:fillRect/>
          </a:stretch>
        </p:blipFill>
        <p:spPr>
          <a:xfrm>
            <a:off x="1166368" y="3543686"/>
            <a:ext cx="5369180" cy="2070754"/>
          </a:xfrm>
          <a:prstGeom prst="rect">
            <a:avLst/>
          </a:prstGeom>
          <a:ln>
            <a:solidFill>
              <a:schemeClr val="tx1"/>
            </a:solidFill>
          </a:ln>
        </p:spPr>
      </p:pic>
      <p:sp>
        <p:nvSpPr>
          <p:cNvPr id="12" name="Speech Bubble: Oval 11">
            <a:extLst>
              <a:ext uri="{FF2B5EF4-FFF2-40B4-BE49-F238E27FC236}">
                <a16:creationId xmlns:a16="http://schemas.microsoft.com/office/drawing/2014/main" id="{013D1EFE-37CE-4FAE-A77A-F68008478922}"/>
              </a:ext>
            </a:extLst>
          </p:cNvPr>
          <p:cNvSpPr/>
          <p:nvPr/>
        </p:nvSpPr>
        <p:spPr>
          <a:xfrm>
            <a:off x="6535548" y="3059163"/>
            <a:ext cx="857298" cy="437497"/>
          </a:xfrm>
          <a:prstGeom prst="wedgeEllipseCallout">
            <a:avLst>
              <a:gd name="adj1" fmla="val -43886"/>
              <a:gd name="adj2" fmla="val -9435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a:t>552 data points</a:t>
            </a:r>
          </a:p>
        </p:txBody>
      </p:sp>
      <p:sp>
        <p:nvSpPr>
          <p:cNvPr id="11" name="Speech Bubble: Oval 10">
            <a:extLst>
              <a:ext uri="{FF2B5EF4-FFF2-40B4-BE49-F238E27FC236}">
                <a16:creationId xmlns:a16="http://schemas.microsoft.com/office/drawing/2014/main" id="{0356684A-54A8-4835-88A5-87BF09FFC80F}"/>
              </a:ext>
            </a:extLst>
          </p:cNvPr>
          <p:cNvSpPr/>
          <p:nvPr/>
        </p:nvSpPr>
        <p:spPr>
          <a:xfrm>
            <a:off x="6393308" y="5292666"/>
            <a:ext cx="1007707" cy="536113"/>
          </a:xfrm>
          <a:prstGeom prst="wedgeEllipseCallout">
            <a:avLst>
              <a:gd name="adj1" fmla="val -49126"/>
              <a:gd name="adj2" fmla="val -609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446 data points</a:t>
            </a:r>
          </a:p>
        </p:txBody>
      </p:sp>
      <p:sp>
        <p:nvSpPr>
          <p:cNvPr id="15" name="Rectangle: Rounded Corners 14">
            <a:extLst>
              <a:ext uri="{FF2B5EF4-FFF2-40B4-BE49-F238E27FC236}">
                <a16:creationId xmlns:a16="http://schemas.microsoft.com/office/drawing/2014/main" id="{8EA2B9D9-0ADE-4C39-8CD7-898D2762D7E1}"/>
              </a:ext>
            </a:extLst>
          </p:cNvPr>
          <p:cNvSpPr/>
          <p:nvPr/>
        </p:nvSpPr>
        <p:spPr>
          <a:xfrm>
            <a:off x="7507900" y="4666268"/>
            <a:ext cx="3269097" cy="258645"/>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peech Bubble: Oval 15">
            <a:extLst>
              <a:ext uri="{FF2B5EF4-FFF2-40B4-BE49-F238E27FC236}">
                <a16:creationId xmlns:a16="http://schemas.microsoft.com/office/drawing/2014/main" id="{E447CA58-CAED-4FEE-8D63-811A06D3FC4C}"/>
              </a:ext>
            </a:extLst>
          </p:cNvPr>
          <p:cNvSpPr/>
          <p:nvPr/>
        </p:nvSpPr>
        <p:spPr>
          <a:xfrm>
            <a:off x="10203808" y="5058035"/>
            <a:ext cx="1007707" cy="536113"/>
          </a:xfrm>
          <a:prstGeom prst="wedgeEllipseCallout">
            <a:avLst>
              <a:gd name="adj1" fmla="val -49126"/>
              <a:gd name="adj2" fmla="val -609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0 OOC after 13 iterations</a:t>
            </a:r>
          </a:p>
        </p:txBody>
      </p:sp>
    </p:spTree>
    <p:extLst>
      <p:ext uri="{BB962C8B-B14F-4D97-AF65-F5344CB8AC3E}">
        <p14:creationId xmlns:p14="http://schemas.microsoft.com/office/powerpoint/2010/main" val="37391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745284" y="334364"/>
                <a:ext cx="2701429"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r>
                      <m:rPr>
                        <m:sty m:val="p"/>
                      </m:rPr>
                      <a:rPr lang="en-US" sz="2000" b="0" i="0" smtClean="0">
                        <a:latin typeface="Cambria Math" panose="02040503050406030204" pitchFamily="18" charset="0"/>
                      </a:rPr>
                      <m:t>PCA</m:t>
                    </m:r>
                  </m:oMath>
                </a14:m>
                <a:endParaRPr lang="en-US" sz="20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745284" y="334364"/>
                <a:ext cx="2701429" cy="375164"/>
              </a:xfr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CABFF46-CF42-4705-B09C-EE800EA53377}"/>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600" dirty="0"/>
              <a:t>We start off my standardizing the dataset and using                      for the calculation of PCs. </a:t>
            </a:r>
          </a:p>
          <a:p>
            <a:pPr lvl="0"/>
            <a:r>
              <a:rPr lang="en-US" sz="1600" dirty="0"/>
              <a:t>Performing PCA, we obtained 209 PCs for 552 observations. To choose the optimum number of PCs we made use of MDL plot in conjunction with scree plot and pareto plot. illustrate MDL Plot, Scree plot and Pareto plot for different PCs. Using these three plots we decided to take the top 10 PCs for our analysis.</a:t>
            </a:r>
          </a:p>
          <a:p>
            <a:endParaRPr lang="en-US" sz="1800" dirty="0"/>
          </a:p>
        </p:txBody>
      </p:sp>
      <p:pic>
        <p:nvPicPr>
          <p:cNvPr id="3" name="Picture 2">
            <a:extLst>
              <a:ext uri="{FF2B5EF4-FFF2-40B4-BE49-F238E27FC236}">
                <a16:creationId xmlns:a16="http://schemas.microsoft.com/office/drawing/2014/main" id="{2EC4ED33-6F35-42AB-8218-643986FA062C}"/>
              </a:ext>
            </a:extLst>
          </p:cNvPr>
          <p:cNvPicPr>
            <a:picLocks noChangeAspect="1"/>
          </p:cNvPicPr>
          <p:nvPr/>
        </p:nvPicPr>
        <p:blipFill>
          <a:blip r:embed="rId3"/>
          <a:stretch>
            <a:fillRect/>
          </a:stretch>
        </p:blipFill>
        <p:spPr>
          <a:xfrm>
            <a:off x="831590" y="2206044"/>
            <a:ext cx="5615028" cy="3459465"/>
          </a:xfrm>
          <a:prstGeom prst="rect">
            <a:avLst/>
          </a:prstGeom>
          <a:ln w="12700">
            <a:solidFill>
              <a:schemeClr val="tx1"/>
            </a:solidFill>
          </a:ln>
        </p:spPr>
      </p:pic>
      <p:pic>
        <p:nvPicPr>
          <p:cNvPr id="4" name="Picture 3">
            <a:extLst>
              <a:ext uri="{FF2B5EF4-FFF2-40B4-BE49-F238E27FC236}">
                <a16:creationId xmlns:a16="http://schemas.microsoft.com/office/drawing/2014/main" id="{F69A1D1C-FE9F-4290-869A-996371BC2C2A}"/>
              </a:ext>
            </a:extLst>
          </p:cNvPr>
          <p:cNvPicPr>
            <a:picLocks noChangeAspect="1"/>
          </p:cNvPicPr>
          <p:nvPr/>
        </p:nvPicPr>
        <p:blipFill>
          <a:blip r:embed="rId4"/>
          <a:stretch>
            <a:fillRect/>
          </a:stretch>
        </p:blipFill>
        <p:spPr>
          <a:xfrm>
            <a:off x="6887982" y="1923239"/>
            <a:ext cx="4417844" cy="2233196"/>
          </a:xfrm>
          <a:prstGeom prst="rect">
            <a:avLst/>
          </a:prstGeom>
          <a:ln w="12700">
            <a:solidFill>
              <a:schemeClr val="tx1"/>
            </a:solidFill>
          </a:ln>
        </p:spPr>
      </p:pic>
      <p:pic>
        <p:nvPicPr>
          <p:cNvPr id="5" name="Picture 4">
            <a:extLst>
              <a:ext uri="{FF2B5EF4-FFF2-40B4-BE49-F238E27FC236}">
                <a16:creationId xmlns:a16="http://schemas.microsoft.com/office/drawing/2014/main" id="{77A48AFA-F6EE-4EBA-9498-E80A5506977A}"/>
              </a:ext>
            </a:extLst>
          </p:cNvPr>
          <p:cNvPicPr>
            <a:picLocks noChangeAspect="1"/>
          </p:cNvPicPr>
          <p:nvPr/>
        </p:nvPicPr>
        <p:blipFill>
          <a:blip r:embed="rId5"/>
          <a:stretch>
            <a:fillRect/>
          </a:stretch>
        </p:blipFill>
        <p:spPr>
          <a:xfrm>
            <a:off x="6887982" y="4225733"/>
            <a:ext cx="4417844" cy="2301512"/>
          </a:xfrm>
          <a:prstGeom prst="rect">
            <a:avLst/>
          </a:prstGeom>
          <a:ln w="12700">
            <a:solidFill>
              <a:schemeClr val="tx1"/>
            </a:solidFill>
          </a:ln>
        </p:spPr>
      </p:pic>
      <p:pic>
        <p:nvPicPr>
          <p:cNvPr id="7" name="Picture 6">
            <a:extLst>
              <a:ext uri="{FF2B5EF4-FFF2-40B4-BE49-F238E27FC236}">
                <a16:creationId xmlns:a16="http://schemas.microsoft.com/office/drawing/2014/main" id="{527A2719-EE5D-445F-AD02-DEB754ADD8F3}"/>
              </a:ext>
            </a:extLst>
          </p:cNvPr>
          <p:cNvPicPr>
            <a:picLocks noChangeAspect="1"/>
          </p:cNvPicPr>
          <p:nvPr/>
        </p:nvPicPr>
        <p:blipFill>
          <a:blip r:embed="rId6"/>
          <a:stretch>
            <a:fillRect/>
          </a:stretch>
        </p:blipFill>
        <p:spPr>
          <a:xfrm>
            <a:off x="5799114" y="742561"/>
            <a:ext cx="865636" cy="334450"/>
          </a:xfrm>
          <a:prstGeom prst="rect">
            <a:avLst/>
          </a:prstGeom>
        </p:spPr>
      </p:pic>
    </p:spTree>
    <p:extLst>
      <p:ext uri="{BB962C8B-B14F-4D97-AF65-F5344CB8AC3E}">
        <p14:creationId xmlns:p14="http://schemas.microsoft.com/office/powerpoint/2010/main" val="201655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3266161" y="346308"/>
                <a:ext cx="5659677"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r>
                      <m:rPr>
                        <m:sty m:val="p"/>
                      </m:rPr>
                      <a:rPr lang="en-US" sz="2000" b="0" i="0" smtClean="0">
                        <a:latin typeface="Cambria Math" panose="02040503050406030204" pitchFamily="18" charset="0"/>
                      </a:rPr>
                      <m:t>Univariate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analysis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PC</m:t>
                    </m:r>
                    <m:r>
                      <m:rPr>
                        <m:sty m:val="p"/>
                      </m:rPr>
                      <a:rPr lang="en-US" sz="2000" b="0" i="0" smtClean="0">
                        <a:latin typeface="Cambria Math" panose="02040503050406030204" pitchFamily="18" charset="0"/>
                      </a:rPr>
                      <m:t>s</m:t>
                    </m:r>
                  </m:oMath>
                </a14:m>
                <a:endParaRPr lang="en-US" sz="20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3266161" y="346308"/>
                <a:ext cx="5659677" cy="375164"/>
              </a:xfrm>
              <a:blipFill>
                <a:blip r:embed="rId3"/>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893773"/>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800" dirty="0"/>
              <a:t>We start off by performing a univariate analysis of the obtained 10 PCs.</a:t>
            </a:r>
          </a:p>
          <a:p>
            <a:pPr lvl="0"/>
            <a:r>
              <a:rPr lang="en-US" sz="1800" dirty="0"/>
              <a:t>Since we want the overall significance level to be α = 0.05, the α` for individual control charts on PCs was selected as approx. α` = α/10 = 0.005.</a:t>
            </a:r>
          </a:p>
          <a:p>
            <a:pPr lvl="0"/>
            <a:r>
              <a:rPr lang="en-US" sz="1800" dirty="0"/>
              <a:t>This brought the UCL for the univariate chart from the standard 3-sigma to a lower value of 2.81-sigma. </a:t>
            </a:r>
          </a:p>
          <a:p>
            <a:pPr lvl="0"/>
            <a:r>
              <a:rPr lang="en-US" sz="1800" dirty="0"/>
              <a:t>We have used the ‘either-or’ rule as our composition decision rule for OOC. All the OOC points are discarded after 4 iterations. The X chart for PC1 has been shown below:</a:t>
            </a:r>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r>
              <a:rPr lang="en-US" sz="1800" dirty="0"/>
              <a:t>It should be noted that we have performed this analysis for all 10 PCs. We have shown the chart here for only PC1.</a:t>
            </a:r>
          </a:p>
          <a:p>
            <a:pPr marL="0" lvl="0" indent="0">
              <a:buNone/>
            </a:pPr>
            <a:endParaRPr lang="en-US" sz="1800" dirty="0"/>
          </a:p>
        </p:txBody>
      </p:sp>
      <p:pic>
        <p:nvPicPr>
          <p:cNvPr id="4" name="Picture 3">
            <a:extLst>
              <a:ext uri="{FF2B5EF4-FFF2-40B4-BE49-F238E27FC236}">
                <a16:creationId xmlns:a16="http://schemas.microsoft.com/office/drawing/2014/main" id="{AB5C62FF-71EA-4E0D-801A-4E0EBABFC713}"/>
              </a:ext>
            </a:extLst>
          </p:cNvPr>
          <p:cNvPicPr>
            <a:picLocks noChangeAspect="1"/>
          </p:cNvPicPr>
          <p:nvPr/>
        </p:nvPicPr>
        <p:blipFill>
          <a:blip r:embed="rId4"/>
          <a:stretch>
            <a:fillRect/>
          </a:stretch>
        </p:blipFill>
        <p:spPr>
          <a:xfrm>
            <a:off x="1152102" y="3240465"/>
            <a:ext cx="3657533" cy="2438355"/>
          </a:xfrm>
          <a:prstGeom prst="rect">
            <a:avLst/>
          </a:prstGeom>
          <a:ln>
            <a:solidFill>
              <a:schemeClr val="tx1"/>
            </a:solidFill>
          </a:ln>
        </p:spPr>
      </p:pic>
      <p:sp>
        <p:nvSpPr>
          <p:cNvPr id="9" name="TextBox 8">
            <a:extLst>
              <a:ext uri="{FF2B5EF4-FFF2-40B4-BE49-F238E27FC236}">
                <a16:creationId xmlns:a16="http://schemas.microsoft.com/office/drawing/2014/main" id="{338DAC17-690B-4CB3-8D2C-CE7ACE33C7DE}"/>
              </a:ext>
            </a:extLst>
          </p:cNvPr>
          <p:cNvSpPr txBox="1"/>
          <p:nvPr/>
        </p:nvSpPr>
        <p:spPr>
          <a:xfrm flipH="1">
            <a:off x="1621478" y="5678820"/>
            <a:ext cx="2730861" cy="307777"/>
          </a:xfrm>
          <a:prstGeom prst="rect">
            <a:avLst/>
          </a:prstGeom>
          <a:noFill/>
        </p:spPr>
        <p:txBody>
          <a:bodyPr wrap="square" rtlCol="0">
            <a:spAutoFit/>
          </a:bodyPr>
          <a:lstStyle/>
          <a:p>
            <a:r>
              <a:rPr lang="en-US" sz="1400" dirty="0"/>
              <a:t>ITERATION 1 [</a:t>
            </a:r>
            <a:r>
              <a:rPr lang="en-US" sz="1400" u="sng" dirty="0"/>
              <a:t>12</a:t>
            </a:r>
            <a:r>
              <a:rPr lang="en-US" sz="1400" dirty="0"/>
              <a:t> OOC points]</a:t>
            </a:r>
          </a:p>
        </p:txBody>
      </p:sp>
      <p:sp>
        <p:nvSpPr>
          <p:cNvPr id="10" name="TextBox 9">
            <a:extLst>
              <a:ext uri="{FF2B5EF4-FFF2-40B4-BE49-F238E27FC236}">
                <a16:creationId xmlns:a16="http://schemas.microsoft.com/office/drawing/2014/main" id="{EDB2380B-ECE4-4975-9DA3-4BC3DF720315}"/>
              </a:ext>
            </a:extLst>
          </p:cNvPr>
          <p:cNvSpPr txBox="1"/>
          <p:nvPr/>
        </p:nvSpPr>
        <p:spPr>
          <a:xfrm flipH="1">
            <a:off x="7445633" y="5680966"/>
            <a:ext cx="2730861" cy="307777"/>
          </a:xfrm>
          <a:prstGeom prst="rect">
            <a:avLst/>
          </a:prstGeom>
          <a:noFill/>
        </p:spPr>
        <p:txBody>
          <a:bodyPr wrap="square" rtlCol="0">
            <a:spAutoFit/>
          </a:bodyPr>
          <a:lstStyle/>
          <a:p>
            <a:r>
              <a:rPr lang="en-US" sz="1400" dirty="0"/>
              <a:t>ITERATION 4 [</a:t>
            </a:r>
            <a:r>
              <a:rPr lang="en-US" sz="1400" u="sng" dirty="0"/>
              <a:t>0</a:t>
            </a:r>
            <a:r>
              <a:rPr lang="en-US" sz="1400" dirty="0"/>
              <a:t> OOC points]</a:t>
            </a:r>
          </a:p>
        </p:txBody>
      </p:sp>
      <p:pic>
        <p:nvPicPr>
          <p:cNvPr id="11" name="Picture 10">
            <a:extLst>
              <a:ext uri="{FF2B5EF4-FFF2-40B4-BE49-F238E27FC236}">
                <a16:creationId xmlns:a16="http://schemas.microsoft.com/office/drawing/2014/main" id="{AFF132E9-F067-4D82-85F0-69E9DBF457CD}"/>
              </a:ext>
            </a:extLst>
          </p:cNvPr>
          <p:cNvPicPr>
            <a:picLocks noChangeAspect="1"/>
          </p:cNvPicPr>
          <p:nvPr/>
        </p:nvPicPr>
        <p:blipFill>
          <a:blip r:embed="rId5"/>
          <a:stretch>
            <a:fillRect/>
          </a:stretch>
        </p:blipFill>
        <p:spPr>
          <a:xfrm>
            <a:off x="6555381" y="3240465"/>
            <a:ext cx="3660752" cy="2440501"/>
          </a:xfrm>
          <a:prstGeom prst="rect">
            <a:avLst/>
          </a:prstGeom>
          <a:ln>
            <a:solidFill>
              <a:schemeClr val="accent1"/>
            </a:solidFill>
          </a:ln>
        </p:spPr>
      </p:pic>
    </p:spTree>
    <p:extLst>
      <p:ext uri="{BB962C8B-B14F-4D97-AF65-F5344CB8AC3E}">
        <p14:creationId xmlns:p14="http://schemas.microsoft.com/office/powerpoint/2010/main" val="310853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3957027" y="346308"/>
                <a:ext cx="4719227"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panose="02040503050406030204" pitchFamily="18" charset="0"/>
                          </a:rPr>
                          <m:t>T</m:t>
                        </m:r>
                      </m:e>
                      <m:sup>
                        <m:r>
                          <a:rPr lang="en-US" sz="2000">
                            <a:latin typeface="Cambria Math" panose="02040503050406030204" pitchFamily="18" charset="0"/>
                          </a:rPr>
                          <m:t>2</m:t>
                        </m:r>
                      </m:sup>
                    </m:sSup>
                    <m:r>
                      <a:rPr lang="en-US" sz="2000">
                        <a:latin typeface="Cambria Math" panose="02040503050406030204" pitchFamily="18" charset="0"/>
                      </a:rPr>
                      <m:t> </m:t>
                    </m:r>
                    <m:r>
                      <m:rPr>
                        <m:sty m:val="p"/>
                      </m:rPr>
                      <a:rPr lang="en-US" sz="2000" b="0" i="0" smtClean="0">
                        <a:latin typeface="Cambria Math" panose="02040503050406030204" pitchFamily="18" charset="0"/>
                      </a:rPr>
                      <m:t>analysis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PC</m:t>
                    </m:r>
                    <m:r>
                      <m:rPr>
                        <m:sty m:val="p"/>
                      </m:rPr>
                      <a:rPr lang="en-US" sz="2000" b="0" i="0" smtClean="0">
                        <a:latin typeface="Cambria Math" panose="02040503050406030204" pitchFamily="18" charset="0"/>
                      </a:rPr>
                      <m:t>s</m:t>
                    </m:r>
                  </m:oMath>
                </a14:m>
                <a:endParaRPr lang="en-US" sz="20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3957027" y="346308"/>
                <a:ext cx="4719227" cy="375164"/>
              </a:xfrm>
              <a:blipFill>
                <a:blip r:embed="rId2"/>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7323C97-EECA-4939-9B7D-966D65F19FAB}"/>
              </a:ext>
            </a:extLst>
          </p:cNvPr>
          <p:cNvPicPr>
            <a:picLocks noChangeAspect="1"/>
          </p:cNvPicPr>
          <p:nvPr/>
        </p:nvPicPr>
        <p:blipFill>
          <a:blip r:embed="rId3"/>
          <a:stretch>
            <a:fillRect/>
          </a:stretch>
        </p:blipFill>
        <p:spPr>
          <a:xfrm>
            <a:off x="1068226" y="1821153"/>
            <a:ext cx="5926462" cy="2062029"/>
          </a:xfrm>
          <a:prstGeom prst="rect">
            <a:avLst/>
          </a:prstGeom>
          <a:ln w="19050">
            <a:solidFill>
              <a:schemeClr val="tx1"/>
            </a:solidFill>
          </a:ln>
        </p:spPr>
      </p:pic>
      <p:pic>
        <p:nvPicPr>
          <p:cNvPr id="4" name="Picture 3">
            <a:extLst>
              <a:ext uri="{FF2B5EF4-FFF2-40B4-BE49-F238E27FC236}">
                <a16:creationId xmlns:a16="http://schemas.microsoft.com/office/drawing/2014/main" id="{066A7CD8-86E3-4462-AD7C-5580E75A0F0F}"/>
              </a:ext>
            </a:extLst>
          </p:cNvPr>
          <p:cNvPicPr>
            <a:picLocks noChangeAspect="1"/>
          </p:cNvPicPr>
          <p:nvPr/>
        </p:nvPicPr>
        <p:blipFill>
          <a:blip r:embed="rId4"/>
          <a:stretch>
            <a:fillRect/>
          </a:stretch>
        </p:blipFill>
        <p:spPr>
          <a:xfrm>
            <a:off x="1068225" y="4125465"/>
            <a:ext cx="5926463" cy="2062029"/>
          </a:xfrm>
          <a:prstGeom prst="rect">
            <a:avLst/>
          </a:prstGeom>
          <a:ln w="19050">
            <a:solidFill>
              <a:schemeClr val="tx1"/>
            </a:solidFill>
          </a:ln>
        </p:spPr>
      </p:pic>
      <p:pic>
        <p:nvPicPr>
          <p:cNvPr id="5" name="Picture 4">
            <a:extLst>
              <a:ext uri="{FF2B5EF4-FFF2-40B4-BE49-F238E27FC236}">
                <a16:creationId xmlns:a16="http://schemas.microsoft.com/office/drawing/2014/main" id="{0814F449-0504-4F27-9511-AC4D93971FF7}"/>
              </a:ext>
            </a:extLst>
          </p:cNvPr>
          <p:cNvPicPr>
            <a:picLocks noChangeAspect="1"/>
          </p:cNvPicPr>
          <p:nvPr/>
        </p:nvPicPr>
        <p:blipFill>
          <a:blip r:embed="rId5"/>
          <a:stretch>
            <a:fillRect/>
          </a:stretch>
        </p:blipFill>
        <p:spPr>
          <a:xfrm>
            <a:off x="7983097" y="2318171"/>
            <a:ext cx="3028345" cy="2499227"/>
          </a:xfrm>
          <a:prstGeom prst="rect">
            <a:avLst/>
          </a:prstGeom>
          <a:ln w="12700">
            <a:solidFill>
              <a:schemeClr val="tx1"/>
            </a:solidFill>
          </a:ln>
        </p:spPr>
      </p:pic>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800" dirty="0"/>
              <a:t>We have performed multiple iterations using the T</a:t>
            </a:r>
            <a:r>
              <a:rPr lang="en-US" sz="1800" baseline="30000" dirty="0"/>
              <a:t>2 </a:t>
            </a:r>
            <a:r>
              <a:rPr lang="en-US" sz="1800" dirty="0"/>
              <a:t>chart analysis on the top 10 PCs until all the OOC points are discarded.</a:t>
            </a:r>
          </a:p>
          <a:p>
            <a:pPr lvl="0"/>
            <a:r>
              <a:rPr lang="en-US" sz="1800" dirty="0"/>
              <a:t>UCL is χ</a:t>
            </a:r>
            <a:r>
              <a:rPr lang="en-US" sz="1800" baseline="30000" dirty="0"/>
              <a:t>2</a:t>
            </a:r>
            <a:r>
              <a:rPr lang="en-US" sz="1800" baseline="-25000" dirty="0"/>
              <a:t>1-</a:t>
            </a:r>
            <a:r>
              <a:rPr lang="en-US" sz="1800" dirty="0"/>
              <a:t> α(10), where α is 0.05. UCL = 18.307</a:t>
            </a:r>
          </a:p>
          <a:p>
            <a:pPr lvl="0"/>
            <a:endParaRPr lang="en-US" sz="1800" dirty="0"/>
          </a:p>
        </p:txBody>
      </p:sp>
      <p:sp>
        <p:nvSpPr>
          <p:cNvPr id="8" name="TextBox 7">
            <a:extLst>
              <a:ext uri="{FF2B5EF4-FFF2-40B4-BE49-F238E27FC236}">
                <a16:creationId xmlns:a16="http://schemas.microsoft.com/office/drawing/2014/main" id="{FCBC6CD9-B4FE-44CE-8194-9D37C6CC6FFA}"/>
              </a:ext>
            </a:extLst>
          </p:cNvPr>
          <p:cNvSpPr txBox="1"/>
          <p:nvPr/>
        </p:nvSpPr>
        <p:spPr>
          <a:xfrm flipH="1">
            <a:off x="2667886" y="3832619"/>
            <a:ext cx="3369285" cy="307777"/>
          </a:xfrm>
          <a:prstGeom prst="rect">
            <a:avLst/>
          </a:prstGeom>
          <a:noFill/>
        </p:spPr>
        <p:txBody>
          <a:bodyPr wrap="square" rtlCol="0">
            <a:spAutoFit/>
          </a:bodyPr>
          <a:lstStyle/>
          <a:p>
            <a:r>
              <a:rPr lang="en-US" sz="1400" dirty="0"/>
              <a:t>ITERATION 1 [</a:t>
            </a:r>
            <a:r>
              <a:rPr lang="en-US" sz="1400" u="sng" dirty="0"/>
              <a:t>38</a:t>
            </a:r>
            <a:r>
              <a:rPr lang="en-US" sz="1400" dirty="0"/>
              <a:t> OOC points]</a:t>
            </a:r>
          </a:p>
        </p:txBody>
      </p:sp>
      <p:sp>
        <p:nvSpPr>
          <p:cNvPr id="9" name="TextBox 8">
            <a:extLst>
              <a:ext uri="{FF2B5EF4-FFF2-40B4-BE49-F238E27FC236}">
                <a16:creationId xmlns:a16="http://schemas.microsoft.com/office/drawing/2014/main" id="{6C42F3A9-53F7-446A-B702-9AFC812E6246}"/>
              </a:ext>
            </a:extLst>
          </p:cNvPr>
          <p:cNvSpPr txBox="1"/>
          <p:nvPr/>
        </p:nvSpPr>
        <p:spPr>
          <a:xfrm flipH="1">
            <a:off x="2298051" y="6175634"/>
            <a:ext cx="3369285" cy="307777"/>
          </a:xfrm>
          <a:prstGeom prst="rect">
            <a:avLst/>
          </a:prstGeom>
          <a:noFill/>
        </p:spPr>
        <p:txBody>
          <a:bodyPr wrap="square" rtlCol="0">
            <a:spAutoFit/>
          </a:bodyPr>
          <a:lstStyle/>
          <a:p>
            <a:r>
              <a:rPr lang="en-US" sz="1400" dirty="0"/>
              <a:t>ITERATION 8 [All data points in control]</a:t>
            </a:r>
          </a:p>
        </p:txBody>
      </p:sp>
      <p:sp>
        <p:nvSpPr>
          <p:cNvPr id="10" name="Speech Bubble: Oval 9">
            <a:extLst>
              <a:ext uri="{FF2B5EF4-FFF2-40B4-BE49-F238E27FC236}">
                <a16:creationId xmlns:a16="http://schemas.microsoft.com/office/drawing/2014/main" id="{9B6FF0B3-E77A-4A5F-B766-699EA9504D72}"/>
              </a:ext>
            </a:extLst>
          </p:cNvPr>
          <p:cNvSpPr/>
          <p:nvPr/>
        </p:nvSpPr>
        <p:spPr>
          <a:xfrm>
            <a:off x="6897161" y="3690468"/>
            <a:ext cx="857298" cy="437497"/>
          </a:xfrm>
          <a:prstGeom prst="wedgeEllipseCallout">
            <a:avLst>
              <a:gd name="adj1" fmla="val -43886"/>
              <a:gd name="adj2" fmla="val -9435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a:t>552 data points</a:t>
            </a:r>
          </a:p>
        </p:txBody>
      </p:sp>
      <p:sp>
        <p:nvSpPr>
          <p:cNvPr id="11" name="Speech Bubble: Oval 10">
            <a:extLst>
              <a:ext uri="{FF2B5EF4-FFF2-40B4-BE49-F238E27FC236}">
                <a16:creationId xmlns:a16="http://schemas.microsoft.com/office/drawing/2014/main" id="{C0D12B69-8CD8-4E68-BA98-B920D5874809}"/>
              </a:ext>
            </a:extLst>
          </p:cNvPr>
          <p:cNvSpPr/>
          <p:nvPr/>
        </p:nvSpPr>
        <p:spPr>
          <a:xfrm>
            <a:off x="6897161" y="5842285"/>
            <a:ext cx="1007707" cy="536113"/>
          </a:xfrm>
          <a:prstGeom prst="wedgeEllipseCallout">
            <a:avLst>
              <a:gd name="adj1" fmla="val -49126"/>
              <a:gd name="adj2" fmla="val -609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438 data points</a:t>
            </a:r>
          </a:p>
        </p:txBody>
      </p:sp>
      <p:sp>
        <p:nvSpPr>
          <p:cNvPr id="12" name="Rectangle: Rounded Corners 11">
            <a:extLst>
              <a:ext uri="{FF2B5EF4-FFF2-40B4-BE49-F238E27FC236}">
                <a16:creationId xmlns:a16="http://schemas.microsoft.com/office/drawing/2014/main" id="{F72C7106-EF67-40DE-A1DD-BEE34D204468}"/>
              </a:ext>
            </a:extLst>
          </p:cNvPr>
          <p:cNvSpPr/>
          <p:nvPr/>
        </p:nvSpPr>
        <p:spPr>
          <a:xfrm>
            <a:off x="7983097" y="4558753"/>
            <a:ext cx="3028345" cy="258645"/>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2BC07409-C1C7-4EAE-8F48-A02603BC566C}"/>
              </a:ext>
            </a:extLst>
          </p:cNvPr>
          <p:cNvSpPr/>
          <p:nvPr/>
        </p:nvSpPr>
        <p:spPr>
          <a:xfrm>
            <a:off x="10203808" y="5058035"/>
            <a:ext cx="1007707" cy="536113"/>
          </a:xfrm>
          <a:prstGeom prst="wedgeEllipseCallout">
            <a:avLst>
              <a:gd name="adj1" fmla="val -2353"/>
              <a:gd name="adj2" fmla="val -7852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0 OOC after 8 iterations</a:t>
            </a:r>
          </a:p>
        </p:txBody>
      </p:sp>
    </p:spTree>
    <p:extLst>
      <p:ext uri="{BB962C8B-B14F-4D97-AF65-F5344CB8AC3E}">
        <p14:creationId xmlns:p14="http://schemas.microsoft.com/office/powerpoint/2010/main" val="383133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3957027" y="346308"/>
                <a:ext cx="3339319"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r>
                      <m:rPr>
                        <m:sty m:val="p"/>
                      </m:rPr>
                      <a:rPr lang="en-US" sz="2000" b="0" i="0" smtClean="0">
                        <a:latin typeface="Cambria Math" panose="02040503050406030204" pitchFamily="18" charset="0"/>
                      </a:rPr>
                      <m:t>RESULTS</m:t>
                    </m:r>
                  </m:oMath>
                </a14:m>
                <a:endParaRPr lang="en-US" sz="20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3957027" y="346308"/>
                <a:ext cx="3339319" cy="375164"/>
              </a:xfr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endParaRPr lang="en-US" sz="1800" dirty="0"/>
          </a:p>
        </p:txBody>
      </p:sp>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E679DE3B-8A71-4F0C-9D3A-F3051C75C847}"/>
                  </a:ext>
                </a:extLst>
              </p:cNvPr>
              <p:cNvSpPr txBox="1">
                <a:spLocks/>
              </p:cNvSpPr>
              <p:nvPr/>
            </p:nvSpPr>
            <p:spPr>
              <a:xfrm>
                <a:off x="795452" y="8744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800" b="1" u="sng" dirty="0"/>
                  <a:t>Univariate analysis on PCs –</a:t>
                </a:r>
              </a:p>
              <a:p>
                <a:r>
                  <a:rPr lang="en-US" sz="1800" dirty="0"/>
                  <a:t>Since composite ‘</a:t>
                </a:r>
                <a:r>
                  <a:rPr lang="el-GR" sz="1800" dirty="0"/>
                  <a:t>α</a:t>
                </a:r>
                <a:r>
                  <a:rPr lang="en-US" sz="1800" dirty="0"/>
                  <a:t>’ value is 0.05, that would mean that individual ‘</a:t>
                </a:r>
                <a:r>
                  <a:rPr lang="el-GR" sz="1800" dirty="0"/>
                  <a:t>α</a:t>
                </a:r>
                <a:r>
                  <a:rPr lang="en-US" sz="1800" dirty="0"/>
                  <a:t>’ value is 0.005, which is very</a:t>
                </a:r>
              </a:p>
              <a:p>
                <a:pPr marL="0" lvl="0" indent="0">
                  <a:buNone/>
                </a:pPr>
                <a:r>
                  <a:rPr lang="en-US" sz="1800" dirty="0"/>
                  <a:t>       less and corresponds to an ARL value 20. So the system would generate a false alarm after every 20</a:t>
                </a:r>
              </a:p>
              <a:p>
                <a:pPr marL="0" lvl="0" indent="0">
                  <a:buNone/>
                </a:pPr>
                <a:r>
                  <a:rPr lang="en-US" sz="1800" dirty="0"/>
                  <a:t>       observations on average. </a:t>
                </a:r>
              </a:p>
              <a:p>
                <a:pPr lvl="0"/>
                <a:r>
                  <a:rPr lang="en-US" sz="1800" dirty="0"/>
                  <a:t>Following is a tabulated form that shows the no. of OOCs after each iterations. </a:t>
                </a:r>
              </a:p>
              <a:p>
                <a:pPr lvl="0"/>
                <a:endParaRPr lang="en-US" sz="1800" dirty="0"/>
              </a:p>
              <a:p>
                <a:pPr lvl="0"/>
                <a:endParaRPr lang="en-US" sz="1800" dirty="0"/>
              </a:p>
              <a:p>
                <a:pPr lvl="0"/>
                <a:endParaRPr lang="en-US" sz="1800" dirty="0"/>
              </a:p>
              <a:p>
                <a:pPr lvl="0"/>
                <a:endParaRPr lang="en-US" sz="1800" dirty="0"/>
              </a:p>
              <a:p>
                <a:pPr lvl="0"/>
                <a:endParaRPr lang="en-US" sz="1800" dirty="0"/>
              </a:p>
              <a:p>
                <a:pPr lvl="0"/>
                <a:r>
                  <a:rPr lang="en-US" sz="1800" b="1" u="sng" dirty="0"/>
                  <a:t>T</a:t>
                </a:r>
                <a:r>
                  <a:rPr lang="en-US" sz="1800" b="1" u="sng" baseline="30000" dirty="0"/>
                  <a:t>2 </a:t>
                </a:r>
                <a:r>
                  <a:rPr lang="en-US" sz="1800" b="1" u="sng" dirty="0"/>
                  <a:t>chart analysis on PCs – </a:t>
                </a:r>
              </a:p>
              <a:p>
                <a:pPr lvl="0"/>
                <a:r>
                  <a:rPr lang="en-US" sz="1800" dirty="0"/>
                  <a:t>T</a:t>
                </a:r>
                <a:r>
                  <a:rPr lang="en-US" sz="1800" baseline="30000" dirty="0"/>
                  <a:t>2 </a:t>
                </a:r>
                <a:r>
                  <a:rPr lang="en-US" sz="1800" dirty="0"/>
                  <a:t>chart on PCs discards 114 observations from dataset. The final in- control parameters </a:t>
                </a:r>
                <a14:m>
                  <m:oMath xmlns:m="http://schemas.openxmlformats.org/officeDocument/2006/math">
                    <m:sSub>
                      <m:sSubPr>
                        <m:ctrlPr>
                          <a:rPr lang="pt-BR" sz="1800" i="1">
                            <a:latin typeface="Cambria Math" panose="02040503050406030204" pitchFamily="18" charset="0"/>
                          </a:rPr>
                        </m:ctrlPr>
                      </m:sSubPr>
                      <m:e>
                        <m:r>
                          <m:rPr>
                            <m:nor/>
                          </m:rPr>
                          <a:rPr lang="el-GR" sz="1800" dirty="0"/>
                          <m:t>μ</m:t>
                        </m:r>
                      </m:e>
                      <m:sub>
                        <m:r>
                          <a:rPr lang="pt-BR" sz="1800" i="1">
                            <a:latin typeface="Cambria Math" panose="02040503050406030204" pitchFamily="18" charset="0"/>
                          </a:rPr>
                          <m:t>0</m:t>
                        </m:r>
                      </m:sub>
                    </m:sSub>
                  </m:oMath>
                </a14:m>
                <a:r>
                  <a:rPr lang="pt-BR" sz="1800" dirty="0"/>
                  <a:t> and </a:t>
                </a:r>
                <a14:m>
                  <m:oMath xmlns:m="http://schemas.openxmlformats.org/officeDocument/2006/math">
                    <m:sSub>
                      <m:sSubPr>
                        <m:ctrlPr>
                          <a:rPr lang="pt-BR" sz="1800" i="1">
                            <a:latin typeface="Cambria Math" panose="02040503050406030204" pitchFamily="18" charset="0"/>
                          </a:rPr>
                        </m:ctrlPr>
                      </m:sSubPr>
                      <m:e>
                        <m:r>
                          <m:rPr>
                            <m:nor/>
                          </m:rPr>
                          <a:rPr lang="el-GR" sz="1800" dirty="0"/>
                          <m:t>Σ</m:t>
                        </m:r>
                      </m:e>
                      <m:sub>
                        <m:r>
                          <a:rPr lang="pt-BR" sz="1800" i="1">
                            <a:latin typeface="Cambria Math" panose="02040503050406030204" pitchFamily="18" charset="0"/>
                          </a:rPr>
                          <m:t>0</m:t>
                        </m:r>
                      </m:sub>
                    </m:sSub>
                  </m:oMath>
                </a14:m>
                <a:r>
                  <a:rPr lang="en-US" sz="1800" dirty="0"/>
                  <a:t> are: </a:t>
                </a:r>
              </a:p>
              <a:p>
                <a:pPr marL="0" lvl="0" indent="0">
                  <a:buNone/>
                </a:pPr>
                <a:r>
                  <a:rPr lang="en-US" sz="1800" dirty="0"/>
                  <a:t>        </a:t>
                </a:r>
              </a:p>
            </p:txBody>
          </p:sp>
        </mc:Choice>
        <mc:Fallback>
          <p:sp>
            <p:nvSpPr>
              <p:cNvPr id="14" name="Content Placeholder 2">
                <a:extLst>
                  <a:ext uri="{FF2B5EF4-FFF2-40B4-BE49-F238E27FC236}">
                    <a16:creationId xmlns:a16="http://schemas.microsoft.com/office/drawing/2014/main" id="{E679DE3B-8A71-4F0C-9D3A-F3051C75C847}"/>
                  </a:ext>
                </a:extLst>
              </p:cNvPr>
              <p:cNvSpPr txBox="1">
                <a:spLocks noRot="1" noChangeAspect="1" noMove="1" noResize="1" noEditPoints="1" noAdjustHandles="1" noChangeArrowheads="1" noChangeShapeType="1" noTextEdit="1"/>
              </p:cNvSpPr>
              <p:nvPr/>
            </p:nvSpPr>
            <p:spPr>
              <a:xfrm>
                <a:off x="795452" y="874499"/>
                <a:ext cx="10717358" cy="5898035"/>
              </a:xfrm>
              <a:prstGeom prst="rect">
                <a:avLst/>
              </a:prstGeom>
              <a:blipFill>
                <a:blip r:embed="rId3"/>
                <a:stretch>
                  <a:fillRect l="-341" t="-51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7A98FED7-36EA-493A-8D69-F983443E7DE3}"/>
              </a:ext>
            </a:extLst>
          </p:cNvPr>
          <p:cNvPicPr>
            <a:picLocks noChangeAspect="1"/>
          </p:cNvPicPr>
          <p:nvPr/>
        </p:nvPicPr>
        <p:blipFill>
          <a:blip r:embed="rId4"/>
          <a:stretch>
            <a:fillRect/>
          </a:stretch>
        </p:blipFill>
        <p:spPr>
          <a:xfrm>
            <a:off x="4254390" y="2640443"/>
            <a:ext cx="2744591" cy="1357857"/>
          </a:xfrm>
          <a:prstGeom prst="rect">
            <a:avLst/>
          </a:prstGeom>
        </p:spPr>
      </p:pic>
    </p:spTree>
    <p:extLst>
      <p:ext uri="{BB962C8B-B14F-4D97-AF65-F5344CB8AC3E}">
        <p14:creationId xmlns:p14="http://schemas.microsoft.com/office/powerpoint/2010/main" val="200260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281" y="351970"/>
            <a:ext cx="2000713"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CONCLUSION</a:t>
            </a:r>
          </a:p>
        </p:txBody>
      </p:sp>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endParaRPr lang="en-US" sz="1800" dirty="0"/>
          </a:p>
        </p:txBody>
      </p:sp>
      <p:sp>
        <p:nvSpPr>
          <p:cNvPr id="14" name="Content Placeholder 2">
            <a:extLst>
              <a:ext uri="{FF2B5EF4-FFF2-40B4-BE49-F238E27FC236}">
                <a16:creationId xmlns:a16="http://schemas.microsoft.com/office/drawing/2014/main" id="{E679DE3B-8A71-4F0C-9D3A-F3051C75C847}"/>
              </a:ext>
            </a:extLst>
          </p:cNvPr>
          <p:cNvSpPr txBox="1">
            <a:spLocks/>
          </p:cNvSpPr>
          <p:nvPr/>
        </p:nvSpPr>
        <p:spPr>
          <a:xfrm>
            <a:off x="795452" y="8744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1800" dirty="0"/>
              <a:t>        </a:t>
            </a:r>
          </a:p>
        </p:txBody>
      </p:sp>
    </p:spTree>
    <p:extLst>
      <p:ext uri="{BB962C8B-B14F-4D97-AF65-F5344CB8AC3E}">
        <p14:creationId xmlns:p14="http://schemas.microsoft.com/office/powerpoint/2010/main" val="666401836"/>
      </p:ext>
    </p:extLst>
  </p:cSld>
  <p:clrMapOvr>
    <a:masterClrMapping/>
  </p:clrMapOvr>
</p:sld>
</file>

<file path=ppt/theme/theme1.xml><?xml version="1.0" encoding="utf-8"?>
<a:theme xmlns:a="http://schemas.openxmlformats.org/drawingml/2006/main" name="Office Theme">
  <a:themeElements>
    <a:clrScheme name="TAMU Palette">
      <a:dk1>
        <a:srgbClr val="332C2C"/>
      </a:dk1>
      <a:lt1>
        <a:sysClr val="window" lastClr="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534</TotalTime>
  <Words>828</Words>
  <Application>Microsoft Office PowerPoint</Application>
  <PresentationFormat>Widescreen</PresentationFormat>
  <Paragraphs>121</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Georgia</vt:lpstr>
      <vt:lpstr>Tahoma</vt:lpstr>
      <vt:lpstr>Times New Roman</vt:lpstr>
      <vt:lpstr>Tungsten Medium</vt:lpstr>
      <vt:lpstr>Office Theme</vt:lpstr>
      <vt:lpstr>Phase I Analysis of Manufacturing  Process Dataset </vt:lpstr>
      <vt:lpstr>PowerPoint Presentation</vt:lpstr>
      <vt:lpstr>ANALYSIS APPROACH I : T^2  chart</vt:lpstr>
      <vt:lpstr>APPROACH I : T^2  chart</vt:lpstr>
      <vt:lpstr>APPROACH II : PCA</vt:lpstr>
      <vt:lpstr>APPROACH II : Univariate  analysis on PCs</vt:lpstr>
      <vt:lpstr>APPROACH II : T^2  analysis on PCs</vt:lpstr>
      <vt:lpstr>APPROACH II : RESULTS</vt:lpstr>
      <vt:lpstr>CONCLUSION</vt:lpstr>
      <vt:lpstr>Thanks &amp; Gig’em!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Atul Srivastava</cp:lastModifiedBy>
  <cp:revision>144</cp:revision>
  <dcterms:created xsi:type="dcterms:W3CDTF">2012-12-04T20:42:30Z</dcterms:created>
  <dcterms:modified xsi:type="dcterms:W3CDTF">2018-12-04T22:38:59Z</dcterms:modified>
</cp:coreProperties>
</file>