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Gaegu" pitchFamily="2" charset="0"/>
      <p:regular r:id="rId19"/>
      <p:bold r:id="rId20"/>
    </p:embeddedFont>
    <p:embeddedFont>
      <p:font typeface="HelveticaNeue Medium" panose="00000400000000000000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610B2-20FD-4BD2-8172-F3AD940742F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</dgm:pt>
    <dgm:pt modelId="{45E9B658-C808-465B-88DD-1D3431F8B6B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Search for a home for your box</a:t>
          </a:r>
        </a:p>
      </dgm:t>
    </dgm:pt>
    <dgm:pt modelId="{116F2C57-1BB5-4CEB-A153-7DABFC364CFD}" type="parTrans" cxnId="{984457C3-66AF-4D2E-AE7E-0A69BCE9DDC2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A249447A-FAF8-43A0-BF59-B5140473FF15}" type="sibTrans" cxnId="{984457C3-66AF-4D2E-AE7E-0A69BCE9DDC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5AE56406-5693-4CCE-AEB0-54003C9BD8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Message the boxkeeper an offer</a:t>
          </a:r>
        </a:p>
      </dgm:t>
    </dgm:pt>
    <dgm:pt modelId="{347E1589-6409-4464-971D-4B4404E58C33}" type="parTrans" cxnId="{BAAAE386-7F0B-4838-9593-3EFF52E8B505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5D0D18B5-DF25-46B3-BFA1-506B8D83E535}" type="sibTrans" cxnId="{BAAAE386-7F0B-4838-9593-3EFF52E8B50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E446EEC7-59AF-4A46-9017-6762A970307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Drop off box</a:t>
          </a:r>
        </a:p>
      </dgm:t>
    </dgm:pt>
    <dgm:pt modelId="{A5CC0DA4-2EBC-4843-8A05-7AEABA6729C6}" type="parTrans" cxnId="{1F92481A-6CC9-47E9-936B-4921CE8CA0FD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6F9A48BE-DF0D-47A9-98B8-1629621631F9}" type="sibTrans" cxnId="{1F92481A-6CC9-47E9-936B-4921CE8CA0F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8FE6D6EE-F957-45E4-B7F7-8118DF641A3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Pick it up in 3-4 months!</a:t>
          </a:r>
        </a:p>
      </dgm:t>
    </dgm:pt>
    <dgm:pt modelId="{4DAA8C23-A994-49A7-8465-CCEEFF5547E8}" type="parTrans" cxnId="{DABBDC52-52ED-41FA-BB0E-D9F824B07AB1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0F11EB8E-8C77-4BE0-8593-F5F4169E4C14}" type="sibTrans" cxnId="{DABBDC52-52ED-41FA-BB0E-D9F824B07AB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B2E936E0-65E8-45D1-A11A-5FD61F412E91}" type="pres">
      <dgm:prSet presAssocID="{FDB610B2-20FD-4BD2-8172-F3AD940742F8}" presName="cycle" presStyleCnt="0">
        <dgm:presLayoutVars>
          <dgm:dir/>
          <dgm:resizeHandles val="exact"/>
        </dgm:presLayoutVars>
      </dgm:prSet>
      <dgm:spPr/>
    </dgm:pt>
    <dgm:pt modelId="{2C932EF6-A8B7-45FC-AE3F-6913D663AE36}" type="pres">
      <dgm:prSet presAssocID="{45E9B658-C808-465B-88DD-1D3431F8B6BC}" presName="node" presStyleLbl="node1" presStyleIdx="0" presStyleCnt="4">
        <dgm:presLayoutVars>
          <dgm:bulletEnabled val="1"/>
        </dgm:presLayoutVars>
      </dgm:prSet>
      <dgm:spPr/>
    </dgm:pt>
    <dgm:pt modelId="{EFC72313-4E76-4A83-B0CF-326AA42521CC}" type="pres">
      <dgm:prSet presAssocID="{45E9B658-C808-465B-88DD-1D3431F8B6BC}" presName="spNode" presStyleCnt="0"/>
      <dgm:spPr/>
    </dgm:pt>
    <dgm:pt modelId="{959C44B4-880A-4BB0-A080-22154BC78CF7}" type="pres">
      <dgm:prSet presAssocID="{A249447A-FAF8-43A0-BF59-B5140473FF15}" presName="sibTrans" presStyleLbl="sibTrans1D1" presStyleIdx="0" presStyleCnt="4"/>
      <dgm:spPr/>
    </dgm:pt>
    <dgm:pt modelId="{0A5CAE04-4B8A-4F35-975E-D2ED03BEE0B6}" type="pres">
      <dgm:prSet presAssocID="{5AE56406-5693-4CCE-AEB0-54003C9BD8F1}" presName="node" presStyleLbl="node1" presStyleIdx="1" presStyleCnt="4">
        <dgm:presLayoutVars>
          <dgm:bulletEnabled val="1"/>
        </dgm:presLayoutVars>
      </dgm:prSet>
      <dgm:spPr/>
    </dgm:pt>
    <dgm:pt modelId="{2EFC09E5-2ACF-4EC3-8F07-A092D9D401A2}" type="pres">
      <dgm:prSet presAssocID="{5AE56406-5693-4CCE-AEB0-54003C9BD8F1}" presName="spNode" presStyleCnt="0"/>
      <dgm:spPr/>
    </dgm:pt>
    <dgm:pt modelId="{5EC5B9AD-8006-463B-B25C-F2A98B0C57DC}" type="pres">
      <dgm:prSet presAssocID="{5D0D18B5-DF25-46B3-BFA1-506B8D83E535}" presName="sibTrans" presStyleLbl="sibTrans1D1" presStyleIdx="1" presStyleCnt="4"/>
      <dgm:spPr/>
    </dgm:pt>
    <dgm:pt modelId="{3656E7CE-E4C3-4E32-ADB0-6CFF85D07FBF}" type="pres">
      <dgm:prSet presAssocID="{E446EEC7-59AF-4A46-9017-6762A970307D}" presName="node" presStyleLbl="node1" presStyleIdx="2" presStyleCnt="4">
        <dgm:presLayoutVars>
          <dgm:bulletEnabled val="1"/>
        </dgm:presLayoutVars>
      </dgm:prSet>
      <dgm:spPr/>
    </dgm:pt>
    <dgm:pt modelId="{C9C2130E-BF41-4AAD-9F02-F6D1CBE54BCF}" type="pres">
      <dgm:prSet presAssocID="{E446EEC7-59AF-4A46-9017-6762A970307D}" presName="spNode" presStyleCnt="0"/>
      <dgm:spPr/>
    </dgm:pt>
    <dgm:pt modelId="{0EF029A2-B1FA-443F-BB18-3ABF7680B05E}" type="pres">
      <dgm:prSet presAssocID="{6F9A48BE-DF0D-47A9-98B8-1629621631F9}" presName="sibTrans" presStyleLbl="sibTrans1D1" presStyleIdx="2" presStyleCnt="4"/>
      <dgm:spPr/>
    </dgm:pt>
    <dgm:pt modelId="{09207724-CE11-404A-A414-9DA90E8DD2C1}" type="pres">
      <dgm:prSet presAssocID="{8FE6D6EE-F957-45E4-B7F7-8118DF641A38}" presName="node" presStyleLbl="node1" presStyleIdx="3" presStyleCnt="4">
        <dgm:presLayoutVars>
          <dgm:bulletEnabled val="1"/>
        </dgm:presLayoutVars>
      </dgm:prSet>
      <dgm:spPr/>
    </dgm:pt>
    <dgm:pt modelId="{C2F6321F-8AFF-4DD2-87B6-1F7F327AA9F6}" type="pres">
      <dgm:prSet presAssocID="{8FE6D6EE-F957-45E4-B7F7-8118DF641A38}" presName="spNode" presStyleCnt="0"/>
      <dgm:spPr/>
    </dgm:pt>
    <dgm:pt modelId="{8F5177E6-BD96-4EC2-B545-4A66D930AFA6}" type="pres">
      <dgm:prSet presAssocID="{0F11EB8E-8C77-4BE0-8593-F5F4169E4C14}" presName="sibTrans" presStyleLbl="sibTrans1D1" presStyleIdx="3" presStyleCnt="4"/>
      <dgm:spPr/>
    </dgm:pt>
  </dgm:ptLst>
  <dgm:cxnLst>
    <dgm:cxn modelId="{BA1A4904-8EC5-43DB-AA9E-EEC3E46D444A}" type="presOf" srcId="{5D0D18B5-DF25-46B3-BFA1-506B8D83E535}" destId="{5EC5B9AD-8006-463B-B25C-F2A98B0C57DC}" srcOrd="0" destOrd="0" presId="urn:microsoft.com/office/officeart/2005/8/layout/cycle5"/>
    <dgm:cxn modelId="{1F92481A-6CC9-47E9-936B-4921CE8CA0FD}" srcId="{FDB610B2-20FD-4BD2-8172-F3AD940742F8}" destId="{E446EEC7-59AF-4A46-9017-6762A970307D}" srcOrd="2" destOrd="0" parTransId="{A5CC0DA4-2EBC-4843-8A05-7AEABA6729C6}" sibTransId="{6F9A48BE-DF0D-47A9-98B8-1629621631F9}"/>
    <dgm:cxn modelId="{1039CB40-4146-4F69-9BCA-95067C36671D}" type="presOf" srcId="{FDB610B2-20FD-4BD2-8172-F3AD940742F8}" destId="{B2E936E0-65E8-45D1-A11A-5FD61F412E91}" srcOrd="0" destOrd="0" presId="urn:microsoft.com/office/officeart/2005/8/layout/cycle5"/>
    <dgm:cxn modelId="{F28CFD5B-F443-4CDD-9B1F-56F309A6AF4A}" type="presOf" srcId="{A249447A-FAF8-43A0-BF59-B5140473FF15}" destId="{959C44B4-880A-4BB0-A080-22154BC78CF7}" srcOrd="0" destOrd="0" presId="urn:microsoft.com/office/officeart/2005/8/layout/cycle5"/>
    <dgm:cxn modelId="{7A4F3248-463F-4A89-A9F5-D4C80DB67E63}" type="presOf" srcId="{0F11EB8E-8C77-4BE0-8593-F5F4169E4C14}" destId="{8F5177E6-BD96-4EC2-B545-4A66D930AFA6}" srcOrd="0" destOrd="0" presId="urn:microsoft.com/office/officeart/2005/8/layout/cycle5"/>
    <dgm:cxn modelId="{DABBDC52-52ED-41FA-BB0E-D9F824B07AB1}" srcId="{FDB610B2-20FD-4BD2-8172-F3AD940742F8}" destId="{8FE6D6EE-F957-45E4-B7F7-8118DF641A38}" srcOrd="3" destOrd="0" parTransId="{4DAA8C23-A994-49A7-8465-CCEEFF5547E8}" sibTransId="{0F11EB8E-8C77-4BE0-8593-F5F4169E4C14}"/>
    <dgm:cxn modelId="{D430DF5A-E66D-473B-AFC3-FAB2715F63E2}" type="presOf" srcId="{45E9B658-C808-465B-88DD-1D3431F8B6BC}" destId="{2C932EF6-A8B7-45FC-AE3F-6913D663AE36}" srcOrd="0" destOrd="0" presId="urn:microsoft.com/office/officeart/2005/8/layout/cycle5"/>
    <dgm:cxn modelId="{BAAAE386-7F0B-4838-9593-3EFF52E8B505}" srcId="{FDB610B2-20FD-4BD2-8172-F3AD940742F8}" destId="{5AE56406-5693-4CCE-AEB0-54003C9BD8F1}" srcOrd="1" destOrd="0" parTransId="{347E1589-6409-4464-971D-4B4404E58C33}" sibTransId="{5D0D18B5-DF25-46B3-BFA1-506B8D83E535}"/>
    <dgm:cxn modelId="{C4008CBC-E027-43B8-954F-F66465D989B1}" type="presOf" srcId="{5AE56406-5693-4CCE-AEB0-54003C9BD8F1}" destId="{0A5CAE04-4B8A-4F35-975E-D2ED03BEE0B6}" srcOrd="0" destOrd="0" presId="urn:microsoft.com/office/officeart/2005/8/layout/cycle5"/>
    <dgm:cxn modelId="{984457C3-66AF-4D2E-AE7E-0A69BCE9DDC2}" srcId="{FDB610B2-20FD-4BD2-8172-F3AD940742F8}" destId="{45E9B658-C808-465B-88DD-1D3431F8B6BC}" srcOrd="0" destOrd="0" parTransId="{116F2C57-1BB5-4CEB-A153-7DABFC364CFD}" sibTransId="{A249447A-FAF8-43A0-BF59-B5140473FF15}"/>
    <dgm:cxn modelId="{616AAFE1-FFDE-4422-8BD5-662EFE6214F5}" type="presOf" srcId="{6F9A48BE-DF0D-47A9-98B8-1629621631F9}" destId="{0EF029A2-B1FA-443F-BB18-3ABF7680B05E}" srcOrd="0" destOrd="0" presId="urn:microsoft.com/office/officeart/2005/8/layout/cycle5"/>
    <dgm:cxn modelId="{E4F285E6-2E84-4350-A1B2-01851ADBE577}" type="presOf" srcId="{8FE6D6EE-F957-45E4-B7F7-8118DF641A38}" destId="{09207724-CE11-404A-A414-9DA90E8DD2C1}" srcOrd="0" destOrd="0" presId="urn:microsoft.com/office/officeart/2005/8/layout/cycle5"/>
    <dgm:cxn modelId="{12931CFF-BE83-4D55-B18D-21C744C2263B}" type="presOf" srcId="{E446EEC7-59AF-4A46-9017-6762A970307D}" destId="{3656E7CE-E4C3-4E32-ADB0-6CFF85D07FBF}" srcOrd="0" destOrd="0" presId="urn:microsoft.com/office/officeart/2005/8/layout/cycle5"/>
    <dgm:cxn modelId="{39973AC4-F31B-4106-9A33-7FDB88C3E79B}" type="presParOf" srcId="{B2E936E0-65E8-45D1-A11A-5FD61F412E91}" destId="{2C932EF6-A8B7-45FC-AE3F-6913D663AE36}" srcOrd="0" destOrd="0" presId="urn:microsoft.com/office/officeart/2005/8/layout/cycle5"/>
    <dgm:cxn modelId="{29E8C695-52F7-4261-B951-A9D3395A7109}" type="presParOf" srcId="{B2E936E0-65E8-45D1-A11A-5FD61F412E91}" destId="{EFC72313-4E76-4A83-B0CF-326AA42521CC}" srcOrd="1" destOrd="0" presId="urn:microsoft.com/office/officeart/2005/8/layout/cycle5"/>
    <dgm:cxn modelId="{22E54C44-70AC-49A4-8597-DBB74844E42C}" type="presParOf" srcId="{B2E936E0-65E8-45D1-A11A-5FD61F412E91}" destId="{959C44B4-880A-4BB0-A080-22154BC78CF7}" srcOrd="2" destOrd="0" presId="urn:microsoft.com/office/officeart/2005/8/layout/cycle5"/>
    <dgm:cxn modelId="{7B4C62A0-E11D-45F6-861C-A7369B1B3735}" type="presParOf" srcId="{B2E936E0-65E8-45D1-A11A-5FD61F412E91}" destId="{0A5CAE04-4B8A-4F35-975E-D2ED03BEE0B6}" srcOrd="3" destOrd="0" presId="urn:microsoft.com/office/officeart/2005/8/layout/cycle5"/>
    <dgm:cxn modelId="{5C838F89-7920-496B-87A4-6D7CF2C6290C}" type="presParOf" srcId="{B2E936E0-65E8-45D1-A11A-5FD61F412E91}" destId="{2EFC09E5-2ACF-4EC3-8F07-A092D9D401A2}" srcOrd="4" destOrd="0" presId="urn:microsoft.com/office/officeart/2005/8/layout/cycle5"/>
    <dgm:cxn modelId="{52C817F0-25FB-49D1-A5BB-DC9A6FC6CECC}" type="presParOf" srcId="{B2E936E0-65E8-45D1-A11A-5FD61F412E91}" destId="{5EC5B9AD-8006-463B-B25C-F2A98B0C57DC}" srcOrd="5" destOrd="0" presId="urn:microsoft.com/office/officeart/2005/8/layout/cycle5"/>
    <dgm:cxn modelId="{83286016-8F4A-4532-A5D2-0F419D2AA6DC}" type="presParOf" srcId="{B2E936E0-65E8-45D1-A11A-5FD61F412E91}" destId="{3656E7CE-E4C3-4E32-ADB0-6CFF85D07FBF}" srcOrd="6" destOrd="0" presId="urn:microsoft.com/office/officeart/2005/8/layout/cycle5"/>
    <dgm:cxn modelId="{368B58B6-D434-4F43-9E88-0064BC3F01CD}" type="presParOf" srcId="{B2E936E0-65E8-45D1-A11A-5FD61F412E91}" destId="{C9C2130E-BF41-4AAD-9F02-F6D1CBE54BCF}" srcOrd="7" destOrd="0" presId="urn:microsoft.com/office/officeart/2005/8/layout/cycle5"/>
    <dgm:cxn modelId="{ACC70E43-9E7D-4E54-9284-84D3A5D03D04}" type="presParOf" srcId="{B2E936E0-65E8-45D1-A11A-5FD61F412E91}" destId="{0EF029A2-B1FA-443F-BB18-3ABF7680B05E}" srcOrd="8" destOrd="0" presId="urn:microsoft.com/office/officeart/2005/8/layout/cycle5"/>
    <dgm:cxn modelId="{142BE3F4-6620-4714-920F-D10385F3ED41}" type="presParOf" srcId="{B2E936E0-65E8-45D1-A11A-5FD61F412E91}" destId="{09207724-CE11-404A-A414-9DA90E8DD2C1}" srcOrd="9" destOrd="0" presId="urn:microsoft.com/office/officeart/2005/8/layout/cycle5"/>
    <dgm:cxn modelId="{0AE95AAD-1DF8-45DA-92A9-63AA63970CAF}" type="presParOf" srcId="{B2E936E0-65E8-45D1-A11A-5FD61F412E91}" destId="{C2F6321F-8AFF-4DD2-87B6-1F7F327AA9F6}" srcOrd="10" destOrd="0" presId="urn:microsoft.com/office/officeart/2005/8/layout/cycle5"/>
    <dgm:cxn modelId="{A514BB83-ACFF-4A71-BA34-F021F6BA3989}" type="presParOf" srcId="{B2E936E0-65E8-45D1-A11A-5FD61F412E91}" destId="{8F5177E6-BD96-4EC2-B545-4A66D930AFA6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32EF6-A8B7-45FC-AE3F-6913D663AE36}">
      <dsp:nvSpPr>
        <dsp:cNvPr id="0" name=""/>
        <dsp:cNvSpPr/>
      </dsp:nvSpPr>
      <dsp:spPr>
        <a:xfrm>
          <a:off x="3090589" y="47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Search for a home for your box</a:t>
          </a:r>
        </a:p>
      </dsp:txBody>
      <dsp:txXfrm>
        <a:off x="3145820" y="55278"/>
        <a:ext cx="1630170" cy="1020949"/>
      </dsp:txXfrm>
    </dsp:sp>
    <dsp:sp modelId="{959C44B4-880A-4BB0-A080-22154BC78CF7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2978022" y="365740"/>
              </a:moveTo>
              <a:arcTo wR="1867833" hR="1867833" stAng="18388074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A5CAE04-4B8A-4F35-975E-D2ED03BEE0B6}">
      <dsp:nvSpPr>
        <dsp:cNvPr id="0" name=""/>
        <dsp:cNvSpPr/>
      </dsp:nvSpPr>
      <dsp:spPr>
        <a:xfrm>
          <a:off x="4958423" y="1867880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Message the boxkeeper an offer</a:t>
          </a:r>
        </a:p>
      </dsp:txBody>
      <dsp:txXfrm>
        <a:off x="5013654" y="1923111"/>
        <a:ext cx="1630170" cy="1020949"/>
      </dsp:txXfrm>
    </dsp:sp>
    <dsp:sp modelId="{5EC5B9AD-8006-463B-B25C-F2A98B0C57DC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3541943" y="2696179"/>
              </a:moveTo>
              <a:arcTo wR="1867833" hR="1867833" stAng="1579566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656E7CE-E4C3-4E32-ADB0-6CFF85D07FBF}">
      <dsp:nvSpPr>
        <dsp:cNvPr id="0" name=""/>
        <dsp:cNvSpPr/>
      </dsp:nvSpPr>
      <dsp:spPr>
        <a:xfrm>
          <a:off x="3090589" y="3735714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Drop off box</a:t>
          </a:r>
        </a:p>
      </dsp:txBody>
      <dsp:txXfrm>
        <a:off x="3145820" y="3790945"/>
        <a:ext cx="1630170" cy="1020949"/>
      </dsp:txXfrm>
    </dsp:sp>
    <dsp:sp modelId="{0EF029A2-B1FA-443F-BB18-3ABF7680B05E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757645" y="3369926"/>
              </a:moveTo>
              <a:arcTo wR="1867833" hR="1867833" stAng="7588074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9207724-CE11-404A-A414-9DA90E8DD2C1}">
      <dsp:nvSpPr>
        <dsp:cNvPr id="0" name=""/>
        <dsp:cNvSpPr/>
      </dsp:nvSpPr>
      <dsp:spPr>
        <a:xfrm>
          <a:off x="1222756" y="1867880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Pick it up in 3-4 months!</a:t>
          </a:r>
        </a:p>
      </dsp:txBody>
      <dsp:txXfrm>
        <a:off x="1277987" y="1923111"/>
        <a:ext cx="1630170" cy="1020949"/>
      </dsp:txXfrm>
    </dsp:sp>
    <dsp:sp modelId="{8F5177E6-BD96-4EC2-B545-4A66D930AFA6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193723" y="1039487"/>
              </a:moveTo>
              <a:arcTo wR="1867833" hR="1867833" stAng="12379566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69A88-CC5C-44EB-9B27-91E576A595A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41220-0585-4965-B26B-26CB4163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HelveticaNeue Medium" panose="00000400000000000000" pitchFamily="2" charset="0"/>
              </a:rPr>
              <a:t>Hidden fees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Unreasonable terms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Lack of cleanliness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Wrongful auctions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41220-0585-4965-B26B-26CB4163A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776-551E-44E0-B79E-3F2EFAC7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FB7F-8493-48AE-875F-0012BE033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A714-CEA8-4872-9C33-F4F69B3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CE4-8F1A-411B-A546-6A72EFE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56E1-3644-442F-9438-DBD1E1E1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203A-C549-448B-9A5D-CF79EBB6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726EC-B75E-4F5F-A588-6BCF3B6A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5A50-21EC-489C-9E73-602D4AC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77E9-FF0B-4A61-B47F-55154463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DFFA-7270-4B51-B604-B36381F7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81AED-C5B3-4B11-845E-040E8012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E8B64-1718-4040-A6D2-00F1AF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1356-C13C-4235-88A3-C9FE046B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700D-AAAB-42FD-BC44-A1EB6A89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A2EF-642B-466D-BF4E-14C510D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CFC9-828B-4FBF-A6A0-DC43CF5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E60A-4E03-40F5-A426-09789286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1326-BF04-4853-9C5A-2BB29002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3D47-3E49-4E3E-9460-69FF7487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C5F4-842C-43AA-9232-5D597BF3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6123-B97E-403A-97C3-DDCFE1F7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E1B4-43F1-4BD2-810D-5586C13D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DD47-F0BF-424F-AAB1-0B2E7F4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0388-5C85-46A9-B59B-2309872A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4B68-A240-4D4A-AA06-4D45B0C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1DE-C484-4C5A-A815-F6B45EF7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7488-58BB-45C3-BCC5-9A4EB0EF0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1602-4DCB-485D-83C2-BCBD15A8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E5F5-CBB5-4055-A12C-79A9E1DB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F9B4-BBB2-4BD9-A911-C0550D37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26D95-3F87-4691-953A-3ABD9B43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90A6-08B1-4307-BFBC-C040BDB7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BDA6-8551-4A17-85C1-712314DB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F96CF-A53E-4CCF-9F85-048A89B8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A1B55-D2B5-4694-BD98-CBA8B136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2E507-92E6-4A94-93D7-77DBC86F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B0A0F-4B7C-446D-AE78-EEC927DC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748E-B1B3-4E8A-B63F-225A8D71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85594-A946-4BD3-A0AB-E288525A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3044-427E-4E6B-A383-2D4AE76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4CFA7-066F-45B6-A0BD-CE416EA9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FE81-A71A-4534-B725-B8832D37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8B3D-6DD1-4C9A-8534-4944AE4A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FA57-1A63-48F1-9F2A-C3CE88A8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714D-DD87-44C0-A0AF-74C913E3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EAE35-41F0-4DD5-9A51-3366CB3C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0B9F-CC93-4040-84C4-D9FD5300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6AC3-5781-4FD8-8CA5-07DF8823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9013-A25B-4910-8AE8-36FDFD06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11F1-85D3-46C4-A105-35B247A3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3EA0-C170-4FB6-8C25-3D7C8E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32A1-8DC4-4147-8378-157FAD5D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2A01-906A-42E8-8889-E2A9E98F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F30D-7BAC-4107-96AC-FCC729153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F2039-C60C-4AF2-A424-2E0D59C18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8359-1AA4-48B5-9AAC-12948D96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C640-C3CA-48CB-AF47-4C0F9CF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6AF9-ECA5-4594-96C1-AE4C4862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D898A-9E98-465E-B6F6-4E918521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6D2C7-C7B7-4164-AB7D-2F1F82E4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1039-E328-4E17-AEA9-344AABDAF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99B7-8EC7-4C89-8B16-6BD64A4C4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7236-53A3-4862-902C-BBC652CD0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ABF2-6FA5-4FC1-8395-25168CFC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147" y="2746561"/>
            <a:ext cx="5677705" cy="9525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Gaegu" pitchFamily="2" charset="0"/>
                <a:ea typeface="Gaegu" pitchFamily="2" charset="0"/>
                <a:cs typeface="CMU Serif" panose="02000603000000000000" pitchFamily="2" charset="0"/>
              </a:rPr>
              <a:t>Store</a:t>
            </a:r>
            <a:r>
              <a:rPr lang="en-US" sz="8000" b="1" dirty="0">
                <a:solidFill>
                  <a:srgbClr val="C00000"/>
                </a:solidFill>
                <a:latin typeface="Gaegu" pitchFamily="2" charset="0"/>
                <a:ea typeface="Gaegu" pitchFamily="2" charset="0"/>
                <a:cs typeface="CMU Serif" panose="02000603000000000000" pitchFamily="2" charset="0"/>
              </a:rPr>
              <a:t>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62DB-4F42-4528-8BE2-B600FC3E9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7" y="3699061"/>
            <a:ext cx="5677705" cy="503797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Gaegu" pitchFamily="2" charset="0"/>
                <a:ea typeface="Gaegu" pitchFamily="2" charset="0"/>
                <a:cs typeface="CMU Serif" panose="02000603000000000000" pitchFamily="2" charset="0"/>
              </a:rPr>
              <a:t>a safe home for your boxes! </a:t>
            </a:r>
          </a:p>
        </p:txBody>
      </p:sp>
    </p:spTree>
    <p:extLst>
      <p:ext uri="{BB962C8B-B14F-4D97-AF65-F5344CB8AC3E}">
        <p14:creationId xmlns:p14="http://schemas.microsoft.com/office/powerpoint/2010/main" val="74767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CAA6C-E23E-4F77-8C6B-C2E0EB90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85" y="2766218"/>
            <a:ext cx="8285630" cy="1325563"/>
          </a:xfrm>
        </p:spPr>
        <p:txBody>
          <a:bodyPr>
            <a:noAutofit/>
          </a:bodyPr>
          <a:lstStyle/>
          <a:p>
            <a:pPr algn="ctr"/>
            <a:r>
              <a:rPr lang="en-US" sz="12000" dirty="0">
                <a:latin typeface="HelveticaNeue Medium" panose="000004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317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69EC-2403-49B2-A7C0-D1CDCFD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Neue Medium" panose="00000400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Physical storage is a mess.</a:t>
            </a:r>
            <a:endParaRPr lang="en-US" sz="5400" dirty="0">
              <a:solidFill>
                <a:srgbClr val="FF0000"/>
              </a:solidFill>
              <a:latin typeface="HelveticaNeue Medium" panose="00000400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1F2020-3636-4862-B473-3736EE89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40" y="1825625"/>
            <a:ext cx="4923720" cy="4351338"/>
          </a:xfrm>
        </p:spPr>
      </p:pic>
    </p:spTree>
    <p:extLst>
      <p:ext uri="{BB962C8B-B14F-4D97-AF65-F5344CB8AC3E}">
        <p14:creationId xmlns:p14="http://schemas.microsoft.com/office/powerpoint/2010/main" val="16425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419-955A-4F62-ADE0-BAFC8515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In 2021…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44845-4BCE-4ADE-89C5-588C4963D1BE}"/>
              </a:ext>
            </a:extLst>
          </p:cNvPr>
          <p:cNvSpPr/>
          <p:nvPr/>
        </p:nvSpPr>
        <p:spPr>
          <a:xfrm>
            <a:off x="2142565" y="1787263"/>
            <a:ext cx="3307977" cy="32834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FACDC-6AD7-4F0E-89CD-2AB18EB11269}"/>
              </a:ext>
            </a:extLst>
          </p:cNvPr>
          <p:cNvSpPr txBox="1"/>
          <p:nvPr/>
        </p:nvSpPr>
        <p:spPr>
          <a:xfrm>
            <a:off x="2227727" y="3198166"/>
            <a:ext cx="31376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Neue Medium" panose="00000400000000000000" pitchFamily="2" charset="0"/>
              </a:rPr>
              <a:t>$40 Billion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9D754-7B49-413C-ACD1-CF912644ED44}"/>
              </a:ext>
            </a:extLst>
          </p:cNvPr>
          <p:cNvSpPr txBox="1"/>
          <p:nvPr/>
        </p:nvSpPr>
        <p:spPr>
          <a:xfrm>
            <a:off x="1429869" y="5415093"/>
            <a:ext cx="47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Self-storage revenue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1F40F-F52B-4126-BB0F-1041A74A64D5}"/>
              </a:ext>
            </a:extLst>
          </p:cNvPr>
          <p:cNvSpPr/>
          <p:nvPr/>
        </p:nvSpPr>
        <p:spPr>
          <a:xfrm>
            <a:off x="6759388" y="2094714"/>
            <a:ext cx="2635623" cy="2635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25237-742E-497B-A0E0-423503E13C3E}"/>
              </a:ext>
            </a:extLst>
          </p:cNvPr>
          <p:cNvSpPr txBox="1"/>
          <p:nvPr/>
        </p:nvSpPr>
        <p:spPr>
          <a:xfrm>
            <a:off x="6992471" y="3227859"/>
            <a:ext cx="21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Neue Medium" panose="00000400000000000000" pitchFamily="2" charset="0"/>
              </a:rPr>
              <a:t>$190/mo, $2280/yr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A6DF-51C6-4923-B7D7-20E2899D1791}"/>
              </a:ext>
            </a:extLst>
          </p:cNvPr>
          <p:cNvSpPr txBox="1"/>
          <p:nvPr/>
        </p:nvSpPr>
        <p:spPr>
          <a:xfrm>
            <a:off x="6057898" y="5414048"/>
            <a:ext cx="4038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Average rent of a storage unit</a:t>
            </a:r>
          </a:p>
        </p:txBody>
      </p:sp>
    </p:spTree>
    <p:extLst>
      <p:ext uri="{BB962C8B-B14F-4D97-AF65-F5344CB8AC3E}">
        <p14:creationId xmlns:p14="http://schemas.microsoft.com/office/powerpoint/2010/main" val="16265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ejope Residence Hall – University Housing – UW–Madison">
            <a:extLst>
              <a:ext uri="{FF2B5EF4-FFF2-40B4-BE49-F238E27FC236}">
                <a16:creationId xmlns:a16="http://schemas.microsoft.com/office/drawing/2014/main" id="{2A76B062-3493-4C36-A5B2-92C8205E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6" y="1850058"/>
            <a:ext cx="4230607" cy="317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5B7EC-42C3-460C-A1D8-95C370F9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Let’s Dial it Down a Little.</a:t>
            </a:r>
          </a:p>
        </p:txBody>
      </p:sp>
      <p:pic>
        <p:nvPicPr>
          <p:cNvPr id="2050" name="Picture 2" descr="UW Madison Sellery &amp; Witte Residence Halls Renovation - Middleton  Construction Consulting">
            <a:extLst>
              <a:ext uri="{FF2B5EF4-FFF2-40B4-BE49-F238E27FC236}">
                <a16:creationId xmlns:a16="http://schemas.microsoft.com/office/drawing/2014/main" id="{9134BAE8-938F-4C8A-BE5F-48F3F8DC58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0" y="1850058"/>
            <a:ext cx="4426337" cy="29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dbourne Residence Hall – University Housing – UW–Madison">
            <a:extLst>
              <a:ext uri="{FF2B5EF4-FFF2-40B4-BE49-F238E27FC236}">
                <a16:creationId xmlns:a16="http://schemas.microsoft.com/office/drawing/2014/main" id="{0C4EADC0-4962-4E26-8B48-6CCE6E1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64" y="3284633"/>
            <a:ext cx="4205072" cy="30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77AF-08FE-42CC-8C4D-23AE4A64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796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The problem.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3BC2-B5C1-495F-BB94-0FC789BD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HelveticaNeue Medium" panose="00000400000000000000" pitchFamily="2" charset="0"/>
              </a:rPr>
              <a:t>LazyBones Laundry &amp; Storage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Minimum Price ~ $100 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Extra Large Box ~ $79/box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15% late fee 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Insecurity over belongings 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Our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A9009-0507-4FAC-8F7E-E16609DA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90" y="2136725"/>
            <a:ext cx="339137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0A7-5F38-4DD1-B61D-904C8666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89" y="5532437"/>
            <a:ext cx="5307106" cy="1325563"/>
          </a:xfrm>
        </p:spPr>
        <p:txBody>
          <a:bodyPr>
            <a:normAutofit/>
          </a:bodyPr>
          <a:lstStyle/>
          <a:p>
            <a:pPr algn="r"/>
            <a:r>
              <a:rPr lang="en-US" sz="6300" dirty="0">
                <a:latin typeface="Gaegu" pitchFamily="2" charset="0"/>
                <a:ea typeface="Gaegu" pitchFamily="2" charset="0"/>
              </a:rPr>
              <a:t>Store</a:t>
            </a:r>
            <a:r>
              <a:rPr lang="en-US" sz="6300" dirty="0">
                <a:solidFill>
                  <a:srgbClr val="C00000"/>
                </a:solidFill>
                <a:latin typeface="Gaegu" pitchFamily="2" charset="0"/>
                <a:ea typeface="Gaegu" pitchFamily="2" charset="0"/>
              </a:rPr>
              <a:t>It</a:t>
            </a:r>
            <a:r>
              <a:rPr lang="en-US" sz="5400" dirty="0">
                <a:solidFill>
                  <a:srgbClr val="C00000"/>
                </a:solidFill>
                <a:latin typeface="HelveticaNeue Medium" panose="00000400000000000000" pitchFamily="2" charset="0"/>
              </a:rPr>
              <a:t> </a:t>
            </a:r>
            <a:r>
              <a:rPr lang="en-US" sz="5400" dirty="0">
                <a:latin typeface="HelveticaNeue Medium" panose="00000400000000000000" pitchFamily="2" charset="0"/>
              </a:rPr>
              <a:t>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0DA36D-B982-4684-A1A1-906B28EFB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782208"/>
              </p:ext>
            </p:extLst>
          </p:nvPr>
        </p:nvGraphicFramePr>
        <p:xfrm>
          <a:off x="2135094" y="995413"/>
          <a:ext cx="7921812" cy="48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9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5A26B-DF6A-4426-B26E-C0DD02F4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8" y="726143"/>
            <a:ext cx="6194482" cy="2984966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8767C-C2F3-4E54-8002-951C1934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09"/>
            <a:ext cx="10515600" cy="1030381"/>
          </a:xfrm>
        </p:spPr>
        <p:txBody>
          <a:bodyPr anchor="ctr"/>
          <a:lstStyle/>
          <a:p>
            <a:pPr algn="ctr"/>
            <a:r>
              <a:rPr lang="en-US" b="1" dirty="0">
                <a:latin typeface="HelveticaNeue Medium" panose="00000400000000000000" pitchFamily="2" charset="0"/>
              </a:rPr>
              <a:t>DE</a:t>
            </a:r>
            <a:r>
              <a:rPr lang="en-US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41672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43BFE-D012-413F-BC2E-86882770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Technical 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F7E81-24C1-409D-9C47-6587F2B4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HelveticaNeue Medium" panose="00000400000000000000" pitchFamily="2" charset="0"/>
              </a:rPr>
              <a:t>Entire interaction takes place over a chat-based messaging system, not time-consuming communications like email 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Written in Python Flask; flexible, lightweight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Easily accessible design relative to other storage services 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Can easily leverage services like Amazon S3 due to Flask’s flexibility to scale up</a:t>
            </a:r>
          </a:p>
          <a:p>
            <a:endParaRPr lang="en-US" dirty="0">
              <a:latin typeface="HelveticaNeue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24D-6F20-4541-B5C2-66DB96B6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Revenue 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3018D-A081-4F0E-B5D0-567A0C1E44DB}"/>
              </a:ext>
            </a:extLst>
          </p:cNvPr>
          <p:cNvSpPr txBox="1"/>
          <p:nvPr/>
        </p:nvSpPr>
        <p:spPr>
          <a:xfrm>
            <a:off x="1577787" y="1837765"/>
            <a:ext cx="9036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Neue Medium" panose="00000400000000000000" pitchFamily="2" charset="0"/>
              </a:rPr>
              <a:t>We take a </a:t>
            </a:r>
            <a:r>
              <a:rPr lang="en-US" sz="2800" dirty="0">
                <a:solidFill>
                  <a:srgbClr val="C00000"/>
                </a:solidFill>
                <a:latin typeface="HelveticaNeue Medium" panose="00000400000000000000" pitchFamily="2" charset="0"/>
              </a:rPr>
              <a:t>10% commission</a:t>
            </a:r>
            <a:r>
              <a:rPr lang="en-US" sz="2800" dirty="0">
                <a:latin typeface="HelveticaNeue Medium" panose="00000400000000000000" pitchFamily="2" charset="0"/>
              </a:rPr>
              <a:t> on each transaction, plus ad revenue.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0D6E3-F1CA-4E0B-BC92-8E02E4A197FE}"/>
              </a:ext>
            </a:extLst>
          </p:cNvPr>
          <p:cNvSpPr txBox="1"/>
          <p:nvPr/>
        </p:nvSpPr>
        <p:spPr>
          <a:xfrm>
            <a:off x="1757079" y="3612776"/>
            <a:ext cx="156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4,000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2B195-BEB1-4C1D-AA79-61A850B7BAEB}"/>
              </a:ext>
            </a:extLst>
          </p:cNvPr>
          <p:cNvSpPr txBox="1"/>
          <p:nvPr/>
        </p:nvSpPr>
        <p:spPr>
          <a:xfrm>
            <a:off x="1142998" y="4320662"/>
            <a:ext cx="27969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50% of total dorm pop.</a:t>
            </a:r>
          </a:p>
          <a:p>
            <a:pPr algn="ctr"/>
            <a:r>
              <a:rPr lang="en-US" dirty="0">
                <a:latin typeface="HelveticaNeue Medium" panose="00000400000000000000" pitchFamily="2" charset="0"/>
              </a:rPr>
              <a:t>(in UW-Madison)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BE52F64-08F8-4F1D-B49C-7388543F9F18}"/>
              </a:ext>
            </a:extLst>
          </p:cNvPr>
          <p:cNvSpPr/>
          <p:nvPr/>
        </p:nvSpPr>
        <p:spPr>
          <a:xfrm>
            <a:off x="4238066" y="3679849"/>
            <a:ext cx="573740" cy="5737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AB7ED-71F7-44C0-AFC5-E49BDD47BA65}"/>
              </a:ext>
            </a:extLst>
          </p:cNvPr>
          <p:cNvSpPr txBox="1"/>
          <p:nvPr/>
        </p:nvSpPr>
        <p:spPr>
          <a:xfrm>
            <a:off x="5683625" y="3612776"/>
            <a:ext cx="1093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$15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7E73F-B99C-43CA-A3F3-784AC6E92953}"/>
              </a:ext>
            </a:extLst>
          </p:cNvPr>
          <p:cNvSpPr txBox="1"/>
          <p:nvPr/>
        </p:nvSpPr>
        <p:spPr>
          <a:xfrm>
            <a:off x="4903696" y="4365811"/>
            <a:ext cx="265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10% of half of an average LazyBones fee ($275)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EB82F762-2319-410D-AF83-84590179E9CD}"/>
              </a:ext>
            </a:extLst>
          </p:cNvPr>
          <p:cNvSpPr/>
          <p:nvPr/>
        </p:nvSpPr>
        <p:spPr>
          <a:xfrm>
            <a:off x="7960664" y="3639508"/>
            <a:ext cx="614081" cy="614081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400D5-9E86-4CD1-AC34-5013F7D951DC}"/>
              </a:ext>
            </a:extLst>
          </p:cNvPr>
          <p:cNvSpPr txBox="1"/>
          <p:nvPr/>
        </p:nvSpPr>
        <p:spPr>
          <a:xfrm>
            <a:off x="9368114" y="3612776"/>
            <a:ext cx="211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$60,000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3394A-0D02-49D9-83C6-C5E615BF5E85}"/>
              </a:ext>
            </a:extLst>
          </p:cNvPr>
          <p:cNvSpPr txBox="1"/>
          <p:nvPr/>
        </p:nvSpPr>
        <p:spPr>
          <a:xfrm>
            <a:off x="9049869" y="445814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 Medium" panose="00000400000000000000" pitchFamily="2" charset="0"/>
              </a:rPr>
              <a:t>(a conservative estimate)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5EE67-F4EC-4C71-A684-ABA8E65E0068}"/>
              </a:ext>
            </a:extLst>
          </p:cNvPr>
          <p:cNvSpPr txBox="1"/>
          <p:nvPr/>
        </p:nvSpPr>
        <p:spPr>
          <a:xfrm>
            <a:off x="3124199" y="5784989"/>
            <a:ext cx="594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Neue Medium" panose="00000400000000000000" pitchFamily="2" charset="0"/>
              </a:rPr>
              <a:t>THIS IS SCALABLE.</a:t>
            </a:r>
          </a:p>
        </p:txBody>
      </p:sp>
    </p:spTree>
    <p:extLst>
      <p:ext uri="{BB962C8B-B14F-4D97-AF65-F5344CB8AC3E}">
        <p14:creationId xmlns:p14="http://schemas.microsoft.com/office/powerpoint/2010/main" val="183623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210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HelveticaNeue Medium</vt:lpstr>
      <vt:lpstr>Calibri Light</vt:lpstr>
      <vt:lpstr>Calibri</vt:lpstr>
      <vt:lpstr>Gaegu</vt:lpstr>
      <vt:lpstr>Arial</vt:lpstr>
      <vt:lpstr>Office Theme</vt:lpstr>
      <vt:lpstr>StoreIt</vt:lpstr>
      <vt:lpstr>Physical storage is a mess.</vt:lpstr>
      <vt:lpstr>In 2021…</vt:lpstr>
      <vt:lpstr>Let’s Dial it Down a Little.</vt:lpstr>
      <vt:lpstr>The problem. </vt:lpstr>
      <vt:lpstr>StoreIt Process</vt:lpstr>
      <vt:lpstr>DEMO</vt:lpstr>
      <vt:lpstr>Technical Advantages</vt:lpstr>
      <vt:lpstr>Revenue Opportunity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StoreIt</dc:title>
  <dc:creator>Svadrut Kukunooru</dc:creator>
  <cp:lastModifiedBy>Svadrut Kukunooru</cp:lastModifiedBy>
  <cp:revision>5</cp:revision>
  <dcterms:created xsi:type="dcterms:W3CDTF">2022-11-13T01:18:22Z</dcterms:created>
  <dcterms:modified xsi:type="dcterms:W3CDTF">2022-11-13T06:35:41Z</dcterms:modified>
</cp:coreProperties>
</file>