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af6cec76e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af6cec76e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af6cec76e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af6cec76e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f6cec76e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f6cec76e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f6cec76e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f6cec76e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f6cec76e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f6cec76e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f6cec76e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f6cec76e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f6cec76e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f6cec76e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f6cec76e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f6cec76e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af6cec76e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af6cec76e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af6cec76e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af6cec76e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ccc34f077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2ccc34f077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f6cec76e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f6cec76e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f6cec76e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f6cec76e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f6cec76e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f6cec76e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f6cec76e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f6cec76e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f6cec76e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f6cec76e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2dbae02d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2dbae02d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f6cec76e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f6cec76e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f6cec76e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f6cec76e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f6cec76e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f6cec76e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f6cec76e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f6cec76e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f6cec76e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f6cec76e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f6cec76e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f6cec76e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f6cec76e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f6cec76e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metheus-community.github.io/helm-charts" TargetMode="External"/><Relationship Id="rId4" Type="http://schemas.openxmlformats.org/officeDocument/2006/relationships/hyperlink" Target="https://prometheus-community.github.io/helm-char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harts.bitnami.com/bitnam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Solution - Enoda</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GB">
                <a:solidFill>
                  <a:schemeClr val="dk1"/>
                </a:solidFill>
              </a:rPr>
              <a:t>By Gaurav Desai</a:t>
            </a:r>
            <a:endParaRPr i="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chemeClr val="dk1"/>
                </a:solidFill>
              </a:rPr>
              <a:t>So far the infrastructure will look as follows:</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AutoNum type="arabicPeriod"/>
            </a:pPr>
            <a:r>
              <a:rPr lang="en-GB" sz="1700">
                <a:solidFill>
                  <a:schemeClr val="dk1"/>
                </a:solidFill>
              </a:rPr>
              <a:t> Asia southeast region nodes:</a:t>
            </a:r>
            <a:endParaRPr sz="1700">
              <a:solidFill>
                <a:schemeClr val="dk1"/>
              </a:solidFill>
            </a:endParaRPr>
          </a:p>
          <a:p>
            <a:pPr indent="0" lvl="0" marL="0" rtl="0" algn="l">
              <a:spcBef>
                <a:spcPts val="0"/>
              </a:spcBef>
              <a:spcAft>
                <a:spcPts val="1200"/>
              </a:spcAft>
              <a:buNone/>
            </a:pPr>
            <a:r>
              <a:t/>
            </a:r>
            <a:endParaRPr/>
          </a:p>
        </p:txBody>
      </p:sp>
      <p:pic>
        <p:nvPicPr>
          <p:cNvPr id="118" name="Google Shape;118;p22"/>
          <p:cNvPicPr preferRelativeResize="0"/>
          <p:nvPr/>
        </p:nvPicPr>
        <p:blipFill>
          <a:blip r:embed="rId3">
            <a:alphaModFix/>
          </a:blip>
          <a:stretch>
            <a:fillRect/>
          </a:stretch>
        </p:blipFill>
        <p:spPr>
          <a:xfrm>
            <a:off x="1170425" y="2250250"/>
            <a:ext cx="6642375" cy="2250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chemeClr val="dk1"/>
                </a:solidFill>
              </a:rPr>
              <a:t>2. </a:t>
            </a:r>
            <a:r>
              <a:rPr lang="en-GB" sz="1700">
                <a:solidFill>
                  <a:schemeClr val="dk1"/>
                </a:solidFill>
              </a:rPr>
              <a:t> 	Europe west region nodes:</a:t>
            </a:r>
            <a:endParaRPr sz="1700">
              <a:solidFill>
                <a:schemeClr val="dk1"/>
              </a:solidFill>
            </a:endParaRPr>
          </a:p>
          <a:p>
            <a:pPr indent="0" lvl="0" marL="0" rtl="0" algn="l">
              <a:spcBef>
                <a:spcPts val="1200"/>
              </a:spcBef>
              <a:spcAft>
                <a:spcPts val="1200"/>
              </a:spcAft>
              <a:buNone/>
            </a:pPr>
            <a:r>
              <a:t/>
            </a:r>
            <a:endParaRPr sz="1700">
              <a:solidFill>
                <a:schemeClr val="dk1"/>
              </a:solidFill>
            </a:endParaRPr>
          </a:p>
        </p:txBody>
      </p:sp>
      <p:pic>
        <p:nvPicPr>
          <p:cNvPr id="125" name="Google Shape;125;p23"/>
          <p:cNvPicPr preferRelativeResize="0"/>
          <p:nvPr/>
        </p:nvPicPr>
        <p:blipFill>
          <a:blip r:embed="rId3">
            <a:alphaModFix/>
          </a:blip>
          <a:stretch>
            <a:fillRect/>
          </a:stretch>
        </p:blipFill>
        <p:spPr>
          <a:xfrm>
            <a:off x="741750" y="1874850"/>
            <a:ext cx="7361950" cy="2694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chemeClr val="dk1"/>
                </a:solidFill>
              </a:rPr>
              <a:t>3. 	</a:t>
            </a:r>
            <a:r>
              <a:rPr lang="en-GB" sz="1700">
                <a:solidFill>
                  <a:schemeClr val="dk1"/>
                </a:solidFill>
              </a:rPr>
              <a:t>US central region:</a:t>
            </a:r>
            <a:endParaRPr sz="1700">
              <a:solidFill>
                <a:schemeClr val="dk1"/>
              </a:solidFill>
            </a:endParaRPr>
          </a:p>
          <a:p>
            <a:pPr indent="0" lvl="0" marL="0" rtl="0" algn="l">
              <a:spcBef>
                <a:spcPts val="1200"/>
              </a:spcBef>
              <a:spcAft>
                <a:spcPts val="1200"/>
              </a:spcAft>
              <a:buNone/>
            </a:pPr>
            <a:r>
              <a:t/>
            </a:r>
            <a:endParaRPr sz="1700">
              <a:solidFill>
                <a:schemeClr val="dk1"/>
              </a:solidFill>
            </a:endParaRPr>
          </a:p>
        </p:txBody>
      </p:sp>
      <p:pic>
        <p:nvPicPr>
          <p:cNvPr id="132" name="Google Shape;132;p24"/>
          <p:cNvPicPr preferRelativeResize="0"/>
          <p:nvPr/>
        </p:nvPicPr>
        <p:blipFill>
          <a:blip r:embed="rId3">
            <a:alphaModFix/>
          </a:blip>
          <a:stretch>
            <a:fillRect/>
          </a:stretch>
        </p:blipFill>
        <p:spPr>
          <a:xfrm>
            <a:off x="311700" y="1643080"/>
            <a:ext cx="8118625" cy="2629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38" name="Google Shape;13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chemeClr val="dk1"/>
                </a:solidFill>
              </a:rPr>
              <a:t>Observability and monitoring:</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0" lvl="0" marL="457200" rtl="0" algn="l">
              <a:spcBef>
                <a:spcPts val="0"/>
              </a:spcBef>
              <a:spcAft>
                <a:spcPts val="0"/>
              </a:spcAft>
              <a:buNone/>
            </a:pPr>
            <a:r>
              <a:rPr lang="en-GB" sz="1700">
                <a:solidFill>
                  <a:schemeClr val="dk1"/>
                </a:solidFill>
              </a:rPr>
              <a:t>As we are using grafana and prometheus for observability and monitoring, </a:t>
            </a:r>
            <a:r>
              <a:rPr lang="en-GB" sz="1700">
                <a:solidFill>
                  <a:schemeClr val="dk1"/>
                </a:solidFill>
              </a:rPr>
              <a:t>it's</a:t>
            </a:r>
            <a:r>
              <a:rPr lang="en-GB" sz="1700">
                <a:solidFill>
                  <a:schemeClr val="dk1"/>
                </a:solidFill>
              </a:rPr>
              <a:t> vital to consider firewall rules accordingly.</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0" lvl="0" marL="457200" rtl="0" algn="l">
              <a:spcBef>
                <a:spcPts val="0"/>
              </a:spcBef>
              <a:spcAft>
                <a:spcPts val="0"/>
              </a:spcAft>
              <a:buNone/>
            </a:pPr>
            <a:r>
              <a:t/>
            </a:r>
            <a:endParaRPr sz="1700">
              <a:solidFill>
                <a:schemeClr val="dk1"/>
              </a:solidFill>
            </a:endParaRPr>
          </a:p>
        </p:txBody>
      </p:sp>
      <p:pic>
        <p:nvPicPr>
          <p:cNvPr id="139" name="Google Shape;139;p25"/>
          <p:cNvPicPr preferRelativeResize="0"/>
          <p:nvPr/>
        </p:nvPicPr>
        <p:blipFill>
          <a:blip r:embed="rId3">
            <a:alphaModFix/>
          </a:blip>
          <a:stretch>
            <a:fillRect/>
          </a:stretch>
        </p:blipFill>
        <p:spPr>
          <a:xfrm>
            <a:off x="473850" y="2598550"/>
            <a:ext cx="7536075" cy="190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chemeClr val="dk1"/>
                </a:solidFill>
              </a:rPr>
              <a:t>Adding the firewall tags to each cluster nodes to ensure the proper export of grafana UI.</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pic>
        <p:nvPicPr>
          <p:cNvPr id="146" name="Google Shape;146;p26"/>
          <p:cNvPicPr preferRelativeResize="0"/>
          <p:nvPr/>
        </p:nvPicPr>
        <p:blipFill>
          <a:blip r:embed="rId3">
            <a:alphaModFix/>
          </a:blip>
          <a:stretch>
            <a:fillRect/>
          </a:stretch>
        </p:blipFill>
        <p:spPr>
          <a:xfrm>
            <a:off x="473850" y="1736725"/>
            <a:ext cx="7790575" cy="2832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chemeClr val="dk1"/>
                </a:solidFill>
              </a:rPr>
              <a:t>So that grafana UI can be accessible on local host (your device/laptop) and read the metrics for all present nodes across different regions of GCP.</a:t>
            </a:r>
            <a:endParaRPr sz="1700">
              <a:solidFill>
                <a:schemeClr val="dk1"/>
              </a:solidFill>
            </a:endParaRPr>
          </a:p>
          <a:p>
            <a:pPr indent="0" lvl="0" marL="0" rtl="0" algn="l">
              <a:spcBef>
                <a:spcPts val="1200"/>
              </a:spcBef>
              <a:spcAft>
                <a:spcPts val="1200"/>
              </a:spcAft>
              <a:buNone/>
            </a:pPr>
            <a:r>
              <a:t/>
            </a:r>
            <a:endParaRPr sz="1700">
              <a:solidFill>
                <a:schemeClr val="dk1"/>
              </a:solidFill>
            </a:endParaRPr>
          </a:p>
        </p:txBody>
      </p:sp>
      <p:pic>
        <p:nvPicPr>
          <p:cNvPr id="153" name="Google Shape;153;p27"/>
          <p:cNvPicPr preferRelativeResize="0"/>
          <p:nvPr/>
        </p:nvPicPr>
        <p:blipFill>
          <a:blip r:embed="rId3">
            <a:alphaModFix/>
          </a:blip>
          <a:stretch>
            <a:fillRect/>
          </a:stretch>
        </p:blipFill>
        <p:spPr>
          <a:xfrm>
            <a:off x="1379625" y="1927750"/>
            <a:ext cx="6349025" cy="2641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chemeClr val="dk1"/>
                </a:solidFill>
              </a:rPr>
              <a:t>Generation of first login of admin account of Grafana</a:t>
            </a:r>
            <a:endParaRPr sz="1700">
              <a:solidFill>
                <a:schemeClr val="dk1"/>
              </a:solidFill>
            </a:endParaRPr>
          </a:p>
          <a:p>
            <a:pPr indent="0" lvl="0" marL="0" rtl="0" algn="l">
              <a:spcBef>
                <a:spcPts val="1200"/>
              </a:spcBef>
              <a:spcAft>
                <a:spcPts val="1200"/>
              </a:spcAft>
              <a:buNone/>
            </a:pPr>
            <a:r>
              <a:t/>
            </a:r>
            <a:endParaRPr sz="1700">
              <a:solidFill>
                <a:schemeClr val="dk1"/>
              </a:solidFill>
            </a:endParaRPr>
          </a:p>
        </p:txBody>
      </p:sp>
      <p:pic>
        <p:nvPicPr>
          <p:cNvPr id="160" name="Google Shape;160;p28"/>
          <p:cNvPicPr preferRelativeResize="0"/>
          <p:nvPr/>
        </p:nvPicPr>
        <p:blipFill>
          <a:blip r:embed="rId3">
            <a:alphaModFix/>
          </a:blip>
          <a:stretch>
            <a:fillRect/>
          </a:stretch>
        </p:blipFill>
        <p:spPr>
          <a:xfrm>
            <a:off x="924225" y="1759725"/>
            <a:ext cx="7316875" cy="2218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66" name="Google Shape;16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chemeClr val="dk1"/>
                </a:solidFill>
              </a:rPr>
              <a:t>Login in to Grafana</a:t>
            </a:r>
            <a:endParaRPr sz="1700">
              <a:solidFill>
                <a:schemeClr val="dk1"/>
              </a:solidFill>
            </a:endParaRPr>
          </a:p>
          <a:p>
            <a:pPr indent="0" lvl="0" marL="0" rtl="0" algn="l">
              <a:spcBef>
                <a:spcPts val="1200"/>
              </a:spcBef>
              <a:spcAft>
                <a:spcPts val="1200"/>
              </a:spcAft>
              <a:buNone/>
            </a:pPr>
            <a:r>
              <a:t/>
            </a:r>
            <a:endParaRPr sz="1700">
              <a:solidFill>
                <a:schemeClr val="dk1"/>
              </a:solidFill>
            </a:endParaRPr>
          </a:p>
        </p:txBody>
      </p:sp>
      <p:pic>
        <p:nvPicPr>
          <p:cNvPr id="167" name="Google Shape;167;p29"/>
          <p:cNvPicPr preferRelativeResize="0"/>
          <p:nvPr/>
        </p:nvPicPr>
        <p:blipFill>
          <a:blip r:embed="rId3">
            <a:alphaModFix/>
          </a:blip>
          <a:stretch>
            <a:fillRect/>
          </a:stretch>
        </p:blipFill>
        <p:spPr>
          <a:xfrm>
            <a:off x="1704975" y="1629963"/>
            <a:ext cx="5734050" cy="2847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chemeClr val="dk1"/>
                </a:solidFill>
              </a:rPr>
              <a:t>Setting up prometheus as datasource for Grafana UI</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1200"/>
              </a:spcAft>
              <a:buNone/>
            </a:pPr>
            <a:r>
              <a:t/>
            </a:r>
            <a:endParaRPr sz="1700">
              <a:solidFill>
                <a:schemeClr val="dk1"/>
              </a:solidFill>
            </a:endParaRPr>
          </a:p>
        </p:txBody>
      </p:sp>
      <p:pic>
        <p:nvPicPr>
          <p:cNvPr id="174" name="Google Shape;174;p30"/>
          <p:cNvPicPr preferRelativeResize="0"/>
          <p:nvPr/>
        </p:nvPicPr>
        <p:blipFill>
          <a:blip r:embed="rId3">
            <a:alphaModFix/>
          </a:blip>
          <a:stretch>
            <a:fillRect/>
          </a:stretch>
        </p:blipFill>
        <p:spPr>
          <a:xfrm>
            <a:off x="1704975" y="1720900"/>
            <a:ext cx="5734050" cy="2847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80" name="Google Shape;18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700">
              <a:solidFill>
                <a:schemeClr val="dk1"/>
              </a:solidFill>
            </a:endParaRPr>
          </a:p>
          <a:p>
            <a:pPr indent="0" lvl="0" marL="0" rtl="0" algn="l">
              <a:spcBef>
                <a:spcPts val="1200"/>
              </a:spcBef>
              <a:spcAft>
                <a:spcPts val="0"/>
              </a:spcAft>
              <a:buNone/>
            </a:pPr>
            <a:r>
              <a:t/>
            </a:r>
            <a:endParaRPr sz="1700">
              <a:solidFill>
                <a:schemeClr val="dk1"/>
              </a:solidFill>
            </a:endParaRPr>
          </a:p>
          <a:p>
            <a:pPr indent="0" lvl="0" marL="0" rtl="0" algn="l">
              <a:spcBef>
                <a:spcPts val="1200"/>
              </a:spcBef>
              <a:spcAft>
                <a:spcPts val="0"/>
              </a:spcAft>
              <a:buNone/>
            </a:pPr>
            <a:r>
              <a:rPr lang="en-GB" sz="1700">
                <a:solidFill>
                  <a:schemeClr val="dk1"/>
                </a:solidFill>
              </a:rPr>
              <a:t>Importing the prometheus dashboards</a:t>
            </a:r>
            <a:endParaRPr sz="1700">
              <a:solidFill>
                <a:schemeClr val="dk1"/>
              </a:solidFill>
            </a:endParaRPr>
          </a:p>
          <a:p>
            <a:pPr indent="0" lvl="0" marL="0" rtl="0" algn="l">
              <a:spcBef>
                <a:spcPts val="0"/>
              </a:spcBef>
              <a:spcAft>
                <a:spcPts val="1200"/>
              </a:spcAft>
              <a:buNone/>
            </a:pPr>
            <a:r>
              <a:t/>
            </a:r>
            <a:endParaRPr sz="1700">
              <a:solidFill>
                <a:schemeClr val="dk1"/>
              </a:solidFill>
            </a:endParaRPr>
          </a:p>
        </p:txBody>
      </p:sp>
      <p:pic>
        <p:nvPicPr>
          <p:cNvPr id="181" name="Google Shape;181;p31"/>
          <p:cNvPicPr preferRelativeResize="0"/>
          <p:nvPr/>
        </p:nvPicPr>
        <p:blipFill>
          <a:blip r:embed="rId3">
            <a:alphaModFix/>
          </a:blip>
          <a:stretch>
            <a:fillRect/>
          </a:stretch>
        </p:blipFill>
        <p:spPr>
          <a:xfrm>
            <a:off x="1087575" y="1152475"/>
            <a:ext cx="6835499" cy="886750"/>
          </a:xfrm>
          <a:prstGeom prst="rect">
            <a:avLst/>
          </a:prstGeom>
          <a:noFill/>
          <a:ln>
            <a:noFill/>
          </a:ln>
        </p:spPr>
      </p:pic>
      <p:pic>
        <p:nvPicPr>
          <p:cNvPr id="182" name="Google Shape;182;p31"/>
          <p:cNvPicPr preferRelativeResize="0"/>
          <p:nvPr/>
        </p:nvPicPr>
        <p:blipFill>
          <a:blip r:embed="rId4">
            <a:alphaModFix/>
          </a:blip>
          <a:stretch>
            <a:fillRect/>
          </a:stretch>
        </p:blipFill>
        <p:spPr>
          <a:xfrm>
            <a:off x="1087575" y="2571750"/>
            <a:ext cx="6835499" cy="1838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0000" lIns="90000" spcFirstLastPara="1" rIns="90000" wrap="square" tIns="90000">
            <a:noAutofit/>
          </a:bodyPr>
          <a:lstStyle/>
          <a:p>
            <a:pPr indent="0" lvl="0" marL="0" rtl="0" algn="l">
              <a:spcBef>
                <a:spcPts val="0"/>
              </a:spcBef>
              <a:spcAft>
                <a:spcPts val="0"/>
              </a:spcAft>
              <a:buNone/>
            </a:pPr>
            <a:r>
              <a:rPr lang="en-GB">
                <a:solidFill>
                  <a:schemeClr val="dk1"/>
                </a:solidFill>
              </a:rPr>
              <a:t>I</a:t>
            </a:r>
            <a:r>
              <a:rPr lang="en-GB" sz="1700">
                <a:solidFill>
                  <a:schemeClr val="dk1"/>
                </a:solidFill>
              </a:rPr>
              <a:t>magine there is an existing cloud infrastructure for a private blockchain network. We want you to create a monitoring system for this environment to track the metrics that help us trace the blockchain status, our node’s performance and the supporting infrastructure:</a:t>
            </a:r>
            <a:endParaRPr sz="1700">
              <a:solidFill>
                <a:schemeClr val="dk1"/>
              </a:solidFill>
            </a:endParaRPr>
          </a:p>
          <a:p>
            <a:pPr indent="0" lvl="0" marL="0" rtl="0" algn="l">
              <a:spcBef>
                <a:spcPts val="1200"/>
              </a:spcBef>
              <a:spcAft>
                <a:spcPts val="0"/>
              </a:spcAft>
              <a:buNone/>
            </a:pPr>
            <a:r>
              <a:rPr lang="en-GB" sz="1700">
                <a:solidFill>
                  <a:schemeClr val="dk1"/>
                </a:solidFill>
              </a:rPr>
              <a:t>• Cloud environment - Google Cloud Platform</a:t>
            </a:r>
            <a:endParaRPr sz="1700">
              <a:solidFill>
                <a:schemeClr val="dk1"/>
              </a:solidFill>
            </a:endParaRPr>
          </a:p>
          <a:p>
            <a:pPr indent="0" lvl="0" marL="0" rtl="0" algn="l">
              <a:spcBef>
                <a:spcPts val="1200"/>
              </a:spcBef>
              <a:spcAft>
                <a:spcPts val="0"/>
              </a:spcAft>
              <a:buNone/>
            </a:pPr>
            <a:r>
              <a:rPr lang="en-GB" sz="1700">
                <a:solidFill>
                  <a:schemeClr val="dk1"/>
                </a:solidFill>
              </a:rPr>
              <a:t>• Blockchain software is running in 3 different Kubernetes clusters each in a different region </a:t>
            </a:r>
            <a:endParaRPr sz="1700">
              <a:solidFill>
                <a:schemeClr val="dk1"/>
              </a:solidFill>
            </a:endParaRPr>
          </a:p>
          <a:p>
            <a:pPr indent="0" lvl="0" marL="0" rtl="0" algn="l">
              <a:spcBef>
                <a:spcPts val="1200"/>
              </a:spcBef>
              <a:spcAft>
                <a:spcPts val="0"/>
              </a:spcAft>
              <a:buNone/>
            </a:pPr>
            <a:r>
              <a:rPr lang="en-GB" sz="1700">
                <a:solidFill>
                  <a:schemeClr val="dk1"/>
                </a:solidFill>
              </a:rPr>
              <a:t>• The type of blockchain node can be your choice (e.g., Hyperledger Fabric, Ethereum, etc.). </a:t>
            </a:r>
            <a:endParaRPr sz="1700">
              <a:solidFill>
                <a:schemeClr val="dk1"/>
              </a:solidFill>
            </a:endParaRPr>
          </a:p>
          <a:p>
            <a:pPr indent="0" lvl="0" marL="0" rtl="0" algn="l">
              <a:spcBef>
                <a:spcPts val="1200"/>
              </a:spcBef>
              <a:spcAft>
                <a:spcPts val="1200"/>
              </a:spcAft>
              <a:buNone/>
            </a:pPr>
            <a:r>
              <a:rPr lang="en-GB" sz="1700">
                <a:solidFill>
                  <a:schemeClr val="dk1"/>
                </a:solidFill>
              </a:rPr>
              <a:t>• The scope of this assessment does not include the configuration of Kubernetes clusters or any other infrastructure. </a:t>
            </a:r>
            <a:endParaRPr sz="17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chemeClr val="dk1"/>
                </a:solidFill>
              </a:rPr>
              <a:t>Configuring the alerts with the help of the correct data source. In this case we will use Prometheus.</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1200"/>
              </a:spcAft>
              <a:buNone/>
            </a:pPr>
            <a:r>
              <a:t/>
            </a:r>
            <a:endParaRPr/>
          </a:p>
        </p:txBody>
      </p:sp>
      <p:pic>
        <p:nvPicPr>
          <p:cNvPr id="189" name="Google Shape;189;p32"/>
          <p:cNvPicPr preferRelativeResize="0"/>
          <p:nvPr/>
        </p:nvPicPr>
        <p:blipFill>
          <a:blip r:embed="rId3">
            <a:alphaModFix/>
          </a:blip>
          <a:stretch>
            <a:fillRect/>
          </a:stretch>
        </p:blipFill>
        <p:spPr>
          <a:xfrm>
            <a:off x="1704975" y="1701850"/>
            <a:ext cx="5734050" cy="2867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95" name="Google Shape;195;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chemeClr val="dk1"/>
                </a:solidFill>
              </a:rPr>
              <a:t>A dashboard with few metrics monitoring panels  would look like below:</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1200"/>
              </a:spcAft>
              <a:buNone/>
            </a:pPr>
            <a:r>
              <a:t/>
            </a:r>
            <a:endParaRPr/>
          </a:p>
        </p:txBody>
      </p:sp>
      <p:pic>
        <p:nvPicPr>
          <p:cNvPr id="196" name="Google Shape;196;p33"/>
          <p:cNvPicPr preferRelativeResize="0"/>
          <p:nvPr/>
        </p:nvPicPr>
        <p:blipFill>
          <a:blip r:embed="rId3">
            <a:alphaModFix/>
          </a:blip>
          <a:stretch>
            <a:fillRect/>
          </a:stretch>
        </p:blipFill>
        <p:spPr>
          <a:xfrm>
            <a:off x="1704975" y="1701850"/>
            <a:ext cx="5734050" cy="2867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Bonus Challenge Solution</a:t>
            </a:r>
            <a:endParaRPr/>
          </a:p>
        </p:txBody>
      </p:sp>
      <p:sp>
        <p:nvSpPr>
          <p:cNvPr id="202" name="Google Shape;202;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dk1"/>
                </a:solidFill>
              </a:rPr>
              <a:t>Block reorganisation event or fork happens for many reasons being - Network latency , Malicious attacks and Accidently simultaneous block generation.</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GB" sz="1700">
                <a:solidFill>
                  <a:schemeClr val="dk1"/>
                </a:solidFill>
              </a:rPr>
              <a:t>These factors contribute to raising conflicts by creating unwanted blocks and it makes it harder to identify the original ones. This way the blockchains diverge and the trade gets impacted due to this situation.</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GB" sz="1700">
                <a:solidFill>
                  <a:schemeClr val="dk1"/>
                </a:solidFill>
              </a:rPr>
              <a:t>To get control over these situations, we can tighten the tracing block hashes and establish appropriate monitoring and alerting with use of prometheus, grafana alerts manager and hyperledger fabric events.</a:t>
            </a:r>
            <a:endParaRPr sz="1700">
              <a:solidFill>
                <a:schemeClr val="dk1"/>
              </a:solidFill>
            </a:endParaRPr>
          </a:p>
          <a:p>
            <a:pPr indent="0" lvl="0" marL="0" rtl="0" algn="l">
              <a:spcBef>
                <a:spcPts val="0"/>
              </a:spcBef>
              <a:spcAft>
                <a:spcPts val="1200"/>
              </a:spcAft>
              <a:buNone/>
            </a:pPr>
            <a:r>
              <a:t/>
            </a:r>
            <a:endParaRPr sz="17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06" name="Shape 206"/>
        <p:cNvGrpSpPr/>
        <p:nvPr/>
      </p:nvGrpSpPr>
      <p:grpSpPr>
        <a:xfrm>
          <a:off x="0" y="0"/>
          <a:ext cx="0" cy="0"/>
          <a:chOff x="0" y="0"/>
          <a:chExt cx="0" cy="0"/>
        </a:xfrm>
      </p:grpSpPr>
      <p:sp>
        <p:nvSpPr>
          <p:cNvPr id="207" name="Google Shape;20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Bonus Challenge Solution</a:t>
            </a:r>
            <a:endParaRPr/>
          </a:p>
        </p:txBody>
      </p:sp>
      <p:sp>
        <p:nvSpPr>
          <p:cNvPr id="208" name="Google Shape;20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34406" lvl="0" marL="457200" rtl="0" algn="l">
              <a:spcBef>
                <a:spcPts val="0"/>
              </a:spcBef>
              <a:spcAft>
                <a:spcPts val="0"/>
              </a:spcAft>
              <a:buClr>
                <a:schemeClr val="dk1"/>
              </a:buClr>
              <a:buSzPct val="100000"/>
              <a:buChar char="●"/>
            </a:pPr>
            <a:r>
              <a:rPr lang="en-GB" sz="2150">
                <a:solidFill>
                  <a:schemeClr val="dk1"/>
                </a:solidFill>
              </a:rPr>
              <a:t>Approaching this situation can be tricky but some known methods can be a great start. Simplest of all is to identify the nature of the fork - whether it is a short fork or a long fork. </a:t>
            </a:r>
            <a:endParaRPr sz="2150">
              <a:solidFill>
                <a:schemeClr val="dk1"/>
              </a:solidFill>
            </a:endParaRPr>
          </a:p>
          <a:p>
            <a:pPr indent="-334406" lvl="0" marL="457200" rtl="0" algn="l">
              <a:spcBef>
                <a:spcPts val="0"/>
              </a:spcBef>
              <a:spcAft>
                <a:spcPts val="0"/>
              </a:spcAft>
              <a:buClr>
                <a:schemeClr val="dk1"/>
              </a:buClr>
              <a:buSzPct val="100000"/>
              <a:buChar char="●"/>
            </a:pPr>
            <a:r>
              <a:rPr lang="en-GB" sz="2150">
                <a:solidFill>
                  <a:schemeClr val="dk1"/>
                </a:solidFill>
              </a:rPr>
              <a:t>A short fork term is used when no more than 2 blocks get impacted. Whereas it's called a long fork when 3 or more blocks get impacted.</a:t>
            </a:r>
            <a:endParaRPr sz="2150">
              <a:solidFill>
                <a:schemeClr val="dk1"/>
              </a:solidFill>
            </a:endParaRPr>
          </a:p>
          <a:p>
            <a:pPr indent="-334406" lvl="0" marL="457200" rtl="0" algn="l">
              <a:spcBef>
                <a:spcPts val="0"/>
              </a:spcBef>
              <a:spcAft>
                <a:spcPts val="0"/>
              </a:spcAft>
              <a:buClr>
                <a:schemeClr val="dk1"/>
              </a:buClr>
              <a:buSzPct val="100000"/>
              <a:buChar char="●"/>
            </a:pPr>
            <a:r>
              <a:rPr lang="en-GB" sz="2150">
                <a:solidFill>
                  <a:schemeClr val="dk1"/>
                </a:solidFill>
              </a:rPr>
              <a:t>Short fork issues can be resolved with the other nodes referencing and analysis of the logs from other nodes and identifying the correct chain. </a:t>
            </a:r>
            <a:endParaRPr sz="2150">
              <a:solidFill>
                <a:schemeClr val="dk1"/>
              </a:solidFill>
            </a:endParaRPr>
          </a:p>
          <a:p>
            <a:pPr indent="-334406" lvl="0" marL="457200" rtl="0" algn="l">
              <a:spcBef>
                <a:spcPts val="0"/>
              </a:spcBef>
              <a:spcAft>
                <a:spcPts val="0"/>
              </a:spcAft>
              <a:buClr>
                <a:schemeClr val="dk1"/>
              </a:buClr>
              <a:buSzPct val="100000"/>
              <a:buChar char="●"/>
            </a:pPr>
            <a:r>
              <a:rPr lang="en-GB" sz="2150">
                <a:solidFill>
                  <a:schemeClr val="dk1"/>
                </a:solidFill>
              </a:rPr>
              <a:t>Long fork issues can be caused due to problems in the network or a malicious attack on blockchain. To resolve this issue one needs to identify if there was an issue with the network or some malicious activity took place. This requires strong monitoring to be able to counter such issues.</a:t>
            </a:r>
            <a:endParaRPr sz="215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Bonus Challenge Solution</a:t>
            </a:r>
            <a:endParaRPr/>
          </a:p>
        </p:txBody>
      </p:sp>
      <p:sp>
        <p:nvSpPr>
          <p:cNvPr id="214" name="Google Shape;21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lang="en-GB" sz="1700">
                <a:solidFill>
                  <a:schemeClr val="dk1"/>
                </a:solidFill>
              </a:rPr>
              <a:t>It would be ideal to keep more focused tracking of events where a threshold can be introduced to first identify the nature of the fork. </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There can be the some metrics monitored at prometheus such as blockheights, fork events (as discussed above), changes in </a:t>
            </a:r>
            <a:r>
              <a:rPr lang="en-GB" sz="1700">
                <a:solidFill>
                  <a:schemeClr val="dk1"/>
                </a:solidFill>
              </a:rPr>
              <a:t>committed block hash.</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The further extensions to these checks the Grafana dashboard panels can be configured.</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The alerting can be setup to email alerts or organisational alerting channels like slack.</a:t>
            </a:r>
            <a:endParaRPr sz="1700">
              <a:solidFill>
                <a:schemeClr val="dk1"/>
              </a:solidFill>
            </a:endParaRPr>
          </a:p>
          <a:p>
            <a:pPr indent="-336550" lvl="0" marL="457200" rtl="0" algn="l">
              <a:spcBef>
                <a:spcPts val="0"/>
              </a:spcBef>
              <a:spcAft>
                <a:spcPts val="0"/>
              </a:spcAft>
              <a:buClr>
                <a:schemeClr val="dk1"/>
              </a:buClr>
              <a:buSzPts val="1700"/>
              <a:buChar char="●"/>
            </a:pPr>
            <a:r>
              <a:rPr lang="en-GB" sz="1700">
                <a:solidFill>
                  <a:schemeClr val="dk1"/>
                </a:solidFill>
              </a:rPr>
              <a:t>I would highly commend to track the orphan blocks as they can be part of malicious attack, if not they can increase network latencies and computational power wastage.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218" name="Shape 218"/>
        <p:cNvGrpSpPr/>
        <p:nvPr/>
      </p:nvGrpSpPr>
      <p:grpSpPr>
        <a:xfrm>
          <a:off x="0" y="0"/>
          <a:ext cx="0" cy="0"/>
          <a:chOff x="0" y="0"/>
          <a:chExt cx="0" cy="0"/>
        </a:xfrm>
      </p:grpSpPr>
      <p:sp>
        <p:nvSpPr>
          <p:cNvPr id="219" name="Google Shape;219;p37"/>
          <p:cNvSpPr txBox="1"/>
          <p:nvPr>
            <p:ph idx="1" type="body"/>
          </p:nvPr>
        </p:nvSpPr>
        <p:spPr>
          <a:xfrm>
            <a:off x="311700" y="482200"/>
            <a:ext cx="8520600" cy="40869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GB" sz="3000">
                <a:solidFill>
                  <a:schemeClr val="dk1"/>
                </a:solidFill>
              </a:rPr>
              <a:t>Thank you!</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lang="en-GB"/>
              <a:t>Bonus Challenge</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6800">
                <a:solidFill>
                  <a:schemeClr val="dk1"/>
                </a:solidFill>
              </a:rPr>
              <a:t>This is an</a:t>
            </a:r>
            <a:r>
              <a:rPr lang="en-GB" sz="6800"/>
              <a:t> </a:t>
            </a:r>
            <a:r>
              <a:rPr lang="en-GB" sz="6800">
                <a:solidFill>
                  <a:schemeClr val="dk1"/>
                </a:solidFill>
              </a:rPr>
              <a:t>optional opportunity to demonstrate your technical expertise: </a:t>
            </a:r>
            <a:endParaRPr sz="6800">
              <a:solidFill>
                <a:schemeClr val="dk1"/>
              </a:solidFill>
            </a:endParaRPr>
          </a:p>
          <a:p>
            <a:pPr indent="0" lvl="0" marL="0" rtl="0" algn="l">
              <a:spcBef>
                <a:spcPts val="1200"/>
              </a:spcBef>
              <a:spcAft>
                <a:spcPts val="0"/>
              </a:spcAft>
              <a:buNone/>
            </a:pPr>
            <a:r>
              <a:rPr lang="en-GB" sz="6800">
                <a:solidFill>
                  <a:schemeClr val="dk1"/>
                </a:solidFill>
              </a:rPr>
              <a:t>• How would you approach a chain reorganization event (fork)? </a:t>
            </a:r>
            <a:endParaRPr sz="6800">
              <a:solidFill>
                <a:schemeClr val="dk1"/>
              </a:solidFill>
            </a:endParaRPr>
          </a:p>
          <a:p>
            <a:pPr indent="0" lvl="0" marL="0" rtl="0" algn="l">
              <a:spcBef>
                <a:spcPts val="1200"/>
              </a:spcBef>
              <a:spcAft>
                <a:spcPts val="0"/>
              </a:spcAft>
              <a:buNone/>
            </a:pPr>
            <a:r>
              <a:rPr lang="en-GB" sz="6800">
                <a:solidFill>
                  <a:schemeClr val="dk1"/>
                </a:solidFill>
              </a:rPr>
              <a:t>• What specific metrics and thresholds would you implement to monitor for and potentially mitigate the impact of such an event? </a:t>
            </a:r>
            <a:endParaRPr sz="6800">
              <a:solidFill>
                <a:schemeClr val="dk1"/>
              </a:solidFill>
            </a:endParaRPr>
          </a:p>
          <a:p>
            <a:pPr indent="0" lvl="0" marL="0" rtl="0" algn="l">
              <a:spcBef>
                <a:spcPts val="1200"/>
              </a:spcBef>
              <a:spcAft>
                <a:spcPts val="0"/>
              </a:spcAft>
              <a:buNone/>
            </a:pPr>
            <a:r>
              <a:rPr lang="en-GB" sz="6800">
                <a:solidFill>
                  <a:schemeClr val="dk1"/>
                </a:solidFill>
              </a:rPr>
              <a:t>Also: </a:t>
            </a:r>
            <a:endParaRPr sz="6800">
              <a:solidFill>
                <a:schemeClr val="dk1"/>
              </a:solidFill>
            </a:endParaRPr>
          </a:p>
          <a:p>
            <a:pPr indent="0" lvl="0" marL="0" rtl="0" algn="l">
              <a:spcBef>
                <a:spcPts val="1200"/>
              </a:spcBef>
              <a:spcAft>
                <a:spcPts val="0"/>
              </a:spcAft>
              <a:buNone/>
            </a:pPr>
            <a:r>
              <a:rPr lang="en-GB" sz="6800">
                <a:solidFill>
                  <a:schemeClr val="dk1"/>
                </a:solidFill>
              </a:rPr>
              <a:t>• We value your analytical and critical thinking skills more than your coding abilities. </a:t>
            </a:r>
            <a:endParaRPr sz="6800">
              <a:solidFill>
                <a:schemeClr val="dk1"/>
              </a:solidFill>
            </a:endParaRPr>
          </a:p>
          <a:p>
            <a:pPr indent="0" lvl="0" marL="0" rtl="0" algn="l">
              <a:spcBef>
                <a:spcPts val="1200"/>
              </a:spcBef>
              <a:spcAft>
                <a:spcPts val="0"/>
              </a:spcAft>
              <a:buNone/>
            </a:pPr>
            <a:r>
              <a:rPr lang="en-GB" sz="6800">
                <a:solidFill>
                  <a:schemeClr val="dk1"/>
                </a:solidFill>
              </a:rPr>
              <a:t>• We want to understand how you would approach a challenge involving a distributed network. This includes your ability to research new concepts, make informed assumptions, and justify your technology decisions based on specific criteria.</a:t>
            </a:r>
            <a:endParaRPr sz="6800">
              <a:solidFill>
                <a:schemeClr val="dk1"/>
              </a:solidFill>
            </a:endParaRPr>
          </a:p>
          <a:p>
            <a:pPr indent="0" lvl="0" marL="0" rtl="0" algn="l">
              <a:lnSpc>
                <a:spcPct val="100000"/>
              </a:lnSpc>
              <a:spcBef>
                <a:spcPts val="1200"/>
              </a:spcBef>
              <a:spcAft>
                <a:spcPts val="0"/>
              </a:spcAft>
              <a:buNone/>
            </a:pPr>
            <a:r>
              <a:t/>
            </a:r>
            <a:endParaRPr sz="3000">
              <a:solidFill>
                <a:schemeClr val="dk1"/>
              </a:solidFill>
              <a:latin typeface="Oswald"/>
              <a:ea typeface="Oswald"/>
              <a:cs typeface="Oswald"/>
              <a:sym typeface="Oswald"/>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78" name="Google Shape;78;p16"/>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fontScale="25000"/>
          </a:bodyPr>
          <a:lstStyle/>
          <a:p>
            <a:pPr indent="0" lvl="0" marL="0" rtl="0" algn="just">
              <a:spcBef>
                <a:spcPts val="0"/>
              </a:spcBef>
              <a:spcAft>
                <a:spcPts val="0"/>
              </a:spcAft>
              <a:buNone/>
            </a:pPr>
            <a:r>
              <a:rPr lang="en-GB" sz="6800">
                <a:solidFill>
                  <a:schemeClr val="dk1"/>
                </a:solidFill>
              </a:rPr>
              <a:t>Based on the architecture and volume of blockchain nodes, t</a:t>
            </a:r>
            <a:r>
              <a:rPr lang="en-GB" sz="6800">
                <a:solidFill>
                  <a:schemeClr val="dk1"/>
                </a:solidFill>
              </a:rPr>
              <a:t>here are 2 ways to establish the observability and monitoring system in place using Prometheus and Grafana dashboard. </a:t>
            </a:r>
            <a:endParaRPr sz="6800">
              <a:solidFill>
                <a:schemeClr val="dk1"/>
              </a:solidFill>
            </a:endParaRPr>
          </a:p>
          <a:p>
            <a:pPr indent="0" lvl="0" marL="0" rtl="0" algn="just">
              <a:spcBef>
                <a:spcPts val="0"/>
              </a:spcBef>
              <a:spcAft>
                <a:spcPts val="0"/>
              </a:spcAft>
              <a:buNone/>
            </a:pPr>
            <a:r>
              <a:t/>
            </a:r>
            <a:endParaRPr sz="6800">
              <a:solidFill>
                <a:schemeClr val="dk1"/>
              </a:solidFill>
            </a:endParaRPr>
          </a:p>
          <a:p>
            <a:pPr indent="0" lvl="0" marL="0" rtl="0" algn="just">
              <a:spcBef>
                <a:spcPts val="0"/>
              </a:spcBef>
              <a:spcAft>
                <a:spcPts val="0"/>
              </a:spcAft>
              <a:buNone/>
            </a:pPr>
            <a:r>
              <a:rPr lang="en-GB" sz="6800">
                <a:solidFill>
                  <a:schemeClr val="dk1"/>
                </a:solidFill>
              </a:rPr>
              <a:t>If there's less numbers of blockchain nodes as per the tech challenge then we will go for the centralised prometheus - grafana implementation where exporters from all different blockchain nodes in different regions would export the metrics to prometheus server and then we can establish the alerting mechanism and grafana ui part there.</a:t>
            </a:r>
            <a:endParaRPr sz="6800">
              <a:solidFill>
                <a:schemeClr val="dk1"/>
              </a:solidFill>
            </a:endParaRPr>
          </a:p>
          <a:p>
            <a:pPr indent="0" lvl="0" marL="0" rtl="0" algn="just">
              <a:spcBef>
                <a:spcPts val="0"/>
              </a:spcBef>
              <a:spcAft>
                <a:spcPts val="0"/>
              </a:spcAft>
              <a:buNone/>
            </a:pPr>
            <a:r>
              <a:t/>
            </a:r>
            <a:endParaRPr sz="6800">
              <a:solidFill>
                <a:schemeClr val="dk1"/>
              </a:solidFill>
            </a:endParaRPr>
          </a:p>
          <a:p>
            <a:pPr indent="0" lvl="0" marL="0" rtl="0" algn="just">
              <a:spcBef>
                <a:spcPts val="0"/>
              </a:spcBef>
              <a:spcAft>
                <a:spcPts val="0"/>
              </a:spcAft>
              <a:buNone/>
            </a:pPr>
            <a:r>
              <a:t/>
            </a:r>
            <a:endParaRPr sz="1716">
              <a:solidFill>
                <a:schemeClr val="dk1"/>
              </a:solidFill>
            </a:endParaRPr>
          </a:p>
          <a:p>
            <a:pPr indent="0" lvl="0" marL="0" rtl="0" algn="l">
              <a:spcBef>
                <a:spcPts val="0"/>
              </a:spcBef>
              <a:spcAft>
                <a:spcPts val="0"/>
              </a:spcAft>
              <a:buNone/>
            </a:pPr>
            <a:r>
              <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0"/>
              </a:spcAft>
              <a:buNone/>
            </a:pPr>
            <a:r>
              <a:t/>
            </a:r>
            <a:endParaRPr>
              <a:solidFill>
                <a:srgbClr val="FFFFFF"/>
              </a:solidFill>
            </a:endParaRPr>
          </a:p>
          <a:p>
            <a:pPr indent="0" lvl="0" marL="0" rtl="0" algn="l">
              <a:spcBef>
                <a:spcPts val="1200"/>
              </a:spcBef>
              <a:spcAft>
                <a:spcPts val="1200"/>
              </a:spcAft>
              <a:buNone/>
            </a:pPr>
            <a:r>
              <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1700">
                <a:solidFill>
                  <a:schemeClr val="dk1"/>
                </a:solidFill>
              </a:rPr>
              <a:t>For the other case which I assume that the business may consider in the future with growth - where we have to monitor great numbers of blockchain nodes across different regions and zones then we can consider deploying prometheus instances in every region. Collect the metrics  to the central prometheus instance and then the alerting and Grafana UI implementation part get involved from there.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700">
                <a:solidFill>
                  <a:schemeClr val="dk1"/>
                </a:solidFill>
              </a:rPr>
              <a:t>In regards to the technical challenge - my approach would be first to create 3 kubernetes clusters with blockchain nodes, which are already present. I would either use helm charts for prometheus with adding prometheus community repo by following command on cloudshell:</a:t>
            </a:r>
            <a:endParaRPr sz="1700">
              <a:solidFill>
                <a:schemeClr val="dk1"/>
              </a:solidFill>
            </a:endParaRPr>
          </a:p>
          <a:p>
            <a:pPr indent="0" lvl="0" marL="0" rtl="0" algn="just">
              <a:spcBef>
                <a:spcPts val="0"/>
              </a:spcBef>
              <a:spcAft>
                <a:spcPts val="0"/>
              </a:spcAft>
              <a:buNone/>
            </a:pPr>
            <a:r>
              <a:t/>
            </a:r>
            <a:endParaRPr sz="1700">
              <a:solidFill>
                <a:schemeClr val="dk1"/>
              </a:solidFill>
            </a:endParaRPr>
          </a:p>
          <a:p>
            <a:pPr indent="0" lvl="0" marL="0" rtl="0" algn="just">
              <a:spcBef>
                <a:spcPts val="0"/>
              </a:spcBef>
              <a:spcAft>
                <a:spcPts val="0"/>
              </a:spcAft>
              <a:buNone/>
            </a:pPr>
            <a:r>
              <a:rPr lang="en-GB" sz="1700">
                <a:solidFill>
                  <a:srgbClr val="000000"/>
                </a:solidFill>
              </a:rPr>
              <a:t>$ helm repo add prometheus-community </a:t>
            </a:r>
            <a:r>
              <a:rPr lang="en-GB" sz="1700" u="sng">
                <a:solidFill>
                  <a:srgbClr val="1155CC"/>
                </a:solidFill>
                <a:hlinkClick r:id="rId3">
                  <a:extLst>
                    <a:ext uri="{A12FA001-AC4F-418D-AE19-62706E023703}">
                      <ahyp:hlinkClr val="tx"/>
                    </a:ext>
                  </a:extLst>
                </a:hlinkClick>
              </a:rPr>
              <a:t>https://prometheus-community.github.io/helm</a:t>
            </a:r>
            <a:r>
              <a:rPr lang="en-GB" sz="1700">
                <a:solidFill>
                  <a:srgbClr val="000000"/>
                </a:solidFill>
              </a:rPr>
              <a:t>-</a:t>
            </a:r>
            <a:endParaRPr sz="1700">
              <a:solidFill>
                <a:srgbClr val="000000"/>
              </a:solidFill>
            </a:endParaRPr>
          </a:p>
          <a:p>
            <a:pPr indent="0" lvl="0" marL="0" rtl="0" algn="just">
              <a:spcBef>
                <a:spcPts val="0"/>
              </a:spcBef>
              <a:spcAft>
                <a:spcPts val="0"/>
              </a:spcAft>
              <a:buNone/>
            </a:pPr>
            <a:r>
              <a:rPr lang="en-GB" sz="1700" u="sng">
                <a:solidFill>
                  <a:srgbClr val="1155CC"/>
                </a:solidFill>
                <a:hlinkClick r:id="rId4">
                  <a:extLst>
                    <a:ext uri="{A12FA001-AC4F-418D-AE19-62706E023703}">
                      <ahyp:hlinkClr val="tx"/>
                    </a:ext>
                  </a:extLst>
                </a:hlinkClick>
              </a:rPr>
              <a:t>charts</a:t>
            </a:r>
            <a:endParaRPr sz="1700">
              <a:solidFill>
                <a:srgbClr val="000000"/>
              </a:solidFill>
            </a:endParaRPr>
          </a:p>
          <a:p>
            <a:pPr indent="0" lvl="0" marL="0" rtl="0" algn="just">
              <a:spcBef>
                <a:spcPts val="0"/>
              </a:spcBef>
              <a:spcAft>
                <a:spcPts val="0"/>
              </a:spcAft>
              <a:buNone/>
            </a:pPr>
            <a:r>
              <a:t/>
            </a:r>
            <a:endParaRPr sz="1700">
              <a:solidFill>
                <a:schemeClr val="dk1"/>
              </a:solidFill>
            </a:endParaRPr>
          </a:p>
          <a:p>
            <a:pPr indent="0" lvl="0" marL="0" rtl="0" algn="just">
              <a:spcBef>
                <a:spcPts val="0"/>
              </a:spcBef>
              <a:spcAft>
                <a:spcPts val="0"/>
              </a:spcAft>
              <a:buNone/>
            </a:pPr>
            <a:r>
              <a:t/>
            </a:r>
            <a:endParaRPr sz="1700">
              <a:solidFill>
                <a:schemeClr val="dk1"/>
              </a:solidFill>
            </a:endParaRPr>
          </a:p>
          <a:p>
            <a:pPr indent="457200" lvl="0" marL="3657600" rtl="0" algn="just">
              <a:spcBef>
                <a:spcPts val="0"/>
              </a:spcBef>
              <a:spcAft>
                <a:spcPts val="0"/>
              </a:spcAft>
              <a:buNone/>
            </a:pPr>
            <a:r>
              <a:rPr lang="en-GB" sz="1700">
                <a:solidFill>
                  <a:schemeClr val="dk1"/>
                </a:solidFill>
              </a:rPr>
              <a:t>Or </a:t>
            </a:r>
            <a:endParaRPr sz="1700">
              <a:solidFill>
                <a:schemeClr val="dk1"/>
              </a:solidFill>
            </a:endParaRPr>
          </a:p>
          <a:p>
            <a:pPr indent="0" lvl="0" marL="0" rtl="0" algn="just">
              <a:spcBef>
                <a:spcPts val="0"/>
              </a:spcBef>
              <a:spcAft>
                <a:spcPts val="0"/>
              </a:spcAft>
              <a:buNone/>
            </a:pPr>
            <a:r>
              <a:t/>
            </a:r>
            <a:endParaRPr sz="1700">
              <a:solidFill>
                <a:schemeClr val="dk1"/>
              </a:solidFill>
            </a:endParaRPr>
          </a:p>
          <a:p>
            <a:pPr indent="0" lvl="0" marL="0" rtl="0" algn="l">
              <a:spcBef>
                <a:spcPts val="0"/>
              </a:spcBef>
              <a:spcAft>
                <a:spcPts val="1200"/>
              </a:spcAft>
              <a:buNone/>
            </a:pPr>
            <a:r>
              <a:t/>
            </a:r>
            <a:endParaRPr sz="2579">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GB" sz="1700">
                <a:solidFill>
                  <a:schemeClr val="dk1"/>
                </a:solidFill>
              </a:rPr>
              <a:t>Would rather prefer bitnami as it sometimes fails while trying to access the above url due to network restrictions (VPN) or cloud constraints. </a:t>
            </a:r>
            <a:endParaRPr sz="1700">
              <a:solidFill>
                <a:schemeClr val="dk1"/>
              </a:solidFill>
            </a:endParaRPr>
          </a:p>
          <a:p>
            <a:pPr indent="0" lvl="0" marL="0" rtl="0" algn="just">
              <a:spcBef>
                <a:spcPts val="0"/>
              </a:spcBef>
              <a:spcAft>
                <a:spcPts val="0"/>
              </a:spcAft>
              <a:buNone/>
            </a:pPr>
            <a:r>
              <a:t/>
            </a:r>
            <a:endParaRPr sz="1700">
              <a:solidFill>
                <a:schemeClr val="dk1"/>
              </a:solidFill>
            </a:endParaRPr>
          </a:p>
          <a:p>
            <a:pPr indent="0" lvl="0" marL="0" rtl="0" algn="just">
              <a:spcBef>
                <a:spcPts val="0"/>
              </a:spcBef>
              <a:spcAft>
                <a:spcPts val="0"/>
              </a:spcAft>
              <a:buNone/>
            </a:pPr>
            <a:r>
              <a:rPr lang="en-GB" sz="1700">
                <a:solidFill>
                  <a:schemeClr val="dk1"/>
                </a:solidFill>
              </a:rPr>
              <a:t>With bitnami I can follow below steps:</a:t>
            </a:r>
            <a:br>
              <a:rPr lang="en-GB" sz="1700">
                <a:solidFill>
                  <a:srgbClr val="000000"/>
                </a:solidFill>
              </a:rPr>
            </a:br>
            <a:br>
              <a:rPr lang="en-GB" sz="1700">
                <a:solidFill>
                  <a:srgbClr val="000000"/>
                </a:solidFill>
              </a:rPr>
            </a:br>
            <a:r>
              <a:rPr lang="en-GB" sz="1700">
                <a:solidFill>
                  <a:srgbClr val="000000"/>
                </a:solidFill>
              </a:rPr>
              <a:t>$ helm repo add bitnami </a:t>
            </a:r>
            <a:r>
              <a:rPr lang="en-GB" sz="1700" u="sng">
                <a:solidFill>
                  <a:srgbClr val="1155CC"/>
                </a:solidFill>
                <a:hlinkClick r:id="rId3">
                  <a:extLst>
                    <a:ext uri="{A12FA001-AC4F-418D-AE19-62706E023703}">
                      <ahyp:hlinkClr val="tx"/>
                    </a:ext>
                  </a:extLst>
                </a:hlinkClick>
              </a:rPr>
              <a:t>https://charts.bitnami.com/bitnami</a:t>
            </a:r>
            <a:endParaRPr sz="1700">
              <a:solidFill>
                <a:srgbClr val="000000"/>
              </a:solidFill>
            </a:endParaRPr>
          </a:p>
          <a:p>
            <a:pPr indent="0" lvl="0" marL="0" rtl="0" algn="just">
              <a:spcBef>
                <a:spcPts val="0"/>
              </a:spcBef>
              <a:spcAft>
                <a:spcPts val="0"/>
              </a:spcAft>
              <a:buNone/>
            </a:pPr>
            <a:r>
              <a:t/>
            </a:r>
            <a:endParaRPr sz="1700">
              <a:solidFill>
                <a:srgbClr val="000000"/>
              </a:solidFill>
            </a:endParaRPr>
          </a:p>
          <a:p>
            <a:pPr indent="0" lvl="0" marL="0" rtl="0" algn="l">
              <a:spcBef>
                <a:spcPts val="0"/>
              </a:spcBef>
              <a:spcAft>
                <a:spcPts val="0"/>
              </a:spcAft>
              <a:buNone/>
            </a:pPr>
            <a:r>
              <a:rPr lang="en-GB" sz="1700">
                <a:solidFill>
                  <a:schemeClr val="dk1"/>
                </a:solidFill>
              </a:rPr>
              <a:t>Followed by </a:t>
            </a:r>
            <a:endParaRPr sz="1700">
              <a:solidFill>
                <a:schemeClr val="dk1"/>
              </a:solidFill>
            </a:endParaRPr>
          </a:p>
          <a:p>
            <a:pPr indent="0" lvl="0" marL="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rPr lang="en-GB" sz="1700">
                <a:solidFill>
                  <a:srgbClr val="000000"/>
                </a:solidFill>
              </a:rPr>
              <a:t>$ helm repo update </a:t>
            </a:r>
            <a:endParaRPr sz="17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chemeClr val="dk1"/>
                </a:solidFill>
              </a:rPr>
              <a:t>To ensure the helm charts repo would be updated till latest changes.</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GB" sz="1700">
                <a:solidFill>
                  <a:schemeClr val="dk1"/>
                </a:solidFill>
              </a:rPr>
              <a:t>Later we can install prometheus and grafana with the same bitnami source.</a:t>
            </a:r>
            <a:endParaRPr sz="1700">
              <a:solidFill>
                <a:schemeClr val="dk1"/>
              </a:solidFil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406900" y="2366974"/>
            <a:ext cx="8017800" cy="767350"/>
          </a:xfrm>
          <a:prstGeom prst="rect">
            <a:avLst/>
          </a:prstGeom>
          <a:noFill/>
          <a:ln>
            <a:noFill/>
          </a:ln>
        </p:spPr>
      </p:pic>
      <p:pic>
        <p:nvPicPr>
          <p:cNvPr id="104" name="Google Shape;104;p20"/>
          <p:cNvPicPr preferRelativeResize="0"/>
          <p:nvPr/>
        </p:nvPicPr>
        <p:blipFill>
          <a:blip r:embed="rId4">
            <a:alphaModFix/>
          </a:blip>
          <a:stretch>
            <a:fillRect/>
          </a:stretch>
        </p:blipFill>
        <p:spPr>
          <a:xfrm>
            <a:off x="465525" y="3506075"/>
            <a:ext cx="7959174" cy="847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FA8DC"/>
        </a:solidFill>
      </p:bgPr>
    </p:bg>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700">
                <a:solidFill>
                  <a:schemeClr val="dk1"/>
                </a:solidFill>
              </a:rPr>
              <a:t>Once done we can verify the installations as below:</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pic>
        <p:nvPicPr>
          <p:cNvPr id="111" name="Google Shape;111;p21"/>
          <p:cNvPicPr preferRelativeResize="0"/>
          <p:nvPr/>
        </p:nvPicPr>
        <p:blipFill>
          <a:blip r:embed="rId3">
            <a:alphaModFix/>
          </a:blip>
          <a:stretch>
            <a:fillRect/>
          </a:stretch>
        </p:blipFill>
        <p:spPr>
          <a:xfrm>
            <a:off x="447050" y="1745500"/>
            <a:ext cx="7978076" cy="165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