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5" r:id="rId13"/>
    <p:sldId id="266" r:id="rId14"/>
    <p:sldId id="261" r:id="rId15"/>
    <p:sldId id="262" r:id="rId16"/>
    <p:sldId id="263" r:id="rId17"/>
    <p:sldId id="264" r:id="rId18"/>
    <p:sldId id="277" r:id="rId19"/>
    <p:sldId id="281" r:id="rId20"/>
    <p:sldId id="279" r:id="rId21"/>
    <p:sldId id="280" r:id="rId22"/>
    <p:sldId id="259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2" autoAdjust="0"/>
  </p:normalViewPr>
  <p:slideViewPr>
    <p:cSldViewPr snapToGrid="0" snapToObjects="1">
      <p:cViewPr>
        <p:scale>
          <a:sx n="75" d="100"/>
          <a:sy n="75" d="100"/>
        </p:scale>
        <p:origin x="115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5702D-8844-154C-8D89-61CF2EF1F8C7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30B57D5-59C8-6448-B749-07412453ED6C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C7972334-7C62-7242-B97A-DE21213F46E8}" type="parTrans" cxnId="{B8AEFFC7-FF95-9C49-86E9-138BEE58B741}">
      <dgm:prSet/>
      <dgm:spPr/>
      <dgm:t>
        <a:bodyPr/>
        <a:lstStyle/>
        <a:p>
          <a:endParaRPr lang="zh-CN" altLang="en-US"/>
        </a:p>
      </dgm:t>
    </dgm:pt>
    <dgm:pt modelId="{529A65CE-DDA4-084A-8444-6970F5DCB4E0}" type="sibTrans" cxnId="{B8AEFFC7-FF95-9C49-86E9-138BEE58B741}">
      <dgm:prSet/>
      <dgm:spPr/>
      <dgm:t>
        <a:bodyPr/>
        <a:lstStyle/>
        <a:p>
          <a:endParaRPr lang="zh-CN" altLang="en-US"/>
        </a:p>
      </dgm:t>
    </dgm:pt>
    <dgm:pt modelId="{125CD9A8-A28C-BB47-A93A-F64F614323B8}">
      <dgm:prSet phldrT="[文本]"/>
      <dgm:spPr/>
      <dgm:t>
        <a:bodyPr/>
        <a:lstStyle/>
        <a:p>
          <a:r>
            <a:rPr lang="en-US" altLang="zh-CN" dirty="0"/>
            <a:t>High</a:t>
          </a:r>
          <a:r>
            <a:rPr lang="zh-CN" altLang="en-US" dirty="0"/>
            <a:t> </a:t>
          </a:r>
          <a:r>
            <a:rPr lang="en-US" altLang="zh-CN" dirty="0"/>
            <a:t>confidence</a:t>
          </a:r>
          <a:r>
            <a:rPr lang="zh-CN" altLang="en-US" dirty="0"/>
            <a:t> </a:t>
          </a:r>
          <a:r>
            <a:rPr lang="en-US" altLang="zh-CN" dirty="0"/>
            <a:t>rules</a:t>
          </a:r>
          <a:r>
            <a:rPr lang="zh-CN" altLang="en-US" dirty="0"/>
            <a:t> </a:t>
          </a:r>
          <a:r>
            <a:rPr lang="en-US" altLang="zh-CN" dirty="0"/>
            <a:t>from</a:t>
          </a:r>
          <a:r>
            <a:rPr lang="zh-CN" altLang="en-US" dirty="0"/>
            <a:t> </a:t>
          </a:r>
          <a:r>
            <a:rPr lang="en-US" altLang="zh-CN" dirty="0"/>
            <a:t>each</a:t>
          </a:r>
          <a:r>
            <a:rPr lang="zh-CN" altLang="en-US" dirty="0"/>
            <a:t> </a:t>
          </a:r>
          <a:r>
            <a:rPr lang="en-US" altLang="zh-CN" dirty="0"/>
            <a:t>frequent</a:t>
          </a:r>
          <a:r>
            <a:rPr lang="zh-CN" altLang="en-US" dirty="0"/>
            <a:t> </a:t>
          </a:r>
          <a:r>
            <a:rPr lang="en-US" altLang="zh-CN" dirty="0" err="1"/>
            <a:t>itemset</a:t>
          </a:r>
          <a:endParaRPr lang="zh-CN" altLang="en-US" dirty="0"/>
        </a:p>
      </dgm:t>
    </dgm:pt>
    <dgm:pt modelId="{7687B9B6-0D32-454C-8605-22A826FA8B87}" type="parTrans" cxnId="{8F32BA5F-AAF0-DD4F-AC3E-9F614AC06FFF}">
      <dgm:prSet/>
      <dgm:spPr/>
      <dgm:t>
        <a:bodyPr/>
        <a:lstStyle/>
        <a:p>
          <a:endParaRPr lang="zh-CN" altLang="en-US"/>
        </a:p>
      </dgm:t>
    </dgm:pt>
    <dgm:pt modelId="{4E595BDF-6948-A44F-B3ED-61EB4CD819CD}" type="sibTrans" cxnId="{8F32BA5F-AAF0-DD4F-AC3E-9F614AC06FFF}">
      <dgm:prSet/>
      <dgm:spPr/>
      <dgm:t>
        <a:bodyPr/>
        <a:lstStyle/>
        <a:p>
          <a:endParaRPr lang="zh-CN" altLang="en-US"/>
        </a:p>
      </dgm:t>
    </dgm:pt>
    <dgm:pt modelId="{3E2E5982-3DFE-154F-B8CC-0C8B706168CB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127C1705-8E80-594C-869B-FA4F109AE838}" type="parTrans" cxnId="{3814BF65-262C-1C4F-BAA9-42685ACB818F}">
      <dgm:prSet/>
      <dgm:spPr/>
      <dgm:t>
        <a:bodyPr/>
        <a:lstStyle/>
        <a:p>
          <a:endParaRPr lang="zh-CN" altLang="en-US"/>
        </a:p>
      </dgm:t>
    </dgm:pt>
    <dgm:pt modelId="{FC7CA8FE-7513-494B-8A1A-9368D75EC389}" type="sibTrans" cxnId="{3814BF65-262C-1C4F-BAA9-42685ACB818F}">
      <dgm:prSet/>
      <dgm:spPr/>
      <dgm:t>
        <a:bodyPr/>
        <a:lstStyle/>
        <a:p>
          <a:endParaRPr lang="zh-CN" altLang="en-US"/>
        </a:p>
      </dgm:t>
    </dgm:pt>
    <dgm:pt modelId="{11C13EF6-8E2B-0D4A-AC33-F7A6250E9C85}">
      <dgm:prSet phldrT="[文本]"/>
      <dgm:spPr/>
      <dgm:t>
        <a:bodyPr/>
        <a:lstStyle/>
        <a:p>
          <a:r>
            <a:rPr lang="en-US" altLang="zh-CN" dirty="0"/>
            <a:t>Frequent</a:t>
          </a:r>
          <a:r>
            <a:rPr lang="zh-CN" altLang="en-US" dirty="0"/>
            <a:t> </a:t>
          </a:r>
          <a:r>
            <a:rPr lang="en-US" altLang="zh-CN" dirty="0" err="1"/>
            <a:t>itemset</a:t>
          </a:r>
          <a:r>
            <a:rPr lang="zh-CN" altLang="en-US" dirty="0"/>
            <a:t> </a:t>
          </a:r>
          <a:r>
            <a:rPr lang="en-US" altLang="zh-CN" dirty="0"/>
            <a:t>generation</a:t>
          </a:r>
          <a:endParaRPr lang="zh-CN" altLang="en-US" dirty="0"/>
        </a:p>
      </dgm:t>
    </dgm:pt>
    <dgm:pt modelId="{6D944967-D147-6948-A965-E213181ADD60}" type="parTrans" cxnId="{2A9245E3-0115-4045-87A3-69DDC677CC80}">
      <dgm:prSet/>
      <dgm:spPr/>
      <dgm:t>
        <a:bodyPr/>
        <a:lstStyle/>
        <a:p>
          <a:endParaRPr lang="zh-CN" altLang="en-US"/>
        </a:p>
      </dgm:t>
    </dgm:pt>
    <dgm:pt modelId="{78816916-4204-214C-A358-796B2CABA3E8}" type="sibTrans" cxnId="{2A9245E3-0115-4045-87A3-69DDC677CC80}">
      <dgm:prSet/>
      <dgm:spPr/>
      <dgm:t>
        <a:bodyPr/>
        <a:lstStyle/>
        <a:p>
          <a:endParaRPr lang="zh-CN" altLang="en-US"/>
        </a:p>
      </dgm:t>
    </dgm:pt>
    <dgm:pt modelId="{06250163-C108-0C4E-8878-EFD6877CAA9A}">
      <dgm:prSet phldrT="[文本]"/>
      <dgm:spPr/>
      <dgm:t>
        <a:bodyPr/>
        <a:lstStyle/>
        <a:p>
          <a:r>
            <a:rPr lang="en-US" altLang="zh-CN" dirty="0"/>
            <a:t>Support</a:t>
          </a:r>
          <a:r>
            <a:rPr lang="zh-CN" altLang="en-US" dirty="0"/>
            <a:t> </a:t>
          </a:r>
          <a:r>
            <a:rPr lang="en-US" altLang="zh-CN" dirty="0"/>
            <a:t>&gt;=</a:t>
          </a:r>
          <a:r>
            <a:rPr lang="zh-CN" altLang="en-US" dirty="0"/>
            <a:t> </a:t>
          </a:r>
          <a:r>
            <a:rPr lang="en-US" altLang="zh-CN" dirty="0" err="1"/>
            <a:t>minsup</a:t>
          </a:r>
          <a:r>
            <a:rPr lang="zh-CN" altLang="en-US" dirty="0"/>
            <a:t>  </a:t>
          </a:r>
          <a:r>
            <a:rPr lang="en-US" altLang="zh-CN" dirty="0"/>
            <a:t>0.4</a:t>
          </a:r>
          <a:endParaRPr lang="zh-CN" altLang="en-US" dirty="0"/>
        </a:p>
      </dgm:t>
    </dgm:pt>
    <dgm:pt modelId="{D4C7606A-FC15-094F-A64E-8463F29B2F2B}" type="parTrans" cxnId="{7E15B879-CA9A-734C-B67C-7994C99E44CF}">
      <dgm:prSet/>
      <dgm:spPr/>
      <dgm:t>
        <a:bodyPr/>
        <a:lstStyle/>
        <a:p>
          <a:endParaRPr lang="zh-CN" altLang="en-US"/>
        </a:p>
      </dgm:t>
    </dgm:pt>
    <dgm:pt modelId="{5BEA7056-B22E-7D4A-AFE8-2EB4116EF33C}" type="sibTrans" cxnId="{7E15B879-CA9A-734C-B67C-7994C99E44CF}">
      <dgm:prSet/>
      <dgm:spPr/>
      <dgm:t>
        <a:bodyPr/>
        <a:lstStyle/>
        <a:p>
          <a:endParaRPr lang="zh-CN" altLang="en-US"/>
        </a:p>
      </dgm:t>
    </dgm:pt>
    <dgm:pt modelId="{CA9B2346-2077-884A-8ABF-BE7589638101}" type="pres">
      <dgm:prSet presAssocID="{B4E5702D-8844-154C-8D89-61CF2EF1F8C7}" presName="linearFlow" presStyleCnt="0">
        <dgm:presLayoutVars>
          <dgm:dir/>
          <dgm:animLvl val="lvl"/>
          <dgm:resizeHandles val="exact"/>
        </dgm:presLayoutVars>
      </dgm:prSet>
      <dgm:spPr/>
    </dgm:pt>
    <dgm:pt modelId="{47C85733-E8CE-8449-8AF5-F24D5751FD0D}" type="pres">
      <dgm:prSet presAssocID="{3E2E5982-3DFE-154F-B8CC-0C8B706168CB}" presName="composite" presStyleCnt="0"/>
      <dgm:spPr/>
    </dgm:pt>
    <dgm:pt modelId="{4F173B99-5D0F-FB40-8FC3-5C3AE78EDA0B}" type="pres">
      <dgm:prSet presAssocID="{3E2E5982-3DFE-154F-B8CC-0C8B706168C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20255190-8748-5548-AA18-0EF302953953}" type="pres">
      <dgm:prSet presAssocID="{3E2E5982-3DFE-154F-B8CC-0C8B706168CB}" presName="descendantText" presStyleLbl="alignAcc1" presStyleIdx="0" presStyleCnt="2">
        <dgm:presLayoutVars>
          <dgm:bulletEnabled val="1"/>
        </dgm:presLayoutVars>
      </dgm:prSet>
      <dgm:spPr/>
    </dgm:pt>
    <dgm:pt modelId="{B58DEE31-7FC3-DF46-9E1F-31EBDC0CB406}" type="pres">
      <dgm:prSet presAssocID="{FC7CA8FE-7513-494B-8A1A-9368D75EC389}" presName="sp" presStyleCnt="0"/>
      <dgm:spPr/>
    </dgm:pt>
    <dgm:pt modelId="{7A1A480E-DC08-794C-B013-FD48099ACC11}" type="pres">
      <dgm:prSet presAssocID="{C30B57D5-59C8-6448-B749-07412453ED6C}" presName="composite" presStyleCnt="0"/>
      <dgm:spPr/>
    </dgm:pt>
    <dgm:pt modelId="{F6E3DD39-24D3-9A4C-A751-21DAB3C75505}" type="pres">
      <dgm:prSet presAssocID="{C30B57D5-59C8-6448-B749-07412453ED6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7121286-684B-A245-885E-0413FACE0CB4}" type="pres">
      <dgm:prSet presAssocID="{C30B57D5-59C8-6448-B749-07412453ED6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45DC1F0-5B9B-CF42-A82C-F3549FE421A0}" type="presOf" srcId="{06250163-C108-0C4E-8878-EFD6877CAA9A}" destId="{20255190-8748-5548-AA18-0EF302953953}" srcOrd="0" destOrd="1" presId="urn:microsoft.com/office/officeart/2005/8/layout/chevron2"/>
    <dgm:cxn modelId="{3814BF65-262C-1C4F-BAA9-42685ACB818F}" srcId="{B4E5702D-8844-154C-8D89-61CF2EF1F8C7}" destId="{3E2E5982-3DFE-154F-B8CC-0C8B706168CB}" srcOrd="0" destOrd="0" parTransId="{127C1705-8E80-594C-869B-FA4F109AE838}" sibTransId="{FC7CA8FE-7513-494B-8A1A-9368D75EC389}"/>
    <dgm:cxn modelId="{7E15B879-CA9A-734C-B67C-7994C99E44CF}" srcId="{3E2E5982-3DFE-154F-B8CC-0C8B706168CB}" destId="{06250163-C108-0C4E-8878-EFD6877CAA9A}" srcOrd="1" destOrd="0" parTransId="{D4C7606A-FC15-094F-A64E-8463F29B2F2B}" sibTransId="{5BEA7056-B22E-7D4A-AFE8-2EB4116EF33C}"/>
    <dgm:cxn modelId="{DAED4516-B58C-3C41-A411-D176C62D5937}" type="presOf" srcId="{B4E5702D-8844-154C-8D89-61CF2EF1F8C7}" destId="{CA9B2346-2077-884A-8ABF-BE7589638101}" srcOrd="0" destOrd="0" presId="urn:microsoft.com/office/officeart/2005/8/layout/chevron2"/>
    <dgm:cxn modelId="{71556842-66DE-4F48-9AE3-E3F6EDD129DF}" type="presOf" srcId="{C30B57D5-59C8-6448-B749-07412453ED6C}" destId="{F6E3DD39-24D3-9A4C-A751-21DAB3C75505}" srcOrd="0" destOrd="0" presId="urn:microsoft.com/office/officeart/2005/8/layout/chevron2"/>
    <dgm:cxn modelId="{58EB9B02-72FB-F744-9E57-29B7F967E1A6}" type="presOf" srcId="{11C13EF6-8E2B-0D4A-AC33-F7A6250E9C85}" destId="{20255190-8748-5548-AA18-0EF302953953}" srcOrd="0" destOrd="0" presId="urn:microsoft.com/office/officeart/2005/8/layout/chevron2"/>
    <dgm:cxn modelId="{27106B0F-DDAE-C847-9443-8B59EA7D0A3F}" type="presOf" srcId="{3E2E5982-3DFE-154F-B8CC-0C8B706168CB}" destId="{4F173B99-5D0F-FB40-8FC3-5C3AE78EDA0B}" srcOrd="0" destOrd="0" presId="urn:microsoft.com/office/officeart/2005/8/layout/chevron2"/>
    <dgm:cxn modelId="{2A9245E3-0115-4045-87A3-69DDC677CC80}" srcId="{3E2E5982-3DFE-154F-B8CC-0C8B706168CB}" destId="{11C13EF6-8E2B-0D4A-AC33-F7A6250E9C85}" srcOrd="0" destOrd="0" parTransId="{6D944967-D147-6948-A965-E213181ADD60}" sibTransId="{78816916-4204-214C-A358-796B2CABA3E8}"/>
    <dgm:cxn modelId="{B8AEFFC7-FF95-9C49-86E9-138BEE58B741}" srcId="{B4E5702D-8844-154C-8D89-61CF2EF1F8C7}" destId="{C30B57D5-59C8-6448-B749-07412453ED6C}" srcOrd="1" destOrd="0" parTransId="{C7972334-7C62-7242-B97A-DE21213F46E8}" sibTransId="{529A65CE-DDA4-084A-8444-6970F5DCB4E0}"/>
    <dgm:cxn modelId="{E5EDE2F7-C78B-8542-9D83-D830D1EC927D}" type="presOf" srcId="{125CD9A8-A28C-BB47-A93A-F64F614323B8}" destId="{D7121286-684B-A245-885E-0413FACE0CB4}" srcOrd="0" destOrd="0" presId="urn:microsoft.com/office/officeart/2005/8/layout/chevron2"/>
    <dgm:cxn modelId="{8F32BA5F-AAF0-DD4F-AC3E-9F614AC06FFF}" srcId="{C30B57D5-59C8-6448-B749-07412453ED6C}" destId="{125CD9A8-A28C-BB47-A93A-F64F614323B8}" srcOrd="0" destOrd="0" parTransId="{7687B9B6-0D32-454C-8605-22A826FA8B87}" sibTransId="{4E595BDF-6948-A44F-B3ED-61EB4CD819CD}"/>
    <dgm:cxn modelId="{DB0446BA-AD41-FE4E-A359-671DCA4C3213}" type="presParOf" srcId="{CA9B2346-2077-884A-8ABF-BE7589638101}" destId="{47C85733-E8CE-8449-8AF5-F24D5751FD0D}" srcOrd="0" destOrd="0" presId="urn:microsoft.com/office/officeart/2005/8/layout/chevron2"/>
    <dgm:cxn modelId="{322FAF99-B35B-6743-8242-756B334CC618}" type="presParOf" srcId="{47C85733-E8CE-8449-8AF5-F24D5751FD0D}" destId="{4F173B99-5D0F-FB40-8FC3-5C3AE78EDA0B}" srcOrd="0" destOrd="0" presId="urn:microsoft.com/office/officeart/2005/8/layout/chevron2"/>
    <dgm:cxn modelId="{E118A408-FD01-274D-A9B2-096EC3C66D9F}" type="presParOf" srcId="{47C85733-E8CE-8449-8AF5-F24D5751FD0D}" destId="{20255190-8748-5548-AA18-0EF302953953}" srcOrd="1" destOrd="0" presId="urn:microsoft.com/office/officeart/2005/8/layout/chevron2"/>
    <dgm:cxn modelId="{26D99BC0-2FF5-DE48-BC37-04FCE88610F9}" type="presParOf" srcId="{CA9B2346-2077-884A-8ABF-BE7589638101}" destId="{B58DEE31-7FC3-DF46-9E1F-31EBDC0CB406}" srcOrd="1" destOrd="0" presId="urn:microsoft.com/office/officeart/2005/8/layout/chevron2"/>
    <dgm:cxn modelId="{5957C398-2CED-1940-8D7D-B0001DF5C846}" type="presParOf" srcId="{CA9B2346-2077-884A-8ABF-BE7589638101}" destId="{7A1A480E-DC08-794C-B013-FD48099ACC11}" srcOrd="2" destOrd="0" presId="urn:microsoft.com/office/officeart/2005/8/layout/chevron2"/>
    <dgm:cxn modelId="{CF8D209B-4423-274D-AEC4-439680E26BB6}" type="presParOf" srcId="{7A1A480E-DC08-794C-B013-FD48099ACC11}" destId="{F6E3DD39-24D3-9A4C-A751-21DAB3C75505}" srcOrd="0" destOrd="0" presId="urn:microsoft.com/office/officeart/2005/8/layout/chevron2"/>
    <dgm:cxn modelId="{C8F20510-049D-E148-9777-D817D0D7C058}" type="presParOf" srcId="{7A1A480E-DC08-794C-B013-FD48099ACC11}" destId="{D7121286-684B-A245-885E-0413FACE0C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73B99-5D0F-FB40-8FC3-5C3AE78EDA0B}">
      <dsp:nvSpPr>
        <dsp:cNvPr id="0" name=""/>
        <dsp:cNvSpPr/>
      </dsp:nvSpPr>
      <dsp:spPr>
        <a:xfrm rot="5400000">
          <a:off x="-97388" y="97456"/>
          <a:ext cx="649258" cy="45448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endParaRPr lang="zh-CN" altLang="en-US" sz="1200" kern="1200" dirty="0"/>
        </a:p>
      </dsp:txBody>
      <dsp:txXfrm rot="-5400000">
        <a:off x="1" y="227307"/>
        <a:ext cx="454480" cy="194778"/>
      </dsp:txXfrm>
    </dsp:sp>
    <dsp:sp modelId="{20255190-8748-5548-AA18-0EF302953953}">
      <dsp:nvSpPr>
        <dsp:cNvPr id="0" name=""/>
        <dsp:cNvSpPr/>
      </dsp:nvSpPr>
      <dsp:spPr>
        <a:xfrm rot="5400000">
          <a:off x="2476786" y="-2022237"/>
          <a:ext cx="422018" cy="44666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Frequent</a:t>
          </a:r>
          <a:r>
            <a:rPr lang="zh-CN" altLang="en-US" sz="1200" kern="1200" dirty="0"/>
            <a:t> </a:t>
          </a:r>
          <a:r>
            <a:rPr lang="en-US" altLang="zh-CN" sz="1200" kern="1200" dirty="0" err="1"/>
            <a:t>itemset</a:t>
          </a:r>
          <a:r>
            <a:rPr lang="zh-CN" altLang="en-US" sz="1200" kern="1200" dirty="0"/>
            <a:t> </a:t>
          </a:r>
          <a:r>
            <a:rPr lang="en-US" altLang="zh-CN" sz="1200" kern="1200" dirty="0"/>
            <a:t>generation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Support</a:t>
          </a:r>
          <a:r>
            <a:rPr lang="zh-CN" altLang="en-US" sz="1200" kern="1200" dirty="0"/>
            <a:t> </a:t>
          </a:r>
          <a:r>
            <a:rPr lang="en-US" altLang="zh-CN" sz="1200" kern="1200" dirty="0"/>
            <a:t>&gt;=</a:t>
          </a:r>
          <a:r>
            <a:rPr lang="zh-CN" altLang="en-US" sz="1200" kern="1200" dirty="0"/>
            <a:t> </a:t>
          </a:r>
          <a:r>
            <a:rPr lang="en-US" altLang="zh-CN" sz="1200" kern="1200" dirty="0" err="1"/>
            <a:t>minsup</a:t>
          </a:r>
          <a:r>
            <a:rPr lang="zh-CN" altLang="en-US" sz="1200" kern="1200" dirty="0"/>
            <a:t>  </a:t>
          </a:r>
          <a:r>
            <a:rPr lang="en-US" altLang="zh-CN" sz="1200" kern="1200" dirty="0"/>
            <a:t>0.4</a:t>
          </a:r>
          <a:endParaRPr lang="zh-CN" altLang="en-US" sz="1200" kern="1200" dirty="0"/>
        </a:p>
      </dsp:txBody>
      <dsp:txXfrm rot="-5400000">
        <a:off x="454481" y="20669"/>
        <a:ext cx="4446029" cy="380816"/>
      </dsp:txXfrm>
    </dsp:sp>
    <dsp:sp modelId="{F6E3DD39-24D3-9A4C-A751-21DAB3C75505}">
      <dsp:nvSpPr>
        <dsp:cNvPr id="0" name=""/>
        <dsp:cNvSpPr/>
      </dsp:nvSpPr>
      <dsp:spPr>
        <a:xfrm rot="5400000">
          <a:off x="-97388" y="610371"/>
          <a:ext cx="649258" cy="454480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</a:t>
          </a:r>
          <a:endParaRPr lang="zh-CN" altLang="en-US" sz="1200" kern="1200" dirty="0"/>
        </a:p>
      </dsp:txBody>
      <dsp:txXfrm rot="-5400000">
        <a:off x="1" y="740222"/>
        <a:ext cx="454480" cy="194778"/>
      </dsp:txXfrm>
    </dsp:sp>
    <dsp:sp modelId="{D7121286-684B-A245-885E-0413FACE0CB4}">
      <dsp:nvSpPr>
        <dsp:cNvPr id="0" name=""/>
        <dsp:cNvSpPr/>
      </dsp:nvSpPr>
      <dsp:spPr>
        <a:xfrm rot="5400000">
          <a:off x="2476786" y="-1509323"/>
          <a:ext cx="422018" cy="44666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High</a:t>
          </a:r>
          <a:r>
            <a:rPr lang="zh-CN" altLang="en-US" sz="1200" kern="1200" dirty="0"/>
            <a:t> </a:t>
          </a:r>
          <a:r>
            <a:rPr lang="en-US" altLang="zh-CN" sz="1200" kern="1200" dirty="0"/>
            <a:t>confidence</a:t>
          </a:r>
          <a:r>
            <a:rPr lang="zh-CN" altLang="en-US" sz="1200" kern="1200" dirty="0"/>
            <a:t> </a:t>
          </a:r>
          <a:r>
            <a:rPr lang="en-US" altLang="zh-CN" sz="1200" kern="1200" dirty="0"/>
            <a:t>rules</a:t>
          </a:r>
          <a:r>
            <a:rPr lang="zh-CN" altLang="en-US" sz="1200" kern="1200" dirty="0"/>
            <a:t> </a:t>
          </a:r>
          <a:r>
            <a:rPr lang="en-US" altLang="zh-CN" sz="1200" kern="1200" dirty="0"/>
            <a:t>from</a:t>
          </a:r>
          <a:r>
            <a:rPr lang="zh-CN" altLang="en-US" sz="1200" kern="1200" dirty="0"/>
            <a:t> </a:t>
          </a:r>
          <a:r>
            <a:rPr lang="en-US" altLang="zh-CN" sz="1200" kern="1200" dirty="0"/>
            <a:t>each</a:t>
          </a:r>
          <a:r>
            <a:rPr lang="zh-CN" altLang="en-US" sz="1200" kern="1200" dirty="0"/>
            <a:t> </a:t>
          </a:r>
          <a:r>
            <a:rPr lang="en-US" altLang="zh-CN" sz="1200" kern="1200" dirty="0"/>
            <a:t>frequent</a:t>
          </a:r>
          <a:r>
            <a:rPr lang="zh-CN" altLang="en-US" sz="1200" kern="1200" dirty="0"/>
            <a:t> </a:t>
          </a:r>
          <a:r>
            <a:rPr lang="en-US" altLang="zh-CN" sz="1200" kern="1200" dirty="0" err="1"/>
            <a:t>itemset</a:t>
          </a:r>
          <a:endParaRPr lang="zh-CN" altLang="en-US" sz="1200" kern="1200" dirty="0"/>
        </a:p>
      </dsp:txBody>
      <dsp:txXfrm rot="-5400000">
        <a:off x="454481" y="533583"/>
        <a:ext cx="4446029" cy="38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927AD-9EA6-4B06-8CEB-98423166344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429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629F-BB6C-4E0E-BC23-BF1D62587FD4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4C9-0BB2-40CF-90E5-4B9E75932558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5F7-ADD2-453F-8458-FA83AAAE6C42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2BA7-C975-455F-9C8C-5E3318B630AD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EFEF-7368-4B84-A971-5B7CCE75DAFF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E5AA-0060-4014-AA47-3999ED1E4689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14A9-03A3-40D0-B8FE-1E750AC416ED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5DAA-777B-4E6E-8265-6B588D4FF86F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32DA-D6BA-47B5-AA3F-F861EF6F5F76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147F-ED97-471A-BE70-62D1D3D9A408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024-DAA9-48CC-B95C-D68F67FA623C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0ACF-6870-4EC9-9BD7-7E9EB69F26AC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M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ics.stanford.edu/~ronnyk/nbtre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arget_market" TargetMode="External"/><Relationship Id="rId5" Type="http://schemas.openxmlformats.org/officeDocument/2006/relationships/hyperlink" Target="http://scg.sdsu.edu/dataset-adult_r/" TargetMode="External"/><Relationship Id="rId4" Type="http://schemas.openxmlformats.org/officeDocument/2006/relationships/hyperlink" Target="https://www.kaggle.com/uciml/adult-census-incom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Adult Census Data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838200" y="3600450"/>
            <a:ext cx="3733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just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Group 8: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Ananya Chowdhury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Gaurav Dhavale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Nikhil Salian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Vipul Andhare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Yanting Cao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Denghui Wang</a:t>
            </a: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5244"/>
            <a:ext cx="8229600" cy="1051690"/>
          </a:xfrm>
        </p:spPr>
        <p:txBody>
          <a:bodyPr/>
          <a:lstStyle/>
          <a:p>
            <a:pPr algn="l"/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3780"/>
            <a:ext cx="8229600" cy="2871521"/>
          </a:xfrm>
        </p:spPr>
        <p:txBody>
          <a:bodyPr>
            <a:normAutofit/>
          </a:bodyPr>
          <a:lstStyle/>
          <a:p>
            <a:r>
              <a:rPr lang="en-US" sz="2000" dirty="0"/>
              <a:t>If you are an Executive-Managerial or  Prof-specialty you re more probable to have salary &gt;50k where as,  </a:t>
            </a:r>
          </a:p>
          <a:p>
            <a:r>
              <a:rPr lang="en-US" sz="2000" dirty="0"/>
              <a:t>If a person have done bachelors, HS-grad or masters, he/she tends to have more income though there are more people who are HS-Graduate but still have income &lt;=50k</a:t>
            </a:r>
          </a:p>
        </p:txBody>
      </p:sp>
    </p:spTree>
    <p:extLst>
      <p:ext uri="{BB962C8B-B14F-4D97-AF65-F5344CB8AC3E}">
        <p14:creationId xmlns:p14="http://schemas.microsoft.com/office/powerpoint/2010/main" val="36393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3550"/>
            <a:ext cx="8229600" cy="520503"/>
          </a:xfrm>
        </p:spPr>
        <p:txBody>
          <a:bodyPr>
            <a:normAutofit fontScale="90000"/>
          </a:bodyPr>
          <a:lstStyle/>
          <a:p>
            <a:r>
              <a:rPr lang="en-US" dirty="0"/>
              <a:t>Avg. Age vs. Education vs. Income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938" y="1674053"/>
            <a:ext cx="5416062" cy="3936074"/>
          </a:xfrm>
        </p:spPr>
      </p:pic>
      <p:sp>
        <p:nvSpPr>
          <p:cNvPr id="6" name="TextBox 5"/>
          <p:cNvSpPr txBox="1"/>
          <p:nvPr/>
        </p:nvSpPr>
        <p:spPr>
          <a:xfrm>
            <a:off x="140677" y="1674053"/>
            <a:ext cx="3587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Average age of people earning &gt;50k is more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There is not single type of education which has more people having salary &gt;50k </a:t>
            </a:r>
          </a:p>
        </p:txBody>
      </p:sp>
    </p:spTree>
    <p:extLst>
      <p:ext uri="{BB962C8B-B14F-4D97-AF65-F5344CB8AC3E}">
        <p14:creationId xmlns:p14="http://schemas.microsoft.com/office/powerpoint/2010/main" val="163076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9838"/>
            <a:ext cx="8229600" cy="1020762"/>
          </a:xfrm>
        </p:spPr>
        <p:txBody>
          <a:bodyPr/>
          <a:lstStyle/>
          <a:p>
            <a:pPr algn="l"/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9838"/>
            <a:ext cx="8229600" cy="347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Missing Data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Issue resolved using mice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in R using random forest method and 5 imputation.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values reduced from 1297 to 0</a:t>
            </a:r>
          </a:p>
          <a:p>
            <a:pPr marL="0" indent="0">
              <a:buNone/>
            </a:pPr>
            <a:r>
              <a:rPr lang="en-US" sz="2400" b="1" dirty="0"/>
              <a:t>Class imbalance </a:t>
            </a:r>
            <a:endParaRPr lang="en-US" sz="2400" dirty="0"/>
          </a:p>
          <a:p>
            <a:r>
              <a:rPr lang="en-US" sz="2000" dirty="0"/>
              <a:t>Issue resolved using smote package.</a:t>
            </a:r>
          </a:p>
          <a:p>
            <a:r>
              <a:rPr lang="en-US" sz="2000" dirty="0"/>
              <a:t>Dataset increased from 32k to 78k</a:t>
            </a:r>
          </a:p>
          <a:p>
            <a:r>
              <a:rPr lang="en-US" sz="2000" dirty="0"/>
              <a:t>Before SMOTE, Target variable value for  &gt;50k annual income = 24%, After SMOTE: 40%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930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100000"/>
              <a:buNone/>
            </a:pPr>
            <a:r>
              <a:rPr lang="en-US" sz="2400" b="1" dirty="0">
                <a:solidFill>
                  <a:prstClr val="black"/>
                </a:solidFill>
                <a:latin typeface="Century Gothic" panose="020B0502020202020204"/>
              </a:rPr>
              <a:t>Dirty Data cleanup</a:t>
            </a:r>
            <a:endParaRPr lang="en-IN" sz="2400" b="1" dirty="0">
              <a:solidFill>
                <a:prstClr val="black"/>
              </a:solidFill>
              <a:latin typeface="Century Gothic" panose="020B0502020202020204"/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/>
              </a:rPr>
              <a:t>Data cleanup for education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/>
              </a:rPr>
              <a:t>Cleanup after smote on age, capital loss and gain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entury Gothic" panose="020B050202020202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3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501" y="1323833"/>
            <a:ext cx="7792871" cy="51179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Data Filtering and Partitioning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</a:rPr>
              <a:t>Partitioning: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Train: 70 %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Validate: 15 %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Test: 15 %</a:t>
            </a:r>
          </a:p>
          <a:p>
            <a:pPr algn="l"/>
            <a:endParaRPr lang="en-US" sz="1400" dirty="0"/>
          </a:p>
          <a:p>
            <a:pPr algn="l"/>
            <a:endParaRPr lang="en-IN" sz="1400" dirty="0"/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Comparison of Different Models</a:t>
            </a:r>
            <a:endParaRPr lang="en-IN" sz="2400" b="1" dirty="0">
              <a:solidFill>
                <a:schemeClr val="tx1"/>
              </a:solidFill>
            </a:endParaRPr>
          </a:p>
          <a:p>
            <a:pPr algn="l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1" y="4148190"/>
            <a:ext cx="8325308" cy="17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652"/>
            <a:ext cx="8229600" cy="4911512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Boost model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3082924"/>
            <a:ext cx="7839075" cy="28318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8799" y="2034995"/>
            <a:ext cx="7932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52525"/>
                </a:solidFill>
              </a:rPr>
              <a:t>Boosting</a:t>
            </a:r>
            <a:r>
              <a:rPr lang="en-US" sz="2000" dirty="0">
                <a:solidFill>
                  <a:srgbClr val="252525"/>
                </a:solidFill>
              </a:rPr>
              <a:t> algorithms consist of iteratively learning weak classifiers with respect to a distribution and adding them to a final strong classifier.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364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/>
              <a:t>Validation                Testing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658794"/>
            <a:ext cx="3919796" cy="2379932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108" y="2658794"/>
            <a:ext cx="3935692" cy="24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5540375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ROC for Boost Model</a:t>
            </a:r>
            <a:endParaRPr lang="en-IN" sz="3600" b="1" dirty="0"/>
          </a:p>
          <a:p>
            <a:pPr marL="0" indent="0">
              <a:buNone/>
            </a:pPr>
            <a:r>
              <a:rPr lang="en-US" sz="2800" b="1" dirty="0"/>
              <a:t>Validation                                    Testing</a:t>
            </a:r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251326"/>
            <a:ext cx="4047265" cy="151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4088344"/>
            <a:ext cx="3900326" cy="2192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251327"/>
            <a:ext cx="4010025" cy="1510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088344"/>
            <a:ext cx="3900327" cy="21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7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图表 4"/>
          <p:cNvGraphicFramePr/>
          <p:nvPr>
            <p:extLst/>
          </p:nvPr>
        </p:nvGraphicFramePr>
        <p:xfrm>
          <a:off x="336330" y="1792876"/>
          <a:ext cx="4921111" cy="116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336330" y="1190819"/>
            <a:ext cx="3712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Association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Analysis 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0" y="4324963"/>
            <a:ext cx="3905795" cy="33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07" y="5289543"/>
            <a:ext cx="1543265" cy="1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" y="3533873"/>
            <a:ext cx="3839111" cy="333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" y="5250801"/>
            <a:ext cx="3972479" cy="304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07" y="3533873"/>
            <a:ext cx="1438476" cy="238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4333" y="4391661"/>
            <a:ext cx="1428750" cy="200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60" y="1876501"/>
            <a:ext cx="2189423" cy="18095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/>
          <a:stretch/>
        </p:blipFill>
        <p:spPr>
          <a:xfrm>
            <a:off x="6403104" y="4003040"/>
            <a:ext cx="2512529" cy="208027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88391" y="4094480"/>
            <a:ext cx="595948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8391" y="4937760"/>
            <a:ext cx="595948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2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469045" y="1089002"/>
            <a:ext cx="3835022" cy="52625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Association Rules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753326"/>
            <a:ext cx="3741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{white, united-states} -&gt; {private}</a:t>
            </a:r>
          </a:p>
          <a:p>
            <a:r>
              <a:rPr lang="en-US" sz="1600" dirty="0"/>
              <a:t>{private, united-states} -&gt; {white}</a:t>
            </a:r>
          </a:p>
          <a:p>
            <a:r>
              <a:rPr lang="en-US" sz="1600" dirty="0"/>
              <a:t>{private, white} -&gt; {united-states}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5" y="1532528"/>
            <a:ext cx="8188167" cy="37472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419" y="5360872"/>
            <a:ext cx="1874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Observations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7814" y="5780782"/>
            <a:ext cx="3741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{male, white} -&gt; {united-states}</a:t>
            </a:r>
          </a:p>
          <a:p>
            <a:r>
              <a:rPr lang="en-US" sz="1600" dirty="0"/>
              <a:t>{white, united-states} -&gt; {male}</a:t>
            </a:r>
          </a:p>
          <a:p>
            <a:r>
              <a:rPr lang="en-US" altLang="zh-CN" sz="1600" dirty="0"/>
              <a:t>{male, united-states} -&gt; {white}</a:t>
            </a:r>
          </a:p>
          <a:p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>
            <a:off x="5845997" y="6009595"/>
            <a:ext cx="328263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4260" y="5719226"/>
            <a:ext cx="298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{White, United-states, Private}</a:t>
            </a:r>
          </a:p>
          <a:p>
            <a:endParaRPr lang="en-US" sz="1600" dirty="0"/>
          </a:p>
          <a:p>
            <a:r>
              <a:rPr lang="en-US" sz="1600" dirty="0"/>
              <a:t>{White, United-states ,Male}</a:t>
            </a:r>
          </a:p>
          <a:p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84229" y="1767840"/>
            <a:ext cx="8266613" cy="1849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67463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258"/>
            <a:ext cx="8229600" cy="4308528"/>
          </a:xfrm>
        </p:spPr>
        <p:txBody>
          <a:bodyPr>
            <a:normAutofit fontScale="92500" lnSpcReduction="10000"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</a:rPr>
              <a:t>Target market</a:t>
            </a:r>
            <a:r>
              <a:rPr lang="en-US" sz="2200" dirty="0">
                <a:solidFill>
                  <a:prstClr val="black"/>
                </a:solidFill>
              </a:rPr>
              <a:t>  - group of customers a business has decided to aim. 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Clusters of consumers with similar needs that most businesses target their marketing efforts in order to sell their products and services. 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Market segmentation including the following: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Geographic - Addresses, Location, Climate, Region</a:t>
            </a:r>
          </a:p>
          <a:p>
            <a:pPr marL="795338" lvl="0" indent="-338138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</a:rPr>
              <a:t>Demographic/socioeconomic segmentation - Gender, age, wage, career, education.</a:t>
            </a:r>
          </a:p>
          <a:p>
            <a:pPr marL="457200" lvl="0" indent="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</a:rPr>
              <a:t> Psychographic - Attitudes, values, religion, and lifestyles</a:t>
            </a:r>
          </a:p>
          <a:p>
            <a:pPr marL="457200" lvl="0" indent="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</a:rPr>
              <a:t> Behavioral segmentation - (occasions, degree of loyalty)</a:t>
            </a:r>
          </a:p>
          <a:p>
            <a:pPr marL="457200" lvl="0" indent="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</a:rPr>
              <a:t> Product-related segmentation - (relationship to a product)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200" dirty="0">
                <a:solidFill>
                  <a:prstClr val="black"/>
                </a:solidFill>
              </a:rPr>
              <a:t>The prediction task is to determine whether a person makes over $50K a year.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03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08978" y="1539166"/>
            <a:ext cx="3835022" cy="223182"/>
          </a:xfrm>
        </p:spPr>
        <p:txBody>
          <a:bodyPr>
            <a:noAutofit/>
          </a:bodyPr>
          <a:lstStyle/>
          <a:p>
            <a:r>
              <a:rPr lang="en-US" sz="2400" b="1" dirty="0"/>
              <a:t>Variable Importance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168" y="2537767"/>
            <a:ext cx="3376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Target: Income</a:t>
            </a:r>
          </a:p>
          <a:p>
            <a:r>
              <a:rPr lang="en-US" sz="2400" dirty="0"/>
              <a:t>Top 5 factors: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Native.country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Fnlwgt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Education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Workclass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Occupation</a:t>
            </a:r>
          </a:p>
          <a:p>
            <a:r>
              <a:rPr lang="en-US" sz="2400" dirty="0"/>
              <a:t>Less important factors: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Sex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Relationship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111"/>
            <a:ext cx="5948168" cy="53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6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29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Suggestion</a:t>
            </a:r>
          </a:p>
          <a:p>
            <a:r>
              <a:rPr lang="en-US" sz="2400" dirty="0"/>
              <a:t>Based on the association rules, we found that the the native country and </a:t>
            </a:r>
            <a:r>
              <a:rPr lang="en-US" sz="2400" dirty="0" err="1"/>
              <a:t>workclass</a:t>
            </a:r>
            <a:r>
              <a:rPr lang="en-US" sz="2400" dirty="0"/>
              <a:t> are strongly associated, and they are the main factors influence income. Also, the occupation, number of years of education and the age play an important role of influencing income. </a:t>
            </a:r>
          </a:p>
          <a:p>
            <a:r>
              <a:rPr lang="en-US" sz="2400" dirty="0"/>
              <a:t>For marketing, target the private </a:t>
            </a:r>
            <a:r>
              <a:rPr lang="en-US" sz="2400" dirty="0" err="1"/>
              <a:t>workclass</a:t>
            </a:r>
            <a:r>
              <a:rPr lang="en-US" sz="2400" dirty="0"/>
              <a:t> and the native country is united states will be profitable.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0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3038"/>
            <a:ext cx="8229600" cy="3413125"/>
          </a:xfrm>
        </p:spPr>
        <p:txBody>
          <a:bodyPr/>
          <a:lstStyle/>
          <a:p>
            <a:r>
              <a:rPr lang="en-IN" sz="2800" dirty="0">
                <a:hlinkClick r:id="rId3"/>
              </a:rPr>
              <a:t>http://robotics.stanford.edu/~ronnyk/nbtree.pdf</a:t>
            </a:r>
            <a:endParaRPr lang="en-IN" sz="2800" dirty="0"/>
          </a:p>
          <a:p>
            <a:r>
              <a:rPr lang="en-IN" sz="2800" dirty="0">
                <a:hlinkClick r:id="rId4"/>
              </a:rPr>
              <a:t>https://www.kaggle.com/uciml/adult-census-income</a:t>
            </a:r>
            <a:endParaRPr lang="en-IN" sz="2800" dirty="0"/>
          </a:p>
          <a:p>
            <a:r>
              <a:rPr lang="en-IN" sz="2800" dirty="0"/>
              <a:t> </a:t>
            </a:r>
            <a:r>
              <a:rPr lang="en-IN" sz="2800" dirty="0">
                <a:hlinkClick r:id="rId5"/>
              </a:rPr>
              <a:t>http://scg.sdsu.edu/dataset-adult_r/</a:t>
            </a:r>
            <a:endParaRPr lang="en-IN" sz="2800" dirty="0"/>
          </a:p>
          <a:p>
            <a:r>
              <a:rPr lang="en-IN" sz="2800" dirty="0">
                <a:hlinkClick r:id="rId6"/>
              </a:rPr>
              <a:t>https://en.wikipedia.org/wiki/Target_market</a:t>
            </a:r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40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385" y="1600200"/>
            <a:ext cx="4529230" cy="4525963"/>
          </a:xfrm>
        </p:spPr>
      </p:pic>
    </p:spTree>
    <p:extLst>
      <p:ext uri="{BB962C8B-B14F-4D97-AF65-F5344CB8AC3E}">
        <p14:creationId xmlns:p14="http://schemas.microsoft.com/office/powerpoint/2010/main" val="95822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3627"/>
            <a:ext cx="8229600" cy="31659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Analyze the impact of diverse factors  on annual income.</a:t>
            </a:r>
          </a:p>
          <a:p>
            <a:r>
              <a:rPr lang="en-US" sz="2000" dirty="0">
                <a:latin typeface="Calibri" pitchFamily="34" charset="0"/>
              </a:rPr>
              <a:t>Predict whether a customer has income less than or more than 50k. </a:t>
            </a:r>
          </a:p>
          <a:p>
            <a:r>
              <a:rPr lang="en-US" sz="2000" dirty="0">
                <a:latin typeface="Calibri" pitchFamily="34" charset="0"/>
              </a:rPr>
              <a:t>Identify the most probable factors for a persons income to be more than 50k.</a:t>
            </a:r>
          </a:p>
          <a:p>
            <a:r>
              <a:rPr lang="en-US" sz="2000" dirty="0">
                <a:latin typeface="Calibri" pitchFamily="34" charset="0"/>
              </a:rPr>
              <a:t>Help companies in target marketing by planning better strategies for specific audience for the product they are marketing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91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8697"/>
            <a:ext cx="8229600" cy="3165987"/>
          </a:xfrm>
        </p:spPr>
        <p:txBody>
          <a:bodyPr>
            <a:normAutofit/>
          </a:bodyPr>
          <a:lstStyle/>
          <a:p>
            <a:r>
              <a:rPr lang="en-US" sz="2000" dirty="0"/>
              <a:t>This data was extracted from the 1994 Census bureau database by Ronny Kohavi and Barry </a:t>
            </a:r>
          </a:p>
          <a:p>
            <a:r>
              <a:rPr lang="en-US" sz="2000" dirty="0"/>
              <a:t>A set of reasonably clean records was extracted using the following conditions Age &gt; 16</a:t>
            </a:r>
          </a:p>
          <a:p>
            <a:r>
              <a:rPr lang="en-US" sz="2000" dirty="0"/>
              <a:t>Contains 32000 records 14 input parameters</a:t>
            </a:r>
          </a:p>
          <a:p>
            <a:r>
              <a:rPr lang="en-US" sz="2000" dirty="0"/>
              <a:t>1 Target variable(Income)</a:t>
            </a:r>
          </a:p>
        </p:txBody>
      </p:sp>
    </p:spTree>
    <p:extLst>
      <p:ext uri="{BB962C8B-B14F-4D97-AF65-F5344CB8AC3E}">
        <p14:creationId xmlns:p14="http://schemas.microsoft.com/office/powerpoint/2010/main" val="28145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705630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Input Variables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58" y="2339975"/>
            <a:ext cx="6840084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Output Variable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05533"/>
            <a:ext cx="8229600" cy="8890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194111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Income Variable contains data about annual salary ,it can be above 50k or below 50k</a:t>
            </a:r>
          </a:p>
          <a:p>
            <a:r>
              <a:rPr lang="en-US" sz="2000" dirty="0"/>
              <a:t>The percentage of sample above 50k is 24% </a:t>
            </a:r>
          </a:p>
          <a:p>
            <a:r>
              <a:rPr lang="en-US" sz="2000" dirty="0"/>
              <a:t>The percentage of sample below 50k is 76%</a:t>
            </a:r>
          </a:p>
        </p:txBody>
      </p:sp>
    </p:spTree>
    <p:extLst>
      <p:ext uri="{BB962C8B-B14F-4D97-AF65-F5344CB8AC3E}">
        <p14:creationId xmlns:p14="http://schemas.microsoft.com/office/powerpoint/2010/main" val="384417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BUAN6356/MIS6356</a:t>
            </a:r>
          </a:p>
          <a:p>
            <a:r>
              <a:rPr lang="en-US" sz="1800" b="1" dirty="0"/>
              <a:t>Fall, 2016– Gregory G. MacDonald, PhD</a:t>
            </a:r>
          </a:p>
          <a:p>
            <a:r>
              <a:rPr lang="en-US" sz="1050" dirty="0"/>
              <a:t>(Lecture #1)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9482"/>
            <a:ext cx="9004515" cy="53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5077"/>
            <a:ext cx="8229600" cy="1195753"/>
          </a:xfrm>
        </p:spPr>
        <p:txBody>
          <a:bodyPr/>
          <a:lstStyle/>
          <a:p>
            <a:pPr algn="l"/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9938"/>
            <a:ext cx="8229600" cy="3340762"/>
          </a:xfrm>
        </p:spPr>
        <p:txBody>
          <a:bodyPr>
            <a:normAutofit/>
          </a:bodyPr>
          <a:lstStyle/>
          <a:p>
            <a:r>
              <a:rPr lang="en-US" sz="2000" dirty="0"/>
              <a:t>There are more number of people in USA having salary &lt;=50k</a:t>
            </a:r>
          </a:p>
          <a:p>
            <a:r>
              <a:rPr lang="en-US" sz="2000" dirty="0"/>
              <a:t>If you work for more hours  week you will definitely have salary &gt;50k</a:t>
            </a:r>
          </a:p>
          <a:p>
            <a:r>
              <a:rPr lang="en-US" sz="2000" dirty="0"/>
              <a:t>Ratio of number people having salary &lt;=50k to the number if people having salary &gt;50k is minimum for Japan and maximum for USA.</a:t>
            </a:r>
          </a:p>
        </p:txBody>
      </p:sp>
    </p:spTree>
    <p:extLst>
      <p:ext uri="{BB962C8B-B14F-4D97-AF65-F5344CB8AC3E}">
        <p14:creationId xmlns:p14="http://schemas.microsoft.com/office/powerpoint/2010/main" val="71784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39" y="1165723"/>
            <a:ext cx="7935132" cy="5190627"/>
          </a:xfrm>
        </p:spPr>
      </p:pic>
    </p:spTree>
    <p:extLst>
      <p:ext uri="{BB962C8B-B14F-4D97-AF65-F5344CB8AC3E}">
        <p14:creationId xmlns:p14="http://schemas.microsoft.com/office/powerpoint/2010/main" val="19045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649</Words>
  <Application>Microsoft Office PowerPoint</Application>
  <PresentationFormat>On-screen Show (4:3)</PresentationFormat>
  <Paragraphs>126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Century Gothic</vt:lpstr>
      <vt:lpstr>Wingdings</vt:lpstr>
      <vt:lpstr>Office Theme</vt:lpstr>
      <vt:lpstr>Analysis of Adult Census Data</vt:lpstr>
      <vt:lpstr>Introduction</vt:lpstr>
      <vt:lpstr>Objective</vt:lpstr>
      <vt:lpstr>Data Set</vt:lpstr>
      <vt:lpstr>Input Variables</vt:lpstr>
      <vt:lpstr>Output Variable</vt:lpstr>
      <vt:lpstr>PowerPoint Presentation</vt:lpstr>
      <vt:lpstr>Insights</vt:lpstr>
      <vt:lpstr>PowerPoint Presentation</vt:lpstr>
      <vt:lpstr>Insights</vt:lpstr>
      <vt:lpstr>Avg. Age vs. Education vs. Income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Gaurav Dhavale</cp:lastModifiedBy>
  <cp:revision>174</cp:revision>
  <dcterms:created xsi:type="dcterms:W3CDTF">2011-08-25T15:49:05Z</dcterms:created>
  <dcterms:modified xsi:type="dcterms:W3CDTF">2016-11-29T01:03:50Z</dcterms:modified>
</cp:coreProperties>
</file>