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Barlow" panose="00000500000000000000" pitchFamily="2" charset="0"/>
      <p:regular r:id="rId26"/>
      <p:bold r:id="rId27"/>
      <p:italic r:id="rId28"/>
      <p:boldItalic r:id="rId29"/>
    </p:embeddedFont>
    <p:embeddedFont>
      <p:font typeface="Barlow Bold" panose="00000800000000000000" charset="0"/>
      <p:regular r:id="rId30"/>
    </p:embeddedFont>
    <p:embeddedFont>
      <p:font typeface="Barlow Semi-Bold" panose="020B0604020202020204" charset="0"/>
      <p:regular r:id="rId31"/>
    </p:embeddedFont>
    <p:embeddedFont>
      <p:font typeface="Bernoru SemiCondensed" panose="020B0604020202020204" charset="0"/>
      <p:regular r:id="rId32"/>
    </p:embeddedFont>
    <p:embeddedFont>
      <p:font typeface="Century Gothic Paneuropean" panose="020B0604020202020204" charset="0"/>
      <p:regular r:id="rId33"/>
    </p:embeddedFont>
    <p:embeddedFont>
      <p:font typeface="Century Gothic Paneuropean Bold" panose="020B0604020202020204" charset="0"/>
      <p:regular r:id="rId34"/>
    </p:embeddedFont>
    <p:embeddedFont>
      <p:font typeface="Chunk Five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D178E9-CF8D-408B-A0B3-FC5D3EF5B2BE}" v="6" dt="2025-09-24T19:10:18.6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2D2B-3CFE-635C-24EE-33F520F58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462D0-6CC4-239D-7EBC-FEFA01590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528F0-36DA-C472-E237-FDCD423E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056F-17CC-FBB1-30D4-777F0BFF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2061-1CFB-FFBB-2B21-C47D9F2C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62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A780-AEEC-AFF0-9C39-D89F7D49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6F532-3D6E-2827-FA32-7D5773507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E144-045B-BDD4-9A00-AE4B8973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F3BA-B386-BA13-9091-4614808C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CD5E-DDDC-5462-8072-5EC07374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5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2F3B7-779A-75C8-F359-2BF090F61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71D8D-129B-3D47-A456-632CE02D2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5A4F-8A2B-A14E-F49F-43096DCB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9AEDA-041F-B6B2-0B81-107ECA1ED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B2F02-9875-89CF-9043-40F81650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7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F53E-AD96-2B7D-C061-8DE6087DF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A37C-27A2-C0C5-B5DF-7914BF88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10A1-23F0-8B42-CB82-EB2AA6F79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972DE-D932-616C-F552-7EDB7120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E45F9-7848-E393-4C32-99B3E061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2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6A72-7871-8111-61BC-962824E5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A28DE-164B-B38C-9E03-2DE11190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82F11-8354-5130-68CB-C6A0CF41E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90FB-A05C-AF71-6AB7-C7A9146A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304B-5454-229E-47F5-770BF22D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4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71DD-E52D-E3F5-06B7-265BD58F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E9D1-4EAE-1084-DCAE-F3C9F20CA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C542-6E6D-E92C-CEA2-F47B2C765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380A7-D8DB-62CB-4FC7-BA1E7DD3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9229-24DB-7258-0810-5482F422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7B974-ADAC-0140-E494-D81809E5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2CD7-C0F0-7A14-0EB8-1D6B5F63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FAFB8-5738-22D9-A616-3AAE72A2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47985-0E5D-5EEE-7FC4-97C451861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F6753-6440-AEF5-EC9D-4909231E0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FB7D2-B7F8-98A2-4657-0E65754FB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5DB7F1-6DA6-9702-9B25-680B7EBB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D4C39-7F08-68CF-86DE-55A0EDC3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2EC65F-4B55-4C9E-E0C9-3C88FDC8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1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F6A6-6BBF-FFEA-7E0A-46633536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EAD158-6DED-E12B-1A62-00C3534FB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AC092-CFD6-76AA-5975-022A5B15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7F367-68FB-7AF6-088A-8819FDAD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6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97D1D-CDE2-F72F-DB4A-8D36CC8E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57FAB-DADC-64F1-9C62-FFC6162E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63F69-2356-B02D-711E-37F5F2FE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01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0F10B-9B39-9E0F-DB71-7C964002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C0D3-EE58-9D0D-071B-6B1760523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38C13-3F7D-6F9C-9D9D-17415F42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C15E0-9C13-B190-12D5-001BD1BC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C2E96-082D-6E8B-9E37-B1AF840E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95402-B15C-677C-26DA-9E5F33ED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4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8EB6-944B-CA04-16FD-44E0219E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D469D-6910-C829-D7D4-4D51E22E2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3703F-FCF4-0E77-131A-98DF6C00F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12BF-F6AC-DFB0-05C4-F8F13FFD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B81C2-38F1-09E8-4CB6-F6AC1281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272E3-503A-0939-EB47-2DB184D7D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6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888DD-1A89-B445-9529-2A45ED43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B2558-0630-890B-FA6F-1B0B14390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85C7-9A3A-CE6A-6B11-BE6B44796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E07B7-F1A1-9056-E726-C3EFC194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CCA5-F747-31AF-F0CC-CA29E56BF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8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auravdukare/" TargetMode="External"/><Relationship Id="rId2" Type="http://schemas.openxmlformats.org/officeDocument/2006/relationships/hyperlink" Target="https://github.com/GauravDuka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yatri-Pansar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tprix.com/mobiles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963339" y="3298945"/>
            <a:ext cx="12361322" cy="6291775"/>
          </a:xfrm>
          <a:custGeom>
            <a:avLst/>
            <a:gdLst/>
            <a:ahLst/>
            <a:cxnLst/>
            <a:rect l="l" t="t" r="r" b="b"/>
            <a:pathLst>
              <a:path w="12361322" h="6291775">
                <a:moveTo>
                  <a:pt x="0" y="0"/>
                </a:moveTo>
                <a:lnTo>
                  <a:pt x="12361322" y="0"/>
                </a:lnTo>
                <a:lnTo>
                  <a:pt x="12361322" y="6291774"/>
                </a:lnTo>
                <a:lnTo>
                  <a:pt x="0" y="6291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051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234725" y="-64800"/>
            <a:ext cx="8517239" cy="203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6673">
                <a:solidFill>
                  <a:srgbClr val="1D4355"/>
                </a:solidFill>
                <a:latin typeface="Chunk Five"/>
                <a:ea typeface="Chunk Five"/>
                <a:cs typeface="Chunk Five"/>
                <a:sym typeface="Chunk Five"/>
              </a:rPr>
              <a:t>PROJECT TITLE</a:t>
            </a:r>
          </a:p>
          <a:p>
            <a:pPr algn="ctr">
              <a:lnSpc>
                <a:spcPts val="3090"/>
              </a:lnSpc>
            </a:pPr>
            <a:endParaRPr lang="en-US" sz="6673">
              <a:solidFill>
                <a:srgbClr val="1D4355"/>
              </a:solidFill>
              <a:latin typeface="Chunk Five"/>
              <a:ea typeface="Chunk Five"/>
              <a:cs typeface="Chunk Five"/>
              <a:sym typeface="Chunk Five"/>
            </a:endParaRPr>
          </a:p>
          <a:p>
            <a:pPr algn="ctr">
              <a:lnSpc>
                <a:spcPts val="601"/>
              </a:lnSpc>
            </a:pPr>
            <a:r>
              <a:rPr lang="en-US" sz="429">
                <a:solidFill>
                  <a:srgbClr val="1D4355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 </a:t>
            </a:r>
          </a:p>
          <a:p>
            <a:pPr algn="ctr">
              <a:lnSpc>
                <a:spcPts val="601"/>
              </a:lnSpc>
            </a:pPr>
            <a:r>
              <a:rPr lang="en-US" sz="429">
                <a:solidFill>
                  <a:srgbClr val="1D4355"/>
                </a:solidFill>
                <a:latin typeface="Bernoru SemiCondensed"/>
                <a:ea typeface="Bernoru SemiCondensed"/>
                <a:cs typeface="Bernoru SemiCondensed"/>
                <a:sym typeface="Bernoru SemiCondensed"/>
              </a:rPr>
              <a:t> </a:t>
            </a:r>
          </a:p>
          <a:p>
            <a:pPr algn="ctr">
              <a:lnSpc>
                <a:spcPts val="601"/>
              </a:lnSpc>
            </a:pPr>
            <a:endParaRPr lang="en-US" sz="429">
              <a:solidFill>
                <a:srgbClr val="1D4355"/>
              </a:solidFill>
              <a:latin typeface="Bernoru SemiCondensed"/>
              <a:ea typeface="Bernoru SemiCondensed"/>
              <a:cs typeface="Bernoru SemiCondensed"/>
              <a:sym typeface="Bernoru SemiCondensed"/>
            </a:endParaRPr>
          </a:p>
          <a:p>
            <a:pPr algn="ctr">
              <a:lnSpc>
                <a:spcPts val="601"/>
              </a:lnSpc>
            </a:pPr>
            <a:endParaRPr lang="en-US" sz="429">
              <a:solidFill>
                <a:srgbClr val="1D4355"/>
              </a:solidFill>
              <a:latin typeface="Bernoru SemiCondensed"/>
              <a:ea typeface="Bernoru SemiCondensed"/>
              <a:cs typeface="Bernoru SemiCondensed"/>
              <a:sym typeface="Bernoru SemiCondense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79636" y="1456623"/>
            <a:ext cx="14171928" cy="912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5"/>
              </a:lnSpc>
            </a:pPr>
            <a:r>
              <a:rPr lang="en-US" sz="5339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Features Really Cost In Smartphones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8633" y="914400"/>
            <a:ext cx="15108470" cy="1052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69"/>
              </a:lnSpc>
            </a:pPr>
            <a:r>
              <a:rPr lang="en-US" sz="61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CATEGORICAL COLUMNS DESCRIPTION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7683" y="2468132"/>
            <a:ext cx="16592634" cy="6254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brand_name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Name of the smartphone brand (e.g., Samsung, Apple,      OnePlus).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model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Specific model name of the smartphone.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has_5g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Indicates whether the phone supports 5G connectivity (Yes/No).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has_nfc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Shows if the device has NFC feature for contactless transactions.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has_ir_blaster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States if the smartphone includes an IR blaster(Yes/No).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processor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Full processor name used in the smartphone.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processor_brand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Brand of the processor (e.g., MediaTek, Snapdragon).</a:t>
            </a:r>
          </a:p>
          <a:p>
            <a:pPr marL="748196" lvl="1" indent="-374098" algn="l">
              <a:lnSpc>
                <a:spcPts val="4851"/>
              </a:lnSpc>
              <a:buFont typeface="Arial"/>
              <a:buChar char="•"/>
            </a:pPr>
            <a:r>
              <a:rPr lang="en-US" sz="3465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num_cores</a:t>
            </a:r>
            <a:r>
              <a:rPr lang="en-US" sz="3465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Number of CPU cores in the processor.</a:t>
            </a:r>
          </a:p>
          <a:p>
            <a:pPr marL="769942" lvl="1" indent="-384971" algn="l">
              <a:lnSpc>
                <a:spcPts val="4992"/>
              </a:lnSpc>
              <a:buFont typeface="Arial"/>
              <a:buChar char="•"/>
            </a:pPr>
            <a:r>
              <a:rPr lang="en-US" sz="3566" b="1" dirty="0" err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os</a:t>
            </a:r>
            <a:r>
              <a:rPr lang="en-US" sz="3566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Operating system running on the smartphone (e.g., Android, iOS).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9772" y="1607627"/>
            <a:ext cx="11985798" cy="4852382"/>
          </a:xfrm>
          <a:custGeom>
            <a:avLst/>
            <a:gdLst/>
            <a:ahLst/>
            <a:cxnLst/>
            <a:rect l="l" t="t" r="r" b="b"/>
            <a:pathLst>
              <a:path w="11985798" h="4852382">
                <a:moveTo>
                  <a:pt x="0" y="0"/>
                </a:moveTo>
                <a:lnTo>
                  <a:pt x="11985798" y="0"/>
                </a:lnTo>
                <a:lnTo>
                  <a:pt x="11985798" y="4852382"/>
                </a:lnTo>
                <a:lnTo>
                  <a:pt x="0" y="4852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44948" y="1638554"/>
            <a:ext cx="5866585" cy="4790527"/>
          </a:xfrm>
          <a:custGeom>
            <a:avLst/>
            <a:gdLst/>
            <a:ahLst/>
            <a:cxnLst/>
            <a:rect l="l" t="t" r="r" b="b"/>
            <a:pathLst>
              <a:path w="5866585" h="4790527">
                <a:moveTo>
                  <a:pt x="0" y="0"/>
                </a:moveTo>
                <a:lnTo>
                  <a:pt x="5866585" y="0"/>
                </a:lnTo>
                <a:lnTo>
                  <a:pt x="5866585" y="4790527"/>
                </a:lnTo>
                <a:lnTo>
                  <a:pt x="0" y="4790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7890" y="363471"/>
            <a:ext cx="15108470" cy="663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"/>
              </a:lnSpc>
            </a:pPr>
            <a:r>
              <a:rPr lang="en-US" sz="38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UNIVARIATE ANALYSIS ON NUMERICAL COLUMNS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7890" y="6821748"/>
            <a:ext cx="17066369" cy="302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440" b="1" dirty="0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 </a:t>
            </a:r>
          </a:p>
          <a:p>
            <a:pPr marL="526859" lvl="1" indent="-263429" algn="l">
              <a:lnSpc>
                <a:spcPts val="3416"/>
              </a:lnSpc>
              <a:buFont typeface="Arial"/>
              <a:buChar char="•"/>
            </a:pPr>
            <a:r>
              <a:rPr lang="en-US" sz="2440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Most smartphones in the dataset are concentrated within the budget to mid-range price segment (less than 25,000).</a:t>
            </a:r>
          </a:p>
          <a:p>
            <a:pPr marL="526859" lvl="1" indent="-263429" algn="l">
              <a:lnSpc>
                <a:spcPts val="3416"/>
              </a:lnSpc>
              <a:buFont typeface="Arial"/>
              <a:buChar char="•"/>
            </a:pPr>
            <a:r>
              <a:rPr lang="en-US" sz="2440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Most smartphones in the dataset have specification scores clustered in the range of 75–85, reflecting mid-to-high performance levels.</a:t>
            </a:r>
          </a:p>
          <a:p>
            <a:pPr marL="526859" lvl="1" indent="-263429" algn="l">
              <a:lnSpc>
                <a:spcPts val="3416"/>
              </a:lnSpc>
              <a:buFont typeface="Arial"/>
              <a:buChar char="•"/>
            </a:pPr>
            <a:r>
              <a:rPr lang="en-US" sz="2440" dirty="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Most smartphones in the dataset have processor speeds clustered between 2.0–2.5 GHz, indicating a balanced performance range.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8570" y="1386835"/>
            <a:ext cx="14530859" cy="5790121"/>
          </a:xfrm>
          <a:custGeom>
            <a:avLst/>
            <a:gdLst/>
            <a:ahLst/>
            <a:cxnLst/>
            <a:rect l="l" t="t" r="r" b="b"/>
            <a:pathLst>
              <a:path w="14530859" h="5790121">
                <a:moveTo>
                  <a:pt x="0" y="0"/>
                </a:moveTo>
                <a:lnTo>
                  <a:pt x="14530860" y="0"/>
                </a:lnTo>
                <a:lnTo>
                  <a:pt x="14530860" y="5790121"/>
                </a:lnTo>
                <a:lnTo>
                  <a:pt x="0" y="57901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30386" y="224197"/>
            <a:ext cx="3827227" cy="663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49"/>
              </a:lnSpc>
            </a:pPr>
            <a:r>
              <a:rPr lang="en-US" sz="38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BOXPLOT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07189" y="7369563"/>
            <a:ext cx="15673623" cy="1888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Boxplot analysis reveals the presence of outliers in both the price and rating columns.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3035" y="1028700"/>
            <a:ext cx="7458246" cy="6497244"/>
          </a:xfrm>
          <a:custGeom>
            <a:avLst/>
            <a:gdLst/>
            <a:ahLst/>
            <a:cxnLst/>
            <a:rect l="l" t="t" r="r" b="b"/>
            <a:pathLst>
              <a:path w="7458246" h="6497244">
                <a:moveTo>
                  <a:pt x="0" y="0"/>
                </a:moveTo>
                <a:lnTo>
                  <a:pt x="7458246" y="0"/>
                </a:lnTo>
                <a:lnTo>
                  <a:pt x="7458246" y="6497244"/>
                </a:lnTo>
                <a:lnTo>
                  <a:pt x="0" y="6497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64709" y="1028700"/>
            <a:ext cx="7283080" cy="6835626"/>
          </a:xfrm>
          <a:custGeom>
            <a:avLst/>
            <a:gdLst/>
            <a:ahLst/>
            <a:cxnLst/>
            <a:rect l="l" t="t" r="r" b="b"/>
            <a:pathLst>
              <a:path w="7283080" h="6835626">
                <a:moveTo>
                  <a:pt x="0" y="0"/>
                </a:moveTo>
                <a:lnTo>
                  <a:pt x="7283081" y="0"/>
                </a:lnTo>
                <a:lnTo>
                  <a:pt x="7283081" y="6835626"/>
                </a:lnTo>
                <a:lnTo>
                  <a:pt x="0" y="6835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9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7619335"/>
            <a:ext cx="16592032" cy="2284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6"/>
              </a:lnSpc>
            </a:pPr>
            <a:r>
              <a:rPr lang="en-US" sz="284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548448" lvl="1" indent="-274224" algn="l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Realme, Samsung, and Vivo dominate the dataset with the highest number of smartphone models compared to other brands.</a:t>
            </a:r>
          </a:p>
          <a:p>
            <a:pPr marL="548448" lvl="1" indent="-274224" algn="l">
              <a:lnSpc>
                <a:spcPts val="3556"/>
              </a:lnSpc>
              <a:buFont typeface="Arial"/>
              <a:buChar char="•"/>
            </a:pPr>
            <a:r>
              <a:rPr lang="en-US" sz="25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indicates that Snapdragon and MediaTek are the most common processor brands, powering the majority of smartphones in the dataset.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3262" y="71981"/>
            <a:ext cx="16436038" cy="114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9"/>
              </a:lnSpc>
            </a:pPr>
            <a:r>
              <a:rPr lang="en-US" sz="43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UNIVARIATE ANALYSIS ON CATEGORICAL COLUMNS</a:t>
            </a:r>
          </a:p>
          <a:p>
            <a:pPr algn="ctr">
              <a:lnSpc>
                <a:spcPts val="2929"/>
              </a:lnSpc>
            </a:pPr>
            <a:endParaRPr lang="en-US" sz="43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47104"/>
            <a:ext cx="5689644" cy="5925260"/>
          </a:xfrm>
          <a:custGeom>
            <a:avLst/>
            <a:gdLst/>
            <a:ahLst/>
            <a:cxnLst/>
            <a:rect l="l" t="t" r="r" b="b"/>
            <a:pathLst>
              <a:path w="5689644" h="5925260">
                <a:moveTo>
                  <a:pt x="0" y="0"/>
                </a:moveTo>
                <a:lnTo>
                  <a:pt x="5689644" y="0"/>
                </a:lnTo>
                <a:lnTo>
                  <a:pt x="5689644" y="5925260"/>
                </a:lnTo>
                <a:lnTo>
                  <a:pt x="0" y="5925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96" r="-78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71134" y="1108628"/>
            <a:ext cx="5800361" cy="5925744"/>
          </a:xfrm>
          <a:custGeom>
            <a:avLst/>
            <a:gdLst/>
            <a:ahLst/>
            <a:cxnLst/>
            <a:rect l="l" t="t" r="r" b="b"/>
            <a:pathLst>
              <a:path w="5800361" h="5925744">
                <a:moveTo>
                  <a:pt x="0" y="0"/>
                </a:moveTo>
                <a:lnTo>
                  <a:pt x="5800361" y="0"/>
                </a:lnTo>
                <a:lnTo>
                  <a:pt x="5800361" y="5925744"/>
                </a:lnTo>
                <a:lnTo>
                  <a:pt x="0" y="5925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584" b="-586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331929" y="1090602"/>
            <a:ext cx="5730208" cy="6074622"/>
          </a:xfrm>
          <a:custGeom>
            <a:avLst/>
            <a:gdLst/>
            <a:ahLst/>
            <a:cxnLst/>
            <a:rect l="l" t="t" r="r" b="b"/>
            <a:pathLst>
              <a:path w="5730208" h="6074622">
                <a:moveTo>
                  <a:pt x="0" y="0"/>
                </a:moveTo>
                <a:lnTo>
                  <a:pt x="5730208" y="0"/>
                </a:lnTo>
                <a:lnTo>
                  <a:pt x="5730208" y="6074622"/>
                </a:lnTo>
                <a:lnTo>
                  <a:pt x="0" y="607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441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1928" y="7215214"/>
            <a:ext cx="17124145" cy="261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276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531551" lvl="1" indent="-265776" algn="l">
              <a:lnSpc>
                <a:spcPts val="3446"/>
              </a:lnSpc>
              <a:buFont typeface="Arial"/>
              <a:buChar char="•"/>
            </a:pPr>
            <a:r>
              <a:rPr lang="en-US" sz="2462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pie chart shows that a vast majority of smartphones (80.97%) support 5G connectivity, while only 19.03% lack this feature.</a:t>
            </a:r>
          </a:p>
          <a:p>
            <a:pPr marL="531551" lvl="1" indent="-265776" algn="l">
              <a:lnSpc>
                <a:spcPts val="3446"/>
              </a:lnSpc>
              <a:buFont typeface="Arial"/>
              <a:buChar char="•"/>
            </a:pPr>
            <a:r>
              <a:rPr lang="en-US" sz="2462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pie chart reveals that 61.74% of smartphones are equipped with NFC, while 38.26% do not have this feature.</a:t>
            </a:r>
          </a:p>
          <a:p>
            <a:pPr marL="531551" lvl="1" indent="-265776" algn="l">
              <a:lnSpc>
                <a:spcPts val="3446"/>
              </a:lnSpc>
              <a:buFont typeface="Arial"/>
              <a:buChar char="•"/>
            </a:pPr>
            <a:r>
              <a:rPr lang="en-US" sz="2462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pie chart shows that 74.85% of smartphones have an IR blaster, while 25.15% lack this feature.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71134" y="-104775"/>
            <a:ext cx="5154795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PIE CHART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99919" y="1215452"/>
            <a:ext cx="11248285" cy="4360611"/>
          </a:xfrm>
          <a:custGeom>
            <a:avLst/>
            <a:gdLst/>
            <a:ahLst/>
            <a:cxnLst/>
            <a:rect l="l" t="t" r="r" b="b"/>
            <a:pathLst>
              <a:path w="11248285" h="4360611">
                <a:moveTo>
                  <a:pt x="0" y="0"/>
                </a:moveTo>
                <a:lnTo>
                  <a:pt x="11248286" y="0"/>
                </a:lnTo>
                <a:lnTo>
                  <a:pt x="11248286" y="4360611"/>
                </a:lnTo>
                <a:lnTo>
                  <a:pt x="0" y="4360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359614" y="5776088"/>
            <a:ext cx="11088591" cy="4321564"/>
          </a:xfrm>
          <a:custGeom>
            <a:avLst/>
            <a:gdLst/>
            <a:ahLst/>
            <a:cxnLst/>
            <a:rect l="l" t="t" r="r" b="b"/>
            <a:pathLst>
              <a:path w="11088591" h="4321564">
                <a:moveTo>
                  <a:pt x="0" y="0"/>
                </a:moveTo>
                <a:lnTo>
                  <a:pt x="11088591" y="0"/>
                </a:lnTo>
                <a:lnTo>
                  <a:pt x="11088591" y="4321563"/>
                </a:lnTo>
                <a:lnTo>
                  <a:pt x="0" y="4321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56062" y="238625"/>
            <a:ext cx="16358052" cy="778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(NUMERECAL VS NUMERICAL)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36856" y="5521209"/>
            <a:ext cx="11834590" cy="4631796"/>
          </a:xfrm>
          <a:custGeom>
            <a:avLst/>
            <a:gdLst/>
            <a:ahLst/>
            <a:cxnLst/>
            <a:rect l="l" t="t" r="r" b="b"/>
            <a:pathLst>
              <a:path w="11834590" h="4631796">
                <a:moveTo>
                  <a:pt x="0" y="0"/>
                </a:moveTo>
                <a:lnTo>
                  <a:pt x="11834590" y="0"/>
                </a:lnTo>
                <a:lnTo>
                  <a:pt x="11834590" y="4631796"/>
                </a:lnTo>
                <a:lnTo>
                  <a:pt x="0" y="4631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04815" y="985838"/>
            <a:ext cx="11498672" cy="4535371"/>
          </a:xfrm>
          <a:custGeom>
            <a:avLst/>
            <a:gdLst/>
            <a:ahLst/>
            <a:cxnLst/>
            <a:rect l="l" t="t" r="r" b="b"/>
            <a:pathLst>
              <a:path w="11498672" h="4535371">
                <a:moveTo>
                  <a:pt x="0" y="0"/>
                </a:moveTo>
                <a:lnTo>
                  <a:pt x="11498672" y="0"/>
                </a:lnTo>
                <a:lnTo>
                  <a:pt x="11498672" y="4535371"/>
                </a:lnTo>
                <a:lnTo>
                  <a:pt x="0" y="45353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1705" y="60647"/>
            <a:ext cx="16757595" cy="1774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6"/>
              </a:lnSpc>
            </a:pPr>
            <a:r>
              <a:rPr lang="en-US" sz="429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(NUMERECAL VS NUMERICAL)</a:t>
            </a:r>
          </a:p>
          <a:p>
            <a:pPr algn="ctr">
              <a:lnSpc>
                <a:spcPts val="8414"/>
              </a:lnSpc>
            </a:pPr>
            <a:endParaRPr lang="en-US" sz="4290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784" y="2567374"/>
            <a:ext cx="16658433" cy="5717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scatter plots reveal a positive correlation between price and key specifications—processor speed, RAM capacity, internal storage, and specification score—indicating that higher-priced smartphones generally offer better performance and features.</a:t>
            </a:r>
          </a:p>
          <a:p>
            <a:pPr algn="l">
              <a:lnSpc>
                <a:spcPts val="5096"/>
              </a:lnSpc>
            </a:pPr>
            <a:endParaRPr lang="en-US" sz="3640" spc="14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The scatter plots indicate a positive correlation between specification score and key hardware features—processor speed, RAM capacity, internal storage, and resolution width—showing that smartphones with higher specs tend to achieve higher specification scores.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64710" y="254948"/>
            <a:ext cx="9969717" cy="1319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69"/>
              </a:lnSpc>
            </a:pPr>
            <a:r>
              <a:rPr lang="en-US" sz="7692" b="1" u="sng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Observations :-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462342" y="903333"/>
            <a:ext cx="7127003" cy="6091693"/>
          </a:xfrm>
          <a:custGeom>
            <a:avLst/>
            <a:gdLst/>
            <a:ahLst/>
            <a:cxnLst/>
            <a:rect l="l" t="t" r="r" b="b"/>
            <a:pathLst>
              <a:path w="7127003" h="6091693">
                <a:moveTo>
                  <a:pt x="0" y="0"/>
                </a:moveTo>
                <a:lnTo>
                  <a:pt x="7127003" y="0"/>
                </a:lnTo>
                <a:lnTo>
                  <a:pt x="7127003" y="6091693"/>
                </a:lnTo>
                <a:lnTo>
                  <a:pt x="0" y="60916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903333"/>
            <a:ext cx="7578430" cy="6077658"/>
          </a:xfrm>
          <a:custGeom>
            <a:avLst/>
            <a:gdLst/>
            <a:ahLst/>
            <a:cxnLst/>
            <a:rect l="l" t="t" r="r" b="b"/>
            <a:pathLst>
              <a:path w="7578430" h="6077658">
                <a:moveTo>
                  <a:pt x="0" y="0"/>
                </a:moveTo>
                <a:lnTo>
                  <a:pt x="7578430" y="0"/>
                </a:lnTo>
                <a:lnTo>
                  <a:pt x="7578430" y="6077659"/>
                </a:lnTo>
                <a:lnTo>
                  <a:pt x="0" y="6077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9171" y="-85725"/>
            <a:ext cx="17627385" cy="1526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5"/>
              </a:lnSpc>
            </a:pPr>
            <a:r>
              <a:rPr lang="en-US" sz="4411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(NUMERECAL VS CATEGORICAL)</a:t>
            </a:r>
          </a:p>
          <a:p>
            <a:pPr algn="ctr">
              <a:lnSpc>
                <a:spcPts val="6175"/>
              </a:lnSpc>
            </a:pPr>
            <a:endParaRPr lang="en-US" sz="4411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2626" y="6923842"/>
            <a:ext cx="17582749" cy="247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488867" lvl="1" indent="-244433" algn="l">
              <a:lnSpc>
                <a:spcPts val="3170"/>
              </a:lnSpc>
              <a:buFont typeface="Arial"/>
              <a:buChar char="•"/>
            </a:pPr>
            <a:r>
              <a:rPr lang="en-US" sz="2264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Apple, Google, Samsung, and OnePlus have the highest average prices (above ₹40,000), Nothing, Vivo, iQOO, Oppo, and Motorola fall in the mid-range (₹20,000–₹30,000), while Tecno, Xiaomi, Realme, Infinix, Poco, and Lava are priced in the budget segment (₹10,000–₹20,000), highlighting clear pricing tiers across brands.</a:t>
            </a:r>
          </a:p>
          <a:p>
            <a:pPr marL="488867" lvl="1" indent="-244433" algn="l">
              <a:lnSpc>
                <a:spcPts val="3170"/>
              </a:lnSpc>
              <a:buFont typeface="Arial"/>
              <a:buChar char="•"/>
            </a:pPr>
            <a:r>
              <a:rPr lang="en-US" sz="2264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OnePlus and iQOO smartphones have the highest average fast-charging capacity (above 70W), while Oppo, Vivo, Realme, and Nothing offer moderate fast-charging speeds ranging from 45–60W</a:t>
            </a:r>
            <a:r>
              <a:rPr lang="en-US" sz="2264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105" y="1110024"/>
            <a:ext cx="6069373" cy="4563325"/>
          </a:xfrm>
          <a:custGeom>
            <a:avLst/>
            <a:gdLst/>
            <a:ahLst/>
            <a:cxnLst/>
            <a:rect l="l" t="t" r="r" b="b"/>
            <a:pathLst>
              <a:path w="6069373" h="4563325">
                <a:moveTo>
                  <a:pt x="0" y="0"/>
                </a:moveTo>
                <a:lnTo>
                  <a:pt x="6069373" y="0"/>
                </a:lnTo>
                <a:lnTo>
                  <a:pt x="6069373" y="4563325"/>
                </a:lnTo>
                <a:lnTo>
                  <a:pt x="0" y="4563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180185" y="1191927"/>
            <a:ext cx="5954521" cy="4372046"/>
          </a:xfrm>
          <a:custGeom>
            <a:avLst/>
            <a:gdLst/>
            <a:ahLst/>
            <a:cxnLst/>
            <a:rect l="l" t="t" r="r" b="b"/>
            <a:pathLst>
              <a:path w="5954521" h="4372046">
                <a:moveTo>
                  <a:pt x="0" y="0"/>
                </a:moveTo>
                <a:lnTo>
                  <a:pt x="5954520" y="0"/>
                </a:lnTo>
                <a:lnTo>
                  <a:pt x="5954520" y="4372046"/>
                </a:lnTo>
                <a:lnTo>
                  <a:pt x="0" y="4372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07773" y="1110024"/>
            <a:ext cx="5872412" cy="4395167"/>
          </a:xfrm>
          <a:custGeom>
            <a:avLst/>
            <a:gdLst/>
            <a:ahLst/>
            <a:cxnLst/>
            <a:rect l="l" t="t" r="r" b="b"/>
            <a:pathLst>
              <a:path w="5872412" h="4395167">
                <a:moveTo>
                  <a:pt x="0" y="0"/>
                </a:moveTo>
                <a:lnTo>
                  <a:pt x="5872412" y="0"/>
                </a:lnTo>
                <a:lnTo>
                  <a:pt x="5872412" y="4395168"/>
                </a:lnTo>
                <a:lnTo>
                  <a:pt x="0" y="4395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37505" y="89566"/>
            <a:ext cx="17595574" cy="1491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9"/>
              </a:lnSpc>
            </a:pPr>
            <a:r>
              <a:rPr lang="en-US" sz="42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(NUMERECAL VS CATEGORICAL)</a:t>
            </a:r>
          </a:p>
          <a:p>
            <a:pPr algn="ctr">
              <a:lnSpc>
                <a:spcPts val="6009"/>
              </a:lnSpc>
            </a:pPr>
            <a:endParaRPr lang="en-US" sz="42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9254" y="6002123"/>
            <a:ext cx="17129493" cy="3318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640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505269" lvl="1" indent="-252635" algn="l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the median price of 5G smartphones is ₹22,999, while non-5G smartphones have a median price of ₹8,499, indicating that 5G-enabled devices are generally priced significantly higher; median was used as a measure due to the presence of outliers in the price column.</a:t>
            </a:r>
          </a:p>
          <a:p>
            <a:pPr marL="505269" lvl="1" indent="-252635" algn="l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smartphones with NFC have a median price of ₹34,999, while those without NFC have a median price of ₹13,998, indicating that NFC-enabled devices are generally more expensive.</a:t>
            </a:r>
          </a:p>
          <a:p>
            <a:pPr marL="505269" lvl="1" indent="-252635" algn="l">
              <a:lnSpc>
                <a:spcPts val="3276"/>
              </a:lnSpc>
              <a:buFont typeface="Arial"/>
              <a:buChar char="•"/>
            </a:pPr>
            <a:r>
              <a:rPr lang="en-US" sz="2340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bar plot shows that smartphones with an IR blaster have a median price of ₹24,599, while those without it have a median price of ₹17,999, suggesting that devices with IR blasters tend to be priced higher.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09201" y="256443"/>
            <a:ext cx="8537178" cy="1302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29"/>
              </a:lnSpc>
            </a:pPr>
            <a:r>
              <a:rPr lang="en-US" sz="7592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About Me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890815"/>
            <a:ext cx="16230600" cy="6425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 am Gaurav </a:t>
            </a:r>
            <a:r>
              <a:rPr lang="en-US" sz="3288" spc="13" dirty="0" err="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Dukare</a:t>
            </a: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, a recent MCA graduate from Bharti Vidyapeeth with a strong foundation in computer applications and a keen interest in leveraging technology to solve real-world problems. </a:t>
            </a:r>
          </a:p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 Currently, I am pursuing a Data Science course to further develop my analytical and programming skills</a:t>
            </a:r>
          </a:p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 chose this field because Data is the new fuel for decision-making, and I am passionate about uncovering insights hidden within datasets.</a:t>
            </a:r>
          </a:p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 enjoy solving real-world problems using data-driven approaches.</a:t>
            </a:r>
          </a:p>
          <a:p>
            <a:pPr marL="709983" lvl="1" indent="-354991" algn="l">
              <a:lnSpc>
                <a:spcPts val="4603"/>
              </a:lnSpc>
              <a:buFont typeface="Arial"/>
              <a:buChar char="•"/>
            </a:pP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Here are my GitHub and LinkedIn profiles:</a:t>
            </a:r>
          </a:p>
          <a:p>
            <a:pPr>
              <a:lnSpc>
                <a:spcPts val="4603"/>
              </a:lnSpc>
            </a:pP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       </a:t>
            </a: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 https://github.com/GauravDukare   </a:t>
            </a:r>
            <a:endParaRPr lang="en-US" sz="3288" spc="13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ts val="4603"/>
              </a:lnSpc>
            </a:pP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        </a:t>
            </a:r>
            <a:r>
              <a:rPr lang="en-US" sz="3288" spc="13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  <a:hlinkClick r:id="rId3"/>
              </a:rPr>
              <a:t>https://www.linkedin.com/in/gauravdukare/</a:t>
            </a:r>
            <a:endParaRPr lang="en-US" sz="3288" spc="13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  <a:hlinkClick r:id="rId4" tooltip="https://github.com/Gayatri-Pansare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8521" y="2076857"/>
            <a:ext cx="8112083" cy="6964920"/>
          </a:xfrm>
          <a:custGeom>
            <a:avLst/>
            <a:gdLst/>
            <a:ahLst/>
            <a:cxnLst/>
            <a:rect l="l" t="t" r="r" b="b"/>
            <a:pathLst>
              <a:path w="8112083" h="6964920">
                <a:moveTo>
                  <a:pt x="0" y="0"/>
                </a:moveTo>
                <a:lnTo>
                  <a:pt x="8112083" y="0"/>
                </a:lnTo>
                <a:lnTo>
                  <a:pt x="8112083" y="6964919"/>
                </a:lnTo>
                <a:lnTo>
                  <a:pt x="0" y="6964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778715" y="2076857"/>
            <a:ext cx="8955368" cy="6635462"/>
          </a:xfrm>
          <a:custGeom>
            <a:avLst/>
            <a:gdLst/>
            <a:ahLst/>
            <a:cxnLst/>
            <a:rect l="l" t="t" r="r" b="b"/>
            <a:pathLst>
              <a:path w="8955368" h="6635462">
                <a:moveTo>
                  <a:pt x="0" y="0"/>
                </a:moveTo>
                <a:lnTo>
                  <a:pt x="8955367" y="0"/>
                </a:lnTo>
                <a:lnTo>
                  <a:pt x="8955367" y="6635461"/>
                </a:lnTo>
                <a:lnTo>
                  <a:pt x="0" y="6635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39" r="-63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68640" y="705273"/>
            <a:ext cx="17550720" cy="1685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45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(CATEGORICAL VS CATEGORICAL)</a:t>
            </a:r>
          </a:p>
          <a:p>
            <a:pPr algn="ctr">
              <a:lnSpc>
                <a:spcPts val="7269"/>
              </a:lnSpc>
            </a:pPr>
            <a:endParaRPr lang="en-US" sz="45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321619" y="2094893"/>
            <a:ext cx="8643303" cy="6347087"/>
          </a:xfrm>
          <a:custGeom>
            <a:avLst/>
            <a:gdLst/>
            <a:ahLst/>
            <a:cxnLst/>
            <a:rect l="l" t="t" r="r" b="b"/>
            <a:pathLst>
              <a:path w="8643303" h="6347087">
                <a:moveTo>
                  <a:pt x="0" y="0"/>
                </a:moveTo>
                <a:lnTo>
                  <a:pt x="8643303" y="0"/>
                </a:lnTo>
                <a:lnTo>
                  <a:pt x="8643303" y="6347087"/>
                </a:lnTo>
                <a:lnTo>
                  <a:pt x="0" y="6347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5803" y="2045347"/>
            <a:ext cx="8818197" cy="6446179"/>
          </a:xfrm>
          <a:custGeom>
            <a:avLst/>
            <a:gdLst/>
            <a:ahLst/>
            <a:cxnLst/>
            <a:rect l="l" t="t" r="r" b="b"/>
            <a:pathLst>
              <a:path w="8818197" h="6446179">
                <a:moveTo>
                  <a:pt x="0" y="0"/>
                </a:moveTo>
                <a:lnTo>
                  <a:pt x="8818197" y="0"/>
                </a:lnTo>
                <a:lnTo>
                  <a:pt x="8818197" y="6446179"/>
                </a:lnTo>
                <a:lnTo>
                  <a:pt x="0" y="64461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4480" y="542127"/>
            <a:ext cx="17219039" cy="1552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BIVARIATE ANALYSIS (CATEGORICAL VS CATEGORICAL)</a:t>
            </a:r>
          </a:p>
          <a:p>
            <a:pPr algn="ctr">
              <a:lnSpc>
                <a:spcPts val="6289"/>
              </a:lnSpc>
            </a:pPr>
            <a:endParaRPr lang="en-US" sz="44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60250"/>
            <a:ext cx="12113916" cy="9326750"/>
          </a:xfrm>
          <a:custGeom>
            <a:avLst/>
            <a:gdLst/>
            <a:ahLst/>
            <a:cxnLst/>
            <a:rect l="l" t="t" r="r" b="b"/>
            <a:pathLst>
              <a:path w="12113916" h="9326750">
                <a:moveTo>
                  <a:pt x="0" y="0"/>
                </a:moveTo>
                <a:lnTo>
                  <a:pt x="12113916" y="0"/>
                </a:lnTo>
                <a:lnTo>
                  <a:pt x="12113916" y="9326750"/>
                </a:lnTo>
                <a:lnTo>
                  <a:pt x="0" y="932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43496" y="141005"/>
            <a:ext cx="7529506" cy="1552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MULTIVARIATE ANALYSIS </a:t>
            </a:r>
          </a:p>
          <a:p>
            <a:pPr algn="ctr">
              <a:lnSpc>
                <a:spcPts val="6289"/>
              </a:lnSpc>
            </a:pPr>
            <a:endParaRPr lang="en-US" sz="4492" b="1">
              <a:solidFill>
                <a:srgbClr val="1D4355"/>
              </a:solidFill>
              <a:latin typeface="Century Gothic Paneuropean Bold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381116" y="1081403"/>
            <a:ext cx="5737222" cy="6473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5"/>
              </a:lnSpc>
            </a:pPr>
            <a:r>
              <a:rPr lang="en-US" sz="318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Observation:-</a:t>
            </a:r>
          </a:p>
          <a:p>
            <a:pPr marL="600948" lvl="1" indent="-300474" algn="l">
              <a:lnSpc>
                <a:spcPts val="3896"/>
              </a:lnSpc>
              <a:buFont typeface="Arial"/>
              <a:buChar char="•"/>
            </a:pPr>
            <a:r>
              <a:rPr lang="en-US" sz="278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heatmap shows that price has weak correlations with battery capacity (-0.21), fast charging (0.15), screen size (0.31), refresh rate (0.21), number of rear cameras (0.35), primary rear camera (0.32), and primary front camera (0.22), indicating that these features have only a weak relationship with smartphone price.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1778" y="707604"/>
            <a:ext cx="8537178" cy="140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 u="sng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00340"/>
            <a:ext cx="16227176" cy="581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6"/>
              </a:lnSpc>
            </a:pPr>
            <a:endParaRPr dirty="0"/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Most smartphones are priced less than 25,000 with specification scores of 75–85.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Realme, Samsung, and Vivo dominate in model count, while Apple, Google, Samsung, and OnePlus are the most expensive.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Higher specs—processor speed, RAM, storage, display resolution and camera—generally correlate with higher prices and specification scores. </a:t>
            </a:r>
          </a:p>
          <a:p>
            <a:pPr marL="785932" lvl="1" indent="-392966" algn="l">
              <a:lnSpc>
                <a:spcPts val="5096"/>
              </a:lnSpc>
              <a:buFont typeface="Arial"/>
              <a:buChar char="•"/>
            </a:pPr>
            <a:r>
              <a:rPr lang="en-US" sz="3640" spc="14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Features like 5G, NFC, and IR blaster are more common in costlier devices, while some hardware features show only a weak effect on price.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2194" y="3358600"/>
            <a:ext cx="12387037" cy="204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1D4355"/>
                </a:solidFill>
                <a:latin typeface="Barlow Bold"/>
                <a:ea typeface="Barlow Bold"/>
                <a:cs typeface="Barlow Bold"/>
                <a:sym typeface="Barlow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365B6D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124017" y="3832457"/>
            <a:ext cx="1282778" cy="1222648"/>
            <a:chOff x="0" y="0"/>
            <a:chExt cx="812800" cy="7747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865693" y="3790104"/>
            <a:ext cx="1371649" cy="1307353"/>
            <a:chOff x="0" y="0"/>
            <a:chExt cx="812800" cy="7747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774700"/>
            </a:xfrm>
            <a:custGeom>
              <a:avLst/>
              <a:gdLst/>
              <a:ahLst/>
              <a:cxnLst/>
              <a:rect l="l" t="t" r="r" b="b"/>
              <a:pathLst>
                <a:path w="812800" h="7747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228600" y="219075"/>
              <a:ext cx="355600" cy="390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0542" y="452341"/>
            <a:ext cx="7914843" cy="1053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23"/>
              </a:lnSpc>
            </a:pPr>
            <a:r>
              <a:rPr lang="en-US" sz="6159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0542" y="2028967"/>
            <a:ext cx="16488758" cy="2646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395" lvl="1" indent="-328198" algn="l">
              <a:lnSpc>
                <a:spcPts val="4256"/>
              </a:lnSpc>
              <a:buFont typeface="Arial"/>
              <a:buChar char="•"/>
            </a:pPr>
            <a:r>
              <a:rPr lang="en-US" sz="3040" spc="12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In the rapidly evolving smartphone market, consumers face difficulty identifying devices that offer optimal value for money. </a:t>
            </a:r>
          </a:p>
          <a:p>
            <a:pPr marL="656395" lvl="1" indent="-328198" algn="l">
              <a:lnSpc>
                <a:spcPts val="4256"/>
              </a:lnSpc>
              <a:buFont typeface="Arial"/>
              <a:buChar char="•"/>
            </a:pPr>
            <a:r>
              <a:rPr lang="en-US" sz="3040" spc="12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This project aims to analyze a dataset of smartphones—scraped from e-commerce platforms—to uncover patterns between pricing and technical specifications (such as RAM, storage, battery capacity, NFC, IR Blaster and processor type).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51412"/>
            <a:ext cx="16488758" cy="3117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6"/>
              </a:lnSpc>
            </a:pPr>
            <a:endParaRPr dirty="0"/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Identify the most influential features affecting smartphone pricing.</a:t>
            </a:r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Cluster smartphones into value tiers (e.g., budget, mid-range, premium) to assist buyers in making informed decisions.</a:t>
            </a:r>
          </a:p>
          <a:p>
            <a:pPr marL="656395" lvl="1" indent="-328198" algn="l">
              <a:lnSpc>
                <a:spcPts val="4256"/>
              </a:lnSpc>
              <a:buFont typeface="Arial"/>
              <a:buChar char="•"/>
            </a:pPr>
            <a:r>
              <a:rPr lang="en-US" sz="3040" spc="12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Provide insights into feature-price trade-offs across brands and models.</a:t>
            </a:r>
          </a:p>
          <a:p>
            <a:pPr algn="l">
              <a:lnSpc>
                <a:spcPts val="2436"/>
              </a:lnSpc>
            </a:pPr>
            <a:endParaRPr lang="en-US" sz="3040" spc="12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5029200"/>
            <a:ext cx="427846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Objective:-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4295" y="209961"/>
            <a:ext cx="15504031" cy="1120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89"/>
              </a:lnSpc>
            </a:pPr>
            <a:r>
              <a:rPr lang="en-US" sz="6492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🔹 Web Scraping Process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54899" y="1680427"/>
            <a:ext cx="15304401" cy="7830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1.Identify Target Website &amp; Data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Selected </a:t>
            </a:r>
            <a:r>
              <a:rPr lang="en-US" sz="2940" u="sng" spc="11" dirty="0" err="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  <a:hlinkClick r:id="rId2" tooltip="https://www.smartprix.com/mobiles"/>
              </a:rPr>
              <a:t>Smartprix</a:t>
            </a:r>
            <a:r>
              <a:rPr lang="en-US" sz="2940" u="sng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  <a:hlinkClick r:id="rId2" tooltip="https://www.smartprix.com/mobiles"/>
              </a:rPr>
              <a:t> </a:t>
            </a: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smartphone listings.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Defined required fields (Brand, Model, Price, Features, etc.). </a:t>
            </a:r>
          </a:p>
          <a:p>
            <a:pPr algn="l">
              <a:lnSpc>
                <a:spcPts val="4116"/>
              </a:lnSpc>
            </a:pPr>
            <a:endParaRPr lang="en-US" sz="2940" spc="11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2. Set Up Environment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Installed required libraries: </a:t>
            </a:r>
            <a:r>
              <a:rPr lang="en-US" sz="2940" spc="11" dirty="0" err="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Selenium,BeutifulSoup</a:t>
            </a: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, Pandas, Time.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Configured WebDriver (e.g., </a:t>
            </a:r>
            <a:r>
              <a:rPr lang="en-US" sz="2940" spc="11" dirty="0" err="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ChromeDriver</a:t>
            </a: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) for Selenium.</a:t>
            </a:r>
          </a:p>
          <a:p>
            <a:pPr algn="l">
              <a:lnSpc>
                <a:spcPts val="4116"/>
              </a:lnSpc>
            </a:pPr>
            <a:endParaRPr lang="en-US" sz="2940" spc="11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3. Access Web Pages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Used Selenium to open dynamic web pages and handle scrolling/loading.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Automated navigation across multiple pages of smartphone listings.</a:t>
            </a:r>
          </a:p>
          <a:p>
            <a:pPr algn="l">
              <a:lnSpc>
                <a:spcPts val="4116"/>
              </a:lnSpc>
            </a:pPr>
            <a:endParaRPr lang="en-US" sz="2940" spc="11" dirty="0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116"/>
              </a:lnSpc>
            </a:pPr>
            <a:r>
              <a:rPr lang="en-US" sz="2940" b="1" dirty="0">
                <a:solidFill>
                  <a:srgbClr val="365B6D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4. Extract Page Source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Collected the raw HTML source from Selenium.</a:t>
            </a:r>
          </a:p>
          <a:p>
            <a:pPr marL="634806" lvl="1" indent="-317403" algn="l">
              <a:lnSpc>
                <a:spcPts val="4116"/>
              </a:lnSpc>
              <a:buFont typeface="Arial"/>
              <a:buChar char="•"/>
            </a:pP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Passed HTML into </a:t>
            </a:r>
            <a:r>
              <a:rPr lang="en-US" sz="2940" spc="11" dirty="0" err="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BeautifulSoup</a:t>
            </a:r>
            <a:r>
              <a:rPr lang="en-US" sz="2940" spc="11" dirty="0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 for parsing.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4633" cy="826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6450" y="834690"/>
            <a:ext cx="16230600" cy="815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6"/>
              </a:lnSpc>
            </a:pPr>
            <a:r>
              <a:rPr lang="en-US" sz="2911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5.Parse &amp; Extract Data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Located HTML tags &amp; attributes containing required information.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Extracted fields: brand, model, price, specifications, ratings, etc.</a:t>
            </a:r>
          </a:p>
          <a:p>
            <a:pPr algn="l">
              <a:lnSpc>
                <a:spcPts val="4076"/>
              </a:lnSpc>
            </a:pPr>
            <a:endParaRPr lang="en-US" sz="29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076"/>
              </a:lnSpc>
            </a:pPr>
            <a:r>
              <a:rPr lang="en-US" sz="2911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6. Store Data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Structured extracted data into Python lists/dictionaries.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Converted into a Pandas DataFrame for cleaning and analysis.</a:t>
            </a:r>
          </a:p>
          <a:p>
            <a:pPr algn="l">
              <a:lnSpc>
                <a:spcPts val="4076"/>
              </a:lnSpc>
            </a:pPr>
            <a:endParaRPr lang="en-US" sz="29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076"/>
              </a:lnSpc>
            </a:pPr>
            <a:r>
              <a:rPr lang="en-US" sz="2911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7. Data Cleaning &amp; Processing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Handled/Removed missing/duplicate values.</a:t>
            </a:r>
          </a:p>
          <a:p>
            <a:pPr marL="628661" lvl="1" indent="-314330" algn="l">
              <a:lnSpc>
                <a:spcPts val="4076"/>
              </a:lnSpc>
              <a:buFont typeface="Arial"/>
              <a:buChar char="•"/>
            </a:pPr>
            <a:r>
              <a:rPr lang="en-US" sz="29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Standardized formats (e.g., price to numeric, camera megapixels, battery capacity).</a:t>
            </a:r>
          </a:p>
          <a:p>
            <a:pPr algn="l">
              <a:lnSpc>
                <a:spcPts val="4076"/>
              </a:lnSpc>
            </a:pPr>
            <a:endParaRPr lang="en-US" sz="29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4076"/>
              </a:lnSpc>
            </a:pPr>
            <a:r>
              <a:rPr lang="en-US" sz="2911" b="1">
                <a:solidFill>
                  <a:srgbClr val="365B6D"/>
                </a:solidFill>
                <a:latin typeface="Barlow Bold"/>
                <a:ea typeface="Barlow Bold"/>
                <a:cs typeface="Barlow Bold"/>
                <a:sym typeface="Barlow Bold"/>
              </a:rPr>
              <a:t>8. Save Dataset</a:t>
            </a:r>
          </a:p>
          <a:p>
            <a:pPr marL="607068" lvl="1" indent="-303534" algn="l">
              <a:lnSpc>
                <a:spcPts val="3936"/>
              </a:lnSpc>
              <a:buFont typeface="Arial"/>
              <a:buChar char="•"/>
            </a:pPr>
            <a:r>
              <a:rPr lang="en-US" sz="2811" spc="11">
                <a:solidFill>
                  <a:srgbClr val="365B6D"/>
                </a:solidFill>
                <a:latin typeface="Barlow"/>
                <a:ea typeface="Barlow"/>
                <a:cs typeface="Barlow"/>
                <a:sym typeface="Barlow"/>
              </a:rPr>
              <a:t>Exported the cleaned dataset into CSV/Excel for further analysis.</a:t>
            </a:r>
          </a:p>
          <a:p>
            <a:pPr algn="l">
              <a:lnSpc>
                <a:spcPts val="3936"/>
              </a:lnSpc>
            </a:pPr>
            <a:endParaRPr lang="en-US" sz="2811" spc="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3936"/>
              </a:lnSpc>
            </a:pPr>
            <a:endParaRPr lang="en-US" sz="2811" spc="11">
              <a:solidFill>
                <a:srgbClr val="365B6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289DD2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095428" cy="264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6534" y="1299121"/>
            <a:ext cx="16442766" cy="8721957"/>
          </a:xfrm>
          <a:custGeom>
            <a:avLst/>
            <a:gdLst/>
            <a:ahLst/>
            <a:cxnLst/>
            <a:rect l="l" t="t" r="r" b="b"/>
            <a:pathLst>
              <a:path w="16442766" h="8721957">
                <a:moveTo>
                  <a:pt x="0" y="0"/>
                </a:moveTo>
                <a:lnTo>
                  <a:pt x="16442766" y="0"/>
                </a:lnTo>
                <a:lnTo>
                  <a:pt x="16442766" y="8721957"/>
                </a:lnTo>
                <a:lnTo>
                  <a:pt x="0" y="8721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19" r="-557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02817" y="9333"/>
            <a:ext cx="8537178" cy="979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69"/>
              </a:lnSpc>
            </a:pPr>
            <a:r>
              <a:rPr lang="en-US" sz="56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WEBSITE PREVIEW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937" y="1712785"/>
            <a:ext cx="18014125" cy="7545515"/>
          </a:xfrm>
          <a:custGeom>
            <a:avLst/>
            <a:gdLst/>
            <a:ahLst/>
            <a:cxnLst/>
            <a:rect l="l" t="t" r="r" b="b"/>
            <a:pathLst>
              <a:path w="18014125" h="7545515">
                <a:moveTo>
                  <a:pt x="0" y="0"/>
                </a:moveTo>
                <a:lnTo>
                  <a:pt x="18014126" y="0"/>
                </a:lnTo>
                <a:lnTo>
                  <a:pt x="18014126" y="7545515"/>
                </a:lnTo>
                <a:lnTo>
                  <a:pt x="0" y="7545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20" t="-843" r="-348" b="-84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54984" y="228044"/>
            <a:ext cx="10979230" cy="1035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29"/>
              </a:lnSpc>
            </a:pPr>
            <a:r>
              <a:rPr lang="en-US" sz="60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BEFORE CLEANING DATASET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87309" y="1533339"/>
            <a:ext cx="12961954" cy="4215408"/>
          </a:xfrm>
          <a:custGeom>
            <a:avLst/>
            <a:gdLst/>
            <a:ahLst/>
            <a:cxnLst/>
            <a:rect l="l" t="t" r="r" b="b"/>
            <a:pathLst>
              <a:path w="12961954" h="4215408">
                <a:moveTo>
                  <a:pt x="0" y="0"/>
                </a:moveTo>
                <a:lnTo>
                  <a:pt x="12961953" y="0"/>
                </a:lnTo>
                <a:lnTo>
                  <a:pt x="12961953" y="4215408"/>
                </a:lnTo>
                <a:lnTo>
                  <a:pt x="0" y="4215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21016" y="5899104"/>
            <a:ext cx="10954616" cy="3959403"/>
          </a:xfrm>
          <a:custGeom>
            <a:avLst/>
            <a:gdLst/>
            <a:ahLst/>
            <a:cxnLst/>
            <a:rect l="l" t="t" r="r" b="b"/>
            <a:pathLst>
              <a:path w="10954616" h="3959403">
                <a:moveTo>
                  <a:pt x="0" y="0"/>
                </a:moveTo>
                <a:lnTo>
                  <a:pt x="10954616" y="0"/>
                </a:lnTo>
                <a:lnTo>
                  <a:pt x="10954616" y="3959403"/>
                </a:lnTo>
                <a:lnTo>
                  <a:pt x="0" y="39594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350822" y="5899104"/>
            <a:ext cx="6422151" cy="3959403"/>
          </a:xfrm>
          <a:custGeom>
            <a:avLst/>
            <a:gdLst/>
            <a:ahLst/>
            <a:cxnLst/>
            <a:rect l="l" t="t" r="r" b="b"/>
            <a:pathLst>
              <a:path w="6422151" h="3959403">
                <a:moveTo>
                  <a:pt x="0" y="0"/>
                </a:moveTo>
                <a:lnTo>
                  <a:pt x="6422151" y="0"/>
                </a:lnTo>
                <a:lnTo>
                  <a:pt x="6422151" y="3959403"/>
                </a:lnTo>
                <a:lnTo>
                  <a:pt x="0" y="3959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46568" y="104927"/>
            <a:ext cx="15498166" cy="116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49"/>
              </a:lnSpc>
            </a:pPr>
            <a:r>
              <a:rPr lang="en-US" sz="68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AFTER CLEANING DATASET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3386" y="1465954"/>
            <a:ext cx="16961228" cy="846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  price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Price of the smartphone in INR.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rating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Rating based on features(1-100).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processor_speed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Maximum clock speed of the processor (in GHz).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ram_capacity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RAM size of the smartphone (in GB).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Internal_storage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Internal storage capacity (in GB).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battery_capacity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Battery capacity (in mAh).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fast_charging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Indicates smartphone’s fast-charging power (in Watts). 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display_size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Screen size in inches.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resolution_width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Width resolution of the display (in pixels).</a:t>
            </a:r>
          </a:p>
          <a:p>
            <a:pPr marL="633439" lvl="1" indent="-316720" algn="l">
              <a:lnSpc>
                <a:spcPts val="4107"/>
              </a:lnSpc>
              <a:buFont typeface="Arial"/>
              <a:buChar char="•"/>
            </a:pPr>
            <a:r>
              <a:rPr lang="en-US" sz="293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2933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resolution_height</a:t>
            </a:r>
            <a:r>
              <a:rPr lang="en-US" sz="293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Height resolution of the display (in pixels).</a:t>
            </a:r>
          </a:p>
          <a:p>
            <a:pPr marL="633439" lvl="1" indent="-316720" algn="l">
              <a:lnSpc>
                <a:spcPts val="4107"/>
              </a:lnSpc>
              <a:buFont typeface="Arial"/>
              <a:buChar char="•"/>
            </a:pPr>
            <a:r>
              <a:rPr lang="en-US" sz="293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2933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refresh_rate</a:t>
            </a:r>
            <a:r>
              <a:rPr lang="en-US" sz="2933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Indicates the display’s refresh rate in Hertz (Hz), </a:t>
            </a:r>
          </a:p>
          <a:p>
            <a:pPr marL="679154" lvl="1" indent="-339577" algn="l">
              <a:lnSpc>
                <a:spcPts val="4403"/>
              </a:lnSpc>
              <a:buFont typeface="Arial"/>
              <a:buChar char="•"/>
            </a:pPr>
            <a:r>
              <a:rPr lang="en-US" sz="3145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145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num_of_front_camera</a:t>
            </a:r>
            <a:r>
              <a:rPr lang="en-US" sz="3145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Number of front cameras.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num_of_rear_camera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Number of rear cameras.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primary_camera_rear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Megapixels of the main rear camera.</a:t>
            </a:r>
          </a:p>
          <a:p>
            <a:pPr marL="656297" lvl="1" indent="-328148" algn="l">
              <a:lnSpc>
                <a:spcPts val="4255"/>
              </a:lnSpc>
              <a:buFont typeface="Arial"/>
              <a:buChar char="•"/>
            </a:pP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30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primary_camera_front</a:t>
            </a:r>
            <a:r>
              <a:rPr lang="en-US" sz="30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Megapixels of the main front camera.</a:t>
            </a:r>
          </a:p>
          <a:p>
            <a:pPr marL="634707" lvl="1" indent="-317354" algn="l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</a:t>
            </a:r>
            <a:r>
              <a:rPr lang="en-US" sz="2939" b="1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extended_memory</a:t>
            </a:r>
            <a:r>
              <a:rPr lang="en-US" sz="2939">
                <a:solidFill>
                  <a:srgbClr val="1D4355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extended memory (in GB).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25580" y="295970"/>
            <a:ext cx="12420761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 u="sng">
                <a:solidFill>
                  <a:srgbClr val="1D4355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NUMERICAL COLUMNS DESCRIPTION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1533</Words>
  <Application>Microsoft Office PowerPoint</Application>
  <PresentationFormat>Custom</PresentationFormat>
  <Paragraphs>125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Barlow Semi-Bold</vt:lpstr>
      <vt:lpstr>Aptos Display</vt:lpstr>
      <vt:lpstr>Bernoru SemiCondensed</vt:lpstr>
      <vt:lpstr>Aptos</vt:lpstr>
      <vt:lpstr>Barlow</vt:lpstr>
      <vt:lpstr>Century Gothic Paneuropean</vt:lpstr>
      <vt:lpstr>Century Gothic Paneuropean Bold</vt:lpstr>
      <vt:lpstr>Chunk Five</vt:lpstr>
      <vt:lpstr>Arial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Features Really Cost In Smartphones (Smartprix.com)</dc:title>
  <dc:creator>Gayatri Pansare</dc:creator>
  <cp:lastModifiedBy>Gayatri Pansare</cp:lastModifiedBy>
  <cp:revision>4</cp:revision>
  <dcterms:created xsi:type="dcterms:W3CDTF">2006-08-16T00:00:00Z</dcterms:created>
  <dcterms:modified xsi:type="dcterms:W3CDTF">2025-10-04T13:13:02Z</dcterms:modified>
  <dc:identifier>DAGzzxh1--o</dc:identifier>
</cp:coreProperties>
</file>