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78" r:id="rId3"/>
    <p:sldId id="257" r:id="rId4"/>
    <p:sldId id="258" r:id="rId5"/>
    <p:sldId id="272" r:id="rId6"/>
    <p:sldId id="261" r:id="rId7"/>
    <p:sldId id="271" r:id="rId8"/>
    <p:sldId id="266" r:id="rId9"/>
    <p:sldId id="289" r:id="rId10"/>
    <p:sldId id="282" r:id="rId11"/>
    <p:sldId id="273" r:id="rId12"/>
    <p:sldId id="281" r:id="rId13"/>
    <p:sldId id="283" r:id="rId14"/>
    <p:sldId id="284" r:id="rId15"/>
    <p:sldId id="263" r:id="rId16"/>
    <p:sldId id="274" r:id="rId17"/>
    <p:sldId id="265" r:id="rId18"/>
    <p:sldId id="267" r:id="rId19"/>
    <p:sldId id="286" r:id="rId20"/>
    <p:sldId id="287" r:id="rId21"/>
    <p:sldId id="276"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6" autoAdjust="0"/>
    <p:restoredTop sz="94690"/>
  </p:normalViewPr>
  <p:slideViewPr>
    <p:cSldViewPr snapToGrid="0" snapToObjects="1">
      <p:cViewPr varScale="1">
        <p:scale>
          <a:sx n="78" d="100"/>
          <a:sy n="78" d="100"/>
        </p:scale>
        <p:origin x="4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52DB-3AD5-804E-8B62-F4AA35EA2BB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21D7ED3-BC03-7743-9F70-9ADFFBD07C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958647A-9142-8B43-98A7-D3EC774C4A31}"/>
              </a:ext>
            </a:extLst>
          </p:cNvPr>
          <p:cNvSpPr>
            <a:spLocks noGrp="1"/>
          </p:cNvSpPr>
          <p:nvPr>
            <p:ph type="dt" sz="half" idx="10"/>
          </p:nvPr>
        </p:nvSpPr>
        <p:spPr/>
        <p:txBody>
          <a:bodyPr/>
          <a:lstStyle/>
          <a:p>
            <a:fld id="{6D187833-5DEE-E34A-8048-1BBC0B16126C}" type="datetimeFigureOut">
              <a:rPr lang="en-US" smtClean="0"/>
              <a:t>5/22/2024</a:t>
            </a:fld>
            <a:endParaRPr lang="en-US" dirty="0"/>
          </a:p>
        </p:txBody>
      </p:sp>
      <p:sp>
        <p:nvSpPr>
          <p:cNvPr id="5" name="Footer Placeholder 4">
            <a:extLst>
              <a:ext uri="{FF2B5EF4-FFF2-40B4-BE49-F238E27FC236}">
                <a16:creationId xmlns:a16="http://schemas.microsoft.com/office/drawing/2014/main" id="{3B7E676A-E479-9244-A77D-1B31950EA9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D10CF3-1600-004E-84E7-2DD921CC71E4}"/>
              </a:ext>
            </a:extLst>
          </p:cNvPr>
          <p:cNvSpPr>
            <a:spLocks noGrp="1"/>
          </p:cNvSpPr>
          <p:nvPr>
            <p:ph type="sldNum" sz="quarter" idx="12"/>
          </p:nvPr>
        </p:nvSpPr>
        <p:spPr/>
        <p:txBody>
          <a:bodyPr/>
          <a:lstStyle/>
          <a:p>
            <a:fld id="{4B53DA33-5993-E448-B5C1-6A0A44D8EAA6}" type="slidenum">
              <a:rPr lang="en-US" smtClean="0"/>
              <a:t>‹#›</a:t>
            </a:fld>
            <a:endParaRPr lang="en-US" dirty="0"/>
          </a:p>
        </p:txBody>
      </p:sp>
    </p:spTree>
    <p:extLst>
      <p:ext uri="{BB962C8B-B14F-4D97-AF65-F5344CB8AC3E}">
        <p14:creationId xmlns:p14="http://schemas.microsoft.com/office/powerpoint/2010/main" val="413566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BDA9-3CC1-F847-8D6B-4AD31A33EEE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2D97E1-DCE8-DD4E-B7A9-1777D8F64AC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5BFB57-2E94-4E49-AAFB-FE2F51A4379A}"/>
              </a:ext>
            </a:extLst>
          </p:cNvPr>
          <p:cNvSpPr>
            <a:spLocks noGrp="1"/>
          </p:cNvSpPr>
          <p:nvPr>
            <p:ph type="dt" sz="half" idx="10"/>
          </p:nvPr>
        </p:nvSpPr>
        <p:spPr/>
        <p:txBody>
          <a:bodyPr/>
          <a:lstStyle/>
          <a:p>
            <a:fld id="{6D187833-5DEE-E34A-8048-1BBC0B16126C}" type="datetimeFigureOut">
              <a:rPr lang="en-US" smtClean="0"/>
              <a:t>5/22/2024</a:t>
            </a:fld>
            <a:endParaRPr lang="en-US" dirty="0"/>
          </a:p>
        </p:txBody>
      </p:sp>
      <p:sp>
        <p:nvSpPr>
          <p:cNvPr id="5" name="Footer Placeholder 4">
            <a:extLst>
              <a:ext uri="{FF2B5EF4-FFF2-40B4-BE49-F238E27FC236}">
                <a16:creationId xmlns:a16="http://schemas.microsoft.com/office/drawing/2014/main" id="{D86F9BE5-752E-B94B-940C-2F3FB95124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5E20E5-0CBB-9949-9F5C-F6CE19A70FC6}"/>
              </a:ext>
            </a:extLst>
          </p:cNvPr>
          <p:cNvSpPr>
            <a:spLocks noGrp="1"/>
          </p:cNvSpPr>
          <p:nvPr>
            <p:ph type="sldNum" sz="quarter" idx="12"/>
          </p:nvPr>
        </p:nvSpPr>
        <p:spPr/>
        <p:txBody>
          <a:bodyPr/>
          <a:lstStyle/>
          <a:p>
            <a:fld id="{4B53DA33-5993-E448-B5C1-6A0A44D8EAA6}" type="slidenum">
              <a:rPr lang="en-US" smtClean="0"/>
              <a:t>‹#›</a:t>
            </a:fld>
            <a:endParaRPr lang="en-US" dirty="0"/>
          </a:p>
        </p:txBody>
      </p:sp>
    </p:spTree>
    <p:extLst>
      <p:ext uri="{BB962C8B-B14F-4D97-AF65-F5344CB8AC3E}">
        <p14:creationId xmlns:p14="http://schemas.microsoft.com/office/powerpoint/2010/main" val="182750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EC45ED-3C5D-594D-AC6B-48FEBAC6858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15FB140-D40A-6340-B1AB-45DD8F831AD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12C9CF-E732-DD4E-B088-95B3DCA1E7F9}"/>
              </a:ext>
            </a:extLst>
          </p:cNvPr>
          <p:cNvSpPr>
            <a:spLocks noGrp="1"/>
          </p:cNvSpPr>
          <p:nvPr>
            <p:ph type="dt" sz="half" idx="10"/>
          </p:nvPr>
        </p:nvSpPr>
        <p:spPr/>
        <p:txBody>
          <a:bodyPr/>
          <a:lstStyle/>
          <a:p>
            <a:fld id="{6D187833-5DEE-E34A-8048-1BBC0B16126C}" type="datetimeFigureOut">
              <a:rPr lang="en-US" smtClean="0"/>
              <a:t>5/22/2024</a:t>
            </a:fld>
            <a:endParaRPr lang="en-US" dirty="0"/>
          </a:p>
        </p:txBody>
      </p:sp>
      <p:sp>
        <p:nvSpPr>
          <p:cNvPr id="5" name="Footer Placeholder 4">
            <a:extLst>
              <a:ext uri="{FF2B5EF4-FFF2-40B4-BE49-F238E27FC236}">
                <a16:creationId xmlns:a16="http://schemas.microsoft.com/office/drawing/2014/main" id="{0E4E95FC-034C-2746-ADB2-35527BA0BB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131FC6-B9F7-734F-B21A-A2EBD310AD25}"/>
              </a:ext>
            </a:extLst>
          </p:cNvPr>
          <p:cNvSpPr>
            <a:spLocks noGrp="1"/>
          </p:cNvSpPr>
          <p:nvPr>
            <p:ph type="sldNum" sz="quarter" idx="12"/>
          </p:nvPr>
        </p:nvSpPr>
        <p:spPr/>
        <p:txBody>
          <a:bodyPr/>
          <a:lstStyle/>
          <a:p>
            <a:fld id="{4B53DA33-5993-E448-B5C1-6A0A44D8EAA6}" type="slidenum">
              <a:rPr lang="en-US" smtClean="0"/>
              <a:t>‹#›</a:t>
            </a:fld>
            <a:endParaRPr lang="en-US" dirty="0"/>
          </a:p>
        </p:txBody>
      </p:sp>
    </p:spTree>
    <p:extLst>
      <p:ext uri="{BB962C8B-B14F-4D97-AF65-F5344CB8AC3E}">
        <p14:creationId xmlns:p14="http://schemas.microsoft.com/office/powerpoint/2010/main" val="291896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D17F-1390-C747-BB8F-7E3424027D3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2D57234-4395-C548-A1EB-C671DA2F9D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C32135-1394-224A-AB5C-C02ED10EB6AA}"/>
              </a:ext>
            </a:extLst>
          </p:cNvPr>
          <p:cNvSpPr>
            <a:spLocks noGrp="1"/>
          </p:cNvSpPr>
          <p:nvPr>
            <p:ph type="dt" sz="half" idx="10"/>
          </p:nvPr>
        </p:nvSpPr>
        <p:spPr/>
        <p:txBody>
          <a:bodyPr/>
          <a:lstStyle/>
          <a:p>
            <a:fld id="{6D187833-5DEE-E34A-8048-1BBC0B16126C}" type="datetimeFigureOut">
              <a:rPr lang="en-US" smtClean="0"/>
              <a:t>5/22/2024</a:t>
            </a:fld>
            <a:endParaRPr lang="en-US" dirty="0"/>
          </a:p>
        </p:txBody>
      </p:sp>
      <p:sp>
        <p:nvSpPr>
          <p:cNvPr id="5" name="Footer Placeholder 4">
            <a:extLst>
              <a:ext uri="{FF2B5EF4-FFF2-40B4-BE49-F238E27FC236}">
                <a16:creationId xmlns:a16="http://schemas.microsoft.com/office/drawing/2014/main" id="{69DDBADB-3237-5A47-889E-F6D08C9826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F9DE00-F850-2D4D-B34A-736DEDC3B33E}"/>
              </a:ext>
            </a:extLst>
          </p:cNvPr>
          <p:cNvSpPr>
            <a:spLocks noGrp="1"/>
          </p:cNvSpPr>
          <p:nvPr>
            <p:ph type="sldNum" sz="quarter" idx="12"/>
          </p:nvPr>
        </p:nvSpPr>
        <p:spPr/>
        <p:txBody>
          <a:bodyPr/>
          <a:lstStyle/>
          <a:p>
            <a:fld id="{4B53DA33-5993-E448-B5C1-6A0A44D8EAA6}" type="slidenum">
              <a:rPr lang="en-US" smtClean="0"/>
              <a:t>‹#›</a:t>
            </a:fld>
            <a:endParaRPr lang="en-US" dirty="0"/>
          </a:p>
        </p:txBody>
      </p:sp>
    </p:spTree>
    <p:extLst>
      <p:ext uri="{BB962C8B-B14F-4D97-AF65-F5344CB8AC3E}">
        <p14:creationId xmlns:p14="http://schemas.microsoft.com/office/powerpoint/2010/main" val="264027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FFB6-6116-4748-B96B-07389D89C0C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74D6885-D345-BC4A-AD8D-149A75C22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61DC02C-FC88-BD4B-810B-CFB05C47F61D}"/>
              </a:ext>
            </a:extLst>
          </p:cNvPr>
          <p:cNvSpPr>
            <a:spLocks noGrp="1"/>
          </p:cNvSpPr>
          <p:nvPr>
            <p:ph type="dt" sz="half" idx="10"/>
          </p:nvPr>
        </p:nvSpPr>
        <p:spPr/>
        <p:txBody>
          <a:bodyPr/>
          <a:lstStyle/>
          <a:p>
            <a:fld id="{6D187833-5DEE-E34A-8048-1BBC0B16126C}" type="datetimeFigureOut">
              <a:rPr lang="en-US" smtClean="0"/>
              <a:t>5/22/2024</a:t>
            </a:fld>
            <a:endParaRPr lang="en-US" dirty="0"/>
          </a:p>
        </p:txBody>
      </p:sp>
      <p:sp>
        <p:nvSpPr>
          <p:cNvPr id="5" name="Footer Placeholder 4">
            <a:extLst>
              <a:ext uri="{FF2B5EF4-FFF2-40B4-BE49-F238E27FC236}">
                <a16:creationId xmlns:a16="http://schemas.microsoft.com/office/drawing/2014/main" id="{CEABA4E9-F08D-D648-94E7-CF0E3D4992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22551A-DF7F-2242-85E9-1324100CE9F8}"/>
              </a:ext>
            </a:extLst>
          </p:cNvPr>
          <p:cNvSpPr>
            <a:spLocks noGrp="1"/>
          </p:cNvSpPr>
          <p:nvPr>
            <p:ph type="sldNum" sz="quarter" idx="12"/>
          </p:nvPr>
        </p:nvSpPr>
        <p:spPr/>
        <p:txBody>
          <a:bodyPr/>
          <a:lstStyle/>
          <a:p>
            <a:fld id="{4B53DA33-5993-E448-B5C1-6A0A44D8EAA6}" type="slidenum">
              <a:rPr lang="en-US" smtClean="0"/>
              <a:t>‹#›</a:t>
            </a:fld>
            <a:endParaRPr lang="en-US" dirty="0"/>
          </a:p>
        </p:txBody>
      </p:sp>
    </p:spTree>
    <p:extLst>
      <p:ext uri="{BB962C8B-B14F-4D97-AF65-F5344CB8AC3E}">
        <p14:creationId xmlns:p14="http://schemas.microsoft.com/office/powerpoint/2010/main" val="29140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8CDC-3CEE-A545-BC82-594F2B17929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3B5409-7DCD-5B43-ADEF-ED9B48BEEBC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675F119-227C-034E-9252-98086DE3D6F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C2BBA51-4176-234B-B5D2-61D8F67B2326}"/>
              </a:ext>
            </a:extLst>
          </p:cNvPr>
          <p:cNvSpPr>
            <a:spLocks noGrp="1"/>
          </p:cNvSpPr>
          <p:nvPr>
            <p:ph type="dt" sz="half" idx="10"/>
          </p:nvPr>
        </p:nvSpPr>
        <p:spPr/>
        <p:txBody>
          <a:bodyPr/>
          <a:lstStyle/>
          <a:p>
            <a:fld id="{6D187833-5DEE-E34A-8048-1BBC0B16126C}" type="datetimeFigureOut">
              <a:rPr lang="en-US" smtClean="0"/>
              <a:t>5/22/2024</a:t>
            </a:fld>
            <a:endParaRPr lang="en-US" dirty="0"/>
          </a:p>
        </p:txBody>
      </p:sp>
      <p:sp>
        <p:nvSpPr>
          <p:cNvPr id="6" name="Footer Placeholder 5">
            <a:extLst>
              <a:ext uri="{FF2B5EF4-FFF2-40B4-BE49-F238E27FC236}">
                <a16:creationId xmlns:a16="http://schemas.microsoft.com/office/drawing/2014/main" id="{ED849632-6F04-2849-A9ED-1600FF07EF6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211098-3C47-334F-AFF8-D31F9EF9AF0A}"/>
              </a:ext>
            </a:extLst>
          </p:cNvPr>
          <p:cNvSpPr>
            <a:spLocks noGrp="1"/>
          </p:cNvSpPr>
          <p:nvPr>
            <p:ph type="sldNum" sz="quarter" idx="12"/>
          </p:nvPr>
        </p:nvSpPr>
        <p:spPr/>
        <p:txBody>
          <a:bodyPr/>
          <a:lstStyle/>
          <a:p>
            <a:fld id="{4B53DA33-5993-E448-B5C1-6A0A44D8EAA6}" type="slidenum">
              <a:rPr lang="en-US" smtClean="0"/>
              <a:t>‹#›</a:t>
            </a:fld>
            <a:endParaRPr lang="en-US" dirty="0"/>
          </a:p>
        </p:txBody>
      </p:sp>
    </p:spTree>
    <p:extLst>
      <p:ext uri="{BB962C8B-B14F-4D97-AF65-F5344CB8AC3E}">
        <p14:creationId xmlns:p14="http://schemas.microsoft.com/office/powerpoint/2010/main" val="387650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EFC-CBB1-3647-8A88-8E23E640E70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0C3FBDC-146B-3A4B-B35C-A7C2E2A0E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5DF97B6-0E15-DE45-B01E-ED2420E2E72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B30F6B7-B71F-C04D-AD47-2F97703DC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190EB74-F06C-694E-92EA-551F80929DF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937767-9DC2-C543-B2EF-0E08C7EF5A47}"/>
              </a:ext>
            </a:extLst>
          </p:cNvPr>
          <p:cNvSpPr>
            <a:spLocks noGrp="1"/>
          </p:cNvSpPr>
          <p:nvPr>
            <p:ph type="dt" sz="half" idx="10"/>
          </p:nvPr>
        </p:nvSpPr>
        <p:spPr/>
        <p:txBody>
          <a:bodyPr/>
          <a:lstStyle/>
          <a:p>
            <a:fld id="{6D187833-5DEE-E34A-8048-1BBC0B16126C}" type="datetimeFigureOut">
              <a:rPr lang="en-US" smtClean="0"/>
              <a:t>5/22/2024</a:t>
            </a:fld>
            <a:endParaRPr lang="en-US" dirty="0"/>
          </a:p>
        </p:txBody>
      </p:sp>
      <p:sp>
        <p:nvSpPr>
          <p:cNvPr id="8" name="Footer Placeholder 7">
            <a:extLst>
              <a:ext uri="{FF2B5EF4-FFF2-40B4-BE49-F238E27FC236}">
                <a16:creationId xmlns:a16="http://schemas.microsoft.com/office/drawing/2014/main" id="{79451A84-9B93-1B41-9BE3-86E6BBE5BE5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89396C-C17C-BE43-8BBD-1065F7986CA3}"/>
              </a:ext>
            </a:extLst>
          </p:cNvPr>
          <p:cNvSpPr>
            <a:spLocks noGrp="1"/>
          </p:cNvSpPr>
          <p:nvPr>
            <p:ph type="sldNum" sz="quarter" idx="12"/>
          </p:nvPr>
        </p:nvSpPr>
        <p:spPr/>
        <p:txBody>
          <a:bodyPr/>
          <a:lstStyle/>
          <a:p>
            <a:fld id="{4B53DA33-5993-E448-B5C1-6A0A44D8EAA6}" type="slidenum">
              <a:rPr lang="en-US" smtClean="0"/>
              <a:t>‹#›</a:t>
            </a:fld>
            <a:endParaRPr lang="en-US" dirty="0"/>
          </a:p>
        </p:txBody>
      </p:sp>
    </p:spTree>
    <p:extLst>
      <p:ext uri="{BB962C8B-B14F-4D97-AF65-F5344CB8AC3E}">
        <p14:creationId xmlns:p14="http://schemas.microsoft.com/office/powerpoint/2010/main" val="1660414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EE565-5E67-D04F-8463-6993DA52488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8DB4BA6-932F-2F43-B19F-AA2362B30C5B}"/>
              </a:ext>
            </a:extLst>
          </p:cNvPr>
          <p:cNvSpPr>
            <a:spLocks noGrp="1"/>
          </p:cNvSpPr>
          <p:nvPr>
            <p:ph type="dt" sz="half" idx="10"/>
          </p:nvPr>
        </p:nvSpPr>
        <p:spPr/>
        <p:txBody>
          <a:bodyPr/>
          <a:lstStyle/>
          <a:p>
            <a:fld id="{6D187833-5DEE-E34A-8048-1BBC0B16126C}" type="datetimeFigureOut">
              <a:rPr lang="en-US" smtClean="0"/>
              <a:t>5/22/2024</a:t>
            </a:fld>
            <a:endParaRPr lang="en-US" dirty="0"/>
          </a:p>
        </p:txBody>
      </p:sp>
      <p:sp>
        <p:nvSpPr>
          <p:cNvPr id="4" name="Footer Placeholder 3">
            <a:extLst>
              <a:ext uri="{FF2B5EF4-FFF2-40B4-BE49-F238E27FC236}">
                <a16:creationId xmlns:a16="http://schemas.microsoft.com/office/drawing/2014/main" id="{5541533A-1095-2647-9975-7F49E67463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F93CCF0-0BB7-FB41-9F51-63E363ECF7F3}"/>
              </a:ext>
            </a:extLst>
          </p:cNvPr>
          <p:cNvSpPr>
            <a:spLocks noGrp="1"/>
          </p:cNvSpPr>
          <p:nvPr>
            <p:ph type="sldNum" sz="quarter" idx="12"/>
          </p:nvPr>
        </p:nvSpPr>
        <p:spPr/>
        <p:txBody>
          <a:bodyPr/>
          <a:lstStyle/>
          <a:p>
            <a:fld id="{4B53DA33-5993-E448-B5C1-6A0A44D8EAA6}" type="slidenum">
              <a:rPr lang="en-US" smtClean="0"/>
              <a:t>‹#›</a:t>
            </a:fld>
            <a:endParaRPr lang="en-US" dirty="0"/>
          </a:p>
        </p:txBody>
      </p:sp>
    </p:spTree>
    <p:extLst>
      <p:ext uri="{BB962C8B-B14F-4D97-AF65-F5344CB8AC3E}">
        <p14:creationId xmlns:p14="http://schemas.microsoft.com/office/powerpoint/2010/main" val="45051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818E84-A8B8-1E40-91D5-6B921B89A374}"/>
              </a:ext>
            </a:extLst>
          </p:cNvPr>
          <p:cNvSpPr>
            <a:spLocks noGrp="1"/>
          </p:cNvSpPr>
          <p:nvPr>
            <p:ph type="dt" sz="half" idx="10"/>
          </p:nvPr>
        </p:nvSpPr>
        <p:spPr/>
        <p:txBody>
          <a:bodyPr/>
          <a:lstStyle/>
          <a:p>
            <a:fld id="{6D187833-5DEE-E34A-8048-1BBC0B16126C}" type="datetimeFigureOut">
              <a:rPr lang="en-US" smtClean="0"/>
              <a:t>5/22/2024</a:t>
            </a:fld>
            <a:endParaRPr lang="en-US" dirty="0"/>
          </a:p>
        </p:txBody>
      </p:sp>
      <p:sp>
        <p:nvSpPr>
          <p:cNvPr id="3" name="Footer Placeholder 2">
            <a:extLst>
              <a:ext uri="{FF2B5EF4-FFF2-40B4-BE49-F238E27FC236}">
                <a16:creationId xmlns:a16="http://schemas.microsoft.com/office/drawing/2014/main" id="{C77920DC-6DF9-C442-ACFB-EB4FD45ED2A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40450C5-499F-AC48-8072-DCF57279E1B0}"/>
              </a:ext>
            </a:extLst>
          </p:cNvPr>
          <p:cNvSpPr>
            <a:spLocks noGrp="1"/>
          </p:cNvSpPr>
          <p:nvPr>
            <p:ph type="sldNum" sz="quarter" idx="12"/>
          </p:nvPr>
        </p:nvSpPr>
        <p:spPr/>
        <p:txBody>
          <a:bodyPr/>
          <a:lstStyle/>
          <a:p>
            <a:fld id="{4B53DA33-5993-E448-B5C1-6A0A44D8EAA6}" type="slidenum">
              <a:rPr lang="en-US" smtClean="0"/>
              <a:t>‹#›</a:t>
            </a:fld>
            <a:endParaRPr lang="en-US" dirty="0"/>
          </a:p>
        </p:txBody>
      </p:sp>
    </p:spTree>
    <p:extLst>
      <p:ext uri="{BB962C8B-B14F-4D97-AF65-F5344CB8AC3E}">
        <p14:creationId xmlns:p14="http://schemas.microsoft.com/office/powerpoint/2010/main" val="3208575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C259-CF7E-9948-9107-CF8363B01D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6BF11DB-4FF2-064E-9CD2-AD865E202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6DB0E60-5CB2-1D4F-9E7C-604ED6626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77DA26-0F74-534F-AA83-1CBA392C076C}"/>
              </a:ext>
            </a:extLst>
          </p:cNvPr>
          <p:cNvSpPr>
            <a:spLocks noGrp="1"/>
          </p:cNvSpPr>
          <p:nvPr>
            <p:ph type="dt" sz="half" idx="10"/>
          </p:nvPr>
        </p:nvSpPr>
        <p:spPr/>
        <p:txBody>
          <a:bodyPr/>
          <a:lstStyle/>
          <a:p>
            <a:fld id="{6D187833-5DEE-E34A-8048-1BBC0B16126C}" type="datetimeFigureOut">
              <a:rPr lang="en-US" smtClean="0"/>
              <a:t>5/22/2024</a:t>
            </a:fld>
            <a:endParaRPr lang="en-US" dirty="0"/>
          </a:p>
        </p:txBody>
      </p:sp>
      <p:sp>
        <p:nvSpPr>
          <p:cNvPr id="6" name="Footer Placeholder 5">
            <a:extLst>
              <a:ext uri="{FF2B5EF4-FFF2-40B4-BE49-F238E27FC236}">
                <a16:creationId xmlns:a16="http://schemas.microsoft.com/office/drawing/2014/main" id="{800AFD56-326F-A746-88F5-DED6F927000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A98D33B-03C8-DB46-B4D3-F85F22B1DE03}"/>
              </a:ext>
            </a:extLst>
          </p:cNvPr>
          <p:cNvSpPr>
            <a:spLocks noGrp="1"/>
          </p:cNvSpPr>
          <p:nvPr>
            <p:ph type="sldNum" sz="quarter" idx="12"/>
          </p:nvPr>
        </p:nvSpPr>
        <p:spPr/>
        <p:txBody>
          <a:bodyPr/>
          <a:lstStyle/>
          <a:p>
            <a:fld id="{4B53DA33-5993-E448-B5C1-6A0A44D8EAA6}" type="slidenum">
              <a:rPr lang="en-US" smtClean="0"/>
              <a:t>‹#›</a:t>
            </a:fld>
            <a:endParaRPr lang="en-US" dirty="0"/>
          </a:p>
        </p:txBody>
      </p:sp>
    </p:spTree>
    <p:extLst>
      <p:ext uri="{BB962C8B-B14F-4D97-AF65-F5344CB8AC3E}">
        <p14:creationId xmlns:p14="http://schemas.microsoft.com/office/powerpoint/2010/main" val="180755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7175-DE5A-E444-A56D-BF64ACB6AC8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A198529-6961-B742-A5EC-4231253F42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1FA684-6891-5740-A510-1211AFC93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2CD83E2-C0CC-1941-8A9A-E6C993B2CE15}"/>
              </a:ext>
            </a:extLst>
          </p:cNvPr>
          <p:cNvSpPr>
            <a:spLocks noGrp="1"/>
          </p:cNvSpPr>
          <p:nvPr>
            <p:ph type="dt" sz="half" idx="10"/>
          </p:nvPr>
        </p:nvSpPr>
        <p:spPr/>
        <p:txBody>
          <a:bodyPr/>
          <a:lstStyle/>
          <a:p>
            <a:fld id="{6D187833-5DEE-E34A-8048-1BBC0B16126C}" type="datetimeFigureOut">
              <a:rPr lang="en-US" smtClean="0"/>
              <a:t>5/22/2024</a:t>
            </a:fld>
            <a:endParaRPr lang="en-US" dirty="0"/>
          </a:p>
        </p:txBody>
      </p:sp>
      <p:sp>
        <p:nvSpPr>
          <p:cNvPr id="6" name="Footer Placeholder 5">
            <a:extLst>
              <a:ext uri="{FF2B5EF4-FFF2-40B4-BE49-F238E27FC236}">
                <a16:creationId xmlns:a16="http://schemas.microsoft.com/office/drawing/2014/main" id="{29061702-B97F-A84A-897C-E4C4390706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640748-C670-DA4B-A750-BF8722CD5551}"/>
              </a:ext>
            </a:extLst>
          </p:cNvPr>
          <p:cNvSpPr>
            <a:spLocks noGrp="1"/>
          </p:cNvSpPr>
          <p:nvPr>
            <p:ph type="sldNum" sz="quarter" idx="12"/>
          </p:nvPr>
        </p:nvSpPr>
        <p:spPr/>
        <p:txBody>
          <a:bodyPr/>
          <a:lstStyle/>
          <a:p>
            <a:fld id="{4B53DA33-5993-E448-B5C1-6A0A44D8EAA6}" type="slidenum">
              <a:rPr lang="en-US" smtClean="0"/>
              <a:t>‹#›</a:t>
            </a:fld>
            <a:endParaRPr lang="en-US" dirty="0"/>
          </a:p>
        </p:txBody>
      </p:sp>
    </p:spTree>
    <p:extLst>
      <p:ext uri="{BB962C8B-B14F-4D97-AF65-F5344CB8AC3E}">
        <p14:creationId xmlns:p14="http://schemas.microsoft.com/office/powerpoint/2010/main" val="376733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D5EA9-F4FB-5B40-87FF-6261409A58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AD789C5-F1C0-6F4F-8A3B-AD067424E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E28E50-F791-024C-9700-E315DFAE27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87833-5DEE-E34A-8048-1BBC0B16126C}" type="datetimeFigureOut">
              <a:rPr lang="en-US" smtClean="0"/>
              <a:t>5/22/2024</a:t>
            </a:fld>
            <a:endParaRPr lang="en-US" dirty="0"/>
          </a:p>
        </p:txBody>
      </p:sp>
      <p:sp>
        <p:nvSpPr>
          <p:cNvPr id="5" name="Footer Placeholder 4">
            <a:extLst>
              <a:ext uri="{FF2B5EF4-FFF2-40B4-BE49-F238E27FC236}">
                <a16:creationId xmlns:a16="http://schemas.microsoft.com/office/drawing/2014/main" id="{4F189948-DA6C-3F45-B8A4-E37B7FF6F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C6B896D-6190-E342-91C9-4D88901F3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53DA33-5993-E448-B5C1-6A0A44D8EAA6}" type="slidenum">
              <a:rPr lang="en-US" smtClean="0"/>
              <a:t>‹#›</a:t>
            </a:fld>
            <a:endParaRPr lang="en-US" dirty="0"/>
          </a:p>
        </p:txBody>
      </p:sp>
    </p:spTree>
    <p:extLst>
      <p:ext uri="{BB962C8B-B14F-4D97-AF65-F5344CB8AC3E}">
        <p14:creationId xmlns:p14="http://schemas.microsoft.com/office/powerpoint/2010/main" val="26514143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91776-1C5C-094F-85EB-3218F42260C8}"/>
              </a:ext>
            </a:extLst>
          </p:cNvPr>
          <p:cNvSpPr>
            <a:spLocks noGrp="1"/>
          </p:cNvSpPr>
          <p:nvPr>
            <p:ph type="ctrTitle"/>
          </p:nvPr>
        </p:nvSpPr>
        <p:spPr>
          <a:xfrm>
            <a:off x="1524000" y="1293338"/>
            <a:ext cx="9144000" cy="3274592"/>
          </a:xfrm>
        </p:spPr>
        <p:txBody>
          <a:bodyPr anchor="ctr">
            <a:normAutofit/>
          </a:bodyPr>
          <a:lstStyle/>
          <a:p>
            <a:r>
              <a:rPr lang="en-US" sz="7200" dirty="0"/>
              <a:t>Lending Club Case Study</a:t>
            </a:r>
          </a:p>
        </p:txBody>
      </p:sp>
      <p:sp>
        <p:nvSpPr>
          <p:cNvPr id="3" name="Subtitle 2">
            <a:extLst>
              <a:ext uri="{FF2B5EF4-FFF2-40B4-BE49-F238E27FC236}">
                <a16:creationId xmlns:a16="http://schemas.microsoft.com/office/drawing/2014/main" id="{84865AA6-AC8E-BD4A-905F-CF31A22ABDDA}"/>
              </a:ext>
            </a:extLst>
          </p:cNvPr>
          <p:cNvSpPr>
            <a:spLocks noGrp="1"/>
          </p:cNvSpPr>
          <p:nvPr>
            <p:ph type="subTitle" idx="1"/>
          </p:nvPr>
        </p:nvSpPr>
        <p:spPr>
          <a:xfrm>
            <a:off x="1524000" y="5514052"/>
            <a:ext cx="9144000" cy="651910"/>
          </a:xfrm>
        </p:spPr>
        <p:txBody>
          <a:bodyPr anchor="ctr">
            <a:normAutofit/>
          </a:bodyPr>
          <a:lstStyle/>
          <a:p>
            <a:r>
              <a:rPr lang="en-US" dirty="0"/>
              <a:t>Submitted by: Gaurav Emani and Govind Banura </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34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BCB98A1-0F61-7542-8171-16DE2E23844F}"/>
              </a:ext>
            </a:extLst>
          </p:cNvPr>
          <p:cNvSpPr>
            <a:spLocks noGrp="1"/>
          </p:cNvSpPr>
          <p:nvPr>
            <p:ph type="title"/>
          </p:nvPr>
        </p:nvSpPr>
        <p:spPr>
          <a:xfrm>
            <a:off x="645064" y="525982"/>
            <a:ext cx="4282983" cy="1200361"/>
          </a:xfrm>
        </p:spPr>
        <p:txBody>
          <a:bodyPr anchor="b">
            <a:normAutofit/>
          </a:bodyPr>
          <a:lstStyle/>
          <a:p>
            <a:r>
              <a:rPr lang="en-US" sz="3600"/>
              <a:t>Univariate Analysis</a:t>
            </a:r>
          </a:p>
        </p:txBody>
      </p:sp>
      <p:sp>
        <p:nvSpPr>
          <p:cNvPr id="26" name="Rectangle 2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3FA0DFA4-6BAF-746B-1403-F136217CAC11}"/>
              </a:ext>
            </a:extLst>
          </p:cNvPr>
          <p:cNvSpPr>
            <a:spLocks noGrp="1"/>
          </p:cNvSpPr>
          <p:nvPr>
            <p:ph idx="1"/>
          </p:nvPr>
        </p:nvSpPr>
        <p:spPr>
          <a:xfrm>
            <a:off x="645066" y="2031101"/>
            <a:ext cx="4282984" cy="3511943"/>
          </a:xfrm>
        </p:spPr>
        <p:txBody>
          <a:bodyPr anchor="ctr">
            <a:normAutofit/>
          </a:bodyPr>
          <a:lstStyle/>
          <a:p>
            <a:pPr marL="342900" indent="-342900">
              <a:buFont typeface="+mj-lt"/>
              <a:buAutoNum type="arabicPeriod" startAt="3"/>
            </a:pPr>
            <a:r>
              <a:rPr lang="en-US" sz="1800" b="1" dirty="0"/>
              <a:t>Installments: </a:t>
            </a:r>
            <a:r>
              <a:rPr lang="en-US" sz="1800" dirty="0"/>
              <a:t>Installments are going from 20 to 800 but majority lies between 160 to 400.</a:t>
            </a:r>
          </a:p>
          <a:p>
            <a:endParaRPr lang="en-US" sz="1800" b="1" dirty="0"/>
          </a:p>
          <a:p>
            <a:pPr marL="0" indent="0">
              <a:buNone/>
            </a:pPr>
            <a:endParaRPr lang="en-US" sz="1800" b="1" dirty="0"/>
          </a:p>
        </p:txBody>
      </p:sp>
      <p:sp>
        <p:nvSpPr>
          <p:cNvPr id="28" name="Rectangle 2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graph&#10;&#10;Description automatically generated with medium confidence">
            <a:extLst>
              <a:ext uri="{FF2B5EF4-FFF2-40B4-BE49-F238E27FC236}">
                <a16:creationId xmlns:a16="http://schemas.microsoft.com/office/drawing/2014/main" id="{9CA6B0F0-6075-F1B8-FE3C-C5D41A1B2685}"/>
              </a:ext>
            </a:extLst>
          </p:cNvPr>
          <p:cNvPicPr>
            <a:picLocks noChangeAspect="1"/>
          </p:cNvPicPr>
          <p:nvPr/>
        </p:nvPicPr>
        <p:blipFill>
          <a:blip r:embed="rId2"/>
          <a:stretch>
            <a:fillRect/>
          </a:stretch>
        </p:blipFill>
        <p:spPr>
          <a:xfrm>
            <a:off x="5987738" y="2623133"/>
            <a:ext cx="5628018" cy="1378863"/>
          </a:xfrm>
          <a:prstGeom prst="rect">
            <a:avLst/>
          </a:prstGeom>
        </p:spPr>
      </p:pic>
    </p:spTree>
    <p:extLst>
      <p:ext uri="{BB962C8B-B14F-4D97-AF65-F5344CB8AC3E}">
        <p14:creationId xmlns:p14="http://schemas.microsoft.com/office/powerpoint/2010/main" val="2090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BCB98A1-0F61-7542-8171-16DE2E23844F}"/>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kern="1200">
                <a:solidFill>
                  <a:schemeClr val="tx1"/>
                </a:solidFill>
                <a:latin typeface="+mj-lt"/>
                <a:ea typeface="+mj-ea"/>
                <a:cs typeface="+mj-cs"/>
              </a:rPr>
              <a:t>Univariate Analysis</a:t>
            </a:r>
          </a:p>
        </p:txBody>
      </p:sp>
      <p:grpSp>
        <p:nvGrpSpPr>
          <p:cNvPr id="43" name="Group 4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4" name="Rectangle 4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1636637A-4AAD-873C-835E-0CBFC6F4B6E3}"/>
              </a:ext>
            </a:extLst>
          </p:cNvPr>
          <p:cNvSpPr>
            <a:spLocks noGrp="1"/>
          </p:cNvSpPr>
          <p:nvPr>
            <p:ph type="body" idx="1"/>
          </p:nvPr>
        </p:nvSpPr>
        <p:spPr>
          <a:xfrm>
            <a:off x="590719" y="1613810"/>
            <a:ext cx="5278066" cy="3979585"/>
          </a:xfrm>
        </p:spPr>
        <p:txBody>
          <a:bodyPr vert="horz" lIns="91440" tIns="45720" rIns="91440" bIns="45720" rtlCol="0" anchor="ctr">
            <a:normAutofit/>
          </a:bodyPr>
          <a:lstStyle/>
          <a:p>
            <a:pPr marL="457200" indent="-457200">
              <a:buFont typeface="+mj-lt"/>
              <a:buAutoNum type="arabicPeriod" startAt="4"/>
            </a:pPr>
            <a:r>
              <a:rPr lang="en-US" sz="2000" b="1" dirty="0"/>
              <a:t>Loan Term: </a:t>
            </a:r>
            <a:r>
              <a:rPr lang="en-US" sz="2000" b="0" dirty="0"/>
              <a:t>There are more application towards the year end for the loans 60% loans having a term of 36 months. </a:t>
            </a:r>
          </a:p>
        </p:txBody>
      </p:sp>
      <p:sp>
        <p:nvSpPr>
          <p:cNvPr id="49" name="Rectangle 4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graph with blue rectangular bars&#10;&#10;Description automatically generated with medium confidence">
            <a:extLst>
              <a:ext uri="{FF2B5EF4-FFF2-40B4-BE49-F238E27FC236}">
                <a16:creationId xmlns:a16="http://schemas.microsoft.com/office/drawing/2014/main" id="{F63A413A-D888-95FF-CC18-F3188B3581F9}"/>
              </a:ext>
            </a:extLst>
          </p:cNvPr>
          <p:cNvPicPr>
            <a:picLocks noChangeAspect="1"/>
          </p:cNvPicPr>
          <p:nvPr/>
        </p:nvPicPr>
        <p:blipFill rotWithShape="1">
          <a:blip r:embed="rId2"/>
          <a:srcRect t="15866" r="4" b="9264"/>
          <a:stretch/>
        </p:blipFill>
        <p:spPr>
          <a:xfrm>
            <a:off x="7083423" y="581892"/>
            <a:ext cx="4397433" cy="2518756"/>
          </a:xfrm>
          <a:prstGeom prst="rect">
            <a:avLst/>
          </a:prstGeom>
        </p:spPr>
      </p:pic>
      <p:sp>
        <p:nvSpPr>
          <p:cNvPr id="53" name="Rectangle 5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number of blue bars&#10;&#10;Description automatically generated">
            <a:extLst>
              <a:ext uri="{FF2B5EF4-FFF2-40B4-BE49-F238E27FC236}">
                <a16:creationId xmlns:a16="http://schemas.microsoft.com/office/drawing/2014/main" id="{6FBBA124-8A68-6C4A-B675-4505A5701BE1}"/>
              </a:ext>
            </a:extLst>
          </p:cNvPr>
          <p:cNvPicPr>
            <a:picLocks noGrp="1" noChangeAspect="1"/>
          </p:cNvPicPr>
          <p:nvPr>
            <p:ph sz="half" idx="2"/>
          </p:nvPr>
        </p:nvPicPr>
        <p:blipFill rotWithShape="1">
          <a:blip r:embed="rId3"/>
          <a:srcRect t="17386" r="1" b="8196"/>
          <a:stretch/>
        </p:blipFill>
        <p:spPr>
          <a:xfrm>
            <a:off x="7083423" y="3707894"/>
            <a:ext cx="4395569" cy="2518756"/>
          </a:xfrm>
          <a:prstGeom prst="rect">
            <a:avLst/>
          </a:prstGeom>
        </p:spPr>
      </p:pic>
    </p:spTree>
    <p:extLst>
      <p:ext uri="{BB962C8B-B14F-4D97-AF65-F5344CB8AC3E}">
        <p14:creationId xmlns:p14="http://schemas.microsoft.com/office/powerpoint/2010/main" val="75647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8BCB98A1-0F61-7542-8171-16DE2E23844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kern="1200" dirty="0">
                <a:solidFill>
                  <a:schemeClr val="tx1"/>
                </a:solidFill>
                <a:latin typeface="+mj-lt"/>
                <a:ea typeface="+mj-ea"/>
                <a:cs typeface="+mj-cs"/>
              </a:rPr>
              <a:t>Univariate Analysis</a:t>
            </a:r>
          </a:p>
        </p:txBody>
      </p:sp>
      <p:sp>
        <p:nvSpPr>
          <p:cNvPr id="2" name="Text Placeholder 1">
            <a:extLst>
              <a:ext uri="{FF2B5EF4-FFF2-40B4-BE49-F238E27FC236}">
                <a16:creationId xmlns:a16="http://schemas.microsoft.com/office/drawing/2014/main" id="{1636637A-4AAD-873C-835E-0CBFC6F4B6E3}"/>
              </a:ext>
            </a:extLst>
          </p:cNvPr>
          <p:cNvSpPr>
            <a:spLocks/>
          </p:cNvSpPr>
          <p:nvPr/>
        </p:nvSpPr>
        <p:spPr>
          <a:xfrm>
            <a:off x="838200" y="1837652"/>
            <a:ext cx="4950472" cy="790795"/>
          </a:xfrm>
          <a:prstGeom prst="rect">
            <a:avLst/>
          </a:prstGeom>
        </p:spPr>
        <p:txBody>
          <a:bodyPr>
            <a:normAutofit lnSpcReduction="10000"/>
          </a:bodyPr>
          <a:lstStyle/>
          <a:p>
            <a:pPr marL="342900" indent="-342900" defTabSz="868680">
              <a:lnSpc>
                <a:spcPct val="90000"/>
              </a:lnSpc>
              <a:spcAft>
                <a:spcPts val="600"/>
              </a:spcAft>
              <a:buFont typeface="+mj-lt"/>
              <a:buAutoNum type="arabicPeriod" startAt="5"/>
            </a:pPr>
            <a:r>
              <a:rPr lang="en-US" b="1" kern="1200" dirty="0">
                <a:solidFill>
                  <a:schemeClr val="tx1"/>
                </a:solidFill>
                <a:latin typeface="+mn-lt"/>
                <a:ea typeface="+mn-ea"/>
                <a:cs typeface="+mn-cs"/>
              </a:rPr>
              <a:t>State: </a:t>
            </a:r>
            <a:r>
              <a:rPr lang="en-US" kern="1200" dirty="0">
                <a:solidFill>
                  <a:schemeClr val="tx1"/>
                </a:solidFill>
                <a:latin typeface="+mn-lt"/>
                <a:ea typeface="+mn-ea"/>
                <a:cs typeface="+mn-cs"/>
              </a:rPr>
              <a:t>California have highest numbers of applicants; This means that the bank have to put more scrutiny on the applications</a:t>
            </a:r>
            <a:r>
              <a:rPr lang="en-US" sz="1300" kern="1200" dirty="0">
                <a:solidFill>
                  <a:schemeClr val="tx1"/>
                </a:solidFill>
                <a:latin typeface="+mn-lt"/>
                <a:ea typeface="+mn-ea"/>
                <a:cs typeface="+mn-cs"/>
              </a:rPr>
              <a:t>.</a:t>
            </a:r>
            <a:endParaRPr lang="en-US" sz="1300" b="0" dirty="0"/>
          </a:p>
        </p:txBody>
      </p:sp>
      <p:sp>
        <p:nvSpPr>
          <p:cNvPr id="3" name="Text Placeholder 2">
            <a:extLst>
              <a:ext uri="{FF2B5EF4-FFF2-40B4-BE49-F238E27FC236}">
                <a16:creationId xmlns:a16="http://schemas.microsoft.com/office/drawing/2014/main" id="{89034BF4-02DD-517D-6F9F-287B6C1567D2}"/>
              </a:ext>
            </a:extLst>
          </p:cNvPr>
          <p:cNvSpPr>
            <a:spLocks/>
          </p:cNvSpPr>
          <p:nvPr/>
        </p:nvSpPr>
        <p:spPr>
          <a:xfrm>
            <a:off x="6197630" y="1837652"/>
            <a:ext cx="4974852" cy="790795"/>
          </a:xfrm>
          <a:prstGeom prst="rect">
            <a:avLst/>
          </a:prstGeom>
        </p:spPr>
        <p:txBody>
          <a:bodyPr anchor="t">
            <a:normAutofit/>
          </a:bodyPr>
          <a:lstStyle/>
          <a:p>
            <a:pPr marL="342900" indent="-342900" defTabSz="868680">
              <a:spcAft>
                <a:spcPts val="600"/>
              </a:spcAft>
              <a:buFont typeface="+mj-lt"/>
              <a:buAutoNum type="arabicPeriod" startAt="6"/>
            </a:pPr>
            <a:r>
              <a:rPr lang="en-US" b="1" kern="1200" dirty="0">
                <a:solidFill>
                  <a:schemeClr val="tx1"/>
                </a:solidFill>
                <a:latin typeface="+mn-lt"/>
                <a:ea typeface="+mn-ea"/>
                <a:cs typeface="+mn-cs"/>
              </a:rPr>
              <a:t>Purpose:</a:t>
            </a:r>
            <a:r>
              <a:rPr lang="en-US" kern="1200" dirty="0">
                <a:solidFill>
                  <a:schemeClr val="tx1"/>
                </a:solidFill>
                <a:latin typeface="+mn-lt"/>
                <a:ea typeface="+mn-ea"/>
                <a:cs typeface="+mn-cs"/>
              </a:rPr>
              <a:t> Majority of the application of the loan is for DEBT_CONSOLIDATION</a:t>
            </a:r>
            <a:endParaRPr lang="en-US" b="0" dirty="0"/>
          </a:p>
        </p:txBody>
      </p:sp>
      <p:pic>
        <p:nvPicPr>
          <p:cNvPr id="13" name="Content Placeholder 12" descr="A graph of a number of items&#10;&#10;Description automatically generated with medium confidence">
            <a:extLst>
              <a:ext uri="{FF2B5EF4-FFF2-40B4-BE49-F238E27FC236}">
                <a16:creationId xmlns:a16="http://schemas.microsoft.com/office/drawing/2014/main" id="{16FF3C35-391E-D622-AED9-BB3DB4587A72}"/>
              </a:ext>
            </a:extLst>
          </p:cNvPr>
          <p:cNvPicPr>
            <a:picLocks noChangeAspect="1"/>
          </p:cNvPicPr>
          <p:nvPr/>
        </p:nvPicPr>
        <p:blipFill>
          <a:blip r:embed="rId2"/>
          <a:stretch>
            <a:fillRect/>
          </a:stretch>
        </p:blipFill>
        <p:spPr>
          <a:xfrm>
            <a:off x="6016991" y="2628447"/>
            <a:ext cx="5479057" cy="3630750"/>
          </a:xfrm>
          <a:prstGeom prst="rect">
            <a:avLst/>
          </a:prstGeom>
        </p:spPr>
      </p:pic>
      <p:pic>
        <p:nvPicPr>
          <p:cNvPr id="6" name="Picture 5">
            <a:extLst>
              <a:ext uri="{FF2B5EF4-FFF2-40B4-BE49-F238E27FC236}">
                <a16:creationId xmlns:a16="http://schemas.microsoft.com/office/drawing/2014/main" id="{966C470E-B417-0944-2E91-914ACF3670E3}"/>
              </a:ext>
            </a:extLst>
          </p:cNvPr>
          <p:cNvPicPr>
            <a:picLocks noChangeAspect="1"/>
          </p:cNvPicPr>
          <p:nvPr/>
        </p:nvPicPr>
        <p:blipFill>
          <a:blip r:embed="rId3"/>
          <a:stretch>
            <a:fillRect/>
          </a:stretch>
        </p:blipFill>
        <p:spPr>
          <a:xfrm>
            <a:off x="625792" y="2626995"/>
            <a:ext cx="4950473" cy="3886517"/>
          </a:xfrm>
          <a:prstGeom prst="rect">
            <a:avLst/>
          </a:prstGeom>
        </p:spPr>
      </p:pic>
    </p:spTree>
    <p:extLst>
      <p:ext uri="{BB962C8B-B14F-4D97-AF65-F5344CB8AC3E}">
        <p14:creationId xmlns:p14="http://schemas.microsoft.com/office/powerpoint/2010/main" val="105953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8BCB98A1-0F61-7542-8171-16DE2E23844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kern="1200" dirty="0">
                <a:solidFill>
                  <a:schemeClr val="tx1"/>
                </a:solidFill>
                <a:latin typeface="+mj-lt"/>
                <a:ea typeface="+mj-ea"/>
                <a:cs typeface="+mj-cs"/>
              </a:rPr>
              <a:t>Univariate Analysis</a:t>
            </a:r>
          </a:p>
        </p:txBody>
      </p:sp>
      <p:sp>
        <p:nvSpPr>
          <p:cNvPr id="2" name="Text Placeholder 1">
            <a:extLst>
              <a:ext uri="{FF2B5EF4-FFF2-40B4-BE49-F238E27FC236}">
                <a16:creationId xmlns:a16="http://schemas.microsoft.com/office/drawing/2014/main" id="{1636637A-4AAD-873C-835E-0CBFC6F4B6E3}"/>
              </a:ext>
            </a:extLst>
          </p:cNvPr>
          <p:cNvSpPr>
            <a:spLocks/>
          </p:cNvSpPr>
          <p:nvPr/>
        </p:nvSpPr>
        <p:spPr>
          <a:xfrm>
            <a:off x="838200" y="1837652"/>
            <a:ext cx="4950472" cy="790795"/>
          </a:xfrm>
          <a:prstGeom prst="rect">
            <a:avLst/>
          </a:prstGeom>
        </p:spPr>
        <p:txBody>
          <a:bodyPr>
            <a:normAutofit/>
          </a:bodyPr>
          <a:lstStyle/>
          <a:p>
            <a:pPr defTabSz="868680">
              <a:lnSpc>
                <a:spcPct val="90000"/>
              </a:lnSpc>
              <a:spcAft>
                <a:spcPts val="600"/>
              </a:spcAft>
            </a:pPr>
            <a:r>
              <a:rPr lang="en-US" b="1" dirty="0"/>
              <a:t>7</a:t>
            </a:r>
            <a:r>
              <a:rPr lang="en-US" b="1" kern="1200" dirty="0">
                <a:solidFill>
                  <a:schemeClr val="tx1"/>
                </a:solidFill>
                <a:latin typeface="+mn-lt"/>
                <a:ea typeface="+mn-ea"/>
                <a:cs typeface="+mn-cs"/>
              </a:rPr>
              <a:t>. Home Ownership: </a:t>
            </a:r>
            <a:r>
              <a:rPr lang="en-US" kern="1200" dirty="0">
                <a:solidFill>
                  <a:schemeClr val="tx1"/>
                </a:solidFill>
                <a:latin typeface="+mn-lt"/>
                <a:ea typeface="+mn-ea"/>
                <a:cs typeface="+mn-cs"/>
              </a:rPr>
              <a:t>Most of the applicants don’t have their own house</a:t>
            </a:r>
            <a:r>
              <a:rPr lang="en-US" sz="1300" kern="1200" dirty="0">
                <a:solidFill>
                  <a:schemeClr val="tx1"/>
                </a:solidFill>
                <a:latin typeface="+mn-lt"/>
                <a:ea typeface="+mn-ea"/>
                <a:cs typeface="+mn-cs"/>
              </a:rPr>
              <a:t>.</a:t>
            </a:r>
            <a:endParaRPr lang="en-US" sz="1300" b="0" dirty="0"/>
          </a:p>
        </p:txBody>
      </p:sp>
      <p:sp>
        <p:nvSpPr>
          <p:cNvPr id="3" name="Text Placeholder 2">
            <a:extLst>
              <a:ext uri="{FF2B5EF4-FFF2-40B4-BE49-F238E27FC236}">
                <a16:creationId xmlns:a16="http://schemas.microsoft.com/office/drawing/2014/main" id="{89034BF4-02DD-517D-6F9F-287B6C1567D2}"/>
              </a:ext>
            </a:extLst>
          </p:cNvPr>
          <p:cNvSpPr>
            <a:spLocks/>
          </p:cNvSpPr>
          <p:nvPr/>
        </p:nvSpPr>
        <p:spPr>
          <a:xfrm>
            <a:off x="6197630" y="1837652"/>
            <a:ext cx="4974852" cy="790795"/>
          </a:xfrm>
          <a:prstGeom prst="rect">
            <a:avLst/>
          </a:prstGeom>
        </p:spPr>
        <p:txBody>
          <a:bodyPr anchor="t">
            <a:normAutofit/>
          </a:bodyPr>
          <a:lstStyle/>
          <a:p>
            <a:pPr defTabSz="868680">
              <a:spcAft>
                <a:spcPts val="600"/>
              </a:spcAft>
            </a:pPr>
            <a:r>
              <a:rPr lang="en-US" b="1" dirty="0"/>
              <a:t>8</a:t>
            </a:r>
            <a:r>
              <a:rPr lang="en-US" b="1" kern="1200" dirty="0">
                <a:solidFill>
                  <a:schemeClr val="tx1"/>
                </a:solidFill>
                <a:latin typeface="+mn-lt"/>
                <a:ea typeface="+mn-ea"/>
                <a:cs typeface="+mn-cs"/>
              </a:rPr>
              <a:t>. Grade: </a:t>
            </a:r>
            <a:r>
              <a:rPr lang="en-US" kern="1200" dirty="0">
                <a:solidFill>
                  <a:schemeClr val="tx1"/>
                </a:solidFill>
                <a:latin typeface="+mn-lt"/>
                <a:ea typeface="+mn-ea"/>
                <a:cs typeface="+mn-cs"/>
              </a:rPr>
              <a:t>Majority of the applications are from Grade B, Second highest id grade A.</a:t>
            </a:r>
            <a:endParaRPr lang="en-US" b="0" dirty="0"/>
          </a:p>
        </p:txBody>
      </p:sp>
      <p:pic>
        <p:nvPicPr>
          <p:cNvPr id="5" name="Picture 4">
            <a:extLst>
              <a:ext uri="{FF2B5EF4-FFF2-40B4-BE49-F238E27FC236}">
                <a16:creationId xmlns:a16="http://schemas.microsoft.com/office/drawing/2014/main" id="{DFD9ABD5-231D-068B-72C2-785A1ED2C44A}"/>
              </a:ext>
            </a:extLst>
          </p:cNvPr>
          <p:cNvPicPr>
            <a:picLocks noChangeAspect="1"/>
          </p:cNvPicPr>
          <p:nvPr/>
        </p:nvPicPr>
        <p:blipFill>
          <a:blip r:embed="rId2"/>
          <a:stretch>
            <a:fillRect/>
          </a:stretch>
        </p:blipFill>
        <p:spPr>
          <a:xfrm>
            <a:off x="889636" y="2474596"/>
            <a:ext cx="4605696" cy="4023924"/>
          </a:xfrm>
          <a:prstGeom prst="rect">
            <a:avLst/>
          </a:prstGeom>
        </p:spPr>
      </p:pic>
      <p:pic>
        <p:nvPicPr>
          <p:cNvPr id="8" name="Picture 7">
            <a:extLst>
              <a:ext uri="{FF2B5EF4-FFF2-40B4-BE49-F238E27FC236}">
                <a16:creationId xmlns:a16="http://schemas.microsoft.com/office/drawing/2014/main" id="{04EDB2B9-93E6-986F-AF07-5F01291AFAEE}"/>
              </a:ext>
            </a:extLst>
          </p:cNvPr>
          <p:cNvPicPr>
            <a:picLocks noChangeAspect="1"/>
          </p:cNvPicPr>
          <p:nvPr/>
        </p:nvPicPr>
        <p:blipFill>
          <a:blip r:embed="rId3"/>
          <a:stretch>
            <a:fillRect/>
          </a:stretch>
        </p:blipFill>
        <p:spPr>
          <a:xfrm>
            <a:off x="6329031" y="2500610"/>
            <a:ext cx="4950473" cy="3725882"/>
          </a:xfrm>
          <a:prstGeom prst="rect">
            <a:avLst/>
          </a:prstGeom>
        </p:spPr>
      </p:pic>
    </p:spTree>
    <p:extLst>
      <p:ext uri="{BB962C8B-B14F-4D97-AF65-F5344CB8AC3E}">
        <p14:creationId xmlns:p14="http://schemas.microsoft.com/office/powerpoint/2010/main" val="70231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8BCB98A1-0F61-7542-8171-16DE2E23844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kern="1200" dirty="0">
                <a:solidFill>
                  <a:schemeClr val="tx1"/>
                </a:solidFill>
                <a:latin typeface="+mj-lt"/>
                <a:ea typeface="+mj-ea"/>
                <a:cs typeface="+mj-cs"/>
              </a:rPr>
              <a:t>Univariate Analysis</a:t>
            </a:r>
          </a:p>
        </p:txBody>
      </p:sp>
      <p:sp>
        <p:nvSpPr>
          <p:cNvPr id="2" name="Text Placeholder 1">
            <a:extLst>
              <a:ext uri="{FF2B5EF4-FFF2-40B4-BE49-F238E27FC236}">
                <a16:creationId xmlns:a16="http://schemas.microsoft.com/office/drawing/2014/main" id="{1636637A-4AAD-873C-835E-0CBFC6F4B6E3}"/>
              </a:ext>
            </a:extLst>
          </p:cNvPr>
          <p:cNvSpPr>
            <a:spLocks/>
          </p:cNvSpPr>
          <p:nvPr/>
        </p:nvSpPr>
        <p:spPr>
          <a:xfrm>
            <a:off x="838200" y="1837652"/>
            <a:ext cx="4950472" cy="790795"/>
          </a:xfrm>
          <a:prstGeom prst="rect">
            <a:avLst/>
          </a:prstGeom>
        </p:spPr>
        <p:txBody>
          <a:bodyPr>
            <a:normAutofit/>
          </a:bodyPr>
          <a:lstStyle/>
          <a:p>
            <a:pPr defTabSz="868680">
              <a:lnSpc>
                <a:spcPct val="90000"/>
              </a:lnSpc>
              <a:spcAft>
                <a:spcPts val="600"/>
              </a:spcAft>
            </a:pPr>
            <a:r>
              <a:rPr lang="en-US" b="1" kern="1200" dirty="0">
                <a:solidFill>
                  <a:schemeClr val="tx1"/>
                </a:solidFill>
                <a:latin typeface="+mn-lt"/>
                <a:ea typeface="+mn-ea"/>
                <a:cs typeface="+mn-cs"/>
              </a:rPr>
              <a:t>9. Employment Length:</a:t>
            </a:r>
            <a:r>
              <a:rPr lang="en-US" b="1" dirty="0"/>
              <a:t> </a:t>
            </a:r>
            <a:r>
              <a:rPr lang="en-US" dirty="0"/>
              <a:t>Most of the employment length is 10+ years.</a:t>
            </a:r>
            <a:endParaRPr lang="en-US" sz="1300" b="0" dirty="0"/>
          </a:p>
        </p:txBody>
      </p:sp>
      <p:sp>
        <p:nvSpPr>
          <p:cNvPr id="3" name="Text Placeholder 2">
            <a:extLst>
              <a:ext uri="{FF2B5EF4-FFF2-40B4-BE49-F238E27FC236}">
                <a16:creationId xmlns:a16="http://schemas.microsoft.com/office/drawing/2014/main" id="{89034BF4-02DD-517D-6F9F-287B6C1567D2}"/>
              </a:ext>
            </a:extLst>
          </p:cNvPr>
          <p:cNvSpPr>
            <a:spLocks/>
          </p:cNvSpPr>
          <p:nvPr/>
        </p:nvSpPr>
        <p:spPr>
          <a:xfrm>
            <a:off x="6197630" y="1837652"/>
            <a:ext cx="4974852" cy="790795"/>
          </a:xfrm>
          <a:prstGeom prst="rect">
            <a:avLst/>
          </a:prstGeom>
        </p:spPr>
        <p:txBody>
          <a:bodyPr anchor="t">
            <a:normAutofit/>
          </a:bodyPr>
          <a:lstStyle/>
          <a:p>
            <a:pPr defTabSz="868680">
              <a:spcAft>
                <a:spcPts val="600"/>
              </a:spcAft>
            </a:pPr>
            <a:r>
              <a:rPr lang="en-US" b="1" kern="1200" dirty="0">
                <a:solidFill>
                  <a:schemeClr val="tx1"/>
                </a:solidFill>
                <a:latin typeface="+mn-lt"/>
                <a:ea typeface="+mn-ea"/>
                <a:cs typeface="+mn-cs"/>
              </a:rPr>
              <a:t>10. Public Records Bankruptcies: </a:t>
            </a:r>
            <a:r>
              <a:rPr lang="en-US" kern="1200" dirty="0">
                <a:solidFill>
                  <a:schemeClr val="tx1"/>
                </a:solidFill>
                <a:latin typeface="+mn-lt"/>
                <a:ea typeface="+mn-ea"/>
                <a:cs typeface="+mn-cs"/>
              </a:rPr>
              <a:t>90% of the applicants are not bankrupt</a:t>
            </a:r>
            <a:endParaRPr lang="en-US" dirty="0"/>
          </a:p>
        </p:txBody>
      </p:sp>
      <p:pic>
        <p:nvPicPr>
          <p:cNvPr id="6" name="Picture 5">
            <a:extLst>
              <a:ext uri="{FF2B5EF4-FFF2-40B4-BE49-F238E27FC236}">
                <a16:creationId xmlns:a16="http://schemas.microsoft.com/office/drawing/2014/main" id="{41B51293-EE7C-37DF-72E6-92693131E6D6}"/>
              </a:ext>
            </a:extLst>
          </p:cNvPr>
          <p:cNvPicPr>
            <a:picLocks noChangeAspect="1"/>
          </p:cNvPicPr>
          <p:nvPr/>
        </p:nvPicPr>
        <p:blipFill>
          <a:blip r:embed="rId2"/>
          <a:stretch>
            <a:fillRect/>
          </a:stretch>
        </p:blipFill>
        <p:spPr>
          <a:xfrm>
            <a:off x="780598" y="2451962"/>
            <a:ext cx="4712494" cy="3780075"/>
          </a:xfrm>
          <a:prstGeom prst="rect">
            <a:avLst/>
          </a:prstGeom>
        </p:spPr>
      </p:pic>
      <p:pic>
        <p:nvPicPr>
          <p:cNvPr id="10" name="Picture 9">
            <a:extLst>
              <a:ext uri="{FF2B5EF4-FFF2-40B4-BE49-F238E27FC236}">
                <a16:creationId xmlns:a16="http://schemas.microsoft.com/office/drawing/2014/main" id="{5865F52E-CEFB-6A2E-7F3B-A9B300A61211}"/>
              </a:ext>
            </a:extLst>
          </p:cNvPr>
          <p:cNvPicPr>
            <a:picLocks noChangeAspect="1"/>
          </p:cNvPicPr>
          <p:nvPr/>
        </p:nvPicPr>
        <p:blipFill>
          <a:blip r:embed="rId3"/>
          <a:stretch>
            <a:fillRect/>
          </a:stretch>
        </p:blipFill>
        <p:spPr>
          <a:xfrm>
            <a:off x="6234894" y="2492832"/>
            <a:ext cx="4950472" cy="3830102"/>
          </a:xfrm>
          <a:prstGeom prst="rect">
            <a:avLst/>
          </a:prstGeom>
        </p:spPr>
      </p:pic>
    </p:spTree>
    <p:extLst>
      <p:ext uri="{BB962C8B-B14F-4D97-AF65-F5344CB8AC3E}">
        <p14:creationId xmlns:p14="http://schemas.microsoft.com/office/powerpoint/2010/main" val="77099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D5E4-BD7D-BE41-87CD-8D378BE38CE1}"/>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kern="1200">
                <a:solidFill>
                  <a:schemeClr val="tx1"/>
                </a:solidFill>
                <a:latin typeface="+mj-lt"/>
                <a:ea typeface="+mj-ea"/>
                <a:cs typeface="+mj-cs"/>
              </a:rPr>
              <a:t>Univariate Analysis</a:t>
            </a:r>
          </a:p>
        </p:txBody>
      </p:sp>
      <p:sp>
        <p:nvSpPr>
          <p:cNvPr id="9" name="Content Placeholder 2">
            <a:extLst>
              <a:ext uri="{FF2B5EF4-FFF2-40B4-BE49-F238E27FC236}">
                <a16:creationId xmlns:a16="http://schemas.microsoft.com/office/drawing/2014/main" id="{9FDBE514-D0C0-5342-B11A-AC322B4BD484}"/>
              </a:ext>
            </a:extLst>
          </p:cNvPr>
          <p:cNvSpPr txBox="1">
            <a:spLocks/>
          </p:cNvSpPr>
          <p:nvPr/>
        </p:nvSpPr>
        <p:spPr>
          <a:xfrm>
            <a:off x="762001" y="5672059"/>
            <a:ext cx="5206313" cy="54776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kern="1200" dirty="0">
                <a:solidFill>
                  <a:schemeClr val="tx1"/>
                </a:solidFill>
                <a:latin typeface="+mn-lt"/>
                <a:ea typeface="+mn-ea"/>
                <a:cs typeface="+mn-cs"/>
              </a:rPr>
              <a:t>These are additional factors as a part of univariate analysis:</a:t>
            </a:r>
          </a:p>
          <a:p>
            <a:pPr marL="0" indent="0">
              <a:buNone/>
            </a:pPr>
            <a:endParaRPr lang="en-US" sz="1800" kern="1200" dirty="0">
              <a:solidFill>
                <a:schemeClr val="tx1"/>
              </a:solidFill>
              <a:latin typeface="+mn-lt"/>
              <a:ea typeface="+mn-ea"/>
              <a:cs typeface="+mn-cs"/>
            </a:endParaRPr>
          </a:p>
        </p:txBody>
      </p:sp>
      <p:pic>
        <p:nvPicPr>
          <p:cNvPr id="17" name="Picture 16" descr="Graph on document with pen">
            <a:extLst>
              <a:ext uri="{FF2B5EF4-FFF2-40B4-BE49-F238E27FC236}">
                <a16:creationId xmlns:a16="http://schemas.microsoft.com/office/drawing/2014/main" id="{45A60414-38C7-3CC7-6E64-42E79A614255}"/>
              </a:ext>
            </a:extLst>
          </p:cNvPr>
          <p:cNvPicPr>
            <a:picLocks noChangeAspect="1"/>
          </p:cNvPicPr>
          <p:nvPr/>
        </p:nvPicPr>
        <p:blipFill rotWithShape="1">
          <a:blip r:embed="rId2"/>
          <a:srcRect l="2486" r="3" b="3"/>
          <a:stretch/>
        </p:blipFill>
        <p:spPr>
          <a:xfrm>
            <a:off x="20" y="-40"/>
            <a:ext cx="6095980" cy="4172827"/>
          </a:xfrm>
          <a:prstGeom prst="rect">
            <a:avLst/>
          </a:prstGeom>
        </p:spPr>
      </p:pic>
      <p:cxnSp>
        <p:nvCxnSpPr>
          <p:cNvPr id="21" name="Straight Connector 20">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3AD572B-A7B3-604B-86C9-CB99F61AE92F}"/>
              </a:ext>
            </a:extLst>
          </p:cNvPr>
          <p:cNvSpPr txBox="1"/>
          <p:nvPr/>
        </p:nvSpPr>
        <p:spPr>
          <a:xfrm>
            <a:off x="6430804" y="1790131"/>
            <a:ext cx="5262385" cy="3599019"/>
          </a:xfrm>
          <a:prstGeom prst="rect">
            <a:avLst/>
          </a:prstGeom>
        </p:spPr>
        <p:txBody>
          <a:bodyPr vert="horz" lIns="91440" tIns="45720" rIns="91440" bIns="45720" rtlCol="0">
            <a:normAutofit/>
          </a:bodyPr>
          <a:lstStyle/>
          <a:p>
            <a:pPr marL="457200" indent="-342900">
              <a:lnSpc>
                <a:spcPct val="90000"/>
              </a:lnSpc>
              <a:spcAft>
                <a:spcPts val="600"/>
              </a:spcAft>
              <a:buFont typeface="+mj-lt"/>
              <a:buAutoNum type="arabicPeriod" startAt="11"/>
            </a:pPr>
            <a:r>
              <a:rPr lang="en-US" sz="1700" b="1" i="0" dirty="0">
                <a:effectLst/>
              </a:rPr>
              <a:t>DTI (Debt-to-Income Ratio)</a:t>
            </a:r>
            <a:r>
              <a:rPr lang="en-US" sz="1700" b="0" i="0" dirty="0">
                <a:effectLst/>
              </a:rPr>
              <a:t>: </a:t>
            </a:r>
            <a:r>
              <a:rPr lang="en-US" sz="1700" dirty="0"/>
              <a:t>DTI Ranging from 0 to 800, with 50% of the data lies between 160 to 400.</a:t>
            </a:r>
          </a:p>
          <a:p>
            <a:pPr marL="457200" indent="-342900">
              <a:lnSpc>
                <a:spcPct val="90000"/>
              </a:lnSpc>
              <a:spcAft>
                <a:spcPts val="600"/>
              </a:spcAft>
              <a:buFont typeface="+mj-lt"/>
              <a:buAutoNum type="arabicPeriod" startAt="11"/>
            </a:pPr>
            <a:r>
              <a:rPr lang="en-US" sz="1700" b="1" i="0" dirty="0">
                <a:effectLst/>
              </a:rPr>
              <a:t>Year</a:t>
            </a:r>
            <a:r>
              <a:rPr lang="en-US" sz="1700" b="0" i="0" dirty="0">
                <a:effectLst/>
              </a:rPr>
              <a:t>: Loan applications are increasing every year.</a:t>
            </a:r>
          </a:p>
          <a:p>
            <a:pPr marL="457200" indent="-342900">
              <a:lnSpc>
                <a:spcPct val="90000"/>
              </a:lnSpc>
              <a:spcAft>
                <a:spcPts val="600"/>
              </a:spcAft>
              <a:buFont typeface="+mj-lt"/>
              <a:buAutoNum type="arabicPeriod" startAt="11"/>
            </a:pPr>
            <a:r>
              <a:rPr lang="en-US" sz="1700" b="1" dirty="0"/>
              <a:t>Month: </a:t>
            </a:r>
            <a:r>
              <a:rPr lang="en-US" sz="1700" dirty="0"/>
              <a:t>People apply for the loan towards end of the year, maybe due to holiday sessions.</a:t>
            </a:r>
            <a:endParaRPr lang="en-US" sz="1700" b="1" dirty="0"/>
          </a:p>
          <a:p>
            <a:pPr marL="457200" indent="-342900">
              <a:lnSpc>
                <a:spcPct val="90000"/>
              </a:lnSpc>
              <a:spcAft>
                <a:spcPts val="600"/>
              </a:spcAft>
              <a:buFont typeface="+mj-lt"/>
              <a:buAutoNum type="arabicPeriod" startAt="11"/>
            </a:pPr>
            <a:r>
              <a:rPr lang="en-US" sz="1700" b="1" i="0" dirty="0">
                <a:effectLst/>
              </a:rPr>
              <a:t>Loan Amount, Funded Amount, Funded Amount Inv</a:t>
            </a:r>
            <a:r>
              <a:rPr lang="en-US" sz="1700" b="0" i="0" dirty="0">
                <a:effectLst/>
              </a:rPr>
              <a:t>: These variables are highly correlated, with loan amount being the most informative. Hence, dropping funded amount related columns.</a:t>
            </a:r>
          </a:p>
          <a:p>
            <a:pPr marL="457200" indent="-342900">
              <a:lnSpc>
                <a:spcPct val="90000"/>
              </a:lnSpc>
              <a:spcAft>
                <a:spcPts val="600"/>
              </a:spcAft>
              <a:buFont typeface="+mj-lt"/>
              <a:buAutoNum type="arabicPeriod" startAt="11"/>
            </a:pPr>
            <a:r>
              <a:rPr lang="en-US" sz="1700" b="1" i="0" dirty="0">
                <a:effectLst/>
              </a:rPr>
              <a:t>Interest Rate Buckets</a:t>
            </a:r>
            <a:r>
              <a:rPr lang="en-US" sz="1700" b="0" i="0" dirty="0">
                <a:effectLst/>
              </a:rPr>
              <a:t>: Most loan applications have very low-interest rates.</a:t>
            </a:r>
          </a:p>
          <a:p>
            <a:pPr marL="342900" indent="-228600">
              <a:lnSpc>
                <a:spcPct val="90000"/>
              </a:lnSpc>
              <a:spcAft>
                <a:spcPts val="600"/>
              </a:spcAft>
              <a:buFont typeface="Arial" panose="020B0604020202020204" pitchFamily="34" charset="0"/>
              <a:buChar char="•"/>
            </a:pPr>
            <a:endParaRPr lang="en-US" sz="1700" b="0" i="0" dirty="0">
              <a:effectLst/>
            </a:endParaRPr>
          </a:p>
        </p:txBody>
      </p:sp>
    </p:spTree>
    <p:extLst>
      <p:ext uri="{BB962C8B-B14F-4D97-AF65-F5344CB8AC3E}">
        <p14:creationId xmlns:p14="http://schemas.microsoft.com/office/powerpoint/2010/main" val="3139802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8C43EA-115A-5144-870A-ECE1C6DA003D}"/>
              </a:ext>
            </a:extLst>
          </p:cNvPr>
          <p:cNvSpPr>
            <a:spLocks noGrp="1"/>
          </p:cNvSpPr>
          <p:nvPr>
            <p:ph type="title"/>
          </p:nvPr>
        </p:nvSpPr>
        <p:spPr>
          <a:xfrm>
            <a:off x="1443990" y="2402403"/>
            <a:ext cx="10515600" cy="1325563"/>
          </a:xfrm>
        </p:spPr>
        <p:txBody>
          <a:bodyPr/>
          <a:lstStyle/>
          <a:p>
            <a:r>
              <a:rPr lang="en-US" dirty="0"/>
              <a:t>EXPLORATORY DATA ANALYSIS (EDA)</a:t>
            </a:r>
          </a:p>
        </p:txBody>
      </p:sp>
      <p:sp>
        <p:nvSpPr>
          <p:cNvPr id="5" name="TextBox 4">
            <a:extLst>
              <a:ext uri="{FF2B5EF4-FFF2-40B4-BE49-F238E27FC236}">
                <a16:creationId xmlns:a16="http://schemas.microsoft.com/office/drawing/2014/main" id="{93C0732E-2BC5-0D42-BD19-B41DD6334BF6}"/>
              </a:ext>
            </a:extLst>
          </p:cNvPr>
          <p:cNvSpPr txBox="1"/>
          <p:nvPr/>
        </p:nvSpPr>
        <p:spPr>
          <a:xfrm>
            <a:off x="2377440" y="3543300"/>
            <a:ext cx="5989320" cy="369332"/>
          </a:xfrm>
          <a:prstGeom prst="rect">
            <a:avLst/>
          </a:prstGeom>
          <a:noFill/>
        </p:spPr>
        <p:txBody>
          <a:bodyPr wrap="square" rtlCol="0">
            <a:spAutoFit/>
          </a:bodyPr>
          <a:lstStyle/>
          <a:p>
            <a:pPr algn="ctr"/>
            <a:r>
              <a:rPr lang="en-US" dirty="0"/>
              <a:t>II. BIVARIATE ANALYSIS</a:t>
            </a:r>
          </a:p>
        </p:txBody>
      </p:sp>
      <p:sp useBgFill="1">
        <p:nvSpPr>
          <p:cNvPr id="2" name="Rectangle 1">
            <a:extLst>
              <a:ext uri="{FF2B5EF4-FFF2-40B4-BE49-F238E27FC236}">
                <a16:creationId xmlns:a16="http://schemas.microsoft.com/office/drawing/2014/main" id="{6797B045-20EC-3577-0C4C-3B172308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BD8AC990-BB57-31FF-3730-5A5A9D0DC8A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6" name="Straight Connector 5">
              <a:extLst>
                <a:ext uri="{FF2B5EF4-FFF2-40B4-BE49-F238E27FC236}">
                  <a16:creationId xmlns:a16="http://schemas.microsoft.com/office/drawing/2014/main" id="{9051DD09-7F56-26A9-D3AA-98C48ADB0B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BB2F953-ED0E-9C06-A93C-5548EF4CE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C1DA5521-C756-8A18-1163-75735D2FE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3">
            <a:extLst>
              <a:ext uri="{FF2B5EF4-FFF2-40B4-BE49-F238E27FC236}">
                <a16:creationId xmlns:a16="http://schemas.microsoft.com/office/drawing/2014/main" id="{C7A51843-F535-0CFD-1574-C115FAD9F4C0}"/>
              </a:ext>
            </a:extLst>
          </p:cNvPr>
          <p:cNvSpPr txBox="1">
            <a:spLocks/>
          </p:cNvSpPr>
          <p:nvPr/>
        </p:nvSpPr>
        <p:spPr>
          <a:xfrm>
            <a:off x="1524000" y="1584683"/>
            <a:ext cx="9144000" cy="25518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a:t>EXPLORATORY DATA ANALYSIS (EDA)</a:t>
            </a:r>
          </a:p>
        </p:txBody>
      </p:sp>
      <p:sp>
        <p:nvSpPr>
          <p:cNvPr id="10" name="TextBox 9">
            <a:extLst>
              <a:ext uri="{FF2B5EF4-FFF2-40B4-BE49-F238E27FC236}">
                <a16:creationId xmlns:a16="http://schemas.microsoft.com/office/drawing/2014/main" id="{983EAF84-9D9E-A8E1-AF21-050E0C7BD226}"/>
              </a:ext>
            </a:extLst>
          </p:cNvPr>
          <p:cNvSpPr txBox="1"/>
          <p:nvPr/>
        </p:nvSpPr>
        <p:spPr>
          <a:xfrm>
            <a:off x="3131820" y="4823460"/>
            <a:ext cx="5989320" cy="584775"/>
          </a:xfrm>
          <a:prstGeom prst="rect">
            <a:avLst/>
          </a:prstGeom>
          <a:noFill/>
        </p:spPr>
        <p:txBody>
          <a:bodyPr wrap="square" rtlCol="0">
            <a:spAutoFit/>
          </a:bodyPr>
          <a:lstStyle/>
          <a:p>
            <a:pPr algn="ctr">
              <a:spcAft>
                <a:spcPts val="600"/>
              </a:spcAft>
            </a:pPr>
            <a:r>
              <a:rPr lang="en-US" sz="3200" dirty="0">
                <a:solidFill>
                  <a:schemeClr val="bg1"/>
                </a:solidFill>
              </a:rPr>
              <a:t>II. BIVARIATE ANALYSIS</a:t>
            </a:r>
          </a:p>
        </p:txBody>
      </p:sp>
    </p:spTree>
    <p:extLst>
      <p:ext uri="{BB962C8B-B14F-4D97-AF65-F5344CB8AC3E}">
        <p14:creationId xmlns:p14="http://schemas.microsoft.com/office/powerpoint/2010/main" val="419191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7FAB3-9E2B-5E46-81B2-0C8751146E61}"/>
              </a:ext>
            </a:extLst>
          </p:cNvPr>
          <p:cNvSpPr>
            <a:spLocks noGrp="1"/>
          </p:cNvSpPr>
          <p:nvPr>
            <p:ph type="title"/>
          </p:nvPr>
        </p:nvSpPr>
        <p:spPr>
          <a:xfrm>
            <a:off x="838200" y="459863"/>
            <a:ext cx="10515600" cy="1004594"/>
          </a:xfrm>
        </p:spPr>
        <p:txBody>
          <a:bodyPr>
            <a:normAutofit/>
          </a:bodyPr>
          <a:lstStyle/>
          <a:p>
            <a:pPr algn="ctr"/>
            <a:r>
              <a:rPr lang="en-US" sz="4100">
                <a:solidFill>
                  <a:srgbClr val="FFFFFF"/>
                </a:solidFill>
              </a:rPr>
              <a:t>Bivariate Analysis | Factors impacting Defaulters </a:t>
            </a:r>
          </a:p>
        </p:txBody>
      </p:sp>
      <p:sp>
        <p:nvSpPr>
          <p:cNvPr id="21" name="Rectangle: Rounded Corners 2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B71253-40CB-2E40-930F-7B695D563B71}"/>
              </a:ext>
            </a:extLst>
          </p:cNvPr>
          <p:cNvSpPr txBox="1"/>
          <p:nvPr/>
        </p:nvSpPr>
        <p:spPr>
          <a:xfrm>
            <a:off x="838201" y="2845966"/>
            <a:ext cx="3484726" cy="737296"/>
          </a:xfrm>
          <a:prstGeom prst="rect">
            <a:avLst/>
          </a:prstGeom>
          <a:noFill/>
        </p:spPr>
        <p:txBody>
          <a:bodyPr wrap="square">
            <a:spAutoFit/>
          </a:bodyPr>
          <a:lstStyle/>
          <a:p>
            <a:pPr marL="301752" indent="-301752" defTabSz="804672">
              <a:spcAft>
                <a:spcPts val="600"/>
              </a:spcAft>
              <a:buFont typeface="+mj-lt"/>
              <a:buAutoNum type="arabicPeriod"/>
            </a:pPr>
            <a:r>
              <a:rPr lang="en-IN" sz="1408" b="1" kern="1200">
                <a:solidFill>
                  <a:srgbClr val="0D0D0D"/>
                </a:solidFill>
                <a:latin typeface="+mn-lt"/>
                <a:ea typeface="+mn-ea"/>
                <a:cs typeface="+mn-cs"/>
              </a:rPr>
              <a:t>Loan Status Vs Loan Amount: </a:t>
            </a:r>
            <a:r>
              <a:rPr lang="en-IN" sz="1408" kern="1200">
                <a:solidFill>
                  <a:srgbClr val="0D0D0D"/>
                </a:solidFill>
                <a:latin typeface="+mn-lt"/>
                <a:ea typeface="+mn-ea"/>
                <a:cs typeface="+mn-cs"/>
              </a:rPr>
              <a:t>The graph shows that if loan amount is high, it is more likely to be charged off</a:t>
            </a:r>
            <a:endParaRPr lang="en-IN" sz="1600" b="0" i="0">
              <a:solidFill>
                <a:srgbClr val="0D0D0D"/>
              </a:solidFill>
              <a:effectLst/>
            </a:endParaRPr>
          </a:p>
        </p:txBody>
      </p:sp>
      <p:pic>
        <p:nvPicPr>
          <p:cNvPr id="8" name="Picture 7">
            <a:extLst>
              <a:ext uri="{FF2B5EF4-FFF2-40B4-BE49-F238E27FC236}">
                <a16:creationId xmlns:a16="http://schemas.microsoft.com/office/drawing/2014/main" id="{2FACBA79-FA02-4743-BD4F-9B922FF7BCCA}"/>
              </a:ext>
            </a:extLst>
          </p:cNvPr>
          <p:cNvPicPr>
            <a:picLocks noChangeAspect="1"/>
          </p:cNvPicPr>
          <p:nvPr/>
        </p:nvPicPr>
        <p:blipFill>
          <a:blip r:embed="rId2"/>
          <a:stretch>
            <a:fillRect/>
          </a:stretch>
        </p:blipFill>
        <p:spPr>
          <a:xfrm>
            <a:off x="838200" y="3710946"/>
            <a:ext cx="3484726" cy="2261485"/>
          </a:xfrm>
          <a:prstGeom prst="rect">
            <a:avLst/>
          </a:prstGeom>
        </p:spPr>
      </p:pic>
      <p:sp>
        <p:nvSpPr>
          <p:cNvPr id="9" name="TextBox 8">
            <a:extLst>
              <a:ext uri="{FF2B5EF4-FFF2-40B4-BE49-F238E27FC236}">
                <a16:creationId xmlns:a16="http://schemas.microsoft.com/office/drawing/2014/main" id="{489E06CA-B7F8-1643-8A60-CE9DD832C878}"/>
              </a:ext>
            </a:extLst>
          </p:cNvPr>
          <p:cNvSpPr txBox="1"/>
          <p:nvPr/>
        </p:nvSpPr>
        <p:spPr>
          <a:xfrm>
            <a:off x="4322926" y="2820686"/>
            <a:ext cx="3729046" cy="737296"/>
          </a:xfrm>
          <a:prstGeom prst="rect">
            <a:avLst/>
          </a:prstGeom>
          <a:noFill/>
        </p:spPr>
        <p:txBody>
          <a:bodyPr wrap="square">
            <a:spAutoFit/>
          </a:bodyPr>
          <a:lstStyle/>
          <a:p>
            <a:pPr marL="301752" indent="-301752" defTabSz="804672">
              <a:spcAft>
                <a:spcPts val="600"/>
              </a:spcAft>
              <a:buFont typeface="+mj-lt"/>
              <a:buAutoNum type="arabicPeriod" startAt="2"/>
            </a:pPr>
            <a:r>
              <a:rPr lang="en-IN" sz="1408" b="1" kern="1200">
                <a:solidFill>
                  <a:srgbClr val="0D0D0D"/>
                </a:solidFill>
                <a:latin typeface="+mn-lt"/>
                <a:ea typeface="+mn-ea"/>
                <a:cs typeface="+mn-cs"/>
              </a:rPr>
              <a:t>Interest rate Vs Loan Status: </a:t>
            </a:r>
            <a:r>
              <a:rPr lang="en-IN" sz="1408" kern="1200">
                <a:solidFill>
                  <a:srgbClr val="0D0D0D"/>
                </a:solidFill>
                <a:latin typeface="+mn-lt"/>
                <a:ea typeface="+mn-ea"/>
                <a:cs typeface="+mn-cs"/>
              </a:rPr>
              <a:t>The graph shows that there is high chance of the loan to get default if the interest rate is high</a:t>
            </a:r>
            <a:endParaRPr lang="en-IN" sz="1600" b="0" i="0">
              <a:solidFill>
                <a:srgbClr val="0D0D0D"/>
              </a:solidFill>
              <a:effectLst/>
            </a:endParaRPr>
          </a:p>
        </p:txBody>
      </p:sp>
      <p:pic>
        <p:nvPicPr>
          <p:cNvPr id="10" name="Picture 9">
            <a:extLst>
              <a:ext uri="{FF2B5EF4-FFF2-40B4-BE49-F238E27FC236}">
                <a16:creationId xmlns:a16="http://schemas.microsoft.com/office/drawing/2014/main" id="{D6F82EB2-7F08-D248-8E04-E0BDF5CA0797}"/>
              </a:ext>
            </a:extLst>
          </p:cNvPr>
          <p:cNvPicPr>
            <a:picLocks noChangeAspect="1"/>
          </p:cNvPicPr>
          <p:nvPr/>
        </p:nvPicPr>
        <p:blipFill>
          <a:blip r:embed="rId3"/>
          <a:stretch>
            <a:fillRect/>
          </a:stretch>
        </p:blipFill>
        <p:spPr>
          <a:xfrm>
            <a:off x="4322926" y="3725967"/>
            <a:ext cx="3484725" cy="2263550"/>
          </a:xfrm>
          <a:prstGeom prst="rect">
            <a:avLst/>
          </a:prstGeom>
        </p:spPr>
      </p:pic>
      <p:sp>
        <p:nvSpPr>
          <p:cNvPr id="12" name="TextBox 11">
            <a:extLst>
              <a:ext uri="{FF2B5EF4-FFF2-40B4-BE49-F238E27FC236}">
                <a16:creationId xmlns:a16="http://schemas.microsoft.com/office/drawing/2014/main" id="{D9D370E2-AD3B-0946-94E0-8257395B80E7}"/>
              </a:ext>
            </a:extLst>
          </p:cNvPr>
          <p:cNvSpPr txBox="1"/>
          <p:nvPr/>
        </p:nvSpPr>
        <p:spPr>
          <a:xfrm>
            <a:off x="8051972" y="2810693"/>
            <a:ext cx="3301828" cy="737296"/>
          </a:xfrm>
          <a:prstGeom prst="rect">
            <a:avLst/>
          </a:prstGeom>
          <a:noFill/>
        </p:spPr>
        <p:txBody>
          <a:bodyPr wrap="square">
            <a:spAutoFit/>
          </a:bodyPr>
          <a:lstStyle/>
          <a:p>
            <a:pPr marL="301752" indent="-301752" defTabSz="804672">
              <a:spcAft>
                <a:spcPts val="600"/>
              </a:spcAft>
              <a:buFont typeface="+mj-lt"/>
              <a:buAutoNum type="arabicPeriod" startAt="3"/>
            </a:pPr>
            <a:r>
              <a:rPr lang="en-IN" sz="1408" b="1" kern="1200">
                <a:solidFill>
                  <a:srgbClr val="0D0D0D"/>
                </a:solidFill>
                <a:latin typeface="+mn-lt"/>
                <a:ea typeface="+mn-ea"/>
                <a:cs typeface="+mn-cs"/>
              </a:rPr>
              <a:t>Instalment Bucket rate Vs Loan Status: </a:t>
            </a:r>
            <a:r>
              <a:rPr lang="en-IN" sz="1408" kern="1200">
                <a:solidFill>
                  <a:srgbClr val="0D0D0D"/>
                </a:solidFill>
                <a:latin typeface="+mn-lt"/>
                <a:ea typeface="+mn-ea"/>
                <a:cs typeface="+mn-cs"/>
              </a:rPr>
              <a:t>high loan amount can lead to higher number of defaulters</a:t>
            </a:r>
            <a:endParaRPr lang="en-IN" sz="1600" b="0" i="0">
              <a:solidFill>
                <a:srgbClr val="0D0D0D"/>
              </a:solidFill>
              <a:effectLst/>
            </a:endParaRPr>
          </a:p>
        </p:txBody>
      </p:sp>
      <p:pic>
        <p:nvPicPr>
          <p:cNvPr id="13" name="Picture 12">
            <a:extLst>
              <a:ext uri="{FF2B5EF4-FFF2-40B4-BE49-F238E27FC236}">
                <a16:creationId xmlns:a16="http://schemas.microsoft.com/office/drawing/2014/main" id="{600A8A31-66C2-D447-B52D-55B0F9DA2648}"/>
              </a:ext>
            </a:extLst>
          </p:cNvPr>
          <p:cNvPicPr>
            <a:picLocks noChangeAspect="1"/>
          </p:cNvPicPr>
          <p:nvPr/>
        </p:nvPicPr>
        <p:blipFill>
          <a:blip r:embed="rId4"/>
          <a:stretch>
            <a:fillRect/>
          </a:stretch>
        </p:blipFill>
        <p:spPr>
          <a:xfrm>
            <a:off x="7807652" y="3725967"/>
            <a:ext cx="3456708" cy="2236471"/>
          </a:xfrm>
          <a:prstGeom prst="rect">
            <a:avLst/>
          </a:prstGeom>
        </p:spPr>
      </p:pic>
      <p:sp>
        <p:nvSpPr>
          <p:cNvPr id="14" name="Content Placeholder 2">
            <a:extLst>
              <a:ext uri="{FF2B5EF4-FFF2-40B4-BE49-F238E27FC236}">
                <a16:creationId xmlns:a16="http://schemas.microsoft.com/office/drawing/2014/main" id="{25AD9376-56D1-7E4F-8FBE-B42D273838EF}"/>
              </a:ext>
            </a:extLst>
          </p:cNvPr>
          <p:cNvSpPr txBox="1">
            <a:spLocks/>
          </p:cNvSpPr>
          <p:nvPr/>
        </p:nvSpPr>
        <p:spPr>
          <a:xfrm>
            <a:off x="1168666" y="1963643"/>
            <a:ext cx="9329894" cy="593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4672">
              <a:spcBef>
                <a:spcPts val="880"/>
              </a:spcBef>
              <a:buNone/>
            </a:pPr>
            <a:r>
              <a:rPr lang="en-IN" sz="1496" kern="1200">
                <a:solidFill>
                  <a:srgbClr val="0D0D0D"/>
                </a:solidFill>
                <a:latin typeface="Calibri" panose="020F0502020204030204" pitchFamily="34" charset="0"/>
                <a:ea typeface="+mn-ea"/>
                <a:cs typeface="Calibri" panose="020F0502020204030204" pitchFamily="34" charset="0"/>
              </a:rPr>
              <a:t>Here's a summary of univariate analysis using bar plots to understand the distributions and characteristics of different variables.</a:t>
            </a: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356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7FAB3-9E2B-5E46-81B2-0C8751146E61}"/>
              </a:ext>
            </a:extLst>
          </p:cNvPr>
          <p:cNvSpPr>
            <a:spLocks noGrp="1"/>
          </p:cNvSpPr>
          <p:nvPr>
            <p:ph type="title"/>
          </p:nvPr>
        </p:nvSpPr>
        <p:spPr>
          <a:xfrm>
            <a:off x="838200" y="459863"/>
            <a:ext cx="10515600" cy="1004594"/>
          </a:xfrm>
        </p:spPr>
        <p:txBody>
          <a:bodyPr>
            <a:normAutofit/>
          </a:bodyPr>
          <a:lstStyle/>
          <a:p>
            <a:pPr algn="ctr"/>
            <a:r>
              <a:rPr lang="en-US" sz="4100">
                <a:solidFill>
                  <a:srgbClr val="FFFFFF"/>
                </a:solidFill>
              </a:rPr>
              <a:t>Bivariate Analysis | Factors impacting Defaulters </a:t>
            </a:r>
          </a:p>
        </p:txBody>
      </p:sp>
      <p:sp>
        <p:nvSpPr>
          <p:cNvPr id="19" name="Rectangle: Rounded Corners 18">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B71253-40CB-2E40-930F-7B695D563B71}"/>
              </a:ext>
            </a:extLst>
          </p:cNvPr>
          <p:cNvSpPr txBox="1"/>
          <p:nvPr/>
        </p:nvSpPr>
        <p:spPr>
          <a:xfrm>
            <a:off x="843716" y="2493368"/>
            <a:ext cx="3429286" cy="735009"/>
          </a:xfrm>
          <a:prstGeom prst="rect">
            <a:avLst/>
          </a:prstGeom>
          <a:noFill/>
        </p:spPr>
        <p:txBody>
          <a:bodyPr wrap="square">
            <a:spAutoFit/>
          </a:bodyPr>
          <a:lstStyle/>
          <a:p>
            <a:pPr marL="298323" indent="-298323" defTabSz="795528">
              <a:spcAft>
                <a:spcPts val="600"/>
              </a:spcAft>
              <a:buFont typeface="+mj-lt"/>
              <a:buAutoNum type="arabicPeriod" startAt="4"/>
            </a:pPr>
            <a:r>
              <a:rPr lang="en-IN" sz="1392" b="1" kern="1200">
                <a:solidFill>
                  <a:srgbClr val="0D0D0D"/>
                </a:solidFill>
                <a:latin typeface="+mn-lt"/>
                <a:ea typeface="+mn-ea"/>
                <a:cs typeface="+mn-cs"/>
              </a:rPr>
              <a:t>Annual income Vs Loan Status: </a:t>
            </a:r>
            <a:r>
              <a:rPr lang="en-IN" sz="1392" kern="1200">
                <a:solidFill>
                  <a:srgbClr val="0D0D0D"/>
                </a:solidFill>
                <a:latin typeface="+mn-lt"/>
                <a:ea typeface="+mn-ea"/>
                <a:cs typeface="+mn-cs"/>
              </a:rPr>
              <a:t>High annual income tends to have less loan defaulters</a:t>
            </a:r>
            <a:endParaRPr lang="en-IN" sz="1600" b="0" i="0">
              <a:solidFill>
                <a:srgbClr val="0D0D0D"/>
              </a:solidFill>
              <a:effectLst/>
            </a:endParaRPr>
          </a:p>
        </p:txBody>
      </p:sp>
      <p:sp>
        <p:nvSpPr>
          <p:cNvPr id="9" name="TextBox 8">
            <a:extLst>
              <a:ext uri="{FF2B5EF4-FFF2-40B4-BE49-F238E27FC236}">
                <a16:creationId xmlns:a16="http://schemas.microsoft.com/office/drawing/2014/main" id="{489E06CA-B7F8-1643-8A60-CE9DD832C878}"/>
              </a:ext>
            </a:extLst>
          </p:cNvPr>
          <p:cNvSpPr txBox="1"/>
          <p:nvPr/>
        </p:nvSpPr>
        <p:spPr>
          <a:xfrm>
            <a:off x="4273000" y="2468490"/>
            <a:ext cx="3669718" cy="520784"/>
          </a:xfrm>
          <a:prstGeom prst="rect">
            <a:avLst/>
          </a:prstGeom>
          <a:noFill/>
        </p:spPr>
        <p:txBody>
          <a:bodyPr wrap="square">
            <a:spAutoFit/>
          </a:bodyPr>
          <a:lstStyle/>
          <a:p>
            <a:pPr marL="298323" indent="-298323" defTabSz="795528">
              <a:spcAft>
                <a:spcPts val="600"/>
              </a:spcAft>
              <a:buFont typeface="+mj-lt"/>
              <a:buAutoNum type="arabicPeriod" startAt="5"/>
            </a:pPr>
            <a:r>
              <a:rPr lang="en-IN" sz="1392" b="1" kern="1200">
                <a:solidFill>
                  <a:srgbClr val="0D0D0D"/>
                </a:solidFill>
                <a:latin typeface="+mn-lt"/>
                <a:ea typeface="+mn-ea"/>
                <a:cs typeface="+mn-cs"/>
              </a:rPr>
              <a:t>DTI buckets Vs Loan Status: </a:t>
            </a:r>
            <a:r>
              <a:rPr lang="en-IN" sz="1392" kern="1200">
                <a:solidFill>
                  <a:srgbClr val="0D0D0D"/>
                </a:solidFill>
                <a:latin typeface="+mn-lt"/>
                <a:ea typeface="+mn-ea"/>
                <a:cs typeface="+mn-cs"/>
              </a:rPr>
              <a:t>High Debt to income ratio can lead to high defaulters </a:t>
            </a:r>
            <a:endParaRPr lang="en-IN" sz="1600" b="0" i="0">
              <a:solidFill>
                <a:srgbClr val="0D0D0D"/>
              </a:solidFill>
              <a:effectLst/>
            </a:endParaRPr>
          </a:p>
        </p:txBody>
      </p:sp>
      <p:sp>
        <p:nvSpPr>
          <p:cNvPr id="12" name="TextBox 11">
            <a:extLst>
              <a:ext uri="{FF2B5EF4-FFF2-40B4-BE49-F238E27FC236}">
                <a16:creationId xmlns:a16="http://schemas.microsoft.com/office/drawing/2014/main" id="{D9D370E2-AD3B-0946-94E0-8257395B80E7}"/>
              </a:ext>
            </a:extLst>
          </p:cNvPr>
          <p:cNvSpPr txBox="1"/>
          <p:nvPr/>
        </p:nvSpPr>
        <p:spPr>
          <a:xfrm>
            <a:off x="7684082" y="2459463"/>
            <a:ext cx="3669718" cy="520784"/>
          </a:xfrm>
          <a:prstGeom prst="rect">
            <a:avLst/>
          </a:prstGeom>
          <a:noFill/>
        </p:spPr>
        <p:txBody>
          <a:bodyPr wrap="square">
            <a:spAutoFit/>
          </a:bodyPr>
          <a:lstStyle/>
          <a:p>
            <a:pPr marL="298323" indent="-298323" defTabSz="795528">
              <a:spcAft>
                <a:spcPts val="600"/>
              </a:spcAft>
              <a:buFont typeface="+mj-lt"/>
              <a:buAutoNum type="arabicPeriod" startAt="6"/>
            </a:pPr>
            <a:r>
              <a:rPr lang="en-IN" sz="1392" b="1" kern="1200">
                <a:solidFill>
                  <a:srgbClr val="0D0D0D"/>
                </a:solidFill>
                <a:latin typeface="+mn-lt"/>
                <a:ea typeface="+mn-ea"/>
                <a:cs typeface="+mn-cs"/>
              </a:rPr>
              <a:t>Loan Term rate Vs Loan Status: </a:t>
            </a:r>
            <a:r>
              <a:rPr lang="en-IN" sz="1392" kern="1200">
                <a:solidFill>
                  <a:srgbClr val="0D0D0D"/>
                </a:solidFill>
                <a:latin typeface="+mn-lt"/>
                <a:ea typeface="+mn-ea"/>
                <a:cs typeface="+mn-cs"/>
              </a:rPr>
              <a:t>5 years loan term duration have high defaulters</a:t>
            </a:r>
            <a:endParaRPr lang="en-IN" sz="1600" b="0" i="0">
              <a:solidFill>
                <a:srgbClr val="0D0D0D"/>
              </a:solidFill>
              <a:effectLst/>
            </a:endParaRPr>
          </a:p>
        </p:txBody>
      </p:sp>
      <p:pic>
        <p:nvPicPr>
          <p:cNvPr id="3" name="Picture 2">
            <a:extLst>
              <a:ext uri="{FF2B5EF4-FFF2-40B4-BE49-F238E27FC236}">
                <a16:creationId xmlns:a16="http://schemas.microsoft.com/office/drawing/2014/main" id="{AD5B8F55-5E3B-0E4F-8605-733F16C64FDA}"/>
              </a:ext>
            </a:extLst>
          </p:cNvPr>
          <p:cNvPicPr>
            <a:picLocks noChangeAspect="1"/>
          </p:cNvPicPr>
          <p:nvPr/>
        </p:nvPicPr>
        <p:blipFill>
          <a:blip r:embed="rId2"/>
          <a:stretch>
            <a:fillRect/>
          </a:stretch>
        </p:blipFill>
        <p:spPr>
          <a:xfrm>
            <a:off x="838200" y="3257694"/>
            <a:ext cx="3434800" cy="2236003"/>
          </a:xfrm>
          <a:prstGeom prst="rect">
            <a:avLst/>
          </a:prstGeom>
        </p:spPr>
      </p:pic>
      <p:pic>
        <p:nvPicPr>
          <p:cNvPr id="4" name="Picture 3">
            <a:extLst>
              <a:ext uri="{FF2B5EF4-FFF2-40B4-BE49-F238E27FC236}">
                <a16:creationId xmlns:a16="http://schemas.microsoft.com/office/drawing/2014/main" id="{AC3CF15F-ABBA-7648-85CA-9AEACA9FCDB0}"/>
              </a:ext>
            </a:extLst>
          </p:cNvPr>
          <p:cNvPicPr>
            <a:picLocks noChangeAspect="1"/>
          </p:cNvPicPr>
          <p:nvPr/>
        </p:nvPicPr>
        <p:blipFill>
          <a:blip r:embed="rId3"/>
          <a:stretch>
            <a:fillRect/>
          </a:stretch>
        </p:blipFill>
        <p:spPr>
          <a:xfrm>
            <a:off x="4524524" y="3265229"/>
            <a:ext cx="3434772" cy="2228468"/>
          </a:xfrm>
          <a:prstGeom prst="rect">
            <a:avLst/>
          </a:prstGeom>
        </p:spPr>
      </p:pic>
      <p:pic>
        <p:nvPicPr>
          <p:cNvPr id="7" name="Picture 6">
            <a:extLst>
              <a:ext uri="{FF2B5EF4-FFF2-40B4-BE49-F238E27FC236}">
                <a16:creationId xmlns:a16="http://schemas.microsoft.com/office/drawing/2014/main" id="{61AA4B11-BF5F-944D-8492-F18EA70D8667}"/>
              </a:ext>
            </a:extLst>
          </p:cNvPr>
          <p:cNvPicPr>
            <a:picLocks noChangeAspect="1"/>
          </p:cNvPicPr>
          <p:nvPr/>
        </p:nvPicPr>
        <p:blipFill>
          <a:blip r:embed="rId4"/>
          <a:stretch>
            <a:fillRect/>
          </a:stretch>
        </p:blipFill>
        <p:spPr>
          <a:xfrm>
            <a:off x="7959295" y="3356977"/>
            <a:ext cx="3119292" cy="2037437"/>
          </a:xfrm>
          <a:prstGeom prst="rect">
            <a:avLst/>
          </a:prstGeom>
        </p:spPr>
      </p:pic>
    </p:spTree>
    <p:extLst>
      <p:ext uri="{BB962C8B-B14F-4D97-AF65-F5344CB8AC3E}">
        <p14:creationId xmlns:p14="http://schemas.microsoft.com/office/powerpoint/2010/main" val="649404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7FAB3-9E2B-5E46-81B2-0C8751146E61}"/>
              </a:ext>
            </a:extLst>
          </p:cNvPr>
          <p:cNvSpPr>
            <a:spLocks noGrp="1"/>
          </p:cNvSpPr>
          <p:nvPr>
            <p:ph type="title"/>
          </p:nvPr>
        </p:nvSpPr>
        <p:spPr>
          <a:xfrm>
            <a:off x="838200" y="459863"/>
            <a:ext cx="10515600" cy="1004594"/>
          </a:xfrm>
        </p:spPr>
        <p:txBody>
          <a:bodyPr>
            <a:normAutofit/>
          </a:bodyPr>
          <a:lstStyle/>
          <a:p>
            <a:pPr algn="ctr"/>
            <a:r>
              <a:rPr lang="en-US" sz="4100">
                <a:solidFill>
                  <a:srgbClr val="FFFFFF"/>
                </a:solidFill>
              </a:rPr>
              <a:t>Bivariate Analysis | Factors impacting Defaulters </a:t>
            </a:r>
          </a:p>
        </p:txBody>
      </p:sp>
      <p:sp>
        <p:nvSpPr>
          <p:cNvPr id="19" name="Rectangle: Rounded Corners 18">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B71253-40CB-2E40-930F-7B695D563B71}"/>
              </a:ext>
            </a:extLst>
          </p:cNvPr>
          <p:cNvSpPr txBox="1"/>
          <p:nvPr/>
        </p:nvSpPr>
        <p:spPr>
          <a:xfrm>
            <a:off x="843716" y="2493368"/>
            <a:ext cx="3429286" cy="735009"/>
          </a:xfrm>
          <a:prstGeom prst="rect">
            <a:avLst/>
          </a:prstGeom>
          <a:noFill/>
        </p:spPr>
        <p:txBody>
          <a:bodyPr wrap="square">
            <a:spAutoFit/>
          </a:bodyPr>
          <a:lstStyle/>
          <a:p>
            <a:pPr marL="281178" indent="-281178" defTabSz="749808">
              <a:spcAft>
                <a:spcPts val="600"/>
              </a:spcAft>
              <a:buFont typeface="+mj-lt"/>
              <a:buAutoNum type="arabicPeriod" startAt="7"/>
            </a:pPr>
            <a:r>
              <a:rPr lang="en-IN" sz="1400" b="1" kern="1200" dirty="0">
                <a:solidFill>
                  <a:srgbClr val="0D0D0D"/>
                </a:solidFill>
                <a:latin typeface="+mn-lt"/>
                <a:ea typeface="+mn-ea"/>
                <a:cs typeface="+mn-cs"/>
              </a:rPr>
              <a:t>Grade Vs Loan Status: </a:t>
            </a:r>
            <a:r>
              <a:rPr lang="en-IN" sz="1400" kern="1200" dirty="0">
                <a:solidFill>
                  <a:srgbClr val="0D0D0D"/>
                </a:solidFill>
                <a:latin typeface="+mn-lt"/>
                <a:ea typeface="+mn-ea"/>
                <a:cs typeface="+mn-cs"/>
              </a:rPr>
              <a:t>Loan grades having highest default percentage. High grade  have higher default rate </a:t>
            </a:r>
            <a:endParaRPr lang="en-IN" sz="1800" b="0" i="0" dirty="0">
              <a:solidFill>
                <a:srgbClr val="0D0D0D"/>
              </a:solidFill>
              <a:effectLst/>
            </a:endParaRPr>
          </a:p>
        </p:txBody>
      </p:sp>
      <p:sp>
        <p:nvSpPr>
          <p:cNvPr id="9" name="TextBox 8">
            <a:extLst>
              <a:ext uri="{FF2B5EF4-FFF2-40B4-BE49-F238E27FC236}">
                <a16:creationId xmlns:a16="http://schemas.microsoft.com/office/drawing/2014/main" id="{489E06CA-B7F8-1643-8A60-CE9DD832C878}"/>
              </a:ext>
            </a:extLst>
          </p:cNvPr>
          <p:cNvSpPr txBox="1"/>
          <p:nvPr/>
        </p:nvSpPr>
        <p:spPr>
          <a:xfrm>
            <a:off x="4493466" y="2468490"/>
            <a:ext cx="6585120" cy="306559"/>
          </a:xfrm>
          <a:prstGeom prst="rect">
            <a:avLst/>
          </a:prstGeom>
          <a:noFill/>
        </p:spPr>
        <p:txBody>
          <a:bodyPr wrap="square">
            <a:spAutoFit/>
          </a:bodyPr>
          <a:lstStyle/>
          <a:p>
            <a:pPr marL="281178" indent="-281178" defTabSz="749808">
              <a:spcAft>
                <a:spcPts val="600"/>
              </a:spcAft>
              <a:buFont typeface="+mj-lt"/>
              <a:buAutoNum type="arabicPeriod" startAt="8"/>
            </a:pPr>
            <a:r>
              <a:rPr lang="en-IN" sz="1400" b="1" kern="1200" dirty="0" err="1">
                <a:solidFill>
                  <a:srgbClr val="0D0D0D"/>
                </a:solidFill>
                <a:latin typeface="+mn-lt"/>
                <a:ea typeface="+mn-ea"/>
                <a:cs typeface="+mn-cs"/>
              </a:rPr>
              <a:t>Addr_State</a:t>
            </a:r>
            <a:r>
              <a:rPr lang="en-IN" sz="1400" b="1" kern="1200" dirty="0">
                <a:solidFill>
                  <a:srgbClr val="0D0D0D"/>
                </a:solidFill>
                <a:latin typeface="+mn-lt"/>
                <a:ea typeface="+mn-ea"/>
                <a:cs typeface="+mn-cs"/>
              </a:rPr>
              <a:t> Vs Loan Status: </a:t>
            </a:r>
            <a:r>
              <a:rPr lang="en-IN" sz="1400" kern="1200" dirty="0">
                <a:solidFill>
                  <a:srgbClr val="0D0D0D"/>
                </a:solidFill>
                <a:latin typeface="+mn-lt"/>
                <a:ea typeface="+mn-ea"/>
                <a:cs typeface="+mn-cs"/>
              </a:rPr>
              <a:t>Applications from TN, NV, AK, HI, SD are the most risky</a:t>
            </a:r>
            <a:endParaRPr lang="en-IN" sz="1800" b="0" i="0" dirty="0">
              <a:solidFill>
                <a:srgbClr val="0D0D0D"/>
              </a:solidFill>
              <a:effectLst/>
            </a:endParaRPr>
          </a:p>
        </p:txBody>
      </p:sp>
      <p:pic>
        <p:nvPicPr>
          <p:cNvPr id="13" name="Picture 12">
            <a:extLst>
              <a:ext uri="{FF2B5EF4-FFF2-40B4-BE49-F238E27FC236}">
                <a16:creationId xmlns:a16="http://schemas.microsoft.com/office/drawing/2014/main" id="{E0C04FFB-D0D7-D34F-B878-B3F1CA5002AF}"/>
              </a:ext>
            </a:extLst>
          </p:cNvPr>
          <p:cNvPicPr>
            <a:picLocks noChangeAspect="1"/>
          </p:cNvPicPr>
          <p:nvPr/>
        </p:nvPicPr>
        <p:blipFill>
          <a:blip r:embed="rId2"/>
          <a:stretch>
            <a:fillRect/>
          </a:stretch>
        </p:blipFill>
        <p:spPr>
          <a:xfrm>
            <a:off x="698320" y="3265229"/>
            <a:ext cx="3663448" cy="2365314"/>
          </a:xfrm>
          <a:prstGeom prst="rect">
            <a:avLst/>
          </a:prstGeom>
        </p:spPr>
      </p:pic>
      <p:pic>
        <p:nvPicPr>
          <p:cNvPr id="6" name="Picture 5">
            <a:extLst>
              <a:ext uri="{FF2B5EF4-FFF2-40B4-BE49-F238E27FC236}">
                <a16:creationId xmlns:a16="http://schemas.microsoft.com/office/drawing/2014/main" id="{E9435458-A037-9D47-88D1-31F26063A70D}"/>
              </a:ext>
            </a:extLst>
          </p:cNvPr>
          <p:cNvPicPr>
            <a:picLocks noChangeAspect="1"/>
          </p:cNvPicPr>
          <p:nvPr/>
        </p:nvPicPr>
        <p:blipFill>
          <a:blip r:embed="rId3"/>
          <a:stretch>
            <a:fillRect/>
          </a:stretch>
        </p:blipFill>
        <p:spPr>
          <a:xfrm>
            <a:off x="4493466" y="3188175"/>
            <a:ext cx="3790297" cy="2442368"/>
          </a:xfrm>
          <a:prstGeom prst="rect">
            <a:avLst/>
          </a:prstGeom>
        </p:spPr>
      </p:pic>
      <p:pic>
        <p:nvPicPr>
          <p:cNvPr id="8" name="Picture 7">
            <a:extLst>
              <a:ext uri="{FF2B5EF4-FFF2-40B4-BE49-F238E27FC236}">
                <a16:creationId xmlns:a16="http://schemas.microsoft.com/office/drawing/2014/main" id="{965197FC-E1A8-D98C-56B5-C9FDDB6E9503}"/>
              </a:ext>
            </a:extLst>
          </p:cNvPr>
          <p:cNvPicPr>
            <a:picLocks noChangeAspect="1"/>
          </p:cNvPicPr>
          <p:nvPr/>
        </p:nvPicPr>
        <p:blipFill>
          <a:blip r:embed="rId4"/>
          <a:stretch>
            <a:fillRect/>
          </a:stretch>
        </p:blipFill>
        <p:spPr>
          <a:xfrm>
            <a:off x="8304487" y="3736000"/>
            <a:ext cx="3247872" cy="1278752"/>
          </a:xfrm>
          <a:prstGeom prst="rect">
            <a:avLst/>
          </a:prstGeom>
        </p:spPr>
      </p:pic>
    </p:spTree>
    <p:extLst>
      <p:ext uri="{BB962C8B-B14F-4D97-AF65-F5344CB8AC3E}">
        <p14:creationId xmlns:p14="http://schemas.microsoft.com/office/powerpoint/2010/main" val="172817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8F0C0-091D-EA4B-9AD4-E708F7C2F970}"/>
              </a:ext>
            </a:extLst>
          </p:cNvPr>
          <p:cNvSpPr>
            <a:spLocks noGrp="1"/>
          </p:cNvSpPr>
          <p:nvPr>
            <p:ph type="title"/>
          </p:nvPr>
        </p:nvSpPr>
        <p:spPr>
          <a:xfrm>
            <a:off x="808638" y="386930"/>
            <a:ext cx="9236700" cy="1188950"/>
          </a:xfrm>
        </p:spPr>
        <p:txBody>
          <a:bodyPr anchor="b">
            <a:normAutofit/>
          </a:bodyPr>
          <a:lstStyle/>
          <a:p>
            <a:r>
              <a:rPr lang="en-US" sz="5400"/>
              <a:t>Table of Content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4CCE97-9B7E-E141-A80F-A903C4FE45FA}"/>
              </a:ext>
            </a:extLst>
          </p:cNvPr>
          <p:cNvSpPr>
            <a:spLocks noGrp="1"/>
          </p:cNvSpPr>
          <p:nvPr>
            <p:ph idx="1"/>
          </p:nvPr>
        </p:nvSpPr>
        <p:spPr>
          <a:xfrm>
            <a:off x="793660" y="2599509"/>
            <a:ext cx="10143668" cy="3435531"/>
          </a:xfrm>
        </p:spPr>
        <p:txBody>
          <a:bodyPr anchor="ctr">
            <a:normAutofit/>
          </a:bodyPr>
          <a:lstStyle/>
          <a:p>
            <a:r>
              <a:rPr lang="en-US" sz="2400"/>
              <a:t>Case Synopsis</a:t>
            </a:r>
          </a:p>
          <a:p>
            <a:r>
              <a:rPr lang="en-US" sz="2400"/>
              <a:t>Recommended Approach </a:t>
            </a:r>
          </a:p>
          <a:p>
            <a:r>
              <a:rPr lang="en-US" sz="2400"/>
              <a:t>Data Exploration and Data Cleaning</a:t>
            </a:r>
          </a:p>
          <a:p>
            <a:r>
              <a:rPr lang="en-US" sz="2400"/>
              <a:t>Exploratory Data Analysis (EDA)</a:t>
            </a:r>
          </a:p>
          <a:p>
            <a:pPr lvl="1"/>
            <a:r>
              <a:rPr lang="en-US"/>
              <a:t>Univariate </a:t>
            </a:r>
            <a:r>
              <a:rPr lang="en-US" dirty="0"/>
              <a:t>Analysis</a:t>
            </a:r>
          </a:p>
          <a:p>
            <a:pPr lvl="1"/>
            <a:r>
              <a:rPr lang="en-US" dirty="0"/>
              <a:t>Bivariate Analysis </a:t>
            </a:r>
          </a:p>
          <a:p>
            <a:r>
              <a:rPr lang="en-US" sz="2400"/>
              <a:t>Actions Recommended for the Bank </a:t>
            </a:r>
          </a:p>
        </p:txBody>
      </p:sp>
    </p:spTree>
    <p:extLst>
      <p:ext uri="{BB962C8B-B14F-4D97-AF65-F5344CB8AC3E}">
        <p14:creationId xmlns:p14="http://schemas.microsoft.com/office/powerpoint/2010/main" val="321311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7FAB3-9E2B-5E46-81B2-0C8751146E61}"/>
              </a:ext>
            </a:extLst>
          </p:cNvPr>
          <p:cNvSpPr>
            <a:spLocks noGrp="1"/>
          </p:cNvSpPr>
          <p:nvPr>
            <p:ph type="title"/>
          </p:nvPr>
        </p:nvSpPr>
        <p:spPr>
          <a:xfrm>
            <a:off x="838200" y="459863"/>
            <a:ext cx="10515600" cy="1004594"/>
          </a:xfrm>
        </p:spPr>
        <p:txBody>
          <a:bodyPr>
            <a:normAutofit/>
          </a:bodyPr>
          <a:lstStyle/>
          <a:p>
            <a:pPr algn="ctr"/>
            <a:r>
              <a:rPr lang="en-US" sz="4100">
                <a:solidFill>
                  <a:srgbClr val="FFFFFF"/>
                </a:solidFill>
              </a:rPr>
              <a:t>Bivariate Analysis | Factors impacting Defaulters </a:t>
            </a:r>
          </a:p>
        </p:txBody>
      </p:sp>
      <p:sp>
        <p:nvSpPr>
          <p:cNvPr id="19" name="Rectangle: Rounded Corners 18">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B71253-40CB-2E40-930F-7B695D563B71}"/>
              </a:ext>
            </a:extLst>
          </p:cNvPr>
          <p:cNvSpPr txBox="1"/>
          <p:nvPr/>
        </p:nvSpPr>
        <p:spPr>
          <a:xfrm>
            <a:off x="843716" y="2493368"/>
            <a:ext cx="4982586" cy="523220"/>
          </a:xfrm>
          <a:prstGeom prst="rect">
            <a:avLst/>
          </a:prstGeom>
          <a:noFill/>
        </p:spPr>
        <p:txBody>
          <a:bodyPr wrap="square">
            <a:spAutoFit/>
          </a:bodyPr>
          <a:lstStyle/>
          <a:p>
            <a:r>
              <a:rPr lang="en-IN" sz="1400" b="1" dirty="0">
                <a:solidFill>
                  <a:srgbClr val="0D0D0D"/>
                </a:solidFill>
              </a:rPr>
              <a:t>9. Loan Purpose</a:t>
            </a:r>
            <a:r>
              <a:rPr lang="en-IN" sz="1400" b="1" i="0" dirty="0">
                <a:solidFill>
                  <a:srgbClr val="0D0D0D"/>
                </a:solidFill>
                <a:effectLst/>
              </a:rPr>
              <a:t> Vs Loan Status: </a:t>
            </a:r>
            <a:r>
              <a:rPr lang="en-IN" sz="1400" b="0" i="0" dirty="0">
                <a:solidFill>
                  <a:srgbClr val="0D0D0D"/>
                </a:solidFill>
                <a:effectLst/>
              </a:rPr>
              <a:t>Small Business, educational loans and renewable energy have high number of defaulters </a:t>
            </a:r>
          </a:p>
        </p:txBody>
      </p:sp>
      <p:sp>
        <p:nvSpPr>
          <p:cNvPr id="9" name="TextBox 8">
            <a:extLst>
              <a:ext uri="{FF2B5EF4-FFF2-40B4-BE49-F238E27FC236}">
                <a16:creationId xmlns:a16="http://schemas.microsoft.com/office/drawing/2014/main" id="{489E06CA-B7F8-1643-8A60-CE9DD832C878}"/>
              </a:ext>
            </a:extLst>
          </p:cNvPr>
          <p:cNvSpPr txBox="1"/>
          <p:nvPr/>
        </p:nvSpPr>
        <p:spPr>
          <a:xfrm>
            <a:off x="6096000" y="2468490"/>
            <a:ext cx="4982586" cy="523220"/>
          </a:xfrm>
          <a:prstGeom prst="rect">
            <a:avLst/>
          </a:prstGeom>
          <a:noFill/>
        </p:spPr>
        <p:txBody>
          <a:bodyPr wrap="square">
            <a:spAutoFit/>
          </a:bodyPr>
          <a:lstStyle/>
          <a:p>
            <a:r>
              <a:rPr lang="en-IN" sz="1400" b="1" i="0" dirty="0">
                <a:solidFill>
                  <a:srgbClr val="0D0D0D"/>
                </a:solidFill>
                <a:effectLst/>
              </a:rPr>
              <a:t>10. Public Record Bankruptcies Vs Loan Status: </a:t>
            </a:r>
            <a:r>
              <a:rPr lang="en-IN" sz="1400" b="0" i="0" dirty="0">
                <a:solidFill>
                  <a:srgbClr val="0D0D0D"/>
                </a:solidFill>
                <a:effectLst/>
              </a:rPr>
              <a:t>People with high rate of bankruptcies are more defaulters </a:t>
            </a:r>
          </a:p>
        </p:txBody>
      </p:sp>
      <p:grpSp>
        <p:nvGrpSpPr>
          <p:cNvPr id="16" name="Group 15">
            <a:extLst>
              <a:ext uri="{FF2B5EF4-FFF2-40B4-BE49-F238E27FC236}">
                <a16:creationId xmlns:a16="http://schemas.microsoft.com/office/drawing/2014/main" id="{4CEC1575-844D-4A40-BFDE-A5A6514DAB74}"/>
              </a:ext>
            </a:extLst>
          </p:cNvPr>
          <p:cNvGrpSpPr/>
          <p:nvPr/>
        </p:nvGrpSpPr>
        <p:grpSpPr>
          <a:xfrm>
            <a:off x="988540" y="3140101"/>
            <a:ext cx="4618295" cy="2962960"/>
            <a:chOff x="4292501" y="1635821"/>
            <a:chExt cx="6967698" cy="5629979"/>
          </a:xfrm>
        </p:grpSpPr>
        <p:pic>
          <p:nvPicPr>
            <p:cNvPr id="3" name="Picture 2">
              <a:extLst>
                <a:ext uri="{FF2B5EF4-FFF2-40B4-BE49-F238E27FC236}">
                  <a16:creationId xmlns:a16="http://schemas.microsoft.com/office/drawing/2014/main" id="{39522F57-88DF-0B44-8921-9E3ECDF31F18}"/>
                </a:ext>
              </a:extLst>
            </p:cNvPr>
            <p:cNvPicPr>
              <a:picLocks noChangeAspect="1"/>
            </p:cNvPicPr>
            <p:nvPr/>
          </p:nvPicPr>
          <p:blipFill>
            <a:blip r:embed="rId2"/>
            <a:stretch>
              <a:fillRect/>
            </a:stretch>
          </p:blipFill>
          <p:spPr>
            <a:xfrm>
              <a:off x="4292501" y="1635821"/>
              <a:ext cx="6967698" cy="5023396"/>
            </a:xfrm>
            <a:prstGeom prst="rect">
              <a:avLst/>
            </a:prstGeom>
          </p:spPr>
        </p:pic>
        <p:pic>
          <p:nvPicPr>
            <p:cNvPr id="18" name="Picture 17">
              <a:extLst>
                <a:ext uri="{FF2B5EF4-FFF2-40B4-BE49-F238E27FC236}">
                  <a16:creationId xmlns:a16="http://schemas.microsoft.com/office/drawing/2014/main" id="{815DB9E3-38CE-D24F-B5B0-E27327882D26}"/>
                </a:ext>
              </a:extLst>
            </p:cNvPr>
            <p:cNvPicPr>
              <a:picLocks noChangeAspect="1"/>
            </p:cNvPicPr>
            <p:nvPr/>
          </p:nvPicPr>
          <p:blipFill>
            <a:blip r:embed="rId3"/>
            <a:stretch>
              <a:fillRect/>
            </a:stretch>
          </p:blipFill>
          <p:spPr>
            <a:xfrm>
              <a:off x="4377690" y="5719950"/>
              <a:ext cx="6474498" cy="1545850"/>
            </a:xfrm>
            <a:prstGeom prst="rect">
              <a:avLst/>
            </a:prstGeom>
          </p:spPr>
        </p:pic>
      </p:grpSp>
      <p:pic>
        <p:nvPicPr>
          <p:cNvPr id="22" name="Content Placeholder 21">
            <a:extLst>
              <a:ext uri="{FF2B5EF4-FFF2-40B4-BE49-F238E27FC236}">
                <a16:creationId xmlns:a16="http://schemas.microsoft.com/office/drawing/2014/main" id="{B3696A8C-EB6E-A64B-ADE2-C66150E85543}"/>
              </a:ext>
            </a:extLst>
          </p:cNvPr>
          <p:cNvPicPr>
            <a:picLocks noChangeAspect="1"/>
          </p:cNvPicPr>
          <p:nvPr/>
        </p:nvPicPr>
        <p:blipFill>
          <a:blip r:embed="rId4"/>
          <a:stretch>
            <a:fillRect/>
          </a:stretch>
        </p:blipFill>
        <p:spPr>
          <a:xfrm>
            <a:off x="6585167" y="3052427"/>
            <a:ext cx="3652424" cy="2596409"/>
          </a:xfrm>
          <a:prstGeom prst="rect">
            <a:avLst/>
          </a:prstGeom>
        </p:spPr>
      </p:pic>
    </p:spTree>
    <p:extLst>
      <p:ext uri="{BB962C8B-B14F-4D97-AF65-F5344CB8AC3E}">
        <p14:creationId xmlns:p14="http://schemas.microsoft.com/office/powerpoint/2010/main" val="113534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7F7035-1E39-1441-8847-F31F4C030C45}"/>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3600" kern="1200">
                <a:solidFill>
                  <a:srgbClr val="3F3F3F"/>
                </a:solidFill>
                <a:latin typeface="+mj-lt"/>
                <a:ea typeface="+mj-ea"/>
                <a:cs typeface="+mj-cs"/>
              </a:rPr>
              <a:t>Actions Recommended for the Bank</a:t>
            </a:r>
          </a:p>
        </p:txBody>
      </p:sp>
      <p:sp>
        <p:nvSpPr>
          <p:cNvPr id="3" name="Content Placeholder 2">
            <a:extLst>
              <a:ext uri="{FF2B5EF4-FFF2-40B4-BE49-F238E27FC236}">
                <a16:creationId xmlns:a16="http://schemas.microsoft.com/office/drawing/2014/main" id="{29330A5B-893B-8F48-AAF0-28F5C879F186}"/>
              </a:ext>
            </a:extLst>
          </p:cNvPr>
          <p:cNvSpPr>
            <a:spLocks noGrp="1"/>
          </p:cNvSpPr>
          <p:nvPr>
            <p:ph idx="1"/>
          </p:nvPr>
        </p:nvSpPr>
        <p:spPr>
          <a:xfrm>
            <a:off x="1476916" y="2888250"/>
            <a:ext cx="3545250" cy="2959777"/>
          </a:xfrm>
        </p:spPr>
        <p:txBody>
          <a:bodyPr vert="horz" lIns="91440" tIns="45720" rIns="91440" bIns="45720" rtlCol="0" anchor="t">
            <a:normAutofit/>
          </a:bodyPr>
          <a:lstStyle/>
          <a:p>
            <a:pPr marL="0" indent="0">
              <a:buNone/>
            </a:pPr>
            <a:r>
              <a:rPr lang="en-US" sz="2000" dirty="0">
                <a:solidFill>
                  <a:schemeClr val="bg1"/>
                </a:solidFill>
              </a:rPr>
              <a:t>Bank should consider the below factors identified in Bivariate Analysis before approving a loan</a:t>
            </a:r>
          </a:p>
        </p:txBody>
      </p:sp>
      <p:cxnSp>
        <p:nvCxnSpPr>
          <p:cNvPr id="12" name="Straight Connector 11">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1B53F64-2FD5-274B-8ED0-92E2A2CB3F60}"/>
              </a:ext>
            </a:extLst>
          </p:cNvPr>
          <p:cNvSpPr txBox="1"/>
          <p:nvPr/>
        </p:nvSpPr>
        <p:spPr>
          <a:xfrm>
            <a:off x="6316400" y="2391508"/>
            <a:ext cx="5472323" cy="4206240"/>
          </a:xfrm>
          <a:prstGeom prst="rect">
            <a:avLst/>
          </a:prstGeom>
        </p:spPr>
        <p:txBody>
          <a:bodyPr vert="horz" lIns="91440" tIns="45720" rIns="91440" bIns="45720" rtlCol="0" anchor="t">
            <a:normAutofit/>
          </a:bodyPr>
          <a:lstStyle/>
          <a:p>
            <a:pPr marL="114300" indent="-342900">
              <a:lnSpc>
                <a:spcPct val="90000"/>
              </a:lnSpc>
              <a:spcAft>
                <a:spcPts val="600"/>
              </a:spcAft>
              <a:buFont typeface="+mj-lt"/>
              <a:buAutoNum type="arabicPeriod"/>
            </a:pPr>
            <a:r>
              <a:rPr lang="en-US" sz="1400" b="1" dirty="0">
                <a:solidFill>
                  <a:schemeClr val="bg1"/>
                </a:solidFill>
                <a:effectLst/>
              </a:rPr>
              <a:t>Loan Amount</a:t>
            </a:r>
            <a:r>
              <a:rPr lang="en-US" sz="1400" dirty="0">
                <a:solidFill>
                  <a:schemeClr val="bg1"/>
                </a:solidFill>
                <a:effectLst/>
              </a:rPr>
              <a:t>: Higher loan amounts are more likely to be charged off. This suggests that the bank may need to reassess its risk assessment strategies for larger loans.</a:t>
            </a:r>
          </a:p>
          <a:p>
            <a:pPr marL="114300" indent="-342900">
              <a:lnSpc>
                <a:spcPct val="90000"/>
              </a:lnSpc>
              <a:spcAft>
                <a:spcPts val="600"/>
              </a:spcAft>
              <a:buFont typeface="+mj-lt"/>
              <a:buAutoNum type="arabicPeriod"/>
            </a:pPr>
            <a:r>
              <a:rPr lang="en-US" sz="1400" b="1" dirty="0">
                <a:solidFill>
                  <a:schemeClr val="bg1"/>
                </a:solidFill>
                <a:effectLst/>
              </a:rPr>
              <a:t>Interest Rate</a:t>
            </a:r>
            <a:r>
              <a:rPr lang="en-US" sz="1400" dirty="0">
                <a:solidFill>
                  <a:schemeClr val="bg1"/>
                </a:solidFill>
                <a:effectLst/>
              </a:rPr>
              <a:t>: Loans with higher interest rates have a higher chance of default. The bank should consider adjusting interest rates based on risk assessment to mitigate defaults.</a:t>
            </a:r>
          </a:p>
          <a:p>
            <a:pPr marL="114300" indent="-342900">
              <a:lnSpc>
                <a:spcPct val="90000"/>
              </a:lnSpc>
              <a:spcAft>
                <a:spcPts val="600"/>
              </a:spcAft>
              <a:buFont typeface="+mj-lt"/>
              <a:buAutoNum type="arabicPeriod"/>
            </a:pPr>
            <a:r>
              <a:rPr lang="en-US" sz="1400" b="1" dirty="0">
                <a:solidFill>
                  <a:schemeClr val="bg1"/>
                </a:solidFill>
                <a:effectLst/>
              </a:rPr>
              <a:t>Instalment Amount</a:t>
            </a:r>
            <a:r>
              <a:rPr lang="en-US" sz="1400" dirty="0">
                <a:solidFill>
                  <a:schemeClr val="bg1"/>
                </a:solidFill>
                <a:effectLst/>
              </a:rPr>
              <a:t>: Higher instalment amounts correlate with higher default rates. The bank might want to review its loan terms and conditions to ensure borrowers can comfortably afford repayments.</a:t>
            </a:r>
          </a:p>
          <a:p>
            <a:pPr marL="114300" indent="-342900">
              <a:lnSpc>
                <a:spcPct val="90000"/>
              </a:lnSpc>
              <a:spcAft>
                <a:spcPts val="600"/>
              </a:spcAft>
              <a:buFont typeface="+mj-lt"/>
              <a:buAutoNum type="arabicPeriod"/>
            </a:pPr>
            <a:r>
              <a:rPr lang="en-US" sz="1400" b="1" dirty="0">
                <a:solidFill>
                  <a:schemeClr val="bg1"/>
                </a:solidFill>
                <a:effectLst/>
              </a:rPr>
              <a:t>Annual Income</a:t>
            </a:r>
            <a:r>
              <a:rPr lang="en-US" sz="1400" dirty="0">
                <a:solidFill>
                  <a:schemeClr val="bg1"/>
                </a:solidFill>
                <a:effectLst/>
              </a:rPr>
              <a:t>: Borrowers with higher annual incomes tend to default less. The bank may consider setting income thresholds for loan eligibility or adjusting loan terms based on income levels.</a:t>
            </a:r>
          </a:p>
          <a:p>
            <a:pPr marL="114300" indent="-342900">
              <a:lnSpc>
                <a:spcPct val="90000"/>
              </a:lnSpc>
              <a:spcAft>
                <a:spcPts val="600"/>
              </a:spcAft>
              <a:buFont typeface="+mj-lt"/>
              <a:buAutoNum type="arabicPeriod"/>
            </a:pPr>
            <a:r>
              <a:rPr lang="en-US" sz="1400" b="1" dirty="0">
                <a:solidFill>
                  <a:schemeClr val="bg1"/>
                </a:solidFill>
                <a:effectLst/>
              </a:rPr>
              <a:t>Debt-to-Income Ratio (DTI)</a:t>
            </a:r>
            <a:r>
              <a:rPr lang="en-US" sz="1400" dirty="0">
                <a:solidFill>
                  <a:schemeClr val="bg1"/>
                </a:solidFill>
                <a:effectLst/>
              </a:rPr>
              <a:t>: Higher DTI ratios are associated with higher default rates. The bank should carefully evaluate borrowers' DTI ratios when assessing loan applications.</a:t>
            </a:r>
          </a:p>
          <a:p>
            <a:pPr marL="114300" indent="-342900">
              <a:lnSpc>
                <a:spcPct val="90000"/>
              </a:lnSpc>
              <a:spcAft>
                <a:spcPts val="600"/>
              </a:spcAft>
              <a:buFont typeface="+mj-lt"/>
              <a:buAutoNum type="arabicPeriod"/>
            </a:pPr>
            <a:r>
              <a:rPr lang="en-US" sz="1400" b="1" dirty="0">
                <a:solidFill>
                  <a:schemeClr val="bg1"/>
                </a:solidFill>
                <a:effectLst/>
              </a:rPr>
              <a:t>Loan Term</a:t>
            </a:r>
            <a:r>
              <a:rPr lang="en-US" sz="1400" dirty="0">
                <a:solidFill>
                  <a:schemeClr val="bg1"/>
                </a:solidFill>
                <a:effectLst/>
              </a:rPr>
              <a:t>: Loans with longer terms, particularly 5-year terms, have higher default rates. The bank may need to adjust its lending criteria for longer-term loans or closely monitor these loans for potential defaults.</a:t>
            </a:r>
            <a:endParaRPr lang="en-US" sz="1400" b="0" i="0" dirty="0">
              <a:solidFill>
                <a:schemeClr val="bg1"/>
              </a:solidFill>
              <a:effectLst/>
            </a:endParaRPr>
          </a:p>
        </p:txBody>
      </p:sp>
    </p:spTree>
    <p:extLst>
      <p:ext uri="{BB962C8B-B14F-4D97-AF65-F5344CB8AC3E}">
        <p14:creationId xmlns:p14="http://schemas.microsoft.com/office/powerpoint/2010/main" val="3820643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7F7035-1E39-1441-8847-F31F4C030C45}"/>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3600" kern="1200">
                <a:solidFill>
                  <a:srgbClr val="3F3F3F"/>
                </a:solidFill>
                <a:latin typeface="+mj-lt"/>
                <a:ea typeface="+mj-ea"/>
                <a:cs typeface="+mj-cs"/>
              </a:rPr>
              <a:t>Actions Recommended for the Bank</a:t>
            </a:r>
          </a:p>
        </p:txBody>
      </p:sp>
      <p:sp>
        <p:nvSpPr>
          <p:cNvPr id="3" name="Content Placeholder 2">
            <a:extLst>
              <a:ext uri="{FF2B5EF4-FFF2-40B4-BE49-F238E27FC236}">
                <a16:creationId xmlns:a16="http://schemas.microsoft.com/office/drawing/2014/main" id="{29330A5B-893B-8F48-AAF0-28F5C879F186}"/>
              </a:ext>
            </a:extLst>
          </p:cNvPr>
          <p:cNvSpPr>
            <a:spLocks noGrp="1"/>
          </p:cNvSpPr>
          <p:nvPr>
            <p:ph idx="1"/>
          </p:nvPr>
        </p:nvSpPr>
        <p:spPr>
          <a:xfrm>
            <a:off x="1476916" y="2888250"/>
            <a:ext cx="3545250" cy="2959777"/>
          </a:xfrm>
        </p:spPr>
        <p:txBody>
          <a:bodyPr vert="horz" lIns="91440" tIns="45720" rIns="91440" bIns="45720" rtlCol="0" anchor="t">
            <a:normAutofit fontScale="92500"/>
          </a:bodyPr>
          <a:lstStyle/>
          <a:p>
            <a:pPr marL="0" indent="0">
              <a:lnSpc>
                <a:spcPct val="150000"/>
              </a:lnSpc>
              <a:buNone/>
            </a:pPr>
            <a:r>
              <a:rPr lang="en-IN" sz="2000" dirty="0">
                <a:solidFill>
                  <a:schemeClr val="bg1"/>
                </a:solidFill>
                <a:effectLst/>
              </a:rPr>
              <a:t>Overall, the bank should use these insights to refine its risk assessment models, adjust lending policies, and tailor loan terms to minimize default risk and maintain a healthy loan portfolio.</a:t>
            </a:r>
            <a:endParaRPr lang="en-IN" sz="2000" b="0" i="0" dirty="0">
              <a:solidFill>
                <a:schemeClr val="bg1"/>
              </a:solidFill>
              <a:effectLst/>
              <a:latin typeface="Söhne"/>
            </a:endParaRPr>
          </a:p>
        </p:txBody>
      </p:sp>
      <p:cxnSp>
        <p:nvCxnSpPr>
          <p:cNvPr id="12" name="Straight Connector 11">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1B53F64-2FD5-274B-8ED0-92E2A2CB3F60}"/>
              </a:ext>
            </a:extLst>
          </p:cNvPr>
          <p:cNvSpPr txBox="1"/>
          <p:nvPr/>
        </p:nvSpPr>
        <p:spPr>
          <a:xfrm>
            <a:off x="6316400" y="2391508"/>
            <a:ext cx="5472323" cy="4206240"/>
          </a:xfrm>
          <a:prstGeom prst="rect">
            <a:avLst/>
          </a:prstGeom>
        </p:spPr>
        <p:txBody>
          <a:bodyPr vert="horz" lIns="91440" tIns="45720" rIns="91440" bIns="45720" rtlCol="0" anchor="t">
            <a:normAutofit lnSpcReduction="10000"/>
          </a:bodyPr>
          <a:lstStyle/>
          <a:p>
            <a:pPr marL="342900" indent="-342900">
              <a:lnSpc>
                <a:spcPct val="150000"/>
              </a:lnSpc>
              <a:buFont typeface="+mj-lt"/>
              <a:buAutoNum type="arabicPeriod" startAt="7"/>
            </a:pPr>
            <a:r>
              <a:rPr lang="en-IN" sz="1400" b="1" dirty="0">
                <a:solidFill>
                  <a:schemeClr val="bg1"/>
                </a:solidFill>
                <a:effectLst/>
              </a:rPr>
              <a:t>Loan Grade</a:t>
            </a:r>
            <a:r>
              <a:rPr lang="en-IN" sz="1400" dirty="0">
                <a:solidFill>
                  <a:schemeClr val="bg1"/>
                </a:solidFill>
                <a:effectLst/>
              </a:rPr>
              <a:t>: Higher loan grades show higher default percentages. The bank should revisit its grading system and potentially tighten lending criteria for higher grade loans</a:t>
            </a:r>
          </a:p>
          <a:p>
            <a:pPr marL="342900" indent="-342900">
              <a:lnSpc>
                <a:spcPct val="150000"/>
              </a:lnSpc>
              <a:buFont typeface="+mj-lt"/>
              <a:buAutoNum type="arabicPeriod" startAt="7"/>
            </a:pPr>
            <a:r>
              <a:rPr lang="en-IN" sz="1400" b="1" dirty="0">
                <a:solidFill>
                  <a:schemeClr val="bg1"/>
                </a:solidFill>
                <a:effectLst/>
              </a:rPr>
              <a:t>Purpose of Loan</a:t>
            </a:r>
            <a:r>
              <a:rPr lang="en-IN" sz="1400" dirty="0">
                <a:solidFill>
                  <a:schemeClr val="bg1"/>
                </a:solidFill>
                <a:effectLst/>
              </a:rPr>
              <a:t>: Loans for small businesses, renewable energy, and education have higher default rates. The bank might want to reassess its risk assessment for these specific loan purposes.</a:t>
            </a:r>
          </a:p>
          <a:p>
            <a:pPr marL="342900" indent="-342900">
              <a:lnSpc>
                <a:spcPct val="150000"/>
              </a:lnSpc>
              <a:buFont typeface="+mj-lt"/>
              <a:buAutoNum type="arabicPeriod" startAt="7"/>
            </a:pPr>
            <a:r>
              <a:rPr lang="en-IN" sz="1400" b="1" dirty="0">
                <a:solidFill>
                  <a:schemeClr val="bg1"/>
                </a:solidFill>
                <a:effectLst/>
              </a:rPr>
              <a:t>State of Residence</a:t>
            </a:r>
            <a:r>
              <a:rPr lang="en-IN" sz="1400" dirty="0">
                <a:solidFill>
                  <a:schemeClr val="bg1"/>
                </a:solidFill>
                <a:effectLst/>
              </a:rPr>
              <a:t>: Applications from certain states like TN, NV, AK, HI, and SD are riskier. The bank should consider regional economic factors and adjust its lending policies accordingly.</a:t>
            </a:r>
          </a:p>
          <a:p>
            <a:pPr marL="342900" indent="-342900">
              <a:lnSpc>
                <a:spcPct val="150000"/>
              </a:lnSpc>
              <a:buFont typeface="+mj-lt"/>
              <a:buAutoNum type="arabicPeriod" startAt="7"/>
            </a:pPr>
            <a:r>
              <a:rPr lang="en-IN" sz="1400" b="1" dirty="0">
                <a:solidFill>
                  <a:schemeClr val="bg1"/>
                </a:solidFill>
                <a:effectLst/>
              </a:rPr>
              <a:t>Public Record Bankruptcies</a:t>
            </a:r>
            <a:r>
              <a:rPr lang="en-IN" sz="1400" dirty="0">
                <a:solidFill>
                  <a:schemeClr val="bg1"/>
                </a:solidFill>
                <a:effectLst/>
              </a:rPr>
              <a:t>: Individuals with a history of bankruptcies are more likely to default. The bank should factor in past financial history when assessing loan applications and consider additional measures for applicants with bankruptcy records.</a:t>
            </a:r>
          </a:p>
        </p:txBody>
      </p:sp>
    </p:spTree>
    <p:extLst>
      <p:ext uri="{BB962C8B-B14F-4D97-AF65-F5344CB8AC3E}">
        <p14:creationId xmlns:p14="http://schemas.microsoft.com/office/powerpoint/2010/main" val="120856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45FF2-30ED-0B42-B91E-1F20DCA23E24}"/>
              </a:ext>
            </a:extLst>
          </p:cNvPr>
          <p:cNvSpPr>
            <a:spLocks noGrp="1"/>
          </p:cNvSpPr>
          <p:nvPr>
            <p:ph type="title"/>
          </p:nvPr>
        </p:nvSpPr>
        <p:spPr>
          <a:xfrm>
            <a:off x="1043631" y="809898"/>
            <a:ext cx="9942716" cy="1554480"/>
          </a:xfrm>
        </p:spPr>
        <p:txBody>
          <a:bodyPr anchor="ctr">
            <a:normAutofit/>
          </a:bodyPr>
          <a:lstStyle/>
          <a:p>
            <a:r>
              <a:rPr lang="en-US" sz="4800"/>
              <a:t>Case Synopsis</a:t>
            </a:r>
          </a:p>
        </p:txBody>
      </p:sp>
      <p:sp>
        <p:nvSpPr>
          <p:cNvPr id="3" name="Content Placeholder 2">
            <a:extLst>
              <a:ext uri="{FF2B5EF4-FFF2-40B4-BE49-F238E27FC236}">
                <a16:creationId xmlns:a16="http://schemas.microsoft.com/office/drawing/2014/main" id="{4E758873-1AD6-1440-B24B-4BDA5C6E4FBB}"/>
              </a:ext>
            </a:extLst>
          </p:cNvPr>
          <p:cNvSpPr>
            <a:spLocks noGrp="1"/>
          </p:cNvSpPr>
          <p:nvPr>
            <p:ph idx="1"/>
          </p:nvPr>
        </p:nvSpPr>
        <p:spPr>
          <a:xfrm>
            <a:off x="1045028" y="3017522"/>
            <a:ext cx="9941319" cy="3124658"/>
          </a:xfrm>
        </p:spPr>
        <p:txBody>
          <a:bodyPr anchor="ctr">
            <a:normAutofit/>
          </a:bodyPr>
          <a:lstStyle/>
          <a:p>
            <a:r>
              <a:rPr lang="en-IN" sz="1500" b="0" i="0">
                <a:effectLst/>
              </a:rPr>
              <a:t>The case study revolves around a consumer finance company specializing in lending various types of loans to urban customers. When assessing loan applications, the company faces two primary risks: </a:t>
            </a:r>
          </a:p>
          <a:p>
            <a:pPr lvl="1"/>
            <a:r>
              <a:rPr lang="en-IN" sz="1500" b="0" i="0">
                <a:effectLst/>
              </a:rPr>
              <a:t>approving a loan to an applicant who may default, resulting in financial loss, or </a:t>
            </a:r>
          </a:p>
          <a:p>
            <a:pPr lvl="1"/>
            <a:r>
              <a:rPr lang="en-IN" sz="1500" b="0" i="0">
                <a:effectLst/>
              </a:rPr>
              <a:t>denying a loan to a reliable applicant, leading to a loss of business opportunity.</a:t>
            </a:r>
          </a:p>
          <a:p>
            <a:r>
              <a:rPr lang="en-IN" sz="1500"/>
              <a:t>The company aims to leverage Exploratory Data Analysis (EDA) to understand how consumer and loan attributes influence the likelihood of loan default. </a:t>
            </a:r>
          </a:p>
          <a:p>
            <a:r>
              <a:rPr lang="en-IN" sz="1500"/>
              <a:t>By effectively leveraging data analysis and machine learning techniques to identify patterns, the company aims to mitigate risks associated with lending, optimize portfolio management, and enhance decision-making processes.</a:t>
            </a:r>
          </a:p>
          <a:p>
            <a:pPr marL="0" indent="0">
              <a:buNone/>
            </a:pPr>
            <a:br>
              <a:rPr lang="en-IN" sz="1500"/>
            </a:br>
            <a:r>
              <a:rPr lang="en-IN" sz="1500" b="0" i="0">
                <a:effectLst/>
                <a:latin typeface="Söhne"/>
              </a:rPr>
              <a:t>.</a:t>
            </a:r>
            <a:endParaRPr lang="en-IN" sz="1500" b="0" i="0">
              <a:effectLst/>
            </a:endParaRPr>
          </a:p>
          <a:p>
            <a:endParaRPr lang="en-US" sz="15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345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996FF4-F05E-0542-A920-C6141368E7A4}"/>
              </a:ext>
            </a:extLst>
          </p:cNvPr>
          <p:cNvSpPr>
            <a:spLocks noGrp="1"/>
          </p:cNvSpPr>
          <p:nvPr>
            <p:ph type="title"/>
          </p:nvPr>
        </p:nvSpPr>
        <p:spPr>
          <a:xfrm>
            <a:off x="1043631" y="809898"/>
            <a:ext cx="9942716" cy="1554480"/>
          </a:xfrm>
        </p:spPr>
        <p:txBody>
          <a:bodyPr anchor="ctr">
            <a:normAutofit/>
          </a:bodyPr>
          <a:lstStyle/>
          <a:p>
            <a:r>
              <a:rPr lang="en-US" sz="4800"/>
              <a:t>Recommended Approach</a:t>
            </a:r>
          </a:p>
        </p:txBody>
      </p:sp>
      <p:sp>
        <p:nvSpPr>
          <p:cNvPr id="3" name="Content Placeholder 2">
            <a:extLst>
              <a:ext uri="{FF2B5EF4-FFF2-40B4-BE49-F238E27FC236}">
                <a16:creationId xmlns:a16="http://schemas.microsoft.com/office/drawing/2014/main" id="{2BE75E78-BC33-4947-871B-BD2DA3D09E0C}"/>
              </a:ext>
            </a:extLst>
          </p:cNvPr>
          <p:cNvSpPr>
            <a:spLocks noGrp="1"/>
          </p:cNvSpPr>
          <p:nvPr>
            <p:ph idx="1"/>
          </p:nvPr>
        </p:nvSpPr>
        <p:spPr>
          <a:xfrm>
            <a:off x="1045028" y="3017522"/>
            <a:ext cx="9941319" cy="3124658"/>
          </a:xfrm>
        </p:spPr>
        <p:txBody>
          <a:bodyPr anchor="ctr">
            <a:normAutofit/>
          </a:bodyPr>
          <a:lstStyle/>
          <a:p>
            <a:pPr marL="0" lvl="0" indent="0">
              <a:buNone/>
              <a:tabLst>
                <a:tab pos="457200" algn="l"/>
              </a:tabLst>
            </a:pPr>
            <a:r>
              <a:rPr lang="en-IN" sz="2000"/>
              <a:t>We have identified the following steps in this approach:</a:t>
            </a:r>
          </a:p>
          <a:p>
            <a:pPr marL="342900" lvl="0" indent="-342900">
              <a:buFont typeface="+mj-lt"/>
              <a:buAutoNum type="arabicPeriod"/>
              <a:tabLst>
                <a:tab pos="457200" algn="l"/>
              </a:tabLst>
            </a:pPr>
            <a:r>
              <a:rPr lang="en-IN" sz="2000" b="1"/>
              <a:t>Data Exploration: </a:t>
            </a:r>
            <a:r>
              <a:rPr lang="en-IN" sz="2000"/>
              <a:t>Understand the dataset structure, features, and distribution of defaulters vs. non-defaulters.</a:t>
            </a:r>
          </a:p>
          <a:p>
            <a:pPr marL="342900" lvl="0" indent="-342900">
              <a:buFont typeface="+mj-lt"/>
              <a:buAutoNum type="arabicPeriod"/>
              <a:tabLst>
                <a:tab pos="457200" algn="l"/>
              </a:tabLst>
            </a:pPr>
            <a:r>
              <a:rPr lang="en-IN" sz="2000" b="1"/>
              <a:t>Data Cleaning and Pre-processing: </a:t>
            </a:r>
            <a:r>
              <a:rPr lang="en-IN" sz="2000"/>
              <a:t>Handle missing values, outliers, and pre-process data for analysis.</a:t>
            </a:r>
          </a:p>
          <a:p>
            <a:pPr marL="342900" lvl="0" indent="-342900">
              <a:buFont typeface="+mj-lt"/>
              <a:buAutoNum type="arabicPeriod"/>
              <a:tabLst>
                <a:tab pos="457200" algn="l"/>
              </a:tabLst>
            </a:pPr>
            <a:r>
              <a:rPr lang="en-IN" sz="2000" b="1"/>
              <a:t>Exploratory Data Analysis (EDA): </a:t>
            </a:r>
            <a:r>
              <a:rPr lang="en-IN" sz="2000"/>
              <a:t>Analyse relationships between variables (using Univariate and Bivariate Analysis), uncover trends, and assess the impact of attributes on loan default.</a:t>
            </a:r>
          </a:p>
          <a:p>
            <a:pPr marL="342900" lvl="0" indent="-342900">
              <a:buFont typeface="+mj-lt"/>
              <a:buAutoNum type="arabicPeriod"/>
              <a:tabLst>
                <a:tab pos="457200" algn="l"/>
              </a:tabLst>
            </a:pPr>
            <a:r>
              <a:rPr lang="en-IN" sz="2000" b="1"/>
              <a:t>Interpretation and Insights: </a:t>
            </a:r>
            <a:r>
              <a:rPr lang="en-IN" sz="2000"/>
              <a:t>Interpret model results to identify key indicators of loan default and provide actionable recommendations.</a:t>
            </a:r>
            <a:endParaRPr lang="en-US"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49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B8C43EA-115A-5144-870A-ECE1C6DA003D}"/>
              </a:ext>
            </a:extLst>
          </p:cNvPr>
          <p:cNvSpPr>
            <a:spLocks noGrp="1"/>
          </p:cNvSpPr>
          <p:nvPr>
            <p:ph type="title"/>
          </p:nvPr>
        </p:nvSpPr>
        <p:spPr>
          <a:xfrm>
            <a:off x="1078828" y="1147158"/>
            <a:ext cx="6038470" cy="4713316"/>
          </a:xfrm>
        </p:spPr>
        <p:txBody>
          <a:bodyPr vert="horz" lIns="91440" tIns="45720" rIns="91440" bIns="45720" rtlCol="0" anchor="ctr">
            <a:normAutofit/>
          </a:bodyPr>
          <a:lstStyle/>
          <a:p>
            <a:r>
              <a:rPr lang="en-US" sz="6000" kern="1200">
                <a:solidFill>
                  <a:schemeClr val="tx1"/>
                </a:solidFill>
                <a:latin typeface="+mj-lt"/>
                <a:ea typeface="+mj-ea"/>
                <a:cs typeface="+mj-cs"/>
              </a:rPr>
              <a:t>DATA EXPLORATION AND DATA CLEANING</a:t>
            </a:r>
          </a:p>
        </p:txBody>
      </p:sp>
      <p:grpSp>
        <p:nvGrpSpPr>
          <p:cNvPr id="11" name="Group 10">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58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47CC9-46EE-A040-AF39-312D029C4591}"/>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DATA EXPLORATION &amp; DATA CLEANING </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3F62444-D33A-CF4B-B864-D33E058C5391}"/>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a:t>Conclusion: </a:t>
            </a:r>
            <a:r>
              <a:rPr lang="en-US" b="0" i="0">
                <a:effectLst/>
              </a:rPr>
              <a:t>After pre-processing, the dataset now contains 45 columns and 36,847 rows, which are in a cleaner and more structured format, making it ready for further exploratory data analysis and modelling.</a:t>
            </a:r>
          </a:p>
          <a:p>
            <a:pPr indent="-228600">
              <a:lnSpc>
                <a:spcPct val="90000"/>
              </a:lnSpc>
              <a:spcAft>
                <a:spcPts val="600"/>
              </a:spcAft>
              <a:buFont typeface="Arial" panose="020B0604020202020204" pitchFamily="34" charset="0"/>
              <a:buChar char="•"/>
            </a:pPr>
            <a:r>
              <a:rPr lang="en-US" b="0" i="0">
                <a:effectLst/>
              </a:rPr>
              <a:t>Overall, these pre-processing and cleaning steps contribute to ensuring that the dataset is well-prepared for subsequent analytical tasks, enabling better insights and decision-making.</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F3227334-1DA3-2147-A626-7ED7B9D0D1B1}"/>
              </a:ext>
            </a:extLst>
          </p:cNvPr>
          <p:cNvGraphicFramePr>
            <a:graphicFrameLocks noGrp="1"/>
          </p:cNvGraphicFramePr>
          <p:nvPr>
            <p:ph idx="1"/>
            <p:extLst>
              <p:ext uri="{D42A27DB-BD31-4B8C-83A1-F6EECF244321}">
                <p14:modId xmlns:p14="http://schemas.microsoft.com/office/powerpoint/2010/main" val="816853643"/>
              </p:ext>
            </p:extLst>
          </p:nvPr>
        </p:nvGraphicFramePr>
        <p:xfrm>
          <a:off x="5987738" y="1291372"/>
          <a:ext cx="5628019" cy="4042388"/>
        </p:xfrm>
        <a:graphic>
          <a:graphicData uri="http://schemas.openxmlformats.org/drawingml/2006/table">
            <a:tbl>
              <a:tblPr firstRow="1" bandRow="1">
                <a:tableStyleId>{5C22544A-7EE6-4342-B048-85BDC9FD1C3A}</a:tableStyleId>
              </a:tblPr>
              <a:tblGrid>
                <a:gridCol w="1087528">
                  <a:extLst>
                    <a:ext uri="{9D8B030D-6E8A-4147-A177-3AD203B41FA5}">
                      <a16:colId xmlns:a16="http://schemas.microsoft.com/office/drawing/2014/main" val="737998611"/>
                    </a:ext>
                  </a:extLst>
                </a:gridCol>
                <a:gridCol w="3292594">
                  <a:extLst>
                    <a:ext uri="{9D8B030D-6E8A-4147-A177-3AD203B41FA5}">
                      <a16:colId xmlns:a16="http://schemas.microsoft.com/office/drawing/2014/main" val="556347022"/>
                    </a:ext>
                  </a:extLst>
                </a:gridCol>
                <a:gridCol w="1247897">
                  <a:extLst>
                    <a:ext uri="{9D8B030D-6E8A-4147-A177-3AD203B41FA5}">
                      <a16:colId xmlns:a16="http://schemas.microsoft.com/office/drawing/2014/main" val="3518041288"/>
                    </a:ext>
                  </a:extLst>
                </a:gridCol>
              </a:tblGrid>
              <a:tr h="686194">
                <a:tc>
                  <a:txBody>
                    <a:bodyPr/>
                    <a:lstStyle/>
                    <a:p>
                      <a:r>
                        <a:rPr lang="en-US" sz="1300"/>
                        <a:t>ACTION </a:t>
                      </a:r>
                    </a:p>
                  </a:txBody>
                  <a:tcPr marL="65980" marR="65980" marT="32990" marB="32990" anchor="ctr"/>
                </a:tc>
                <a:tc>
                  <a:txBody>
                    <a:bodyPr/>
                    <a:lstStyle/>
                    <a:p>
                      <a:r>
                        <a:rPr lang="en-US" sz="1300"/>
                        <a:t>ACTIONS PERFORMED</a:t>
                      </a:r>
                    </a:p>
                  </a:txBody>
                  <a:tcPr marL="65980" marR="65980" marT="32990" marB="32990" anchor="ctr"/>
                </a:tc>
                <a:tc>
                  <a:txBody>
                    <a:bodyPr/>
                    <a:lstStyle/>
                    <a:p>
                      <a:r>
                        <a:rPr lang="en-IN" sz="1300" b="1" i="0">
                          <a:solidFill>
                            <a:schemeClr val="bg1"/>
                          </a:solidFill>
                          <a:effectLst/>
                          <a:latin typeface="Söhne"/>
                        </a:rPr>
                        <a:t>OUTCOME OF ACTION PERFORMED </a:t>
                      </a:r>
                      <a:endParaRPr lang="en-US" sz="1300">
                        <a:solidFill>
                          <a:schemeClr val="bg1"/>
                        </a:solidFill>
                      </a:endParaRPr>
                    </a:p>
                  </a:txBody>
                  <a:tcPr marL="65980" marR="65980" marT="32990" marB="32990" anchor="ctr"/>
                </a:tc>
                <a:extLst>
                  <a:ext uri="{0D108BD9-81ED-4DB2-BD59-A6C34878D82A}">
                    <a16:rowId xmlns:a16="http://schemas.microsoft.com/office/drawing/2014/main" val="2721644114"/>
                  </a:ext>
                </a:extLst>
              </a:tr>
              <a:tr h="708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1" i="0">
                          <a:solidFill>
                            <a:srgbClr val="0D0D0D"/>
                          </a:solidFill>
                          <a:effectLst/>
                          <a:latin typeface="Calibri" panose="020F0502020204030204" pitchFamily="34" charset="0"/>
                          <a:cs typeface="Calibri" panose="020F0502020204030204" pitchFamily="34" charset="0"/>
                        </a:rPr>
                        <a:t>Dropping Rows</a:t>
                      </a:r>
                      <a:endParaRPr lang="en-US" sz="1000">
                        <a:latin typeface="Calibri" panose="020F0502020204030204" pitchFamily="34" charset="0"/>
                        <a:cs typeface="Calibri" panose="020F0502020204030204" pitchFamily="34" charset="0"/>
                      </a:endParaRPr>
                    </a:p>
                  </a:txBody>
                  <a:tcPr marL="65980" marR="65980" marT="32990" marB="32990"/>
                </a:tc>
                <a:tc>
                  <a:txBody>
                    <a:bodyPr/>
                    <a:lstStyle/>
                    <a:p>
                      <a:pPr marL="285750" lvl="0" indent="-285750" algn="l">
                        <a:spcBef>
                          <a:spcPts val="0"/>
                        </a:spcBef>
                        <a:spcAft>
                          <a:spcPts val="0"/>
                        </a:spcAft>
                        <a:buFont typeface="+mj-lt"/>
                        <a:buAutoNum type="arabicPeriod"/>
                      </a:pPr>
                      <a:r>
                        <a:rPr lang="en-IN" sz="1000" b="0" i="0">
                          <a:solidFill>
                            <a:srgbClr val="0D0D0D"/>
                          </a:solidFill>
                          <a:effectLst/>
                          <a:latin typeface="Calibri" panose="020F0502020204030204" pitchFamily="34" charset="0"/>
                          <a:cs typeface="Calibri" panose="020F0502020204030204" pitchFamily="34" charset="0"/>
                        </a:rPr>
                        <a:t>Rows where the loan status is "Current" are removed as they are still in progress.</a:t>
                      </a:r>
                    </a:p>
                    <a:p>
                      <a:pPr marL="285750" lvl="0" indent="-285750" algn="l">
                        <a:spcBef>
                          <a:spcPts val="0"/>
                        </a:spcBef>
                        <a:spcAft>
                          <a:spcPts val="0"/>
                        </a:spcAft>
                        <a:buFont typeface="+mj-lt"/>
                        <a:buAutoNum type="arabicPeriod"/>
                      </a:pPr>
                      <a:r>
                        <a:rPr lang="en-IN" sz="1000" b="0" i="0">
                          <a:solidFill>
                            <a:srgbClr val="0D0D0D"/>
                          </a:solidFill>
                          <a:effectLst/>
                          <a:latin typeface="Calibri" panose="020F0502020204030204" pitchFamily="34" charset="0"/>
                          <a:cs typeface="Calibri" panose="020F0502020204030204" pitchFamily="34" charset="0"/>
                        </a:rPr>
                        <a:t>Duplicate rows are checked for but not found.</a:t>
                      </a:r>
                    </a:p>
                    <a:p>
                      <a:pPr>
                        <a:spcBef>
                          <a:spcPts val="0"/>
                        </a:spcBef>
                        <a:spcAft>
                          <a:spcPts val="0"/>
                        </a:spcAft>
                      </a:pPr>
                      <a:endParaRPr lang="en-US" sz="1000">
                        <a:latin typeface="Calibri" panose="020F0502020204030204" pitchFamily="34" charset="0"/>
                        <a:cs typeface="Calibri" panose="020F0502020204030204" pitchFamily="34" charset="0"/>
                      </a:endParaRPr>
                    </a:p>
                  </a:txBody>
                  <a:tcPr marL="65980" marR="65980" marT="32990" marB="32990"/>
                </a:tc>
                <a:tc>
                  <a:txBody>
                    <a:bodyPr/>
                    <a:lstStyle/>
                    <a:p>
                      <a:r>
                        <a:rPr lang="en-IN" sz="1000" b="0" i="0">
                          <a:solidFill>
                            <a:srgbClr val="0D0D0D"/>
                          </a:solidFill>
                          <a:effectLst/>
                          <a:latin typeface="Calibri" panose="020F0502020204030204" pitchFamily="34" charset="0"/>
                          <a:cs typeface="Calibri" panose="020F0502020204030204" pitchFamily="34" charset="0"/>
                        </a:rPr>
                        <a:t>The final </a:t>
                      </a:r>
                      <a:r>
                        <a:rPr lang="en-IN" sz="1000">
                          <a:solidFill>
                            <a:srgbClr val="0D0D0D"/>
                          </a:solidFill>
                          <a:latin typeface="Calibri" panose="020F0502020204030204" pitchFamily="34" charset="0"/>
                          <a:cs typeface="Calibri" panose="020F0502020204030204" pitchFamily="34" charset="0"/>
                        </a:rPr>
                        <a:t>dataset a</a:t>
                      </a:r>
                      <a:r>
                        <a:rPr lang="en-IN" sz="1000" b="0" i="0">
                          <a:solidFill>
                            <a:srgbClr val="0D0D0D"/>
                          </a:solidFill>
                          <a:effectLst/>
                          <a:latin typeface="Calibri" panose="020F0502020204030204" pitchFamily="34" charset="0"/>
                          <a:cs typeface="Calibri" panose="020F0502020204030204" pitchFamily="34" charset="0"/>
                        </a:rPr>
                        <a:t>fter dropping rows is (38577, 111</a:t>
                      </a:r>
                      <a:endParaRPr lang="en-US" sz="1000">
                        <a:latin typeface="Calibri" panose="020F0502020204030204" pitchFamily="34" charset="0"/>
                        <a:cs typeface="Calibri" panose="020F0502020204030204" pitchFamily="34" charset="0"/>
                      </a:endParaRPr>
                    </a:p>
                  </a:txBody>
                  <a:tcPr marL="65980" marR="65980" marT="32990" marB="32990"/>
                </a:tc>
                <a:extLst>
                  <a:ext uri="{0D108BD9-81ED-4DB2-BD59-A6C34878D82A}">
                    <a16:rowId xmlns:a16="http://schemas.microsoft.com/office/drawing/2014/main" val="339180891"/>
                  </a:ext>
                </a:extLst>
              </a:tr>
              <a:tr h="708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1" i="0">
                          <a:solidFill>
                            <a:srgbClr val="0D0D0D"/>
                          </a:solidFill>
                          <a:effectLst/>
                          <a:latin typeface="Calibri" panose="020F0502020204030204" pitchFamily="34" charset="0"/>
                          <a:cs typeface="Calibri" panose="020F0502020204030204" pitchFamily="34" charset="0"/>
                        </a:rPr>
                        <a:t>Dropping Columns</a:t>
                      </a:r>
                      <a:endParaRPr lang="en-IN" sz="1000" b="0" i="0">
                        <a:solidFill>
                          <a:srgbClr val="0D0D0D"/>
                        </a:solidFill>
                        <a:effectLst/>
                        <a:latin typeface="Calibri" panose="020F0502020204030204" pitchFamily="34" charset="0"/>
                        <a:cs typeface="Calibri" panose="020F0502020204030204" pitchFamily="34" charset="0"/>
                      </a:endParaRPr>
                    </a:p>
                  </a:txBody>
                  <a:tcPr marL="65980" marR="65980" marT="32990" marB="32990"/>
                </a:tc>
                <a:tc>
                  <a:txBody>
                    <a:bodyPr/>
                    <a:lstStyle/>
                    <a:p>
                      <a:pPr marL="285750" lvl="0" indent="-285750" algn="l">
                        <a:spcBef>
                          <a:spcPts val="0"/>
                        </a:spcBef>
                        <a:spcAft>
                          <a:spcPts val="0"/>
                        </a:spcAft>
                        <a:buFont typeface="+mj-lt"/>
                        <a:buAutoNum type="arabicPeriod"/>
                      </a:pPr>
                      <a:r>
                        <a:rPr lang="en-IN" sz="1000" b="0" i="0" dirty="0">
                          <a:solidFill>
                            <a:srgbClr val="0D0D0D"/>
                          </a:solidFill>
                          <a:effectLst/>
                          <a:latin typeface="Calibri" panose="020F0502020204030204" pitchFamily="34" charset="0"/>
                          <a:cs typeface="Calibri" panose="020F0502020204030204" pitchFamily="34" charset="0"/>
                        </a:rPr>
                        <a:t>Columns with 100% missing values, unique values, and constant values are identified and dropped.</a:t>
                      </a:r>
                    </a:p>
                    <a:p>
                      <a:pPr marL="285750" lvl="0" indent="-285750" algn="l">
                        <a:spcBef>
                          <a:spcPts val="0"/>
                        </a:spcBef>
                        <a:spcAft>
                          <a:spcPts val="0"/>
                        </a:spcAft>
                        <a:buFont typeface="+mj-lt"/>
                        <a:buAutoNum type="arabicPeriod"/>
                      </a:pPr>
                      <a:r>
                        <a:rPr lang="en-IN" sz="1000" b="0" i="0" dirty="0">
                          <a:solidFill>
                            <a:srgbClr val="0D0D0D"/>
                          </a:solidFill>
                          <a:effectLst/>
                          <a:latin typeface="Calibri" panose="020F0502020204030204" pitchFamily="34" charset="0"/>
                          <a:cs typeface="Calibri" panose="020F0502020204030204" pitchFamily="34" charset="0"/>
                        </a:rPr>
                        <a:t>Columns with more than 60% missing values are removed</a:t>
                      </a:r>
                      <a:endParaRPr lang="en-US" sz="1000" dirty="0">
                        <a:latin typeface="Calibri" panose="020F0502020204030204" pitchFamily="34" charset="0"/>
                        <a:cs typeface="Calibri" panose="020F0502020204030204" pitchFamily="34" charset="0"/>
                      </a:endParaRPr>
                    </a:p>
                  </a:txBody>
                  <a:tcPr marL="65980" marR="65980" marT="32990" marB="32990"/>
                </a:tc>
                <a:tc>
                  <a:txBody>
                    <a:bodyPr/>
                    <a:lstStyle/>
                    <a:p>
                      <a:r>
                        <a:rPr lang="en-IN" sz="1000" b="0" i="0">
                          <a:solidFill>
                            <a:srgbClr val="0D0D0D"/>
                          </a:solidFill>
                          <a:effectLst/>
                          <a:latin typeface="Calibri" panose="020F0502020204030204" pitchFamily="34" charset="0"/>
                          <a:cs typeface="Calibri" panose="020F0502020204030204" pitchFamily="34" charset="0"/>
                        </a:rPr>
                        <a:t>The final dataset after dropping columns is (38577, 37).</a:t>
                      </a:r>
                      <a:endParaRPr lang="en-US" sz="1000">
                        <a:latin typeface="Calibri" panose="020F0502020204030204" pitchFamily="34" charset="0"/>
                        <a:cs typeface="Calibri" panose="020F0502020204030204" pitchFamily="34" charset="0"/>
                      </a:endParaRPr>
                    </a:p>
                  </a:txBody>
                  <a:tcPr marL="65980" marR="65980" marT="32990" marB="32990"/>
                </a:tc>
                <a:extLst>
                  <a:ext uri="{0D108BD9-81ED-4DB2-BD59-A6C34878D82A}">
                    <a16:rowId xmlns:a16="http://schemas.microsoft.com/office/drawing/2014/main" val="550056214"/>
                  </a:ext>
                </a:extLst>
              </a:tr>
              <a:tr h="1939818">
                <a:tc>
                  <a:txBody>
                    <a:bodyPr/>
                    <a:lstStyle/>
                    <a:p>
                      <a:r>
                        <a:rPr lang="en-IN" sz="1000" b="1" i="0">
                          <a:solidFill>
                            <a:srgbClr val="0D0D0D"/>
                          </a:solidFill>
                          <a:effectLst/>
                          <a:latin typeface="Calibri" panose="020F0502020204030204" pitchFamily="34" charset="0"/>
                          <a:cs typeface="Calibri" panose="020F0502020204030204" pitchFamily="34" charset="0"/>
                        </a:rPr>
                        <a:t>Data Conversion</a:t>
                      </a:r>
                      <a:endParaRPr lang="en-US" sz="1000">
                        <a:latin typeface="Calibri" panose="020F0502020204030204" pitchFamily="34" charset="0"/>
                        <a:cs typeface="Calibri" panose="020F0502020204030204" pitchFamily="34" charset="0"/>
                      </a:endParaRPr>
                    </a:p>
                  </a:txBody>
                  <a:tcPr marL="65980" marR="65980" marT="32990" marB="32990"/>
                </a:tc>
                <a:tc>
                  <a:txBody>
                    <a:bodyPr/>
                    <a:lstStyle/>
                    <a:p>
                      <a:pPr marL="285750" lvl="0" indent="-285750" algn="l">
                        <a:spcBef>
                          <a:spcPts val="0"/>
                        </a:spcBef>
                        <a:spcAft>
                          <a:spcPts val="0"/>
                        </a:spcAft>
                        <a:buFont typeface="+mj-lt"/>
                        <a:buAutoNum type="arabicPeriod"/>
                      </a:pPr>
                      <a:r>
                        <a:rPr lang="en-IN" sz="1000" b="0" i="0">
                          <a:solidFill>
                            <a:srgbClr val="0D0D0D"/>
                          </a:solidFill>
                          <a:effectLst/>
                          <a:latin typeface="Calibri" panose="020F0502020204030204" pitchFamily="34" charset="0"/>
                          <a:cs typeface="Calibri" panose="020F0502020204030204" pitchFamily="34" charset="0"/>
                        </a:rPr>
                        <a:t>The term column is converted to integer values by extracting only the month values.</a:t>
                      </a:r>
                    </a:p>
                    <a:p>
                      <a:pPr marL="285750" lvl="0" indent="-285750" algn="l">
                        <a:spcBef>
                          <a:spcPts val="0"/>
                        </a:spcBef>
                        <a:spcAft>
                          <a:spcPts val="0"/>
                        </a:spcAft>
                        <a:buFont typeface="+mj-lt"/>
                        <a:buAutoNum type="arabicPeriod"/>
                      </a:pPr>
                      <a:r>
                        <a:rPr lang="en-IN" sz="1000" b="0" i="0">
                          <a:solidFill>
                            <a:srgbClr val="0D0D0D"/>
                          </a:solidFill>
                          <a:effectLst/>
                          <a:latin typeface="Calibri" panose="020F0502020204030204" pitchFamily="34" charset="0"/>
                          <a:cs typeface="Calibri" panose="020F0502020204030204" pitchFamily="34" charset="0"/>
                        </a:rPr>
                        <a:t>The % sign is removed from the interest rate column and converted to float.</a:t>
                      </a:r>
                    </a:p>
                    <a:p>
                      <a:pPr marL="285750" lvl="0" indent="-285750" algn="l">
                        <a:spcBef>
                          <a:spcPts val="0"/>
                        </a:spcBef>
                        <a:spcAft>
                          <a:spcPts val="0"/>
                        </a:spcAft>
                        <a:buFont typeface="+mj-lt"/>
                        <a:buAutoNum type="arabicPeriod"/>
                      </a:pPr>
                      <a:r>
                        <a:rPr lang="en-IN" sz="1000" b="0" i="0">
                          <a:solidFill>
                            <a:srgbClr val="0D0D0D"/>
                          </a:solidFill>
                          <a:effectLst/>
                          <a:latin typeface="Calibri" panose="020F0502020204030204" pitchFamily="34" charset="0"/>
                          <a:cs typeface="Calibri" panose="020F0502020204030204" pitchFamily="34" charset="0"/>
                        </a:rPr>
                        <a:t>The issue_d column is converted from string object to DateTime format, and additional columns for year, month, and quarter are created.</a:t>
                      </a:r>
                    </a:p>
                    <a:p>
                      <a:pPr marL="285750" lvl="0" indent="-285750" algn="l">
                        <a:spcBef>
                          <a:spcPts val="0"/>
                        </a:spcBef>
                        <a:spcAft>
                          <a:spcPts val="0"/>
                        </a:spcAft>
                        <a:buFont typeface="+mj-lt"/>
                        <a:buAutoNum type="arabicPeriod"/>
                      </a:pPr>
                      <a:r>
                        <a:rPr lang="en-IN" sz="1000" b="0" i="0">
                          <a:solidFill>
                            <a:srgbClr val="0D0D0D"/>
                          </a:solidFill>
                          <a:effectLst/>
                          <a:latin typeface="Calibri" panose="020F0502020204030204" pitchFamily="34" charset="0"/>
                          <a:cs typeface="Calibri" panose="020F0502020204030204" pitchFamily="34" charset="0"/>
                        </a:rPr>
                        <a:t>The emp_length column is converted to integer values.</a:t>
                      </a:r>
                    </a:p>
                    <a:p>
                      <a:pPr marL="285750" lvl="0" indent="-285750" algn="l">
                        <a:spcBef>
                          <a:spcPts val="0"/>
                        </a:spcBef>
                        <a:spcAft>
                          <a:spcPts val="0"/>
                        </a:spcAft>
                        <a:buFont typeface="+mj-lt"/>
                        <a:buAutoNum type="arabicPeriod"/>
                      </a:pPr>
                      <a:r>
                        <a:rPr lang="en-IN" sz="1000" b="0" i="0">
                          <a:solidFill>
                            <a:srgbClr val="0D0D0D"/>
                          </a:solidFill>
                          <a:effectLst/>
                          <a:latin typeface="Calibri" panose="020F0502020204030204" pitchFamily="34" charset="0"/>
                          <a:cs typeface="Calibri" panose="020F0502020204030204" pitchFamily="34" charset="0"/>
                        </a:rPr>
                        <a:t>Rows/columns with NaN values in specific columns are removed.</a:t>
                      </a:r>
                    </a:p>
                    <a:p>
                      <a:pPr marL="285750" lvl="0" indent="-285750" algn="l">
                        <a:spcBef>
                          <a:spcPts val="0"/>
                        </a:spcBef>
                        <a:spcAft>
                          <a:spcPts val="0"/>
                        </a:spcAft>
                        <a:buFont typeface="+mj-lt"/>
                        <a:buAutoNum type="arabicPeriod"/>
                      </a:pPr>
                      <a:r>
                        <a:rPr lang="en-IN" sz="1000" b="0" i="0">
                          <a:solidFill>
                            <a:srgbClr val="0D0D0D"/>
                          </a:solidFill>
                          <a:effectLst/>
                          <a:latin typeface="Calibri" panose="020F0502020204030204" pitchFamily="34" charset="0"/>
                          <a:cs typeface="Calibri" panose="020F0502020204030204" pitchFamily="34" charset="0"/>
                        </a:rPr>
                        <a:t>Certain numeric columns are binned into different buckets for analysis.</a:t>
                      </a:r>
                    </a:p>
                  </a:txBody>
                  <a:tcPr marL="65980" marR="65980" marT="32990" marB="32990"/>
                </a:tc>
                <a:tc>
                  <a:txBody>
                    <a:bodyPr/>
                    <a:lstStyle/>
                    <a:p>
                      <a:pPr marL="0" indent="0">
                        <a:buNone/>
                      </a:pPr>
                      <a:r>
                        <a:rPr lang="en-IN" sz="1000" b="0" i="0" dirty="0">
                          <a:solidFill>
                            <a:srgbClr val="0D0D0D"/>
                          </a:solidFill>
                          <a:effectLst/>
                          <a:latin typeface="Calibri" panose="020F0502020204030204" pitchFamily="34" charset="0"/>
                          <a:cs typeface="Calibri" panose="020F0502020204030204" pitchFamily="34" charset="0"/>
                        </a:rPr>
                        <a:t>The final dataset after conversion is (36847, 43).</a:t>
                      </a:r>
                    </a:p>
                  </a:txBody>
                  <a:tcPr marL="65980" marR="65980" marT="32990" marB="32990"/>
                </a:tc>
                <a:extLst>
                  <a:ext uri="{0D108BD9-81ED-4DB2-BD59-A6C34878D82A}">
                    <a16:rowId xmlns:a16="http://schemas.microsoft.com/office/drawing/2014/main" val="907513335"/>
                  </a:ext>
                </a:extLst>
              </a:tr>
            </a:tbl>
          </a:graphicData>
        </a:graphic>
      </p:graphicFrame>
    </p:spTree>
    <p:extLst>
      <p:ext uri="{BB962C8B-B14F-4D97-AF65-F5344CB8AC3E}">
        <p14:creationId xmlns:p14="http://schemas.microsoft.com/office/powerpoint/2010/main" val="64499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B8C43EA-115A-5144-870A-ECE1C6DA003D}"/>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kern="1200">
                <a:solidFill>
                  <a:schemeClr val="tx1"/>
                </a:solidFill>
                <a:latin typeface="+mj-lt"/>
                <a:ea typeface="+mj-ea"/>
                <a:cs typeface="+mj-cs"/>
              </a:rPr>
              <a:t>EXPLORATORY DATA ANALYSIS (EDA)</a:t>
            </a:r>
          </a:p>
        </p:txBody>
      </p:sp>
      <p:sp>
        <p:nvSpPr>
          <p:cNvPr id="5" name="TextBox 4">
            <a:extLst>
              <a:ext uri="{FF2B5EF4-FFF2-40B4-BE49-F238E27FC236}">
                <a16:creationId xmlns:a16="http://schemas.microsoft.com/office/drawing/2014/main" id="{93C0732E-2BC5-0D42-BD19-B41DD6334BF6}"/>
              </a:ext>
            </a:extLst>
          </p:cNvPr>
          <p:cNvSpPr txBox="1"/>
          <p:nvPr/>
        </p:nvSpPr>
        <p:spPr>
          <a:xfrm>
            <a:off x="3131820" y="4823460"/>
            <a:ext cx="5989320" cy="584775"/>
          </a:xfrm>
          <a:prstGeom prst="rect">
            <a:avLst/>
          </a:prstGeom>
          <a:noFill/>
        </p:spPr>
        <p:txBody>
          <a:bodyPr wrap="square" rtlCol="0">
            <a:spAutoFit/>
          </a:bodyPr>
          <a:lstStyle/>
          <a:p>
            <a:pPr algn="ctr">
              <a:spcAft>
                <a:spcPts val="600"/>
              </a:spcAft>
            </a:pPr>
            <a:r>
              <a:rPr lang="en-US" sz="3200" dirty="0">
                <a:solidFill>
                  <a:schemeClr val="bg1"/>
                </a:solidFill>
              </a:rPr>
              <a:t>I. UNIVARIATE ANALYSIS</a:t>
            </a:r>
          </a:p>
        </p:txBody>
      </p:sp>
    </p:spTree>
    <p:extLst>
      <p:ext uri="{BB962C8B-B14F-4D97-AF65-F5344CB8AC3E}">
        <p14:creationId xmlns:p14="http://schemas.microsoft.com/office/powerpoint/2010/main" val="125825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BCB98A1-0F61-7542-8171-16DE2E23844F}"/>
              </a:ext>
            </a:extLst>
          </p:cNvPr>
          <p:cNvSpPr>
            <a:spLocks noGrp="1"/>
          </p:cNvSpPr>
          <p:nvPr>
            <p:ph type="title"/>
          </p:nvPr>
        </p:nvSpPr>
        <p:spPr>
          <a:xfrm>
            <a:off x="589560" y="856180"/>
            <a:ext cx="5279408" cy="1128068"/>
          </a:xfrm>
        </p:spPr>
        <p:txBody>
          <a:bodyPr anchor="ctr">
            <a:normAutofit/>
          </a:bodyPr>
          <a:lstStyle/>
          <a:p>
            <a:r>
              <a:rPr lang="en-US" sz="4000"/>
              <a:t>Univariate Analysis</a:t>
            </a:r>
          </a:p>
        </p:txBody>
      </p:sp>
      <p:grpSp>
        <p:nvGrpSpPr>
          <p:cNvPr id="60" name="Group 5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1" name="Rectangle 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3FA0DFA4-6BAF-746B-1403-F136217CAC11}"/>
              </a:ext>
            </a:extLst>
          </p:cNvPr>
          <p:cNvSpPr>
            <a:spLocks noGrp="1"/>
          </p:cNvSpPr>
          <p:nvPr>
            <p:ph idx="1"/>
          </p:nvPr>
        </p:nvSpPr>
        <p:spPr>
          <a:xfrm>
            <a:off x="590719" y="2330505"/>
            <a:ext cx="5278066" cy="3979585"/>
          </a:xfrm>
        </p:spPr>
        <p:txBody>
          <a:bodyPr anchor="ctr">
            <a:normAutofit/>
          </a:bodyPr>
          <a:lstStyle/>
          <a:p>
            <a:pPr marL="0" indent="0" defTabSz="795528">
              <a:spcBef>
                <a:spcPts val="870"/>
              </a:spcBef>
              <a:buNone/>
            </a:pPr>
            <a:r>
              <a:rPr lang="en-IN" sz="2000" kern="1200">
                <a:latin typeface="Calibri" panose="020F0502020204030204" pitchFamily="34" charset="0"/>
                <a:ea typeface="+mn-ea"/>
                <a:cs typeface="Calibri" panose="020F0502020204030204" pitchFamily="34" charset="0"/>
              </a:rPr>
              <a:t>We have performed a thorough univariate analysis on various features of a dataset related to loans utilizing box plots, distribution plots, and bar plots to understand the distributions and characteristics of different variables. Here's a summary of our analysis:</a:t>
            </a:r>
            <a:endParaRPr lang="en-US" sz="2000" b="1" kern="1200">
              <a:latin typeface="+mn-lt"/>
              <a:ea typeface="+mn-ea"/>
              <a:cs typeface="+mn-cs"/>
            </a:endParaRPr>
          </a:p>
          <a:p>
            <a:pPr marL="457200" indent="-457200" defTabSz="795528">
              <a:spcAft>
                <a:spcPts val="600"/>
              </a:spcAft>
              <a:buFont typeface="+mj-lt"/>
              <a:buAutoNum type="arabicPeriod"/>
            </a:pPr>
            <a:r>
              <a:rPr lang="en-US" sz="2000" b="1" kern="1200">
                <a:latin typeface="+mn-lt"/>
                <a:ea typeface="+mn-ea"/>
                <a:cs typeface="+mn-cs"/>
              </a:rPr>
              <a:t>Loan Amount: </a:t>
            </a:r>
            <a:r>
              <a:rPr lang="en-US" sz="2000" kern="1200">
                <a:latin typeface="+mn-lt"/>
                <a:ea typeface="+mn-ea"/>
                <a:cs typeface="+mn-cs"/>
              </a:rPr>
              <a:t>By the boxplot, we can see that most of the loan applications are for 5k to 14k amount. After creating multiple buckets for the Loan Amount, we can see that most of th</a:t>
            </a:r>
            <a:r>
              <a:rPr lang="en-US" sz="2000" dirty="0"/>
              <a:t>e loan are below 10 k .</a:t>
            </a:r>
            <a:endParaRPr lang="en-US" sz="2000" kern="1200">
              <a:latin typeface="+mn-lt"/>
              <a:ea typeface="+mn-ea"/>
              <a:cs typeface="+mn-cs"/>
            </a:endParaRPr>
          </a:p>
        </p:txBody>
      </p:sp>
      <p:sp>
        <p:nvSpPr>
          <p:cNvPr id="66" name="Rectangle 6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graph of a graph&#10;&#10;Description automatically generated with medium confidence">
            <a:extLst>
              <a:ext uri="{FF2B5EF4-FFF2-40B4-BE49-F238E27FC236}">
                <a16:creationId xmlns:a16="http://schemas.microsoft.com/office/drawing/2014/main" id="{17EDB23B-FBEE-E82C-A8B8-14DBEDF0D395}"/>
              </a:ext>
            </a:extLst>
          </p:cNvPr>
          <p:cNvPicPr>
            <a:picLocks noChangeAspect="1"/>
          </p:cNvPicPr>
          <p:nvPr/>
        </p:nvPicPr>
        <p:blipFill>
          <a:blip r:embed="rId2"/>
          <a:stretch>
            <a:fillRect/>
          </a:stretch>
        </p:blipFill>
        <p:spPr>
          <a:xfrm>
            <a:off x="7083423" y="1302585"/>
            <a:ext cx="4397433" cy="1077370"/>
          </a:xfrm>
          <a:prstGeom prst="rect">
            <a:avLst/>
          </a:prstGeom>
        </p:spPr>
      </p:pic>
      <p:sp>
        <p:nvSpPr>
          <p:cNvPr id="70" name="Rectangle 6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AC64025-1952-9C55-A992-62121228A28D}"/>
              </a:ext>
            </a:extLst>
          </p:cNvPr>
          <p:cNvPicPr>
            <a:picLocks noChangeAspect="1"/>
          </p:cNvPicPr>
          <p:nvPr/>
        </p:nvPicPr>
        <p:blipFill>
          <a:blip r:embed="rId3"/>
          <a:stretch>
            <a:fillRect/>
          </a:stretch>
        </p:blipFill>
        <p:spPr>
          <a:xfrm>
            <a:off x="7850096" y="3707894"/>
            <a:ext cx="2862222" cy="2518756"/>
          </a:xfrm>
          <a:prstGeom prst="rect">
            <a:avLst/>
          </a:prstGeom>
        </p:spPr>
      </p:pic>
    </p:spTree>
    <p:extLst>
      <p:ext uri="{BB962C8B-B14F-4D97-AF65-F5344CB8AC3E}">
        <p14:creationId xmlns:p14="http://schemas.microsoft.com/office/powerpoint/2010/main" val="52790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BCB98A1-0F61-7542-8171-16DE2E23844F}"/>
              </a:ext>
            </a:extLst>
          </p:cNvPr>
          <p:cNvSpPr>
            <a:spLocks noGrp="1"/>
          </p:cNvSpPr>
          <p:nvPr>
            <p:ph type="title"/>
          </p:nvPr>
        </p:nvSpPr>
        <p:spPr>
          <a:xfrm>
            <a:off x="589560" y="856180"/>
            <a:ext cx="5279408" cy="1128068"/>
          </a:xfrm>
        </p:spPr>
        <p:txBody>
          <a:bodyPr anchor="ctr">
            <a:normAutofit/>
          </a:bodyPr>
          <a:lstStyle/>
          <a:p>
            <a:r>
              <a:rPr lang="en-US" sz="4000"/>
              <a:t>Univariate Analysis</a:t>
            </a:r>
          </a:p>
        </p:txBody>
      </p:sp>
      <p:grpSp>
        <p:nvGrpSpPr>
          <p:cNvPr id="26"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3FA0DFA4-6BAF-746B-1403-F136217CAC11}"/>
              </a:ext>
            </a:extLst>
          </p:cNvPr>
          <p:cNvSpPr>
            <a:spLocks noGrp="1"/>
          </p:cNvSpPr>
          <p:nvPr>
            <p:ph idx="1"/>
          </p:nvPr>
        </p:nvSpPr>
        <p:spPr>
          <a:xfrm>
            <a:off x="590719" y="2330505"/>
            <a:ext cx="5278066" cy="3979585"/>
          </a:xfrm>
        </p:spPr>
        <p:txBody>
          <a:bodyPr anchor="ctr">
            <a:normAutofit/>
          </a:bodyPr>
          <a:lstStyle/>
          <a:p>
            <a:pPr marL="457200" indent="-457200">
              <a:buFont typeface="+mj-lt"/>
              <a:buAutoNum type="arabicPeriod" startAt="2"/>
            </a:pPr>
            <a:r>
              <a:rPr lang="en-US" sz="2000" b="1" dirty="0"/>
              <a:t>Interest Rate: </a:t>
            </a:r>
            <a:r>
              <a:rPr lang="en-US" sz="2000" dirty="0"/>
              <a:t>Interest rates are starting from 5% and going till 22%, where most of the applications are in the range of 8.5% to 14.5%</a:t>
            </a:r>
          </a:p>
          <a:p>
            <a:endParaRPr lang="en-US" sz="2000" b="1" dirty="0"/>
          </a:p>
          <a:p>
            <a:pPr marL="0" indent="0">
              <a:buNone/>
            </a:pPr>
            <a:endParaRPr lang="en-US" sz="2000" b="1" dirty="0"/>
          </a:p>
        </p:txBody>
      </p:sp>
      <p:sp>
        <p:nvSpPr>
          <p:cNvPr id="32" name="Rectangle 3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aph of a graph&#10;&#10;Description automatically generated with medium confidence">
            <a:extLst>
              <a:ext uri="{FF2B5EF4-FFF2-40B4-BE49-F238E27FC236}">
                <a16:creationId xmlns:a16="http://schemas.microsoft.com/office/drawing/2014/main" id="{AB8CD10D-1715-6F59-670A-9376887C8CE1}"/>
              </a:ext>
            </a:extLst>
          </p:cNvPr>
          <p:cNvPicPr>
            <a:picLocks noChangeAspect="1"/>
          </p:cNvPicPr>
          <p:nvPr/>
        </p:nvPicPr>
        <p:blipFill>
          <a:blip r:embed="rId2"/>
          <a:stretch>
            <a:fillRect/>
          </a:stretch>
        </p:blipFill>
        <p:spPr>
          <a:xfrm>
            <a:off x="7083423" y="1302585"/>
            <a:ext cx="4397433" cy="1077370"/>
          </a:xfrm>
          <a:prstGeom prst="rect">
            <a:avLst/>
          </a:prstGeom>
        </p:spPr>
      </p:pic>
      <p:sp>
        <p:nvSpPr>
          <p:cNvPr id="36" name="Rectangle 3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aph of blue bars&#10;&#10;Description automatically generated with medium confidence">
            <a:extLst>
              <a:ext uri="{FF2B5EF4-FFF2-40B4-BE49-F238E27FC236}">
                <a16:creationId xmlns:a16="http://schemas.microsoft.com/office/drawing/2014/main" id="{B0BEBE8A-8338-EFC9-C55E-5BD9DF36B2A7}"/>
              </a:ext>
            </a:extLst>
          </p:cNvPr>
          <p:cNvPicPr>
            <a:picLocks noChangeAspect="1"/>
          </p:cNvPicPr>
          <p:nvPr/>
        </p:nvPicPr>
        <p:blipFill>
          <a:blip r:embed="rId3"/>
          <a:stretch>
            <a:fillRect/>
          </a:stretch>
        </p:blipFill>
        <p:spPr>
          <a:xfrm>
            <a:off x="7829475" y="3707894"/>
            <a:ext cx="2903465" cy="2518756"/>
          </a:xfrm>
          <a:prstGeom prst="rect">
            <a:avLst/>
          </a:prstGeom>
        </p:spPr>
      </p:pic>
    </p:spTree>
    <p:extLst>
      <p:ext uri="{BB962C8B-B14F-4D97-AF65-F5344CB8AC3E}">
        <p14:creationId xmlns:p14="http://schemas.microsoft.com/office/powerpoint/2010/main" val="1106180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843</TotalTime>
  <Words>1556</Words>
  <Application>Microsoft Office PowerPoint</Application>
  <PresentationFormat>Widescreen</PresentationFormat>
  <Paragraphs>106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Söhne</vt:lpstr>
      <vt:lpstr>Office Theme</vt:lpstr>
      <vt:lpstr>Lending Club Case Study</vt:lpstr>
      <vt:lpstr>Table of Content</vt:lpstr>
      <vt:lpstr>Case Synopsis</vt:lpstr>
      <vt:lpstr>Recommended Approach</vt:lpstr>
      <vt:lpstr>DATA EXPLORATION AND DATA CLEANING</vt:lpstr>
      <vt:lpstr>DATA EXPLORATION &amp; DATA CLEANING </vt:lpstr>
      <vt:lpstr>EXPLORATORY DATA ANALYSIS (EDA)</vt:lpstr>
      <vt:lpstr>Univariate Analysis</vt:lpstr>
      <vt:lpstr>Univariate Analysis</vt:lpstr>
      <vt:lpstr>Univariate Analysis</vt:lpstr>
      <vt:lpstr>Univariate Analysis</vt:lpstr>
      <vt:lpstr>Univariate Analysis</vt:lpstr>
      <vt:lpstr>Univariate Analysis</vt:lpstr>
      <vt:lpstr>Univariate Analysis</vt:lpstr>
      <vt:lpstr>Univariate Analysis</vt:lpstr>
      <vt:lpstr>EXPLORATORY DATA ANALYSIS (EDA)</vt:lpstr>
      <vt:lpstr>Bivariate Analysis | Factors impacting Defaulters </vt:lpstr>
      <vt:lpstr>Bivariate Analysis | Factors impacting Defaulters </vt:lpstr>
      <vt:lpstr>Bivariate Analysis | Factors impacting Defaulters </vt:lpstr>
      <vt:lpstr>Bivariate Analysis | Factors impacting Defaulters </vt:lpstr>
      <vt:lpstr>Actions Recommended for the Bank</vt:lpstr>
      <vt:lpstr>Actions Recommended for the Bank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Gaurav Emani</dc:creator>
  <cp:lastModifiedBy>Govind Banura</cp:lastModifiedBy>
  <cp:revision>22</cp:revision>
  <dcterms:created xsi:type="dcterms:W3CDTF">2024-05-20T15:18:51Z</dcterms:created>
  <dcterms:modified xsi:type="dcterms:W3CDTF">2024-05-22T07:52:08Z</dcterms:modified>
</cp:coreProperties>
</file>