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8" r:id="rId3"/>
    <p:sldId id="257" r:id="rId4"/>
    <p:sldId id="258" r:id="rId5"/>
    <p:sldId id="272" r:id="rId6"/>
    <p:sldId id="261" r:id="rId7"/>
    <p:sldId id="271" r:id="rId8"/>
    <p:sldId id="264" r:id="rId9"/>
    <p:sldId id="266" r:id="rId10"/>
    <p:sldId id="273" r:id="rId11"/>
    <p:sldId id="263" r:id="rId12"/>
    <p:sldId id="274" r:id="rId13"/>
    <p:sldId id="265" r:id="rId14"/>
    <p:sldId id="267" r:id="rId15"/>
    <p:sldId id="26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>
        <p:scale>
          <a:sx n="112" d="100"/>
          <a:sy n="112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52DB-3AD5-804E-8B62-F4AA35EA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D7ED3-BC03-7743-9F70-9ADFFBD0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647A-9142-8B43-98A7-D3EC774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676A-E479-9244-A77D-1B31950E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0CF3-1600-004E-84E7-2DD921C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DA9-3CC1-F847-8D6B-4AD31A33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D97E1-DCE8-DD4E-B7A9-1777D8F6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FB57-2E94-4E49-AAFB-FE2F51A4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9BE5-752E-B94B-940C-2F3FB951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20E5-0CBB-9949-9F5C-F6CE19A7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C45ED-3C5D-594D-AC6B-48FEBAC68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B140-D40A-6340-B1AB-45DD8F83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C9CF-E732-DD4E-B088-95B3DCA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95FC-034C-2746-ADB2-35527BA0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1FC6-B9F7-734F-B21A-A2EBD310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6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D17F-1390-C747-BB8F-7E342402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7234-4395-C548-A1EB-C671DA2F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2135-1394-224A-AB5C-C02ED10E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BADB-3237-5A47-889E-F6D08C98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DE00-F850-2D4D-B34A-736DEDC3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FFB6-6116-4748-B96B-07389D8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6885-D345-BC4A-AD8D-149A75C2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C02C-FC88-BD4B-810B-CFB05C47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A4E9-F08D-D648-94E7-CF0E3D49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551A-DF7F-2242-85E9-1324100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8CDC-3CEE-A545-BC82-594F2B17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5409-7DCD-5B43-ADEF-ED9B48BEE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F119-227C-034E-9252-98086DE3D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BA51-4176-234B-B5D2-61D8F67B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49632-6F04-2849-A9ED-1600FF07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1098-3C47-334F-AFF8-D31F9EF9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EFC-CBB1-3647-8A88-8E23E640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3FBDC-146B-3A4B-B35C-A7C2E2A0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F97B6-0E15-DE45-B01E-ED2420E2E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0F6B7-B71F-C04D-AD47-2F97703D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0EB74-F06C-694E-92EA-551F8092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37767-9DC2-C543-B2EF-0E08C7EF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1A84-9B93-1B41-9BE3-86E6BBE5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9396C-C17C-BE43-8BBD-1065F798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E565-5E67-D04F-8463-6993DA5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B4BA6-932F-2F43-B19F-AA2362B3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1533A-1095-2647-9975-7F49E674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3CCF0-0BB7-FB41-9F51-63E363E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8E84-A8B8-1E40-91D5-6B921B89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920DC-6DF9-C442-ACFB-EB4FD45E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450C5-499F-AC48-8072-DCF57279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C259-CF7E-9948-9107-CF8363B0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1DB-4FF2-064E-9CD2-AD865E20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0E60-5CB2-1D4F-9E7C-604ED662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DA26-0F74-534F-AA83-1CBA392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AFD56-326F-A746-88F5-DED6F927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8D33B-03C8-DB46-B4D3-F85F22B1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175-DE5A-E444-A56D-BF64ACB6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98529-6961-B742-A5EC-4231253F4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FA684-6891-5740-A510-1211AFC93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83E2-C0CC-1941-8A9A-E6C993B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1702-B97F-A84A-897C-E4C43907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0748-C670-DA4B-A750-BF8722CD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3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D5EA9-F4FB-5B40-87FF-6261409A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9C5-F1C0-6F4F-8A3B-AD067424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8E50-F791-024C-9700-E315DFAE2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7833-5DEE-E34A-8048-1BBC0B16126C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9948-DA6C-3F45-B8A4-E37B7FF6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896D-6190-E342-91C9-4D88901F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DA33-5993-E448-B5C1-6A0A44D8E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1776-1C5C-094F-85EB-3218F4226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65AA6-AC8E-BD4A-905F-CF31A22AB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Gaurav Emani and Govind </a:t>
            </a:r>
            <a:r>
              <a:rPr lang="en-US" dirty="0" err="1"/>
              <a:t>Banura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34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94C9-125A-3E44-A276-EEE26230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402"/>
            <a:ext cx="11037570" cy="96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5. Loan Term: </a:t>
            </a:r>
            <a:r>
              <a:rPr lang="en-US" sz="1800" dirty="0"/>
              <a:t>There are more application towards the year end for the loans 60% loans having a term of 36 months.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CB98A1-0F61-7542-8171-16DE2E23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965963"/>
          </a:xfrm>
        </p:spPr>
        <p:txBody>
          <a:bodyPr>
            <a:normAutofit/>
          </a:bodyPr>
          <a:lstStyle/>
          <a:p>
            <a:r>
              <a:rPr lang="en-US" dirty="0"/>
              <a:t>Univariate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BBA124-8A68-6C4A-B675-4505A5701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" r="1062"/>
          <a:stretch/>
        </p:blipFill>
        <p:spPr>
          <a:xfrm>
            <a:off x="3533081" y="2108978"/>
            <a:ext cx="3928556" cy="30916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64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D5E4-BD7D-BE41-87CD-8D378BE3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D572B-A7B3-604B-86C9-CB99F61AE92F}"/>
              </a:ext>
            </a:extLst>
          </p:cNvPr>
          <p:cNvSpPr txBox="1"/>
          <p:nvPr/>
        </p:nvSpPr>
        <p:spPr>
          <a:xfrm>
            <a:off x="740057" y="2132633"/>
            <a:ext cx="113634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Interest Rate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Interest rates span from 5% to 22%, with the majority falling between 8.5% to 14.5%.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Instalment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Instalment amounts range from 20 to 800, with the majority between 160 to 400.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DTI (Debt-to-Income Ratio)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It seems there's a mistake in the code; you're plotting the instalment twice instead of the DTI.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Purpose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Debt consolidation is the primary purpose for loan applications.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Employment Length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Most applicants have an employment length of 10+ years.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Rate of Bankruptcies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Majority of applicants have not declared bankruptcy.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Year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Loan applications are increasing every year.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Loan Amount, Funded Amount, Funded Amount Inv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These variables are highly correlated, with loan amount being the most informative. Hence, dropping funded amount related columns.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Interest Rate Buckets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Söhne"/>
              </a:rPr>
              <a:t>: Most loan applications have very low-interest rates.</a:t>
            </a:r>
          </a:p>
          <a:p>
            <a:pPr marL="342900" indent="-342900" algn="l">
              <a:buFont typeface="+mj-lt"/>
              <a:buAutoNum type="arabicPeriod" startAt="6"/>
            </a:pPr>
            <a:endParaRPr lang="en-IN" sz="1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DBE514-D0C0-5342-B11A-AC322B4BD484}"/>
              </a:ext>
            </a:extLst>
          </p:cNvPr>
          <p:cNvSpPr txBox="1">
            <a:spLocks/>
          </p:cNvSpPr>
          <p:nvPr/>
        </p:nvSpPr>
        <p:spPr>
          <a:xfrm>
            <a:off x="838200" y="1549268"/>
            <a:ext cx="10515600" cy="47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additional factors as a part of univariate analysis: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0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C43EA-115A-5144-870A-ECE1C6DA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90" y="240240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732E-2BC5-0D42-BD19-B41DD6334BF6}"/>
              </a:ext>
            </a:extLst>
          </p:cNvPr>
          <p:cNvSpPr txBox="1"/>
          <p:nvPr/>
        </p:nvSpPr>
        <p:spPr>
          <a:xfrm>
            <a:off x="2377440" y="3543300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II.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19191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FAB3-9E2B-5E46-81B2-0C875114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Bivariate Analysis | Factors impacting Defaulters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71253-40CB-2E40-930F-7B695D563B71}"/>
              </a:ext>
            </a:extLst>
          </p:cNvPr>
          <p:cNvSpPr txBox="1"/>
          <p:nvPr/>
        </p:nvSpPr>
        <p:spPr>
          <a:xfrm>
            <a:off x="340007" y="2531830"/>
            <a:ext cx="3927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Loan Status Vs Loan Amount: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The graph shows that if loan amount is high it is more likely to be charged 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CBA79-FA02-4743-BD4F-9B922FF7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6" y="3506737"/>
            <a:ext cx="3927589" cy="2548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E06CA-B7F8-1643-8A60-CE9DD832C878}"/>
              </a:ext>
            </a:extLst>
          </p:cNvPr>
          <p:cNvSpPr txBox="1"/>
          <p:nvPr/>
        </p:nvSpPr>
        <p:spPr>
          <a:xfrm>
            <a:off x="4267595" y="2503337"/>
            <a:ext cx="420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Interest rate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The graph shows that there is high chance </a:t>
            </a:r>
            <a:r>
              <a:rPr lang="en-IN" sz="1600" dirty="0">
                <a:solidFill>
                  <a:srgbClr val="0D0D0D"/>
                </a:solidFill>
              </a:rPr>
              <a:t>of the loan to get default if the interest rate is high</a:t>
            </a:r>
            <a:endParaRPr lang="en-IN" sz="1600" b="0" i="0" dirty="0">
              <a:solidFill>
                <a:srgbClr val="0D0D0D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82EB2-7F08-D248-8E04-E0BDF5CA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95" y="3523667"/>
            <a:ext cx="3927588" cy="2551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D370E2-AD3B-0946-94E0-8257395B80E7}"/>
              </a:ext>
            </a:extLst>
          </p:cNvPr>
          <p:cNvSpPr txBox="1"/>
          <p:nvPr/>
        </p:nvSpPr>
        <p:spPr>
          <a:xfrm>
            <a:off x="8470553" y="2492074"/>
            <a:ext cx="37214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Instalment Bucket rate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high loan amount can lead to higher number of defaulters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A8A31-66C2-D447-B52D-55B0F9DA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183" y="3523667"/>
            <a:ext cx="3896010" cy="252069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AD9376-56D1-7E4F-8FBE-B42D273838EF}"/>
              </a:ext>
            </a:extLst>
          </p:cNvPr>
          <p:cNvSpPr txBox="1">
            <a:spLocks/>
          </p:cNvSpPr>
          <p:nvPr/>
        </p:nvSpPr>
        <p:spPr>
          <a:xfrm>
            <a:off x="712470" y="1537375"/>
            <a:ext cx="10515600" cy="66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Here's a summary of univariate analysis using bar plots to understand the distributions and characteristics of different variables.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FAB3-9E2B-5E46-81B2-0C875114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| Factors impacting Defaulters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71253-40CB-2E40-930F-7B695D563B71}"/>
              </a:ext>
            </a:extLst>
          </p:cNvPr>
          <p:cNvSpPr txBox="1"/>
          <p:nvPr/>
        </p:nvSpPr>
        <p:spPr>
          <a:xfrm>
            <a:off x="340007" y="1834600"/>
            <a:ext cx="3927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Annual income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High annual income tends to have less loan defaulters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E06CA-B7F8-1643-8A60-CE9DD832C878}"/>
              </a:ext>
            </a:extLst>
          </p:cNvPr>
          <p:cNvSpPr txBox="1"/>
          <p:nvPr/>
        </p:nvSpPr>
        <p:spPr>
          <a:xfrm>
            <a:off x="4267595" y="1806107"/>
            <a:ext cx="4202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DTI buckets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High Debt to income ratio can lead to high defaulters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370E2-AD3B-0946-94E0-8257395B80E7}"/>
              </a:ext>
            </a:extLst>
          </p:cNvPr>
          <p:cNvSpPr txBox="1"/>
          <p:nvPr/>
        </p:nvSpPr>
        <p:spPr>
          <a:xfrm>
            <a:off x="8174335" y="1795768"/>
            <a:ext cx="4202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Loan Term rate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5 years loan term duration have high defaulters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B8F55-5E3B-0E4F-8605-733F16C6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0" y="2709989"/>
            <a:ext cx="3933905" cy="2560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3CF15F-ABBA-7648-85CA-9AEACA9F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667" y="2718618"/>
            <a:ext cx="3933872" cy="255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A4B11-BF5F-944D-8492-F18EA70D8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539" y="2823698"/>
            <a:ext cx="3572551" cy="23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0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FAB3-9E2B-5E46-81B2-0C875114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| Factors impacting Defaulters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71253-40CB-2E40-930F-7B695D563B71}"/>
              </a:ext>
            </a:extLst>
          </p:cNvPr>
          <p:cNvSpPr txBox="1"/>
          <p:nvPr/>
        </p:nvSpPr>
        <p:spPr>
          <a:xfrm>
            <a:off x="484681" y="1738974"/>
            <a:ext cx="5134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Grade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Loan grades having highest default percentage. High </a:t>
            </a:r>
            <a:r>
              <a:rPr lang="en-IN" sz="1600" dirty="0">
                <a:solidFill>
                  <a:srgbClr val="0D0D0D"/>
                </a:solidFill>
              </a:rPr>
              <a:t>grade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 have higher default rate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370E2-AD3B-0946-94E0-8257395B80E7}"/>
              </a:ext>
            </a:extLst>
          </p:cNvPr>
          <p:cNvSpPr txBox="1"/>
          <p:nvPr/>
        </p:nvSpPr>
        <p:spPr>
          <a:xfrm>
            <a:off x="7363285" y="1737911"/>
            <a:ext cx="4202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Addr_State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Applications from TN, NV, AK, HI, SD are th</a:t>
            </a:r>
            <a:r>
              <a:rPr lang="en-IN" sz="1600" dirty="0">
                <a:solidFill>
                  <a:srgbClr val="0D0D0D"/>
                </a:solidFill>
              </a:rPr>
              <a:t>e most risky</a:t>
            </a:r>
            <a:endParaRPr lang="en-IN" sz="1600" b="0" i="0" dirty="0">
              <a:solidFill>
                <a:srgbClr val="0D0D0D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35458-A037-9D47-88D1-31F26063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544" y="2369909"/>
            <a:ext cx="4747775" cy="305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04FFB-D0D7-D34F-B878-B3F1CA50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1" y="2463476"/>
            <a:ext cx="4593454" cy="29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4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FAB3-9E2B-5E46-81B2-0C875114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| Factors impacting Defaulters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E06CA-B7F8-1643-8A60-CE9DD832C878}"/>
              </a:ext>
            </a:extLst>
          </p:cNvPr>
          <p:cNvSpPr txBox="1"/>
          <p:nvPr/>
        </p:nvSpPr>
        <p:spPr>
          <a:xfrm>
            <a:off x="712865" y="1690688"/>
            <a:ext cx="420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9"/>
            </a:pPr>
            <a:r>
              <a:rPr lang="en-IN" sz="1600" b="1" dirty="0">
                <a:solidFill>
                  <a:srgbClr val="0D0D0D"/>
                </a:solidFill>
              </a:rPr>
              <a:t>Loan Purpose</a:t>
            </a:r>
            <a:r>
              <a:rPr lang="en-IN" sz="1600" b="1" i="0" dirty="0">
                <a:solidFill>
                  <a:srgbClr val="0D0D0D"/>
                </a:solidFill>
                <a:effectLst/>
              </a:rPr>
              <a:t>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Small Business, educational loans and renewable energy have high number of defaulters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C1575-844D-4A40-BFDE-A5A6514DAB74}"/>
              </a:ext>
            </a:extLst>
          </p:cNvPr>
          <p:cNvGrpSpPr/>
          <p:nvPr/>
        </p:nvGrpSpPr>
        <p:grpSpPr>
          <a:xfrm>
            <a:off x="712864" y="2714934"/>
            <a:ext cx="4853545" cy="4051625"/>
            <a:chOff x="3884490" y="1834600"/>
            <a:chExt cx="6967698" cy="5431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522F57-88DF-0B44-8921-9E3ECDF31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4490" y="1834600"/>
              <a:ext cx="6967698" cy="5023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5DB9E3-38CE-D24F-B5B0-E27327882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7690" y="5719950"/>
              <a:ext cx="6474498" cy="15458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CEF3D9-E5A3-9643-8B26-45AB117384D2}"/>
              </a:ext>
            </a:extLst>
          </p:cNvPr>
          <p:cNvSpPr txBox="1"/>
          <p:nvPr/>
        </p:nvSpPr>
        <p:spPr>
          <a:xfrm>
            <a:off x="6155916" y="1690688"/>
            <a:ext cx="5369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10"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Pub_rec_bancrupties Vs Loan Status: </a:t>
            </a:r>
            <a:r>
              <a:rPr lang="en-IN" sz="1600" b="0" i="0" dirty="0">
                <a:solidFill>
                  <a:srgbClr val="0D0D0D"/>
                </a:solidFill>
                <a:effectLst/>
              </a:rPr>
              <a:t>People with high rate of bankruptcies are more defaulters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696A8C-EB6E-A64B-ADE2-C66150E8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40" y="2521685"/>
            <a:ext cx="5713212" cy="37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7035-1E39-1441-8847-F31F4C03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Recommended for the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0A5B-893B-8F48-AAF0-28F5C879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17"/>
            <a:ext cx="10515600" cy="37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Bank should consider the below factors identified in Bivariate Analysis before approving a loan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53F64-2FD5-274B-8ED0-92E2A2CB3F60}"/>
              </a:ext>
            </a:extLst>
          </p:cNvPr>
          <p:cNvSpPr txBox="1"/>
          <p:nvPr/>
        </p:nvSpPr>
        <p:spPr>
          <a:xfrm>
            <a:off x="838200" y="1822647"/>
            <a:ext cx="10881360" cy="457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effectLst/>
              </a:rPr>
              <a:t>Loan Amount</a:t>
            </a:r>
            <a:r>
              <a:rPr lang="en-IN" sz="1600" dirty="0">
                <a:effectLst/>
              </a:rPr>
              <a:t>: Higher loan amounts are more likely to be charged off. This suggests that the bank may need to reassess its risk assessment strategies for larger loans.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effectLst/>
              </a:rPr>
              <a:t>Interest Rate</a:t>
            </a:r>
            <a:r>
              <a:rPr lang="en-IN" sz="1600" dirty="0">
                <a:effectLst/>
              </a:rPr>
              <a:t>: Loans with higher interest rates have a higher chance of default. The bank should consider adjusting interest rates based on risk assessment to mitigate defaults.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effectLst/>
              </a:rPr>
              <a:t>Instalment Amount</a:t>
            </a:r>
            <a:r>
              <a:rPr lang="en-IN" sz="1600" dirty="0">
                <a:effectLst/>
              </a:rPr>
              <a:t>: Higher instalment amounts correlate with higher default rates. The bank might want to review its loan terms and conditions to ensure borrowers can comfortably afford repayments.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effectLst/>
              </a:rPr>
              <a:t>Annual Income</a:t>
            </a:r>
            <a:r>
              <a:rPr lang="en-IN" sz="1600" dirty="0">
                <a:effectLst/>
              </a:rPr>
              <a:t>: Borrowers with higher annual incomes tend to default less. The bank may consider setting income thresholds for loan eligibility or adjusting loan terms based on income levels.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effectLst/>
              </a:rPr>
              <a:t>Debt-to-Income Ratio (DTI)</a:t>
            </a:r>
            <a:r>
              <a:rPr lang="en-IN" sz="1600" dirty="0">
                <a:effectLst/>
              </a:rPr>
              <a:t>: Higher DTI ratios are associated with higher default rates. The bank should carefully evaluate borrowers' DTI ratios when assessing loan applications.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effectLst/>
              </a:rPr>
              <a:t>Loan Term</a:t>
            </a:r>
            <a:r>
              <a:rPr lang="en-IN" sz="1600" dirty="0">
                <a:effectLst/>
              </a:rPr>
              <a:t>: Loans with longer terms, particularly 5-year terms, have higher default rates. The bank may need to adjust its lending criteria for longer-term loans or closely monitor these loans for potential defaults.</a:t>
            </a:r>
            <a:endParaRPr lang="en-IN" sz="1600" b="0" i="0" dirty="0"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2064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7035-1E39-1441-8847-F31F4C03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Recommended for the Bank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53F64-2FD5-274B-8ED0-92E2A2CB3F60}"/>
              </a:ext>
            </a:extLst>
          </p:cNvPr>
          <p:cNvSpPr txBox="1"/>
          <p:nvPr/>
        </p:nvSpPr>
        <p:spPr>
          <a:xfrm>
            <a:off x="838200" y="1690688"/>
            <a:ext cx="10271760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IN" sz="1600" b="1" dirty="0">
                <a:effectLst/>
              </a:rPr>
              <a:t>Loan Grade</a:t>
            </a:r>
            <a:r>
              <a:rPr lang="en-IN" sz="1600" dirty="0">
                <a:effectLst/>
              </a:rPr>
              <a:t>: Higher loan grades show higher default percentages. The bank should revisit its grading system and potentially tighten lending criteria for higher grade loans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IN" sz="1600" b="1" dirty="0">
                <a:effectLst/>
              </a:rPr>
              <a:t>Purpose of Loan</a:t>
            </a:r>
            <a:r>
              <a:rPr lang="en-IN" sz="1600" dirty="0">
                <a:effectLst/>
              </a:rPr>
              <a:t>: Loans for small businesses, renewable energy, and education have higher default rates. The bank might want to reassess its risk assessment for these specific loan purposes.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IN" sz="1600" b="1" dirty="0">
                <a:effectLst/>
              </a:rPr>
              <a:t>State of Residence</a:t>
            </a:r>
            <a:r>
              <a:rPr lang="en-IN" sz="1600" dirty="0">
                <a:effectLst/>
              </a:rPr>
              <a:t>: Applications from certain states like TN, NV, AK, HI, and SD are riskier. The bank should consider regional economic factors and adjust its lending policies accordingly.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IN" sz="1600" b="1" dirty="0">
                <a:effectLst/>
              </a:rPr>
              <a:t>Public Record Bankruptcies</a:t>
            </a:r>
            <a:r>
              <a:rPr lang="en-IN" sz="1600" dirty="0">
                <a:effectLst/>
              </a:rPr>
              <a:t>: Individuals with a history of bankruptcies are more likely to default. The bank should factor in past financial history when assessing loan applications and consider additional measures for applicants with bankruptcy records.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</a:rPr>
              <a:t>Overall, the bank should use these insights to refine its risk assessment models, adjust lending policies, and tailor loan terms to minimize default risk and maintain a healthy loan portfolio.</a:t>
            </a:r>
            <a:endParaRPr lang="en-IN" sz="1600" b="0" i="0" dirty="0"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495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F0C0-091D-EA4B-9AD4-E708F7C2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CE97-9B7E-E141-A80F-A903C4FE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Synopsis</a:t>
            </a:r>
          </a:p>
          <a:p>
            <a:r>
              <a:rPr lang="en-US" dirty="0"/>
              <a:t>Recommended Approach </a:t>
            </a:r>
          </a:p>
          <a:p>
            <a:r>
              <a:rPr lang="en-US" dirty="0"/>
              <a:t>Data Exploration and Data Cleaning</a:t>
            </a:r>
          </a:p>
          <a:p>
            <a:r>
              <a:rPr lang="en-US" dirty="0"/>
              <a:t>Exploratory Data Analysis (EDA)</a:t>
            </a:r>
          </a:p>
          <a:p>
            <a:pPr lvl="1"/>
            <a:r>
              <a:rPr lang="en-US" dirty="0"/>
              <a:t>Univariate Analysis</a:t>
            </a:r>
          </a:p>
          <a:p>
            <a:pPr lvl="1"/>
            <a:r>
              <a:rPr lang="en-US" dirty="0"/>
              <a:t>Bivariate Analysis </a:t>
            </a:r>
          </a:p>
          <a:p>
            <a:r>
              <a:rPr lang="en-US" dirty="0"/>
              <a:t>Actions Recommended for the Bank </a:t>
            </a:r>
          </a:p>
        </p:txBody>
      </p:sp>
    </p:spTree>
    <p:extLst>
      <p:ext uri="{BB962C8B-B14F-4D97-AF65-F5344CB8AC3E}">
        <p14:creationId xmlns:p14="http://schemas.microsoft.com/office/powerpoint/2010/main" val="321311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5FF2-30ED-0B42-B91E-1F20DCA2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8873-1AD6-1440-B24B-4BDA5C6E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0" i="0" dirty="0">
                <a:solidFill>
                  <a:srgbClr val="0D0D0D"/>
                </a:solidFill>
                <a:effectLst/>
              </a:rPr>
              <a:t>The case study revolves around a consumer finance company specializing in lending various types of loans to urban customers. When assessing loan applications, the company faces two primary risks: 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</a:rPr>
              <a:t>approving a loan to an applicant who may default, resulting in financial loss, or 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</a:rPr>
              <a:t>denying a loan to a reliable applicant, leading to a loss of business opportunity.</a:t>
            </a:r>
          </a:p>
          <a:p>
            <a:pPr algn="l"/>
            <a:r>
              <a:rPr lang="en-IN" sz="2000" dirty="0">
                <a:solidFill>
                  <a:srgbClr val="0D0D0D"/>
                </a:solidFill>
              </a:rPr>
              <a:t>The company aims to leverage Exploratory Data Analysis (EDA) to understand how consumer and loan attributes influence the likelihood of loan default. </a:t>
            </a:r>
          </a:p>
          <a:p>
            <a:r>
              <a:rPr lang="en-IN" sz="2000" dirty="0">
                <a:solidFill>
                  <a:srgbClr val="0D0D0D"/>
                </a:solidFill>
              </a:rPr>
              <a:t>By effectively leveraging data analysis and machine learning techniques to identify patterns, the company aims to mitigate risks associated with lending, optimize portfolio management, and enhance decision-making processes.</a:t>
            </a:r>
          </a:p>
          <a:p>
            <a:pPr marL="0" indent="0">
              <a:buNone/>
            </a:pPr>
            <a:br>
              <a:rPr lang="en-IN" sz="1050" dirty="0"/>
            </a:br>
            <a:r>
              <a:rPr lang="en-IN" sz="1400" b="0" i="0" dirty="0">
                <a:solidFill>
                  <a:srgbClr val="B4B4B4"/>
                </a:solidFill>
                <a:effectLst/>
                <a:latin typeface="Söhne"/>
              </a:rPr>
              <a:t>.</a:t>
            </a:r>
            <a:endParaRPr lang="en-IN" sz="2000" b="0" i="0" dirty="0">
              <a:solidFill>
                <a:srgbClr val="0D0D0D"/>
              </a:solidFill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34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6FF4-F05E-0542-A920-C6141368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5E78-BC33-4947-871B-BD2DA3D0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2000" dirty="0">
                <a:solidFill>
                  <a:srgbClr val="0D0D0D"/>
                </a:solidFill>
              </a:rPr>
              <a:t>We have identified the following steps in this approach: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rgbClr val="0D0D0D"/>
                </a:solidFill>
              </a:rPr>
              <a:t>Data Exploration: </a:t>
            </a:r>
            <a:r>
              <a:rPr lang="en-IN" sz="2000" dirty="0">
                <a:solidFill>
                  <a:srgbClr val="0D0D0D"/>
                </a:solidFill>
              </a:rPr>
              <a:t>Understand the dataset structure, features, and distribution of defaulters vs. non-defaulters.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rgbClr val="0D0D0D"/>
                </a:solidFill>
              </a:rPr>
              <a:t>Data Cleaning and Pre-processing: </a:t>
            </a:r>
            <a:r>
              <a:rPr lang="en-IN" sz="2000" dirty="0">
                <a:solidFill>
                  <a:srgbClr val="0D0D0D"/>
                </a:solidFill>
              </a:rPr>
              <a:t>Handle missing values, outliers, and pre-process data for analysis.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rgbClr val="0D0D0D"/>
                </a:solidFill>
              </a:rPr>
              <a:t>Exploratory Data Analysis (EDA): </a:t>
            </a:r>
            <a:r>
              <a:rPr lang="en-IN" sz="2000" dirty="0">
                <a:solidFill>
                  <a:srgbClr val="0D0D0D"/>
                </a:solidFill>
              </a:rPr>
              <a:t>Analyse relationships between variables (using Univariate and Bivariate Analysis), uncover trends, and assess the impact of attributes on loan default.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rgbClr val="0D0D0D"/>
                </a:solidFill>
              </a:rPr>
              <a:t>Interpretation and Insights: </a:t>
            </a:r>
            <a:r>
              <a:rPr lang="en-IN" sz="2000" dirty="0">
                <a:solidFill>
                  <a:srgbClr val="0D0D0D"/>
                </a:solidFill>
              </a:rPr>
              <a:t>Interpret model results to identify key indicators of loan default and provide actionable recommendations.</a:t>
            </a:r>
            <a:endParaRPr lang="en-US" sz="20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9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C43EA-115A-5144-870A-ECE1C6DA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90" y="2402403"/>
            <a:ext cx="10515600" cy="1325563"/>
          </a:xfrm>
        </p:spPr>
        <p:txBody>
          <a:bodyPr/>
          <a:lstStyle/>
          <a:p>
            <a:r>
              <a:rPr lang="en-US" dirty="0"/>
              <a:t>DATA EXPLORATION AND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06458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7CC9-46EE-A040-AF39-312D029C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DATA CLEANING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227334-1DA3-2147-A626-7ED7B9D0D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440"/>
              </p:ext>
            </p:extLst>
          </p:nvPr>
        </p:nvGraphicFramePr>
        <p:xfrm>
          <a:off x="838200" y="1690688"/>
          <a:ext cx="109804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737998611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55634702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51804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Söhne"/>
                        </a:rPr>
                        <a:t>OUTCOME OF ACTION PERFORMED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6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Dropping Rows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Rows where the loan status is "Current" are removed as they are still in progress.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Duplicate rows are checked for but not found.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final </a:t>
                      </a:r>
                      <a:r>
                        <a:rPr lang="en-IN" sz="1400" dirty="0">
                          <a:solidFill>
                            <a:srgbClr val="0D0D0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 a</a:t>
                      </a: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fter dropping rows is (38577, 111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089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Dropping Columns</a:t>
                      </a:r>
                      <a:endParaRPr lang="en-IN" sz="1400" b="0" i="0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Columns with 100% missing values, unique values, and constant values are identified and dropped.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Columns with more than 60% missing values are removed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final dataset after dropping columns is (38577, 37).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5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Conversion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term column is converted to integer values by extracting only the month values.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% sign is removed from the interest rate column and converted to float.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issue_d column is converted from string object to DateTime format, and additional columns for year, month, and quarter are created.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emp_length column is converted to integer values.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Rows/columns with NaN values in specific columns are removed.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Certain numeric columns are binned into different buckets for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400" b="0" i="0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final dataset after conversion is (36847, 45).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133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F62444-D33A-CF4B-B864-D33E058C5391}"/>
              </a:ext>
            </a:extLst>
          </p:cNvPr>
          <p:cNvSpPr txBox="1"/>
          <p:nvPr/>
        </p:nvSpPr>
        <p:spPr>
          <a:xfrm>
            <a:off x="745073" y="5805488"/>
            <a:ext cx="11166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D0D0D"/>
                </a:solidFill>
              </a:rPr>
              <a:t>Conclusion: </a:t>
            </a:r>
            <a:r>
              <a:rPr lang="en-IN" sz="1400" b="0" i="0" dirty="0">
                <a:solidFill>
                  <a:srgbClr val="0D0D0D"/>
                </a:solidFill>
                <a:effectLst/>
              </a:rPr>
              <a:t>After pre-processing, the dataset now contains 45 columns and 36,847 rows, which are in a cleaner and more structured format, making it ready for further exploratory data analysis and modelling.</a:t>
            </a:r>
          </a:p>
          <a:p>
            <a:pPr algn="l"/>
            <a:r>
              <a:rPr lang="en-IN" sz="1400" b="0" i="0" dirty="0">
                <a:solidFill>
                  <a:srgbClr val="0D0D0D"/>
                </a:solidFill>
                <a:effectLst/>
              </a:rPr>
              <a:t>Overall, these pre-processing and cleaning steps contribute to ensuring that the dataset is well-prepared for subsequent analytical tasks, enabling better insights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4499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C43EA-115A-5144-870A-ECE1C6DA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90" y="240240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732E-2BC5-0D42-BD19-B41DD6334BF6}"/>
              </a:ext>
            </a:extLst>
          </p:cNvPr>
          <p:cNvSpPr txBox="1"/>
          <p:nvPr/>
        </p:nvSpPr>
        <p:spPr>
          <a:xfrm>
            <a:off x="2377440" y="3543300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I. UNIVARIATE Analysis </a:t>
            </a:r>
          </a:p>
        </p:txBody>
      </p:sp>
    </p:spTree>
    <p:extLst>
      <p:ext uri="{BB962C8B-B14F-4D97-AF65-F5344CB8AC3E}">
        <p14:creationId xmlns:p14="http://schemas.microsoft.com/office/powerpoint/2010/main" val="125825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54922D-9056-C24B-828B-B3303463732C}"/>
              </a:ext>
            </a:extLst>
          </p:cNvPr>
          <p:cNvSpPr txBox="1">
            <a:spLocks/>
          </p:cNvSpPr>
          <p:nvPr/>
        </p:nvSpPr>
        <p:spPr>
          <a:xfrm>
            <a:off x="838200" y="1287402"/>
            <a:ext cx="10515600" cy="96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performed a thorough univariate analysis on various features of a dataset related to loans utilizing box plots, distribution plots, and bar plots to understand the distributions and characteristics of different variables. Here's a summary of our analysis: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94C9-125A-3E44-A276-EEE26230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358"/>
            <a:ext cx="5688330" cy="173027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Annual income: </a:t>
            </a:r>
            <a:r>
              <a:rPr lang="en-US" sz="1800" dirty="0"/>
              <a:t>Most Loan applicants with annual income of  less than 40k fall within grade B accounts.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CB98A1-0F61-7542-8171-16DE2E23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965963"/>
          </a:xfrm>
        </p:spPr>
        <p:txBody>
          <a:bodyPr>
            <a:normAutofit/>
          </a:bodyPr>
          <a:lstStyle/>
          <a:p>
            <a:r>
              <a:rPr lang="en-US" dirty="0"/>
              <a:t>Univariate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CA891-876E-944E-B8D6-4FEBC900C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" t="1618" b="2689"/>
          <a:stretch/>
        </p:blipFill>
        <p:spPr>
          <a:xfrm>
            <a:off x="7219952" y="2841926"/>
            <a:ext cx="3878578" cy="33421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D237F-89D2-E441-B245-A77903090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" t="2960" r="3676"/>
          <a:stretch/>
        </p:blipFill>
        <p:spPr>
          <a:xfrm>
            <a:off x="1314450" y="2953127"/>
            <a:ext cx="3657600" cy="323339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232175-14E6-5447-B60F-B330F7F9168C}"/>
              </a:ext>
            </a:extLst>
          </p:cNvPr>
          <p:cNvSpPr txBox="1"/>
          <p:nvPr/>
        </p:nvSpPr>
        <p:spPr>
          <a:xfrm>
            <a:off x="6929302" y="2109164"/>
            <a:ext cx="5020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 Home Ownership: </a:t>
            </a:r>
            <a:r>
              <a:rPr lang="en-US" sz="1800" dirty="0"/>
              <a:t>This data also tells us that none of the applicants have a house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261536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94C9-125A-3E44-A276-EEE26230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988"/>
            <a:ext cx="5585460" cy="434774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/>
              <a:t>California has the highest amount of loan applicants which means bank may require additional scrutiny on the amount funded to loan applicants from this area.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CB98A1-0F61-7542-8171-16DE2E23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965963"/>
          </a:xfrm>
        </p:spPr>
        <p:txBody>
          <a:bodyPr>
            <a:normAutofit/>
          </a:bodyPr>
          <a:lstStyle/>
          <a:p>
            <a:r>
              <a:rPr lang="en-US" dirty="0"/>
              <a:t>Univariate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6F59A-3AC7-FA47-AF14-EC5BB3FF0335}"/>
              </a:ext>
            </a:extLst>
          </p:cNvPr>
          <p:cNvSpPr txBox="1"/>
          <p:nvPr/>
        </p:nvSpPr>
        <p:spPr>
          <a:xfrm>
            <a:off x="6423660" y="1454356"/>
            <a:ext cx="5768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It is also noticed that in most defaulter cases loan amount is between 15 to 14k, with low interest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872E7-C3B2-6944-9D30-C681E01C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" t="2172" r="1195" b="2172"/>
          <a:stretch/>
        </p:blipFill>
        <p:spPr>
          <a:xfrm>
            <a:off x="1270635" y="2458950"/>
            <a:ext cx="4720590" cy="3633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DF4CD-59F9-D94A-8E20-CC319464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30" y="2453240"/>
            <a:ext cx="4187190" cy="3639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7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1493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Lending Club Case Study</vt:lpstr>
      <vt:lpstr>Table of Content</vt:lpstr>
      <vt:lpstr>Case Synopsis</vt:lpstr>
      <vt:lpstr>Recommended Approach</vt:lpstr>
      <vt:lpstr>DATA EXPLORATION AND DATA CLEANING</vt:lpstr>
      <vt:lpstr>DATA EXPLORATION &amp; DATA CLEANING </vt:lpstr>
      <vt:lpstr>EXPLORATORY DATA ANALYSIS (EDA)</vt:lpstr>
      <vt:lpstr>Univariate Analysis</vt:lpstr>
      <vt:lpstr>Univariate Analysis</vt:lpstr>
      <vt:lpstr>Univariate Analysis</vt:lpstr>
      <vt:lpstr>Univariate Analysis</vt:lpstr>
      <vt:lpstr>EXPLORATORY DATA ANALYSIS (EDA)</vt:lpstr>
      <vt:lpstr>Bivariate Analysis | Factors impacting Defaulters </vt:lpstr>
      <vt:lpstr>Bivariate Analysis | Factors impacting Defaulters </vt:lpstr>
      <vt:lpstr>Bivariate Analysis | Factors impacting Defaulters </vt:lpstr>
      <vt:lpstr>Bivariate Analysis | Factors impacting Defaulters </vt:lpstr>
      <vt:lpstr>Actions Recommended for the Bank</vt:lpstr>
      <vt:lpstr>Actions Recommended for the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Gaurav Emani</dc:creator>
  <cp:lastModifiedBy>Gaurav Emani</cp:lastModifiedBy>
  <cp:revision>19</cp:revision>
  <dcterms:created xsi:type="dcterms:W3CDTF">2024-05-20T15:18:51Z</dcterms:created>
  <dcterms:modified xsi:type="dcterms:W3CDTF">2024-05-21T03:47:20Z</dcterms:modified>
</cp:coreProperties>
</file>