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4"/>
  </p:notesMasterIdLst>
  <p:sldIdLst>
    <p:sldId id="256" r:id="rId2"/>
    <p:sldId id="272" r:id="rId3"/>
    <p:sldId id="273" r:id="rId4"/>
    <p:sldId id="274" r:id="rId5"/>
    <p:sldId id="278" r:id="rId6"/>
    <p:sldId id="276" r:id="rId7"/>
    <p:sldId id="279" r:id="rId8"/>
    <p:sldId id="280" r:id="rId9"/>
    <p:sldId id="308" r:id="rId10"/>
    <p:sldId id="281" r:id="rId11"/>
    <p:sldId id="282" r:id="rId12"/>
    <p:sldId id="283" r:id="rId13"/>
    <p:sldId id="284" r:id="rId14"/>
    <p:sldId id="312" r:id="rId15"/>
    <p:sldId id="313" r:id="rId16"/>
    <p:sldId id="311" r:id="rId17"/>
    <p:sldId id="310" r:id="rId18"/>
    <p:sldId id="285" r:id="rId19"/>
    <p:sldId id="286" r:id="rId20"/>
    <p:sldId id="287" r:id="rId21"/>
    <p:sldId id="288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9" r:id="rId40"/>
    <p:sldId id="314" r:id="rId41"/>
    <p:sldId id="318" r:id="rId42"/>
    <p:sldId id="315" r:id="rId43"/>
    <p:sldId id="316" r:id="rId44"/>
    <p:sldId id="317" r:id="rId45"/>
    <p:sldId id="319" r:id="rId46"/>
    <p:sldId id="320" r:id="rId47"/>
    <p:sldId id="321" r:id="rId48"/>
    <p:sldId id="322" r:id="rId49"/>
    <p:sldId id="325" r:id="rId50"/>
    <p:sldId id="326" r:id="rId51"/>
    <p:sldId id="327" r:id="rId52"/>
    <p:sldId id="323" r:id="rId53"/>
    <p:sldId id="324" r:id="rId54"/>
    <p:sldId id="328" r:id="rId55"/>
    <p:sldId id="329" r:id="rId56"/>
    <p:sldId id="330" r:id="rId57"/>
    <p:sldId id="332" r:id="rId58"/>
    <p:sldId id="331" r:id="rId59"/>
    <p:sldId id="333" r:id="rId60"/>
    <p:sldId id="334" r:id="rId61"/>
    <p:sldId id="335" r:id="rId62"/>
    <p:sldId id="336" r:id="rId63"/>
  </p:sldIdLst>
  <p:sldSz cx="9144000" cy="6858000" type="screen4x3"/>
  <p:notesSz cx="6858000" cy="9525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86" d="100"/>
          <a:sy n="86" d="100"/>
        </p:scale>
        <p:origin x="1382" y="8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76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76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BB0FD-3995-4978-A7AC-A45F82DD5F3E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47750" y="714375"/>
            <a:ext cx="4762500" cy="3571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524375"/>
            <a:ext cx="5486400" cy="4286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047163"/>
            <a:ext cx="2971800" cy="476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047163"/>
            <a:ext cx="2971800" cy="476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B6298-B309-40DA-8626-7A1B0B3C32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65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9C83-F936-4570-A3B5-07284FA9BA6F}" type="datetime1">
              <a:rPr lang="en-IN" smtClean="0"/>
              <a:pPr/>
              <a:t>06-07-2021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222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2497-D923-4D75-B1AB-649E08A8B2BF}" type="datetime1">
              <a:rPr lang="en-IN" smtClean="0"/>
              <a:pPr/>
              <a:t>06-07-2021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631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3940-28F1-4B0F-81DF-2A21923D7D51}" type="datetime1">
              <a:rPr lang="en-IN" smtClean="0"/>
              <a:pPr/>
              <a:t>06-07-2021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299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BA0C-22D6-4A99-868C-5E0482EE0AEE}" type="datetime1">
              <a:rPr lang="en-IN" smtClean="0"/>
              <a:pPr/>
              <a:t>06-07-2021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365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2456-FD15-4A30-A809-417C4C39C7C1}" type="datetime1">
              <a:rPr lang="en-IN" smtClean="0"/>
              <a:pPr/>
              <a:t>06-07-2021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900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E113-248D-4691-9083-04BD82696F64}" type="datetime1">
              <a:rPr lang="en-IN" smtClean="0"/>
              <a:pPr/>
              <a:t>06-07-2021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62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04FC-771B-41C2-BCAA-11D09D3C91E5}" type="datetime1">
              <a:rPr lang="en-IN" smtClean="0"/>
              <a:pPr/>
              <a:t>06-07-2021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277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6875-73BC-43FF-8BA3-895640310760}" type="datetime1">
              <a:rPr lang="en-IN" smtClean="0"/>
              <a:pPr/>
              <a:t>06-07-2021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13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B37B-6F54-479F-85DC-652AF05CD8EF}" type="datetime1">
              <a:rPr lang="en-IN" smtClean="0"/>
              <a:pPr/>
              <a:t>06-07-2021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773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7156-2843-4AC4-A6D7-ED42AE7674FA}" type="datetime1">
              <a:rPr lang="en-IN" smtClean="0"/>
              <a:pPr/>
              <a:t>06-07-2021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801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50F-0526-42E0-AC2B-746BAEDA0C82}" type="datetime1">
              <a:rPr lang="en-IN" smtClean="0"/>
              <a:pPr/>
              <a:t>06-07-2021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416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57126-2827-4A5D-983B-06D22D6AD846}" type="datetime1">
              <a:rPr lang="en-IN" smtClean="0"/>
              <a:pPr/>
              <a:t>06-07-2021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Dr. YHK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0DBFD-9E49-4281-9878-469F5B2938F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786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052736"/>
            <a:ext cx="7772400" cy="1470025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Shell  Programming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861048"/>
            <a:ext cx="6400800" cy="249512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Dr.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Yogish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H K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Professor and Head</a:t>
            </a:r>
          </a:p>
          <a:p>
            <a:r>
              <a:rPr lang="en-US" dirty="0"/>
              <a:t>Dept. of ISE</a:t>
            </a:r>
          </a:p>
          <a:p>
            <a:r>
              <a:rPr lang="en-US" dirty="0"/>
              <a:t>MSRIT, Bengaluru-560054.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yogishhk@gmail.com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147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Environment Variables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Environment variables </a:t>
            </a:r>
            <a:r>
              <a:rPr lang="en-US" dirty="0"/>
              <a:t>or </a:t>
            </a:r>
            <a:r>
              <a:rPr lang="en-US" b="1" dirty="0"/>
              <a:t>ENVs </a:t>
            </a:r>
            <a:r>
              <a:rPr lang="en-US" dirty="0"/>
              <a:t>basically define behavior of the environment. They can affect the processes ongoing or the programs that are executed in the environment.</a:t>
            </a:r>
          </a:p>
          <a:p>
            <a:pPr algn="just"/>
            <a:r>
              <a:rPr lang="en-US" i="1" dirty="0" err="1">
                <a:solidFill>
                  <a:srgbClr val="FF0000"/>
                </a:solidFill>
              </a:rPr>
              <a:t>env</a:t>
            </a:r>
            <a:r>
              <a:rPr lang="en-US" dirty="0"/>
              <a:t> command displays all environment variables and their values. 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0007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 Common Environment Variables</a:t>
            </a:r>
            <a:br>
              <a:rPr lang="en-IN" dirty="0">
                <a:solidFill>
                  <a:srgbClr val="0070C0"/>
                </a:solidFill>
              </a:rPr>
            </a:br>
            <a:endParaRPr lang="en-IN" dirty="0">
              <a:solidFill>
                <a:srgbClr val="0070C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849529"/>
              </p:ext>
            </p:extLst>
          </p:nvPr>
        </p:nvGraphicFramePr>
        <p:xfrm>
          <a:off x="467544" y="833968"/>
          <a:ext cx="8280920" cy="56084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1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70C0"/>
                          </a:solidFill>
                          <a:effectLst/>
                        </a:rPr>
                        <a:t>Variable name </a:t>
                      </a:r>
                      <a:endParaRPr lang="en-IN" sz="2800" b="1" dirty="0">
                        <a:solidFill>
                          <a:srgbClr val="0070C0"/>
                        </a:solidFill>
                        <a:effectLst/>
                        <a:latin typeface="Times Roman"/>
                        <a:ea typeface="Times New Roman"/>
                        <a:cs typeface="Times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70C0"/>
                          </a:solidFill>
                          <a:effectLst/>
                        </a:rPr>
                        <a:t>Stored information </a:t>
                      </a:r>
                      <a:endParaRPr lang="en-IN" sz="2800" b="1" dirty="0">
                        <a:solidFill>
                          <a:srgbClr val="0070C0"/>
                        </a:solidFill>
                        <a:effectLst/>
                        <a:latin typeface="Times Roman"/>
                        <a:ea typeface="Times New Roman"/>
                        <a:cs typeface="Times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1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HISTSIZE </a:t>
                      </a:r>
                      <a:endParaRPr lang="en-IN" sz="2800" dirty="0">
                        <a:solidFill>
                          <a:srgbClr val="000000"/>
                        </a:solidFill>
                        <a:effectLst/>
                        <a:latin typeface="Times Roman"/>
                        <a:ea typeface="Times New Roman"/>
                        <a:cs typeface="Times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size of the shell history file in number of lines </a:t>
                      </a:r>
                      <a:endParaRPr lang="en-IN" sz="2800" dirty="0">
                        <a:solidFill>
                          <a:srgbClr val="000000"/>
                        </a:solidFill>
                        <a:effectLst/>
                        <a:latin typeface="Times Roman"/>
                        <a:ea typeface="Times New Roman"/>
                        <a:cs typeface="Times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HOME </a:t>
                      </a:r>
                      <a:endParaRPr lang="en-IN" sz="2800" dirty="0">
                        <a:solidFill>
                          <a:srgbClr val="000000"/>
                        </a:solidFill>
                        <a:effectLst/>
                        <a:latin typeface="Times Roman"/>
                        <a:ea typeface="Times New Roman"/>
                        <a:cs typeface="Times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path to your home directory </a:t>
                      </a:r>
                      <a:endParaRPr lang="en-IN" sz="2800" dirty="0">
                        <a:solidFill>
                          <a:srgbClr val="000000"/>
                        </a:solidFill>
                        <a:effectLst/>
                        <a:latin typeface="Times Roman"/>
                        <a:ea typeface="Times New Roman"/>
                        <a:cs typeface="Times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3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HOSTNAME </a:t>
                      </a:r>
                      <a:endParaRPr lang="en-IN" sz="2800" dirty="0">
                        <a:solidFill>
                          <a:srgbClr val="000000"/>
                        </a:solidFill>
                        <a:effectLst/>
                        <a:latin typeface="Times Roman"/>
                        <a:ea typeface="Times New Roman"/>
                        <a:cs typeface="Times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local host name </a:t>
                      </a:r>
                      <a:endParaRPr lang="en-IN" sz="2800" dirty="0">
                        <a:solidFill>
                          <a:srgbClr val="000000"/>
                        </a:solidFill>
                        <a:effectLst/>
                        <a:latin typeface="Times Roman"/>
                        <a:ea typeface="Times New Roman"/>
                        <a:cs typeface="Times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3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LOGNAME </a:t>
                      </a:r>
                      <a:endParaRPr lang="en-IN" sz="2800" dirty="0">
                        <a:solidFill>
                          <a:srgbClr val="000000"/>
                        </a:solidFill>
                        <a:effectLst/>
                        <a:latin typeface="Times Roman"/>
                        <a:ea typeface="Times New Roman"/>
                        <a:cs typeface="Times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login name </a:t>
                      </a:r>
                      <a:endParaRPr lang="en-IN" sz="2800" dirty="0">
                        <a:solidFill>
                          <a:srgbClr val="000000"/>
                        </a:solidFill>
                        <a:effectLst/>
                        <a:latin typeface="Times Roman"/>
                        <a:ea typeface="Times New Roman"/>
                        <a:cs typeface="Times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3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MAIL </a:t>
                      </a:r>
                      <a:endParaRPr lang="en-IN" sz="2800" dirty="0">
                        <a:solidFill>
                          <a:srgbClr val="000000"/>
                        </a:solidFill>
                        <a:effectLst/>
                        <a:latin typeface="Times Roman"/>
                        <a:ea typeface="Times New Roman"/>
                        <a:cs typeface="Times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location of your incoming mail folder </a:t>
                      </a:r>
                      <a:endParaRPr lang="en-IN" sz="2800" dirty="0">
                        <a:solidFill>
                          <a:srgbClr val="000000"/>
                        </a:solidFill>
                        <a:effectLst/>
                        <a:latin typeface="Times Roman"/>
                        <a:ea typeface="Times New Roman"/>
                        <a:cs typeface="Times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3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PATH </a:t>
                      </a:r>
                      <a:endParaRPr lang="en-IN" sz="2800" dirty="0">
                        <a:solidFill>
                          <a:srgbClr val="000000"/>
                        </a:solidFill>
                        <a:effectLst/>
                        <a:latin typeface="Times Roman"/>
                        <a:ea typeface="Times New Roman"/>
                        <a:cs typeface="Times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search paths for commands </a:t>
                      </a:r>
                      <a:endParaRPr lang="en-IN" sz="2800" dirty="0">
                        <a:solidFill>
                          <a:srgbClr val="000000"/>
                        </a:solidFill>
                        <a:effectLst/>
                        <a:latin typeface="Times Roman"/>
                        <a:ea typeface="Times New Roman"/>
                        <a:cs typeface="Times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3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PS1 </a:t>
                      </a:r>
                      <a:endParaRPr lang="en-IN" sz="2800" dirty="0">
                        <a:solidFill>
                          <a:srgbClr val="000000"/>
                        </a:solidFill>
                        <a:effectLst/>
                        <a:latin typeface="Times Roman"/>
                        <a:ea typeface="Times New Roman"/>
                        <a:cs typeface="Times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primary prompt </a:t>
                      </a:r>
                      <a:endParaRPr lang="en-IN" sz="2800" dirty="0">
                        <a:solidFill>
                          <a:srgbClr val="000000"/>
                        </a:solidFill>
                        <a:effectLst/>
                        <a:latin typeface="Times Roman"/>
                        <a:ea typeface="Times New Roman"/>
                        <a:cs typeface="Times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33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PS2 </a:t>
                      </a:r>
                      <a:endParaRPr lang="en-IN" sz="2800" dirty="0">
                        <a:solidFill>
                          <a:srgbClr val="000000"/>
                        </a:solidFill>
                        <a:effectLst/>
                        <a:latin typeface="Times Roman"/>
                        <a:ea typeface="Times New Roman"/>
                        <a:cs typeface="Times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secondary prompt </a:t>
                      </a:r>
                      <a:endParaRPr lang="en-IN" sz="2800" dirty="0">
                        <a:solidFill>
                          <a:srgbClr val="000000"/>
                        </a:solidFill>
                        <a:effectLst/>
                        <a:latin typeface="Times Roman"/>
                        <a:ea typeface="Times New Roman"/>
                        <a:cs typeface="Times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33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PWD </a:t>
                      </a:r>
                      <a:endParaRPr lang="en-IN" sz="2800" dirty="0">
                        <a:solidFill>
                          <a:srgbClr val="000000"/>
                        </a:solidFill>
                        <a:effectLst/>
                        <a:latin typeface="Times Roman"/>
                        <a:ea typeface="Times New Roman"/>
                        <a:cs typeface="Times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present working directory </a:t>
                      </a:r>
                      <a:endParaRPr lang="en-IN" sz="2800" dirty="0">
                        <a:solidFill>
                          <a:srgbClr val="000000"/>
                        </a:solidFill>
                        <a:effectLst/>
                        <a:latin typeface="Times Roman"/>
                        <a:ea typeface="Times New Roman"/>
                        <a:cs typeface="Times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33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SHELL </a:t>
                      </a:r>
                      <a:endParaRPr lang="en-IN" sz="2800" dirty="0">
                        <a:solidFill>
                          <a:srgbClr val="000000"/>
                        </a:solidFill>
                        <a:effectLst/>
                        <a:latin typeface="Times Roman"/>
                        <a:ea typeface="Times New Roman"/>
                        <a:cs typeface="Times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current shell </a:t>
                      </a:r>
                      <a:endParaRPr lang="en-IN" sz="2800" dirty="0">
                        <a:solidFill>
                          <a:srgbClr val="000000"/>
                        </a:solidFill>
                        <a:effectLst/>
                        <a:latin typeface="Times Roman"/>
                        <a:ea typeface="Times New Roman"/>
                        <a:cs typeface="Times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01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TERM </a:t>
                      </a:r>
                      <a:endParaRPr lang="en-IN" sz="2800" dirty="0">
                        <a:solidFill>
                          <a:srgbClr val="000000"/>
                        </a:solidFill>
                        <a:effectLst/>
                        <a:latin typeface="Times Roman"/>
                        <a:ea typeface="Times New Roman"/>
                        <a:cs typeface="Times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terminal type </a:t>
                      </a:r>
                      <a:endParaRPr lang="en-IN" sz="2800" dirty="0">
                        <a:solidFill>
                          <a:srgbClr val="000000"/>
                        </a:solidFill>
                        <a:effectLst/>
                        <a:latin typeface="Times Roman"/>
                        <a:ea typeface="Times New Roman"/>
                        <a:cs typeface="Times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68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UID </a:t>
                      </a:r>
                      <a:endParaRPr lang="en-IN" sz="2800" dirty="0">
                        <a:solidFill>
                          <a:srgbClr val="000000"/>
                        </a:solidFill>
                        <a:effectLst/>
                        <a:latin typeface="Times Roman"/>
                        <a:ea typeface="Times New Roman"/>
                        <a:cs typeface="Times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user ID </a:t>
                      </a:r>
                      <a:endParaRPr lang="en-IN" sz="2800" dirty="0">
                        <a:solidFill>
                          <a:srgbClr val="000000"/>
                        </a:solidFill>
                        <a:effectLst/>
                        <a:latin typeface="Times Roman"/>
                        <a:ea typeface="Times New Roman"/>
                        <a:cs typeface="Times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67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USER </a:t>
                      </a:r>
                      <a:endParaRPr lang="en-IN" sz="2800" dirty="0">
                        <a:solidFill>
                          <a:srgbClr val="000000"/>
                        </a:solidFill>
                        <a:effectLst/>
                        <a:latin typeface="Times Roman"/>
                        <a:ea typeface="Times New Roman"/>
                        <a:cs typeface="Times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Login name of user </a:t>
                      </a:r>
                      <a:endParaRPr lang="en-IN" sz="2800" dirty="0">
                        <a:solidFill>
                          <a:srgbClr val="000000"/>
                        </a:solidFill>
                        <a:effectLst/>
                        <a:latin typeface="Times Roman"/>
                        <a:ea typeface="Times New Roman"/>
                        <a:cs typeface="Times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67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MAILCHECK</a:t>
                      </a:r>
                      <a:endParaRPr lang="en-IN" sz="2800" dirty="0">
                        <a:solidFill>
                          <a:srgbClr val="000000"/>
                        </a:solidFill>
                        <a:effectLst/>
                        <a:latin typeface="Times Roman"/>
                        <a:ea typeface="Times New Roman"/>
                        <a:cs typeface="Times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Mail checking interval for incoming mail</a:t>
                      </a:r>
                      <a:endParaRPr lang="en-IN" sz="2800" dirty="0">
                        <a:solidFill>
                          <a:srgbClr val="000000"/>
                        </a:solidFill>
                        <a:effectLst/>
                        <a:latin typeface="Times Roman"/>
                        <a:ea typeface="Times New Roman"/>
                        <a:cs typeface="Times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1359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998984"/>
          </a:xfrm>
        </p:spPr>
        <p:txBody>
          <a:bodyPr/>
          <a:lstStyle/>
          <a:p>
            <a:r>
              <a:rPr lang="en-IN" dirty="0" err="1">
                <a:solidFill>
                  <a:srgbClr val="FF0000"/>
                </a:solidFill>
              </a:rPr>
              <a:t>Positioal</a:t>
            </a:r>
            <a:r>
              <a:rPr lang="en-IN" dirty="0">
                <a:solidFill>
                  <a:srgbClr val="FF0000"/>
                </a:solidFill>
              </a:rPr>
              <a:t>  Parameters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363272" cy="4929411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$0 </a:t>
            </a:r>
            <a:r>
              <a:rPr lang="en-US" dirty="0"/>
              <a:t>	</a:t>
            </a:r>
            <a:r>
              <a:rPr lang="en-IN" dirty="0"/>
              <a:t>Special variable stores </a:t>
            </a:r>
            <a:r>
              <a:rPr lang="en-IN" i="1" dirty="0">
                <a:solidFill>
                  <a:srgbClr val="FF0000"/>
                </a:solidFill>
              </a:rPr>
              <a:t>shell</a:t>
            </a:r>
            <a:r>
              <a:rPr lang="en-IN" dirty="0"/>
              <a:t> </a:t>
            </a:r>
            <a:r>
              <a:rPr lang="en-IN" i="1" dirty="0">
                <a:solidFill>
                  <a:srgbClr val="FF0000"/>
                </a:solidFill>
              </a:rPr>
              <a:t>file</a:t>
            </a:r>
            <a:r>
              <a:rPr lang="en-IN" dirty="0"/>
              <a:t> name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FF0000"/>
                </a:solidFill>
              </a:rPr>
              <a:t>$1-$9   </a:t>
            </a:r>
            <a:r>
              <a:rPr lang="en-IN" dirty="0"/>
              <a:t>Positional parameters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FF0000"/>
                </a:solidFill>
              </a:rPr>
              <a:t>$*</a:t>
            </a:r>
            <a:r>
              <a:rPr lang="en-IN" dirty="0"/>
              <a:t> Represents all of the command-line  	arguments.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FF0000"/>
                </a:solidFill>
              </a:rPr>
              <a:t>$#</a:t>
            </a:r>
            <a:r>
              <a:rPr lang="en-IN" dirty="0"/>
              <a:t>   	Contains the number of arguments on the 	command line.  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FF0000"/>
                </a:solidFill>
              </a:rPr>
              <a:t>$? </a:t>
            </a:r>
            <a:r>
              <a:rPr lang="en-IN" dirty="0"/>
              <a:t> 	Exit status of last command.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FF0000"/>
                </a:solidFill>
              </a:rPr>
              <a:t>$$ </a:t>
            </a:r>
            <a:r>
              <a:rPr lang="en-IN" dirty="0"/>
              <a:t>	PID of the current shell.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FF0000"/>
                </a:solidFill>
              </a:rPr>
              <a:t>$!</a:t>
            </a:r>
            <a:r>
              <a:rPr lang="en-IN" dirty="0"/>
              <a:t> 	PID of the last back ground job</a:t>
            </a:r>
          </a:p>
          <a:p>
            <a:pPr marL="0" indent="0" algn="just">
              <a:buNone/>
            </a:pPr>
            <a:r>
              <a:rPr lang="en-IN" dirty="0"/>
              <a:t>$@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6413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8640"/>
            <a:ext cx="8373616" cy="6532835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IN" b="1" i="1" dirty="0">
                <a:solidFill>
                  <a:srgbClr val="FF0000"/>
                </a:solidFill>
              </a:rPr>
              <a:t>set</a:t>
            </a:r>
            <a:r>
              <a:rPr lang="en-IN" b="1" dirty="0"/>
              <a:t> 	</a:t>
            </a:r>
          </a:p>
          <a:p>
            <a:pPr algn="just"/>
            <a:r>
              <a:rPr lang="en-IN" dirty="0"/>
              <a:t> C</a:t>
            </a:r>
            <a:r>
              <a:rPr lang="en-US" dirty="0" err="1"/>
              <a:t>ommand</a:t>
            </a:r>
            <a:r>
              <a:rPr lang="en-US" dirty="0"/>
              <a:t> display all variables available in the current shell.</a:t>
            </a:r>
          </a:p>
          <a:p>
            <a:pPr algn="just"/>
            <a:r>
              <a:rPr lang="en-IN" dirty="0"/>
              <a:t> Sets positional parameters and display environment list.</a:t>
            </a:r>
          </a:p>
          <a:p>
            <a:pPr algn="just"/>
            <a:r>
              <a:rPr lang="en-IN" dirty="0"/>
              <a:t>The Set command will display a list of all the variables that are set when it has no arguments.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$set</a:t>
            </a:r>
          </a:p>
          <a:p>
            <a:pPr marL="0" indent="0">
              <a:buNone/>
            </a:pPr>
            <a:r>
              <a:rPr lang="en-IN" dirty="0"/>
              <a:t>HOME=/user0/teacher                                           </a:t>
            </a:r>
          </a:p>
          <a:p>
            <a:pPr marL="0" indent="0">
              <a:buNone/>
            </a:pPr>
            <a:r>
              <a:rPr lang="en-IN" dirty="0"/>
              <a:t>IFS=                          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LOGNAME=</a:t>
            </a:r>
            <a:r>
              <a:rPr lang="en-IN" dirty="0" err="1"/>
              <a:t>karan</a:t>
            </a:r>
            <a:r>
              <a:rPr lang="en-IN" dirty="0"/>
              <a:t>                                              </a:t>
            </a:r>
          </a:p>
          <a:p>
            <a:pPr marL="0" indent="0">
              <a:buNone/>
            </a:pPr>
            <a:r>
              <a:rPr lang="en-IN" dirty="0"/>
              <a:t>MAIL=/</a:t>
            </a:r>
            <a:r>
              <a:rPr lang="en-IN" dirty="0" err="1"/>
              <a:t>usr</a:t>
            </a:r>
            <a:r>
              <a:rPr lang="en-IN" dirty="0"/>
              <a:t>/mail/</a:t>
            </a:r>
            <a:r>
              <a:rPr lang="en-IN" dirty="0" err="1"/>
              <a:t>karan</a:t>
            </a:r>
            <a:r>
              <a:rPr lang="en-IN" dirty="0"/>
              <a:t>                                       </a:t>
            </a:r>
          </a:p>
          <a:p>
            <a:pPr marL="0" indent="0">
              <a:buNone/>
            </a:pPr>
            <a:r>
              <a:rPr lang="en-IN" dirty="0"/>
              <a:t>MAILCHECK=600                                                 </a:t>
            </a:r>
          </a:p>
          <a:p>
            <a:pPr marL="0" indent="0">
              <a:buNone/>
            </a:pPr>
            <a:r>
              <a:rPr lang="en-IN" dirty="0"/>
              <a:t>PATH=/home/</a:t>
            </a:r>
            <a:r>
              <a:rPr lang="en-IN" dirty="0" err="1"/>
              <a:t>karan</a:t>
            </a:r>
            <a:r>
              <a:rPr lang="en-IN" dirty="0"/>
              <a:t>:/bin:/</a:t>
            </a:r>
            <a:r>
              <a:rPr lang="en-IN" dirty="0" err="1"/>
              <a:t>usr</a:t>
            </a:r>
            <a:r>
              <a:rPr lang="en-IN" dirty="0"/>
              <a:t>/bin                                           </a:t>
            </a:r>
          </a:p>
          <a:p>
            <a:pPr marL="0" indent="0">
              <a:buNone/>
            </a:pPr>
            <a:r>
              <a:rPr lang="en-IN" dirty="0"/>
              <a:t>PS1=$                                                         </a:t>
            </a:r>
          </a:p>
          <a:p>
            <a:pPr marL="0" indent="0">
              <a:buNone/>
            </a:pPr>
            <a:r>
              <a:rPr lang="en-IN" dirty="0"/>
              <a:t>PS2=&gt;                                                       </a:t>
            </a:r>
          </a:p>
          <a:p>
            <a:pPr marL="0" indent="0">
              <a:buNone/>
            </a:pPr>
            <a:r>
              <a:rPr lang="en-IN" dirty="0"/>
              <a:t>SHELL=/bin/</a:t>
            </a:r>
            <a:r>
              <a:rPr lang="en-IN" dirty="0" err="1"/>
              <a:t>sh</a:t>
            </a:r>
            <a:r>
              <a:rPr lang="en-IN" dirty="0"/>
              <a:t>                                                 </a:t>
            </a:r>
          </a:p>
          <a:p>
            <a:pPr marL="0" indent="0">
              <a:buNone/>
            </a:pPr>
            <a:r>
              <a:rPr lang="en-IN" dirty="0"/>
              <a:t>TERM=vt100 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044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8640"/>
            <a:ext cx="8373616" cy="6532835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IN" b="1" i="1" dirty="0">
                <a:solidFill>
                  <a:srgbClr val="FF0000"/>
                </a:solidFill>
              </a:rPr>
              <a:t>set</a:t>
            </a:r>
            <a:r>
              <a:rPr lang="en-IN" b="1" dirty="0"/>
              <a:t> 	Continue…</a:t>
            </a:r>
          </a:p>
          <a:p>
            <a:r>
              <a:rPr lang="en-IN" dirty="0"/>
              <a:t>When set is called with arguments, it sets the value of positional parameters($1-$9) to the arguments. </a:t>
            </a:r>
          </a:p>
          <a:p>
            <a:pPr marL="0" indent="0">
              <a:buNone/>
            </a:pPr>
            <a:r>
              <a:rPr lang="en-IN" dirty="0"/>
              <a:t> 	</a:t>
            </a:r>
            <a:r>
              <a:rPr lang="en-IN" dirty="0">
                <a:solidFill>
                  <a:srgbClr val="FF0000"/>
                </a:solidFill>
              </a:rPr>
              <a:t>$set  hello  good  morning</a:t>
            </a:r>
          </a:p>
          <a:p>
            <a:pPr marL="0" indent="0"/>
            <a:r>
              <a:rPr lang="en-IN" dirty="0"/>
              <a:t>  The above command sets the value $1 with “hello”, $2 with “good “ and so on. to verify, we can use the echo statement to display their values.</a:t>
            </a:r>
          </a:p>
          <a:p>
            <a:pPr marL="0" indent="0">
              <a:buNone/>
            </a:pPr>
            <a:r>
              <a:rPr lang="en-IN" dirty="0"/>
              <a:t> 	</a:t>
            </a:r>
            <a:r>
              <a:rPr lang="en-IN" dirty="0">
                <a:solidFill>
                  <a:srgbClr val="FF0000"/>
                </a:solidFill>
              </a:rPr>
              <a:t>$echo  $1  $2  $3</a:t>
            </a:r>
          </a:p>
          <a:p>
            <a:pPr marL="0" indent="0">
              <a:buNone/>
            </a:pPr>
            <a:r>
              <a:rPr lang="en-IN" dirty="0"/>
              <a:t>	hello  good  morning</a:t>
            </a:r>
          </a:p>
          <a:p>
            <a:r>
              <a:rPr lang="en-IN" dirty="0"/>
              <a:t>On  giving another set command, the old values of $1 $2 are discarded and the new values get collected.</a:t>
            </a:r>
          </a:p>
          <a:p>
            <a:pPr marL="0" indent="0">
              <a:buNone/>
            </a:pPr>
            <a:r>
              <a:rPr lang="en-IN" dirty="0"/>
              <a:t> 	</a:t>
            </a:r>
            <a:r>
              <a:rPr lang="en-IN" dirty="0">
                <a:solidFill>
                  <a:srgbClr val="FF0000"/>
                </a:solidFill>
              </a:rPr>
              <a:t>$set 123 xyz </a:t>
            </a:r>
            <a:r>
              <a:rPr lang="en-IN" dirty="0" err="1">
                <a:solidFill>
                  <a:srgbClr val="FF0000"/>
                </a:solidFill>
              </a:rPr>
              <a:t>abc</a:t>
            </a:r>
            <a:r>
              <a:rPr lang="en-IN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$echo  $1  $2  $3</a:t>
            </a:r>
          </a:p>
          <a:p>
            <a:pPr marL="0" indent="0">
              <a:buNone/>
            </a:pPr>
            <a:r>
              <a:rPr lang="en-IN" dirty="0"/>
              <a:t>	123 xyz </a:t>
            </a:r>
            <a:r>
              <a:rPr lang="en-IN" dirty="0" err="1"/>
              <a:t>abc</a:t>
            </a:r>
            <a:r>
              <a:rPr lang="en-IN" dirty="0"/>
              <a:t>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9242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8640"/>
            <a:ext cx="8373616" cy="65328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i="1" dirty="0">
                <a:solidFill>
                  <a:srgbClr val="FF0000"/>
                </a:solidFill>
              </a:rPr>
              <a:t>set</a:t>
            </a:r>
            <a:r>
              <a:rPr lang="en-IN" b="1" dirty="0"/>
              <a:t> 	Continue…</a:t>
            </a:r>
          </a:p>
          <a:p>
            <a:pPr marL="0" indent="0" algn="just">
              <a:buNone/>
            </a:pPr>
            <a:endParaRPr lang="en-IN" b="1" dirty="0"/>
          </a:p>
          <a:p>
            <a:r>
              <a:rPr lang="en-IN" dirty="0"/>
              <a:t>Using command substitution, you can assign values to the shell's positional parameters with the output of date.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$set `date`</a:t>
            </a:r>
            <a:r>
              <a:rPr lang="en-IN" dirty="0"/>
              <a:t>		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$echo -e "\</a:t>
            </a:r>
            <a:r>
              <a:rPr lang="en-IN" dirty="0" err="1">
                <a:solidFill>
                  <a:srgbClr val="FF0000"/>
                </a:solidFill>
              </a:rPr>
              <a:t>nThe</a:t>
            </a:r>
            <a:r>
              <a:rPr lang="en-IN" dirty="0">
                <a:solidFill>
                  <a:srgbClr val="FF0000"/>
                </a:solidFill>
              </a:rPr>
              <a:t> date is : $*"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$echo -e "\</a:t>
            </a:r>
            <a:r>
              <a:rPr lang="en-IN" dirty="0" err="1">
                <a:solidFill>
                  <a:srgbClr val="FF0000"/>
                </a:solidFill>
              </a:rPr>
              <a:t>nThe</a:t>
            </a:r>
            <a:r>
              <a:rPr lang="en-IN" dirty="0">
                <a:solidFill>
                  <a:srgbClr val="FF0000"/>
                </a:solidFill>
              </a:rPr>
              <a:t> date using positional parameters is : $2 / $3 / $6 "</a:t>
            </a:r>
          </a:p>
          <a:p>
            <a:pPr marL="0" indent="0">
              <a:buNone/>
            </a:pPr>
            <a:endParaRPr lang="en-IN" dirty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3682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332656"/>
            <a:ext cx="8229600" cy="6388819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IN" b="1" i="1" dirty="0">
                <a:solidFill>
                  <a:srgbClr val="FF0000"/>
                </a:solidFill>
              </a:rPr>
              <a:t>shift </a:t>
            </a:r>
            <a:r>
              <a:rPr lang="en-IN" b="1" dirty="0"/>
              <a:t> - </a:t>
            </a:r>
            <a:r>
              <a:rPr lang="en-IN" dirty="0"/>
              <a:t>Shifts positional parameters</a:t>
            </a:r>
          </a:p>
          <a:p>
            <a:pPr algn="just"/>
            <a:r>
              <a:rPr lang="en-US" dirty="0"/>
              <a:t>Shifts transfers the contents of a positional parameter to its immediate lower numbered one.</a:t>
            </a:r>
          </a:p>
          <a:p>
            <a:pPr algn="just"/>
            <a:r>
              <a:rPr lang="en-US" dirty="0"/>
              <a:t>This is done as many times as the statement is called.</a:t>
            </a:r>
          </a:p>
          <a:p>
            <a:pPr algn="just"/>
            <a:r>
              <a:rPr lang="en-IN" dirty="0"/>
              <a:t>When called once $2 becomes $1, $3 becomes $2, and soon.  </a:t>
            </a:r>
          </a:p>
          <a:p>
            <a:pPr marL="0" indent="0" algn="just">
              <a:buNone/>
            </a:pPr>
            <a:r>
              <a:rPr lang="en-IN" dirty="0"/>
              <a:t>$set  A B C D E F G H I </a:t>
            </a:r>
          </a:p>
          <a:p>
            <a:pPr marL="0" indent="0" algn="just">
              <a:buNone/>
            </a:pPr>
            <a:r>
              <a:rPr lang="en-IN" dirty="0"/>
              <a:t>$echo $1 $2 $3 $4 $5 $6 $7 $8 $9</a:t>
            </a:r>
          </a:p>
          <a:p>
            <a:pPr marL="0" indent="0" algn="just">
              <a:buNone/>
            </a:pPr>
            <a:r>
              <a:rPr lang="en-IN" dirty="0"/>
              <a:t>A B C D E F G H I</a:t>
            </a:r>
          </a:p>
          <a:p>
            <a:pPr marL="0" indent="0" algn="just">
              <a:buNone/>
            </a:pPr>
            <a:r>
              <a:rPr lang="en-IN" dirty="0"/>
              <a:t>$shift		# Now first word shifted out</a:t>
            </a:r>
          </a:p>
          <a:p>
            <a:pPr marL="0" indent="0" algn="just">
              <a:buNone/>
            </a:pPr>
            <a:r>
              <a:rPr lang="en-IN" dirty="0"/>
              <a:t>$echo $1 $2 $3 $4 $5 $6 $7 $8 $9</a:t>
            </a:r>
          </a:p>
          <a:p>
            <a:pPr marL="0" indent="0" algn="just">
              <a:buNone/>
            </a:pPr>
            <a:r>
              <a:rPr lang="en-IN" dirty="0"/>
              <a:t>B C D E F G H I  </a:t>
            </a:r>
          </a:p>
          <a:p>
            <a:pPr marL="0" indent="0" algn="just">
              <a:buNone/>
            </a:pPr>
            <a:r>
              <a:rPr lang="en-IN" dirty="0"/>
              <a:t>$shift	2				#two words shifted out</a:t>
            </a:r>
          </a:p>
          <a:p>
            <a:pPr marL="0" indent="0" algn="just">
              <a:buNone/>
            </a:pPr>
            <a:r>
              <a:rPr lang="en-IN" dirty="0"/>
              <a:t>$echo $1 $2 $3 $4 $5 $6 $7 $8</a:t>
            </a:r>
          </a:p>
          <a:p>
            <a:pPr marL="0" indent="0" algn="just">
              <a:buNone/>
            </a:pPr>
            <a:r>
              <a:rPr lang="en-IN" dirty="0"/>
              <a:t>D E F G H I</a:t>
            </a:r>
          </a:p>
          <a:p>
            <a:r>
              <a:rPr lang="en-US" dirty="0"/>
              <a:t>Note that the contents of the leftmost parameter, $1 are lost every time shift is invoked.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YHK</a:t>
            </a:r>
          </a:p>
        </p:txBody>
      </p:sp>
    </p:spTree>
    <p:extLst>
      <p:ext uri="{BB962C8B-B14F-4D97-AF65-F5344CB8AC3E}">
        <p14:creationId xmlns:p14="http://schemas.microsoft.com/office/powerpoint/2010/main" val="27886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b="1" dirty="0"/>
          </a:p>
          <a:p>
            <a:pPr marL="0" indent="0" algn="just">
              <a:buNone/>
            </a:pPr>
            <a:r>
              <a:rPr lang="en-IN" b="1" i="1" dirty="0" err="1">
                <a:solidFill>
                  <a:srgbClr val="FF0000"/>
                </a:solidFill>
              </a:rPr>
              <a:t>expr</a:t>
            </a:r>
            <a:r>
              <a:rPr lang="en-IN" b="1" i="1" dirty="0">
                <a:solidFill>
                  <a:srgbClr val="FF0000"/>
                </a:solidFill>
              </a:rPr>
              <a:t>      </a:t>
            </a:r>
            <a:r>
              <a:rPr lang="en-IN" dirty="0"/>
              <a:t>Evaluate an arithmetic expression</a:t>
            </a:r>
            <a:r>
              <a:rPr lang="en-IN" b="1" dirty="0"/>
              <a:t> </a:t>
            </a:r>
          </a:p>
          <a:p>
            <a:pPr marL="0" indent="0" algn="just">
              <a:buNone/>
            </a:pPr>
            <a:endParaRPr lang="en-IN" b="1" dirty="0"/>
          </a:p>
          <a:p>
            <a:pPr marL="0" indent="0" algn="just">
              <a:buNone/>
            </a:pPr>
            <a:r>
              <a:rPr lang="en-IN" dirty="0"/>
              <a:t>The </a:t>
            </a:r>
            <a:r>
              <a:rPr lang="en-IN" dirty="0" err="1">
                <a:solidFill>
                  <a:srgbClr val="0070C0"/>
                </a:solidFill>
              </a:rPr>
              <a:t>expr</a:t>
            </a:r>
            <a:r>
              <a:rPr lang="en-IN" dirty="0"/>
              <a:t> command will perform arithmetic operation, handles integer and strings.</a:t>
            </a:r>
          </a:p>
          <a:p>
            <a:pPr marL="0" indent="0" algn="just">
              <a:buNone/>
            </a:pPr>
            <a:r>
              <a:rPr lang="en-IN" dirty="0"/>
              <a:t>   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70C0"/>
                </a:solidFill>
              </a:rPr>
              <a:t>     </a:t>
            </a:r>
            <a:r>
              <a:rPr lang="en-IN" i="1" dirty="0" err="1">
                <a:solidFill>
                  <a:srgbClr val="FF0000"/>
                </a:solidFill>
              </a:rPr>
              <a:t>expr</a:t>
            </a:r>
            <a:r>
              <a:rPr lang="en-IN" dirty="0">
                <a:solidFill>
                  <a:srgbClr val="FF0000"/>
                </a:solidFill>
              </a:rPr>
              <a:t>    operand1      operator      operand2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5881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i="1" dirty="0" err="1">
                <a:solidFill>
                  <a:srgbClr val="FF0000"/>
                </a:solidFill>
              </a:rPr>
              <a:t>expr</a:t>
            </a:r>
            <a:r>
              <a:rPr lang="en-IN" dirty="0">
                <a:solidFill>
                  <a:srgbClr val="FF0000"/>
                </a:solidFill>
              </a:rPr>
              <a:t> with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algn="just"/>
            <a:r>
              <a:rPr lang="en-US" dirty="0"/>
              <a:t>It performs three important string functions:</a:t>
            </a:r>
            <a:endParaRPr lang="en-IN" dirty="0"/>
          </a:p>
          <a:p>
            <a:pPr marL="914400" lvl="1" indent="-514350" algn="just">
              <a:buFont typeface="+mj-lt"/>
              <a:buAutoNum type="arabicPeriod"/>
            </a:pPr>
            <a:r>
              <a:rPr lang="en-US" dirty="0"/>
              <a:t>used to find length of a string along with regular expression .</a:t>
            </a:r>
          </a:p>
          <a:p>
            <a:pPr marL="400050" lvl="1" indent="0" algn="just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expr</a:t>
            </a: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str</a:t>
            </a:r>
            <a:r>
              <a:rPr lang="en-US" dirty="0">
                <a:solidFill>
                  <a:srgbClr val="0070C0"/>
                </a:solidFill>
              </a:rPr>
              <a:t>    :    '.*'     </a:t>
            </a:r>
            <a:r>
              <a:rPr lang="en-US" dirty="0"/>
              <a:t>     Space on either side of   :</a:t>
            </a:r>
            <a:endParaRPr lang="en-IN" dirty="0"/>
          </a:p>
          <a:p>
            <a:pPr marL="914400" lvl="1" indent="-514350" algn="just">
              <a:buAutoNum type="arabicPeriod" startAt="2"/>
            </a:pPr>
            <a:r>
              <a:rPr lang="en-US" dirty="0"/>
              <a:t>used to extract sub string </a:t>
            </a:r>
          </a:p>
          <a:p>
            <a:pPr marL="400050" lvl="1" indent="0" algn="just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expr</a:t>
            </a:r>
            <a:r>
              <a:rPr lang="en-US" dirty="0">
                <a:solidFill>
                  <a:srgbClr val="0070C0"/>
                </a:solidFill>
              </a:rPr>
              <a:t>   </a:t>
            </a:r>
            <a:r>
              <a:rPr lang="en-US" dirty="0" err="1">
                <a:solidFill>
                  <a:srgbClr val="0070C0"/>
                </a:solidFill>
              </a:rPr>
              <a:t>str</a:t>
            </a:r>
            <a:r>
              <a:rPr lang="en-US" dirty="0">
                <a:solidFill>
                  <a:srgbClr val="0070C0"/>
                </a:solidFill>
              </a:rPr>
              <a:t>    :    '....\(....\)’    </a:t>
            </a:r>
          </a:p>
          <a:p>
            <a:pPr marL="400050" lvl="1" indent="0" algn="just">
              <a:buNone/>
            </a:pPr>
            <a:r>
              <a:rPr lang="en-US" dirty="0"/>
              <a:t>	it extract a string enclosed by the escaped 	characters \(and \).</a:t>
            </a:r>
            <a:endParaRPr lang="en-IN" dirty="0"/>
          </a:p>
          <a:p>
            <a:pPr marL="914400" lvl="1" indent="-514350" algn="just">
              <a:buAutoNum type="arabicPeriod" startAt="3"/>
            </a:pPr>
            <a:r>
              <a:rPr lang="en-US" dirty="0"/>
              <a:t>used to locate a position of a character in a string</a:t>
            </a:r>
          </a:p>
          <a:p>
            <a:pPr marL="400050" lvl="1" indent="0" algn="just">
              <a:buNone/>
            </a:pPr>
            <a:r>
              <a:rPr lang="en-US" dirty="0"/>
              <a:t>       </a:t>
            </a:r>
            <a:r>
              <a:rPr lang="en-US" dirty="0" err="1">
                <a:solidFill>
                  <a:srgbClr val="0070C0"/>
                </a:solidFill>
              </a:rPr>
              <a:t>expr</a:t>
            </a:r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 err="1">
                <a:solidFill>
                  <a:srgbClr val="0070C0"/>
                </a:solidFill>
              </a:rPr>
              <a:t>str</a:t>
            </a:r>
            <a:r>
              <a:rPr lang="en-US" dirty="0">
                <a:solidFill>
                  <a:srgbClr val="0070C0"/>
                </a:solidFill>
              </a:rPr>
              <a:t>   :     '[^</a:t>
            </a:r>
            <a:r>
              <a:rPr lang="en-US" i="1" dirty="0" err="1">
                <a:solidFill>
                  <a:srgbClr val="0070C0"/>
                </a:solidFill>
              </a:rPr>
              <a:t>ch</a:t>
            </a:r>
            <a:r>
              <a:rPr lang="en-US" dirty="0">
                <a:solidFill>
                  <a:srgbClr val="0070C0"/>
                </a:solidFill>
              </a:rPr>
              <a:t>]*</a:t>
            </a:r>
            <a:r>
              <a:rPr lang="en-US" i="1" dirty="0" err="1">
                <a:solidFill>
                  <a:srgbClr val="0070C0"/>
                </a:solidFill>
              </a:rPr>
              <a:t>ch</a:t>
            </a:r>
            <a:r>
              <a:rPr lang="en-US" dirty="0">
                <a:solidFill>
                  <a:srgbClr val="0070C0"/>
                </a:solidFill>
              </a:rPr>
              <a:t>'</a:t>
            </a:r>
            <a:endParaRPr lang="en-IN" dirty="0">
              <a:solidFill>
                <a:srgbClr val="0070C0"/>
              </a:solidFill>
            </a:endParaRPr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3725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32656"/>
            <a:ext cx="8424936" cy="633670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sz="3000" b="1" dirty="0">
                <a:solidFill>
                  <a:srgbClr val="FF0000"/>
                </a:solidFill>
              </a:rPr>
              <a:t>read </a:t>
            </a:r>
            <a:r>
              <a:rPr lang="en-IN" sz="3000" b="1" dirty="0"/>
              <a:t> 	</a:t>
            </a:r>
            <a:r>
              <a:rPr lang="en-IN" sz="3000" dirty="0"/>
              <a:t>Reading Input Into a Shell Variable from 			the key board</a:t>
            </a:r>
          </a:p>
          <a:p>
            <a:pPr algn="just"/>
            <a:r>
              <a:rPr lang="en-US" sz="3000" b="1" dirty="0">
                <a:solidFill>
                  <a:srgbClr val="FF0000"/>
                </a:solidFill>
              </a:rPr>
              <a:t>test </a:t>
            </a:r>
          </a:p>
          <a:p>
            <a:pPr marL="0" indent="0" algn="just">
              <a:buNone/>
            </a:pPr>
            <a:r>
              <a:rPr lang="en-IN" sz="3000" b="1" dirty="0"/>
              <a:t>		</a:t>
            </a:r>
            <a:r>
              <a:rPr lang="en-IN" sz="3900" dirty="0">
                <a:solidFill>
                  <a:srgbClr val="0070C0"/>
                </a:solidFill>
              </a:rPr>
              <a:t>test   expression</a:t>
            </a:r>
          </a:p>
          <a:p>
            <a:pPr marL="0" indent="0" algn="just">
              <a:buNone/>
            </a:pPr>
            <a:endParaRPr lang="en-IN" sz="3000" b="1" dirty="0"/>
          </a:p>
          <a:p>
            <a:pPr marL="0" indent="0" algn="just">
              <a:buNone/>
            </a:pPr>
            <a:r>
              <a:rPr lang="en-IN" sz="3000" dirty="0"/>
              <a:t>Evaluates expressions and returns whether or not the expression is:    	</a:t>
            </a:r>
          </a:p>
          <a:p>
            <a:pPr marL="0" indent="0" algn="just">
              <a:buNone/>
            </a:pPr>
            <a:r>
              <a:rPr lang="en-IN" sz="3000" dirty="0"/>
              <a:t>			 true (0) </a:t>
            </a:r>
          </a:p>
          <a:p>
            <a:pPr marL="0" indent="0" algn="just">
              <a:buNone/>
            </a:pPr>
            <a:r>
              <a:rPr lang="en-IN" sz="3000" dirty="0"/>
              <a:t>			     or </a:t>
            </a:r>
          </a:p>
          <a:p>
            <a:pPr marL="0" indent="0" algn="just">
              <a:buNone/>
            </a:pPr>
            <a:r>
              <a:rPr lang="en-IN" sz="3000" dirty="0"/>
              <a:t>			false ( 1 ),     </a:t>
            </a:r>
          </a:p>
          <a:p>
            <a:pPr marL="0" indent="0" algn="just">
              <a:buNone/>
            </a:pPr>
            <a:endParaRPr lang="en-IN" sz="3000" dirty="0"/>
          </a:p>
          <a:p>
            <a:pPr marL="0" indent="0" algn="just">
              <a:buNone/>
            </a:pPr>
            <a:r>
              <a:rPr lang="en-IN" sz="3000" dirty="0"/>
              <a:t>which is held in the variable </a:t>
            </a:r>
            <a:r>
              <a:rPr lang="en-IN" sz="3000" i="1" dirty="0">
                <a:solidFill>
                  <a:srgbClr val="FF0000"/>
                </a:solidFill>
              </a:rPr>
              <a:t>$?</a:t>
            </a:r>
            <a:r>
              <a:rPr lang="en-IN" sz="3000" dirty="0"/>
              <a:t>.</a:t>
            </a:r>
          </a:p>
          <a:p>
            <a:pPr marL="0" indent="0" algn="just">
              <a:buNone/>
            </a:pPr>
            <a:endParaRPr lang="en-IN" sz="3000" dirty="0"/>
          </a:p>
          <a:p>
            <a:pPr marL="0" indent="0" algn="just">
              <a:buNone/>
            </a:pPr>
            <a:r>
              <a:rPr lang="en-IN" sz="3000" b="1" dirty="0">
                <a:solidFill>
                  <a:srgbClr val="0070C0"/>
                </a:solidFill>
              </a:rPr>
              <a:t>Expression </a:t>
            </a:r>
            <a:r>
              <a:rPr lang="en-IN" sz="3000" dirty="0"/>
              <a:t>- composed of constants, variables, and 			operators  </a:t>
            </a:r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972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Shell  Programming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Sometimes referred to as a </a:t>
            </a:r>
            <a:r>
              <a:rPr lang="en-US" dirty="0">
                <a:solidFill>
                  <a:srgbClr val="FF0000"/>
                </a:solidFill>
              </a:rPr>
              <a:t>shell script</a:t>
            </a:r>
            <a:endParaRPr lang="en-US" dirty="0"/>
          </a:p>
          <a:p>
            <a:pPr algn="just"/>
            <a:r>
              <a:rPr lang="en-US" dirty="0"/>
              <a:t>Is simply a program constructed of </a:t>
            </a:r>
            <a:r>
              <a:rPr lang="en-US" dirty="0">
                <a:solidFill>
                  <a:srgbClr val="FF0000"/>
                </a:solidFill>
              </a:rPr>
              <a:t>UNIX commands. </a:t>
            </a:r>
          </a:p>
          <a:p>
            <a:pPr algn="just"/>
            <a:r>
              <a:rPr lang="en-US" dirty="0"/>
              <a:t>Shell programs are </a:t>
            </a:r>
            <a:r>
              <a:rPr lang="en-US" dirty="0">
                <a:solidFill>
                  <a:srgbClr val="FF0000"/>
                </a:solidFill>
              </a:rPr>
              <a:t>interpreted</a:t>
            </a:r>
            <a:r>
              <a:rPr lang="en-US" dirty="0"/>
              <a:t> each time they are run. </a:t>
            </a:r>
          </a:p>
          <a:p>
            <a:pPr algn="just"/>
            <a:r>
              <a:rPr lang="en-US" dirty="0"/>
              <a:t>This means each command is </a:t>
            </a:r>
            <a:r>
              <a:rPr lang="en-US" dirty="0">
                <a:solidFill>
                  <a:srgbClr val="FF0000"/>
                </a:solidFill>
              </a:rPr>
              <a:t>processed</a:t>
            </a:r>
            <a:r>
              <a:rPr lang="en-US" dirty="0"/>
              <a:t> (i.e. executed) by the shell, a </a:t>
            </a:r>
            <a:r>
              <a:rPr lang="en-US" dirty="0">
                <a:solidFill>
                  <a:srgbClr val="FF0000"/>
                </a:solidFill>
              </a:rPr>
              <a:t>single line </a:t>
            </a:r>
            <a:r>
              <a:rPr lang="en-US" dirty="0"/>
              <a:t>at a time.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6735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FF0000"/>
                </a:solidFill>
              </a:rPr>
              <a:t>Test on Numeric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dirty="0"/>
              <a:t>		</a:t>
            </a:r>
            <a:r>
              <a:rPr lang="en-IN" dirty="0">
                <a:solidFill>
                  <a:srgbClr val="0070C0"/>
                </a:solidFill>
              </a:rPr>
              <a:t>test    int1    op    int2 </a:t>
            </a:r>
          </a:p>
          <a:p>
            <a:r>
              <a:rPr lang="en-IN" dirty="0">
                <a:solidFill>
                  <a:srgbClr val="FF0000"/>
                </a:solidFill>
              </a:rPr>
              <a:t>Op are :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>
                <a:solidFill>
                  <a:srgbClr val="0070C0"/>
                </a:solidFill>
              </a:rPr>
              <a:t>-</a:t>
            </a:r>
            <a:r>
              <a:rPr lang="en-IN" dirty="0" err="1">
                <a:solidFill>
                  <a:srgbClr val="0070C0"/>
                </a:solidFill>
              </a:rPr>
              <a:t>eq</a:t>
            </a:r>
            <a:r>
              <a:rPr lang="en-IN" dirty="0">
                <a:solidFill>
                  <a:srgbClr val="0070C0"/>
                </a:solidFill>
              </a:rPr>
              <a:t>   </a:t>
            </a:r>
            <a:r>
              <a:rPr lang="en-IN" dirty="0"/>
              <a:t>	equal ==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>
                <a:solidFill>
                  <a:srgbClr val="0070C0"/>
                </a:solidFill>
              </a:rPr>
              <a:t> -ne   </a:t>
            </a:r>
            <a:r>
              <a:rPr lang="en-IN" dirty="0"/>
              <a:t>	not equal   !=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0070C0"/>
                </a:solidFill>
              </a:rPr>
              <a:t>	 -</a:t>
            </a:r>
            <a:r>
              <a:rPr lang="en-IN" dirty="0" err="1">
                <a:solidFill>
                  <a:srgbClr val="0070C0"/>
                </a:solidFill>
              </a:rPr>
              <a:t>gt</a:t>
            </a:r>
            <a:r>
              <a:rPr lang="en-IN" dirty="0">
                <a:solidFill>
                  <a:srgbClr val="0070C0"/>
                </a:solidFill>
              </a:rPr>
              <a:t>    </a:t>
            </a:r>
            <a:r>
              <a:rPr lang="en-IN" dirty="0"/>
              <a:t>	greater than &gt;</a:t>
            </a:r>
          </a:p>
          <a:p>
            <a:pPr marL="0" indent="0">
              <a:buNone/>
            </a:pPr>
            <a:r>
              <a:rPr lang="en-IN" dirty="0"/>
              <a:t>		 </a:t>
            </a:r>
            <a:r>
              <a:rPr lang="en-IN" dirty="0">
                <a:solidFill>
                  <a:srgbClr val="0070C0"/>
                </a:solidFill>
              </a:rPr>
              <a:t>-</a:t>
            </a:r>
            <a:r>
              <a:rPr lang="en-IN" dirty="0" err="1">
                <a:solidFill>
                  <a:srgbClr val="0070C0"/>
                </a:solidFill>
              </a:rPr>
              <a:t>lt</a:t>
            </a:r>
            <a:r>
              <a:rPr lang="en-IN" dirty="0">
                <a:solidFill>
                  <a:srgbClr val="0070C0"/>
                </a:solidFill>
              </a:rPr>
              <a:t>     </a:t>
            </a:r>
            <a:r>
              <a:rPr lang="en-IN" dirty="0"/>
              <a:t>	less than &lt;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0070C0"/>
                </a:solidFill>
              </a:rPr>
              <a:t>	 -</a:t>
            </a:r>
            <a:r>
              <a:rPr lang="en-IN" dirty="0" err="1">
                <a:solidFill>
                  <a:srgbClr val="0070C0"/>
                </a:solidFill>
              </a:rPr>
              <a:t>ge</a:t>
            </a:r>
            <a:r>
              <a:rPr lang="en-IN" dirty="0">
                <a:solidFill>
                  <a:srgbClr val="0070C0"/>
                </a:solidFill>
              </a:rPr>
              <a:t>  </a:t>
            </a:r>
            <a:r>
              <a:rPr lang="en-IN" dirty="0"/>
              <a:t>	greater than or equal  &gt;=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>
                <a:solidFill>
                  <a:srgbClr val="0070C0"/>
                </a:solidFill>
              </a:rPr>
              <a:t> -le    </a:t>
            </a:r>
            <a:r>
              <a:rPr lang="en-IN" dirty="0"/>
              <a:t>	less than or equal &lt;=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4411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Test on Character Strings</a:t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test  string1   op   string2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	1.	test  string1   =   string2 </a:t>
            </a:r>
          </a:p>
          <a:p>
            <a:pPr marL="0" indent="0">
              <a:buNone/>
            </a:pPr>
            <a:r>
              <a:rPr lang="en-IN" dirty="0"/>
              <a:t>	 	true if string1 and string2 are  equal. 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	2.	test string1   !=   string2     </a:t>
            </a:r>
          </a:p>
          <a:p>
            <a:pPr marL="0" indent="0">
              <a:buNone/>
            </a:pPr>
            <a:r>
              <a:rPr lang="en-IN" dirty="0"/>
              <a:t>		true if string1 and string2 are not equal.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test  option   string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	1.	test   -n   string       </a:t>
            </a:r>
          </a:p>
          <a:p>
            <a:pPr marL="0" indent="0">
              <a:buNone/>
            </a:pPr>
            <a:r>
              <a:rPr lang="en-IN" dirty="0"/>
              <a:t>		true if string1 is not a null string.</a:t>
            </a:r>
          </a:p>
          <a:p>
            <a:pPr marL="1519238" lvl="3" indent="-619125">
              <a:buAutoNum type="arabicPeriod" startAt="2"/>
            </a:pPr>
            <a:r>
              <a:rPr lang="en-IN" sz="3200" dirty="0">
                <a:solidFill>
                  <a:srgbClr val="0070C0"/>
                </a:solidFill>
              </a:rPr>
              <a:t>   test  -z   string1        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		</a:t>
            </a:r>
            <a:r>
              <a:rPr lang="en-IN" dirty="0"/>
              <a:t>true if string1 is a null string.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491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Test on File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784976" cy="63093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The test utility can be used to determine information about files.  </a:t>
            </a:r>
          </a:p>
          <a:p>
            <a:pPr marL="0" indent="0">
              <a:buNone/>
            </a:pPr>
            <a:r>
              <a:rPr lang="en-IN" sz="3000" b="1" dirty="0">
                <a:solidFill>
                  <a:srgbClr val="0070C0"/>
                </a:solidFill>
              </a:rPr>
              <a:t>			test   option   </a:t>
            </a:r>
            <a:r>
              <a:rPr lang="en-IN" sz="3000" b="1" dirty="0" err="1">
                <a:solidFill>
                  <a:srgbClr val="0070C0"/>
                </a:solidFill>
              </a:rPr>
              <a:t>File_Name</a:t>
            </a:r>
            <a:endParaRPr lang="en-IN" sz="3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Options 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0070C0"/>
                </a:solidFill>
              </a:rPr>
              <a:t>      -f       </a:t>
            </a:r>
            <a:r>
              <a:rPr lang="en-IN" dirty="0"/>
              <a:t>true if file exists and it is a plain file</a:t>
            </a:r>
          </a:p>
          <a:p>
            <a:pPr marL="900113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0070C0"/>
                </a:solidFill>
              </a:rPr>
              <a:t>      -r </a:t>
            </a:r>
            <a:r>
              <a:rPr lang="en-IN" dirty="0"/>
              <a:t>	     true if file exists and is readable</a:t>
            </a:r>
          </a:p>
          <a:p>
            <a:pPr marL="0" indent="0">
              <a:buNone/>
            </a:pPr>
            <a:r>
              <a:rPr lang="en-IN" dirty="0"/>
              <a:t> 	</a:t>
            </a:r>
            <a:r>
              <a:rPr lang="en-IN" dirty="0">
                <a:solidFill>
                  <a:srgbClr val="0070C0"/>
                </a:solidFill>
              </a:rPr>
              <a:t>      -w     </a:t>
            </a:r>
            <a:r>
              <a:rPr lang="en-IN" dirty="0"/>
              <a:t>true if file exists and is writable</a:t>
            </a:r>
          </a:p>
          <a:p>
            <a:pPr marL="0" indent="0">
              <a:buNone/>
            </a:pPr>
            <a:r>
              <a:rPr lang="en-IN" dirty="0"/>
              <a:t>	      </a:t>
            </a:r>
            <a:r>
              <a:rPr lang="en-IN" dirty="0">
                <a:solidFill>
                  <a:srgbClr val="0070C0"/>
                </a:solidFill>
              </a:rPr>
              <a:t>-x      </a:t>
            </a:r>
            <a:r>
              <a:rPr lang="en-IN" dirty="0"/>
              <a:t>true if file exists and is executable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0070C0"/>
                </a:solidFill>
              </a:rPr>
              <a:t>      -d      </a:t>
            </a:r>
            <a:r>
              <a:rPr lang="en-IN" dirty="0"/>
              <a:t>true if file exists and it is a directory.</a:t>
            </a:r>
          </a:p>
          <a:p>
            <a:pPr marL="0" indent="0">
              <a:buNone/>
            </a:pPr>
            <a:r>
              <a:rPr lang="en-IN" dirty="0"/>
              <a:t>	      </a:t>
            </a:r>
            <a:r>
              <a:rPr lang="en-IN" dirty="0">
                <a:solidFill>
                  <a:srgbClr val="0070C0"/>
                </a:solidFill>
              </a:rPr>
              <a:t>-L      </a:t>
            </a:r>
            <a:r>
              <a:rPr lang="en-IN" dirty="0"/>
              <a:t>true if file exists and it is symbolic link file</a:t>
            </a:r>
          </a:p>
          <a:p>
            <a:pPr marL="0" indent="0">
              <a:buNone/>
            </a:pPr>
            <a:r>
              <a:rPr lang="en-IN" dirty="0"/>
              <a:t>	     </a:t>
            </a:r>
            <a:r>
              <a:rPr lang="en-IN" dirty="0">
                <a:solidFill>
                  <a:srgbClr val="0070C0"/>
                </a:solidFill>
              </a:rPr>
              <a:t> -s      </a:t>
            </a:r>
            <a:r>
              <a:rPr lang="en-IN" dirty="0"/>
              <a:t>true if file exits and it contains data(size     		     greater than 0 bytes)                         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024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Frequently used test operators</a:t>
            </a:r>
            <a:endParaRPr lang="en-IN" sz="3200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973413"/>
              </p:ext>
            </p:extLst>
          </p:nvPr>
        </p:nvGraphicFramePr>
        <p:xfrm>
          <a:off x="755576" y="332656"/>
          <a:ext cx="8208912" cy="6454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</a:rPr>
                        <a:t>File Operators</a:t>
                      </a:r>
                      <a:endParaRPr lang="en-IN" sz="1800" b="1" dirty="0">
                        <a:solidFill>
                          <a:srgbClr val="0070C0"/>
                        </a:solidFill>
                        <a:effectLst/>
                        <a:latin typeface="Nimbus Roman No9 L"/>
                        <a:ea typeface="Nimbus Sans L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</a:rPr>
                        <a:t>                  Returns TRUE if</a:t>
                      </a:r>
                      <a:endParaRPr lang="en-IN" sz="1800" b="1" dirty="0">
                        <a:solidFill>
                          <a:srgbClr val="0070C0"/>
                        </a:solidFill>
                        <a:effectLst/>
                        <a:latin typeface="Nimbus Roman No9 L"/>
                        <a:ea typeface="Nimbus Sans L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2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	-d   file</a:t>
                      </a:r>
                      <a:endParaRPr lang="en-IN" sz="1800" dirty="0">
                        <a:effectLst/>
                        <a:latin typeface="Nimbus Roman No9 L"/>
                        <a:ea typeface="Nimbus Sans L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2"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file exists and is a directory</a:t>
                      </a:r>
                      <a:endParaRPr lang="en-IN" sz="1800" dirty="0">
                        <a:effectLst/>
                        <a:latin typeface="Nimbus Roman No9 L"/>
                        <a:ea typeface="Nimbus Sans L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2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	-f    file</a:t>
                      </a:r>
                      <a:endParaRPr lang="en-IN" sz="1800" dirty="0">
                        <a:effectLst/>
                        <a:latin typeface="Nimbus Roman No9 L"/>
                        <a:ea typeface="Nimbus Sans L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2"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file exists and is an ordinary file</a:t>
                      </a:r>
                      <a:endParaRPr lang="en-IN" sz="1800" dirty="0">
                        <a:effectLst/>
                        <a:latin typeface="Nimbus Roman No9 L"/>
                        <a:ea typeface="Nimbus Sans L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	-r    file</a:t>
                      </a:r>
                      <a:endParaRPr lang="en-IN" sz="1800" dirty="0">
                        <a:effectLst/>
                        <a:latin typeface="Nimbus Roman No9 L"/>
                        <a:ea typeface="Nimbus Sans L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2"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file exists and is readable</a:t>
                      </a:r>
                      <a:endParaRPr lang="en-IN" sz="1800" dirty="0">
                        <a:effectLst/>
                        <a:latin typeface="Nimbus Roman No9 L"/>
                        <a:ea typeface="Nimbus Sans L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2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	-w   file</a:t>
                      </a:r>
                      <a:endParaRPr lang="en-IN" sz="1800" dirty="0">
                        <a:effectLst/>
                        <a:latin typeface="Nimbus Roman No9 L"/>
                        <a:ea typeface="Nimbus Sans L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2"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file exists and is writable</a:t>
                      </a:r>
                      <a:endParaRPr lang="en-IN" sz="1800" dirty="0">
                        <a:effectLst/>
                        <a:latin typeface="Nimbus Roman No9 L"/>
                        <a:ea typeface="Nimbus Sans L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3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	-x    file</a:t>
                      </a:r>
                      <a:endParaRPr lang="en-IN" sz="1800" dirty="0">
                        <a:effectLst/>
                        <a:latin typeface="Nimbus Roman No9 L"/>
                        <a:ea typeface="Nimbus Sans L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2"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file exists and is executable</a:t>
                      </a:r>
                      <a:endParaRPr lang="en-IN" sz="1800" dirty="0">
                        <a:effectLst/>
                        <a:latin typeface="Nimbus Roman No9 L"/>
                        <a:ea typeface="Nimbus Sans L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2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	-s    file</a:t>
                      </a:r>
                      <a:endParaRPr lang="en-IN" sz="1800" dirty="0">
                        <a:effectLst/>
                        <a:latin typeface="Nimbus Roman No9 L"/>
                        <a:ea typeface="Nimbus Sans L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2"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file exists and its size is non-zero</a:t>
                      </a:r>
                      <a:endParaRPr lang="en-IN" sz="1800" dirty="0">
                        <a:effectLst/>
                        <a:latin typeface="Nimbus Roman No9 L"/>
                        <a:ea typeface="Nimbus Sans L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2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</a:rPr>
                        <a:t>	Integer Operators</a:t>
                      </a:r>
                      <a:endParaRPr lang="en-IN" sz="1800" b="1" dirty="0">
                        <a:solidFill>
                          <a:srgbClr val="0070C0"/>
                        </a:solidFill>
                        <a:effectLst/>
                        <a:latin typeface="Nimbus Roman No9 L"/>
                        <a:ea typeface="Nimbus Sans L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2" algn="l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</a:rPr>
                        <a:t>Returns TRUE if</a:t>
                      </a:r>
                      <a:endParaRPr lang="en-IN" sz="1800" b="1" dirty="0">
                        <a:solidFill>
                          <a:srgbClr val="0070C0"/>
                        </a:solidFill>
                        <a:effectLst/>
                        <a:latin typeface="Nimbus Roman No9 L"/>
                        <a:ea typeface="Nimbus Sans L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	int</a:t>
                      </a:r>
                      <a:r>
                        <a:rPr lang="en-US" sz="1800" baseline="-250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  -</a:t>
                      </a:r>
                      <a:r>
                        <a:rPr lang="en-US" sz="1800" dirty="0" err="1">
                          <a:effectLst/>
                        </a:rPr>
                        <a:t>eq</a:t>
                      </a:r>
                      <a:r>
                        <a:rPr lang="en-US" sz="1800" dirty="0">
                          <a:effectLst/>
                        </a:rPr>
                        <a:t>  int</a:t>
                      </a:r>
                      <a:r>
                        <a:rPr lang="en-US" sz="1800" baseline="-25000" dirty="0">
                          <a:effectLst/>
                        </a:rPr>
                        <a:t>2</a:t>
                      </a:r>
                      <a:endParaRPr lang="en-IN" sz="1800" dirty="0">
                        <a:effectLst/>
                        <a:latin typeface="Nimbus Roman No9 L"/>
                        <a:ea typeface="Nimbus Sans L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2"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int</a:t>
                      </a:r>
                      <a:r>
                        <a:rPr lang="en-US" sz="1800" baseline="-250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 is equal to int</a:t>
                      </a:r>
                      <a:r>
                        <a:rPr lang="en-US" sz="1800" baseline="-25000" dirty="0">
                          <a:effectLst/>
                        </a:rPr>
                        <a:t>2</a:t>
                      </a:r>
                      <a:endParaRPr lang="en-IN" sz="1800" dirty="0">
                        <a:effectLst/>
                        <a:latin typeface="Nimbus Roman No9 L"/>
                        <a:ea typeface="Nimbus Sans L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9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	int</a:t>
                      </a:r>
                      <a:r>
                        <a:rPr lang="en-US" sz="1800" baseline="-250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  -ne  int</a:t>
                      </a:r>
                      <a:r>
                        <a:rPr lang="en-US" sz="1800" baseline="-25000" dirty="0">
                          <a:effectLst/>
                        </a:rPr>
                        <a:t>2</a:t>
                      </a:r>
                      <a:endParaRPr lang="en-IN" sz="1800" dirty="0">
                        <a:effectLst/>
                        <a:latin typeface="Nimbus Roman No9 L"/>
                        <a:ea typeface="Nimbus Sans L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2"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int</a:t>
                      </a:r>
                      <a:r>
                        <a:rPr lang="en-US" sz="1800" baseline="-250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 is not equal to int</a:t>
                      </a:r>
                      <a:r>
                        <a:rPr lang="en-US" sz="1800" baseline="-25000" dirty="0">
                          <a:effectLst/>
                        </a:rPr>
                        <a:t>2</a:t>
                      </a:r>
                      <a:endParaRPr lang="en-IN" sz="1800" dirty="0">
                        <a:effectLst/>
                        <a:latin typeface="Nimbus Roman No9 L"/>
                        <a:ea typeface="Nimbus Sans L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2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	int</a:t>
                      </a:r>
                      <a:r>
                        <a:rPr lang="en-US" sz="1800" baseline="-250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  -</a:t>
                      </a:r>
                      <a:r>
                        <a:rPr lang="en-US" sz="1800" dirty="0" err="1">
                          <a:effectLst/>
                        </a:rPr>
                        <a:t>lt</a:t>
                      </a:r>
                      <a:r>
                        <a:rPr lang="en-US" sz="1800" dirty="0">
                          <a:effectLst/>
                        </a:rPr>
                        <a:t>    int</a:t>
                      </a:r>
                      <a:r>
                        <a:rPr lang="en-US" sz="1800" baseline="-25000" dirty="0">
                          <a:effectLst/>
                        </a:rPr>
                        <a:t>2</a:t>
                      </a:r>
                      <a:endParaRPr lang="en-IN" sz="1800" dirty="0">
                        <a:effectLst/>
                        <a:latin typeface="Nimbus Roman No9 L"/>
                        <a:ea typeface="Nimbus Sans L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2"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int</a:t>
                      </a:r>
                      <a:r>
                        <a:rPr lang="en-US" sz="1800" baseline="-250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 is less than int</a:t>
                      </a:r>
                      <a:r>
                        <a:rPr lang="en-US" sz="1800" baseline="-25000" dirty="0">
                          <a:effectLst/>
                        </a:rPr>
                        <a:t>2</a:t>
                      </a:r>
                      <a:endParaRPr lang="en-IN" sz="1800" dirty="0">
                        <a:effectLst/>
                        <a:latin typeface="Nimbus Roman No9 L"/>
                        <a:ea typeface="Nimbus Sans L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2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	int</a:t>
                      </a:r>
                      <a:r>
                        <a:rPr lang="en-US" sz="1800" baseline="-250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  -le   int</a:t>
                      </a:r>
                      <a:r>
                        <a:rPr lang="en-US" sz="1800" baseline="-25000" dirty="0">
                          <a:effectLst/>
                        </a:rPr>
                        <a:t>2</a:t>
                      </a:r>
                      <a:endParaRPr lang="en-IN" sz="1800" dirty="0">
                        <a:effectLst/>
                        <a:latin typeface="Nimbus Roman No9 L"/>
                        <a:ea typeface="Nimbus Sans L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2"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int</a:t>
                      </a:r>
                      <a:r>
                        <a:rPr lang="en-US" sz="1800" baseline="-250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 is less than or equal to int</a:t>
                      </a:r>
                      <a:r>
                        <a:rPr lang="en-US" sz="1800" baseline="-25000" dirty="0">
                          <a:effectLst/>
                        </a:rPr>
                        <a:t>2</a:t>
                      </a:r>
                      <a:endParaRPr lang="en-IN" sz="1800" dirty="0">
                        <a:effectLst/>
                        <a:latin typeface="Nimbus Roman No9 L"/>
                        <a:ea typeface="Nimbus Sans L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2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	int</a:t>
                      </a:r>
                      <a:r>
                        <a:rPr lang="en-US" sz="1800" baseline="-250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  -</a:t>
                      </a:r>
                      <a:r>
                        <a:rPr lang="en-US" sz="1800" dirty="0" err="1">
                          <a:effectLst/>
                        </a:rPr>
                        <a:t>gt</a:t>
                      </a:r>
                      <a:r>
                        <a:rPr lang="en-US" sz="1800" dirty="0">
                          <a:effectLst/>
                        </a:rPr>
                        <a:t>   int</a:t>
                      </a:r>
                      <a:r>
                        <a:rPr lang="en-US" sz="1800" baseline="-25000" dirty="0">
                          <a:effectLst/>
                        </a:rPr>
                        <a:t>2</a:t>
                      </a:r>
                      <a:endParaRPr lang="en-IN" sz="1800" dirty="0">
                        <a:effectLst/>
                        <a:latin typeface="Nimbus Roman No9 L"/>
                        <a:ea typeface="Nimbus Sans L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2"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int</a:t>
                      </a:r>
                      <a:r>
                        <a:rPr lang="en-US" sz="1800" baseline="-250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 is greater than int</a:t>
                      </a:r>
                      <a:r>
                        <a:rPr lang="en-US" sz="1800" baseline="-25000" dirty="0">
                          <a:effectLst/>
                        </a:rPr>
                        <a:t>2</a:t>
                      </a:r>
                      <a:endParaRPr lang="en-IN" sz="1800" dirty="0">
                        <a:effectLst/>
                        <a:latin typeface="Nimbus Roman No9 L"/>
                        <a:ea typeface="Nimbus Sans L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82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	int</a:t>
                      </a:r>
                      <a:r>
                        <a:rPr lang="en-US" sz="1800" baseline="-250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  -</a:t>
                      </a:r>
                      <a:r>
                        <a:rPr lang="en-US" sz="1800" dirty="0" err="1">
                          <a:effectLst/>
                        </a:rPr>
                        <a:t>ge</a:t>
                      </a:r>
                      <a:r>
                        <a:rPr lang="en-US" sz="1800" dirty="0">
                          <a:effectLst/>
                        </a:rPr>
                        <a:t>  int</a:t>
                      </a:r>
                      <a:r>
                        <a:rPr lang="en-US" sz="1800" baseline="-25000" dirty="0">
                          <a:effectLst/>
                        </a:rPr>
                        <a:t>2</a:t>
                      </a:r>
                      <a:endParaRPr lang="en-IN" sz="1800" dirty="0">
                        <a:effectLst/>
                        <a:latin typeface="Nimbus Roman No9 L"/>
                        <a:ea typeface="Nimbus Sans L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2"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int</a:t>
                      </a:r>
                      <a:r>
                        <a:rPr lang="en-US" sz="1800" baseline="-250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 is greater than or equal to int</a:t>
                      </a:r>
                      <a:r>
                        <a:rPr lang="en-US" sz="1800" baseline="-25000" dirty="0">
                          <a:effectLst/>
                        </a:rPr>
                        <a:t>2</a:t>
                      </a:r>
                      <a:endParaRPr lang="en-IN" sz="1800" dirty="0">
                        <a:effectLst/>
                        <a:latin typeface="Nimbus Roman No9 L"/>
                        <a:ea typeface="Nimbus Sans L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82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</a:rPr>
                        <a:t>	String Operators</a:t>
                      </a:r>
                      <a:endParaRPr lang="en-IN" sz="1800" b="1" dirty="0">
                        <a:solidFill>
                          <a:srgbClr val="0070C0"/>
                        </a:solidFill>
                        <a:effectLst/>
                        <a:latin typeface="Nimbus Roman No9 L"/>
                        <a:ea typeface="Nimbus Sans L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2" algn="l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</a:rPr>
                        <a:t>Returns TRUE if</a:t>
                      </a:r>
                      <a:endParaRPr lang="en-IN" sz="1800" b="1" dirty="0">
                        <a:solidFill>
                          <a:srgbClr val="0070C0"/>
                        </a:solidFill>
                        <a:effectLst/>
                        <a:latin typeface="Nimbus Roman No9 L"/>
                        <a:ea typeface="Nimbus Sans L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82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	string</a:t>
                      </a:r>
                      <a:r>
                        <a:rPr lang="en-US" sz="1800" baseline="-25000" dirty="0">
                          <a:effectLst/>
                        </a:rPr>
                        <a:t>1 </a:t>
                      </a:r>
                      <a:r>
                        <a:rPr lang="en-US" sz="1800" dirty="0">
                          <a:effectLst/>
                        </a:rPr>
                        <a:t> =  string</a:t>
                      </a:r>
                      <a:r>
                        <a:rPr lang="en-US" sz="1800" baseline="-25000" dirty="0">
                          <a:effectLst/>
                        </a:rPr>
                        <a:t>2</a:t>
                      </a:r>
                      <a:endParaRPr lang="en-IN" sz="1800" dirty="0">
                        <a:effectLst/>
                        <a:latin typeface="Nimbus Roman No9 L"/>
                        <a:ea typeface="Nimbus Sans L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2"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string</a:t>
                      </a:r>
                      <a:r>
                        <a:rPr lang="en-US" sz="1800" baseline="-250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 is equal to string</a:t>
                      </a:r>
                      <a:r>
                        <a:rPr lang="en-US" sz="1800" baseline="-25000" dirty="0">
                          <a:effectLst/>
                        </a:rPr>
                        <a:t>2</a:t>
                      </a:r>
                      <a:endParaRPr lang="en-IN" sz="1800" dirty="0">
                        <a:effectLst/>
                        <a:latin typeface="Nimbus Roman No9 L"/>
                        <a:ea typeface="Nimbus Sans L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82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	string</a:t>
                      </a:r>
                      <a:r>
                        <a:rPr lang="en-US" sz="1800" baseline="-250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  !=  string</a:t>
                      </a:r>
                      <a:r>
                        <a:rPr lang="en-US" sz="1800" baseline="-25000" dirty="0">
                          <a:effectLst/>
                        </a:rPr>
                        <a:t>2</a:t>
                      </a:r>
                      <a:endParaRPr lang="en-IN" sz="1800" dirty="0">
                        <a:effectLst/>
                        <a:latin typeface="Nimbus Roman No9 L"/>
                        <a:ea typeface="Nimbus Sans L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2"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string</a:t>
                      </a:r>
                      <a:r>
                        <a:rPr lang="en-US" sz="1800" baseline="-250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 is not equal to string</a:t>
                      </a:r>
                      <a:r>
                        <a:rPr lang="en-US" sz="1800" baseline="-25000" dirty="0">
                          <a:effectLst/>
                        </a:rPr>
                        <a:t>2</a:t>
                      </a:r>
                      <a:endParaRPr lang="en-IN" sz="1800" dirty="0">
                        <a:effectLst/>
                        <a:latin typeface="Nimbus Roman No9 L"/>
                        <a:ea typeface="Nimbus Sans L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82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	-n string  -z  string</a:t>
                      </a:r>
                      <a:endParaRPr lang="en-IN" sz="1800" dirty="0">
                        <a:effectLst/>
                        <a:latin typeface="Nimbus Roman No9 L"/>
                        <a:ea typeface="Nimbus Sans L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2"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string is null (and must be seen)</a:t>
                      </a:r>
                      <a:endParaRPr lang="en-IN" sz="1800" dirty="0">
                        <a:effectLst/>
                        <a:latin typeface="Nimbus Roman No9 L"/>
                        <a:ea typeface="Nimbus Sans L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82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</a:rPr>
                        <a:t>	Logical Operators</a:t>
                      </a:r>
                      <a:endParaRPr lang="en-IN" sz="1800" b="1" dirty="0">
                        <a:solidFill>
                          <a:srgbClr val="0070C0"/>
                        </a:solidFill>
                        <a:effectLst/>
                        <a:latin typeface="Nimbus Roman No9 L"/>
                        <a:ea typeface="Nimbus Sans L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2" algn="l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</a:rPr>
                        <a:t>Returns TRUE if</a:t>
                      </a:r>
                      <a:endParaRPr lang="en-IN" sz="1800" b="1" dirty="0">
                        <a:solidFill>
                          <a:srgbClr val="0070C0"/>
                        </a:solidFill>
                        <a:effectLst/>
                        <a:latin typeface="Nimbus Roman No9 L"/>
                        <a:ea typeface="Nimbus Sans L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782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	! </a:t>
                      </a:r>
                      <a:r>
                        <a:rPr lang="en-US" sz="1800" dirty="0" err="1">
                          <a:effectLst/>
                        </a:rPr>
                        <a:t>Expr</a:t>
                      </a:r>
                      <a:endParaRPr lang="en-IN" sz="1800" dirty="0">
                        <a:effectLst/>
                        <a:latin typeface="Nimbus Roman No9 L"/>
                        <a:ea typeface="Nimbus Sans L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2" algn="l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expr</a:t>
                      </a:r>
                      <a:r>
                        <a:rPr lang="en-US" sz="1800" dirty="0">
                          <a:effectLst/>
                        </a:rPr>
                        <a:t> is FALSE, otherwise returns TRUE</a:t>
                      </a:r>
                      <a:endParaRPr lang="en-IN" sz="1800" dirty="0">
                        <a:effectLst/>
                        <a:latin typeface="Nimbus Roman No9 L"/>
                        <a:ea typeface="Nimbus Sans L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782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	expr</a:t>
                      </a:r>
                      <a:r>
                        <a:rPr lang="en-US" sz="1800" baseline="-25000" dirty="0">
                          <a:effectLst/>
                        </a:rPr>
                        <a:t>1 </a:t>
                      </a:r>
                      <a:r>
                        <a:rPr lang="en-US" sz="1800" dirty="0">
                          <a:effectLst/>
                        </a:rPr>
                        <a:t> -o  expr</a:t>
                      </a:r>
                      <a:r>
                        <a:rPr lang="en-US" sz="1800" baseline="-25000" dirty="0">
                          <a:effectLst/>
                        </a:rPr>
                        <a:t>2</a:t>
                      </a:r>
                      <a:endParaRPr lang="en-IN" sz="1800" dirty="0">
                        <a:effectLst/>
                        <a:latin typeface="Nimbus Roman No9 L"/>
                        <a:ea typeface="Nimbus Sans L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2"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expr</a:t>
                      </a:r>
                      <a:r>
                        <a:rPr lang="en-US" sz="1800" baseline="-250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 is TRUE OR expr</a:t>
                      </a:r>
                      <a:r>
                        <a:rPr lang="en-US" sz="1800" baseline="-250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 is TRUE</a:t>
                      </a:r>
                      <a:endParaRPr lang="en-IN" sz="1800" dirty="0">
                        <a:effectLst/>
                        <a:latin typeface="Nimbus Roman No9 L"/>
                        <a:ea typeface="Nimbus Sans L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782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	expr</a:t>
                      </a:r>
                      <a:r>
                        <a:rPr lang="en-US" sz="1800" baseline="-250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  -a  expr</a:t>
                      </a:r>
                      <a:r>
                        <a:rPr lang="en-US" sz="1800" baseline="-25000" dirty="0">
                          <a:effectLst/>
                        </a:rPr>
                        <a:t>2</a:t>
                      </a:r>
                      <a:endParaRPr lang="en-IN" sz="1800" dirty="0">
                        <a:effectLst/>
                        <a:latin typeface="Nimbus Roman No9 L"/>
                        <a:ea typeface="Nimbus Sans L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2"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expr</a:t>
                      </a:r>
                      <a:r>
                        <a:rPr lang="en-US" sz="1800" baseline="-250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 is TRUE AND expr</a:t>
                      </a:r>
                      <a:r>
                        <a:rPr lang="en-US" sz="1800" baseline="-250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 is TRUE</a:t>
                      </a:r>
                      <a:endParaRPr lang="en-IN" sz="1800" dirty="0">
                        <a:effectLst/>
                        <a:latin typeface="Nimbus Roman No9 L"/>
                        <a:ea typeface="Nimbus Sans L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8823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562074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rgbClr val="FF0000"/>
                </a:solidFill>
              </a:rPr>
              <a:t>Logical Operators     :     &amp;&amp; and ||</a:t>
            </a:r>
            <a:br>
              <a:rPr lang="en-IN" sz="3600" dirty="0">
                <a:solidFill>
                  <a:srgbClr val="FF0000"/>
                </a:solidFill>
              </a:rPr>
            </a:b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5433467"/>
          </a:xfrm>
        </p:spPr>
        <p:txBody>
          <a:bodyPr/>
          <a:lstStyle/>
          <a:p>
            <a:pPr algn="just"/>
            <a:r>
              <a:rPr lang="en-US" dirty="0"/>
              <a:t>The</a:t>
            </a:r>
            <a:r>
              <a:rPr lang="en-US" dirty="0">
                <a:solidFill>
                  <a:srgbClr val="0070C0"/>
                </a:solidFill>
              </a:rPr>
              <a:t> &amp;&amp; </a:t>
            </a:r>
            <a:r>
              <a:rPr lang="en-US" dirty="0"/>
              <a:t>operator is used by the shell in the same sense as it is used in C. </a:t>
            </a:r>
          </a:p>
          <a:p>
            <a:pPr algn="just"/>
            <a:r>
              <a:rPr lang="en-US" dirty="0"/>
              <a:t>It combines two commands.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00B0F0"/>
                </a:solidFill>
              </a:rPr>
              <a:t>command1    &amp;&amp;   command2 </a:t>
            </a:r>
            <a:endParaRPr lang="en-IN" b="1" dirty="0">
              <a:solidFill>
                <a:srgbClr val="00B0F0"/>
              </a:solidFill>
            </a:endParaRPr>
          </a:p>
          <a:p>
            <a:pPr marL="0" indent="0" algn="just">
              <a:buNone/>
            </a:pPr>
            <a:r>
              <a:rPr lang="en-US" dirty="0"/>
              <a:t> execute command2  if command1 succeeds .</a:t>
            </a:r>
            <a:endParaRPr lang="en-IN" dirty="0"/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8482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404664"/>
            <a:ext cx="8229600" cy="4525963"/>
          </a:xfrm>
        </p:spPr>
        <p:txBody>
          <a:bodyPr/>
          <a:lstStyle/>
          <a:p>
            <a:pPr algn="just"/>
            <a:r>
              <a:rPr lang="en-US" dirty="0"/>
              <a:t>The</a:t>
            </a:r>
            <a:r>
              <a:rPr lang="en-US" dirty="0">
                <a:solidFill>
                  <a:srgbClr val="0070C0"/>
                </a:solidFill>
              </a:rPr>
              <a:t> || </a:t>
            </a:r>
            <a:r>
              <a:rPr lang="en-US" dirty="0"/>
              <a:t>operator is used by the shell in the same sense as it is used in C. </a:t>
            </a:r>
          </a:p>
          <a:p>
            <a:pPr algn="just"/>
            <a:r>
              <a:rPr lang="en-US" dirty="0"/>
              <a:t>It combines two commands.</a:t>
            </a:r>
            <a:endParaRPr lang="en-IN" dirty="0"/>
          </a:p>
          <a:p>
            <a:endParaRPr lang="en-IN" dirty="0"/>
          </a:p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</a:rPr>
              <a:t>command1    ||	   command2 </a:t>
            </a:r>
            <a:endParaRPr lang="en-IN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Executes command2 if command1 fails </a:t>
            </a:r>
            <a:endParaRPr lang="en-IN" dirty="0"/>
          </a:p>
          <a:p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8558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if  then</a:t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82453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if </a:t>
            </a:r>
            <a:r>
              <a:rPr lang="en-IN" dirty="0"/>
              <a:t>	expression                               </a:t>
            </a:r>
          </a:p>
          <a:p>
            <a:pPr marL="0" indent="0">
              <a:buNone/>
            </a:pPr>
            <a:r>
              <a:rPr lang="en-IN" dirty="0"/>
              <a:t> 	</a:t>
            </a:r>
            <a:r>
              <a:rPr lang="en-IN" dirty="0">
                <a:solidFill>
                  <a:srgbClr val="FF0000"/>
                </a:solidFill>
              </a:rPr>
              <a:t>then 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		command(s)                        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fi </a:t>
            </a:r>
          </a:p>
          <a:p>
            <a:pPr marL="0" indent="0">
              <a:buNone/>
            </a:pPr>
            <a:r>
              <a:rPr lang="en-IN" dirty="0"/>
              <a:t>If (expression)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stmt</a:t>
            </a:r>
            <a:r>
              <a:rPr lang="en-IN" dirty="0"/>
              <a:t>(s);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26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7052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	</a:t>
            </a:r>
            <a:r>
              <a:rPr lang="en-IN" dirty="0">
                <a:solidFill>
                  <a:srgbClr val="FF0000"/>
                </a:solidFill>
              </a:rPr>
              <a:t>if then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if     expression                               </a:t>
            </a:r>
          </a:p>
          <a:p>
            <a:pPr marL="0" indent="0">
              <a:buNone/>
            </a:pPr>
            <a:r>
              <a:rPr lang="en-IN" dirty="0"/>
              <a:t> then</a:t>
            </a:r>
          </a:p>
          <a:p>
            <a:pPr marL="0" indent="0">
              <a:buNone/>
            </a:pPr>
            <a:r>
              <a:rPr lang="en-IN" dirty="0"/>
              <a:t>	command(s)                          </a:t>
            </a:r>
          </a:p>
          <a:p>
            <a:pPr marL="0" indent="0">
              <a:buNone/>
            </a:pPr>
            <a:r>
              <a:rPr lang="en-IN" dirty="0"/>
              <a:t> else</a:t>
            </a:r>
          </a:p>
          <a:p>
            <a:pPr marL="0" indent="0">
              <a:buNone/>
            </a:pPr>
            <a:r>
              <a:rPr lang="en-IN" dirty="0"/>
              <a:t>	 command(s)                          </a:t>
            </a:r>
          </a:p>
          <a:p>
            <a:pPr marL="0" indent="0">
              <a:buNone/>
            </a:pPr>
            <a:r>
              <a:rPr lang="en-IN" dirty="0"/>
              <a:t> fi         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27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940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if then </a:t>
            </a:r>
            <a:r>
              <a:rPr lang="en-IN" dirty="0" err="1">
                <a:solidFill>
                  <a:srgbClr val="FF0000"/>
                </a:solidFill>
              </a:rPr>
              <a:t>elif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9046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2800" dirty="0"/>
              <a:t>if     expression1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800" dirty="0"/>
              <a:t>then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800" dirty="0"/>
              <a:t> 	command1(s)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800" dirty="0"/>
              <a:t> </a:t>
            </a:r>
            <a:r>
              <a:rPr lang="en-IN" sz="2800" dirty="0" err="1"/>
              <a:t>elif</a:t>
            </a:r>
            <a:r>
              <a:rPr lang="en-IN" sz="2800" dirty="0"/>
              <a:t>     expression2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800" dirty="0"/>
              <a:t> then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800" dirty="0"/>
              <a:t>	 command2(s)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800" dirty="0"/>
              <a:t> 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800" dirty="0"/>
              <a:t> 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800" dirty="0"/>
              <a:t>  .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800" dirty="0"/>
              <a:t>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800" dirty="0"/>
              <a:t>	</a:t>
            </a:r>
            <a:r>
              <a:rPr lang="en-IN" sz="2800" dirty="0" err="1"/>
              <a:t>commandn</a:t>
            </a:r>
            <a:r>
              <a:rPr lang="en-IN" sz="2800" dirty="0"/>
              <a:t>(s)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800" dirty="0"/>
              <a:t> fi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28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595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0466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case</a:t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237312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dirty="0"/>
              <a:t> </a:t>
            </a:r>
            <a:r>
              <a:rPr lang="en-IN" sz="7000" dirty="0">
                <a:solidFill>
                  <a:srgbClr val="FF0000"/>
                </a:solidFill>
              </a:rPr>
              <a:t>case</a:t>
            </a:r>
            <a:r>
              <a:rPr lang="en-IN" sz="7000" dirty="0"/>
              <a:t>  </a:t>
            </a:r>
            <a:r>
              <a:rPr lang="en-IN" sz="7000" i="1" dirty="0">
                <a:solidFill>
                  <a:srgbClr val="00B0F0"/>
                </a:solidFill>
              </a:rPr>
              <a:t>test-string </a:t>
            </a:r>
            <a:r>
              <a:rPr lang="en-IN" sz="7000" dirty="0"/>
              <a:t> </a:t>
            </a:r>
            <a:r>
              <a:rPr lang="en-IN" sz="7000" dirty="0">
                <a:solidFill>
                  <a:srgbClr val="FF0000"/>
                </a:solidFill>
              </a:rPr>
              <a:t>in</a:t>
            </a:r>
          </a:p>
          <a:p>
            <a:pPr marL="0" indent="0">
              <a:buNone/>
            </a:pPr>
            <a:r>
              <a:rPr lang="en-IN" sz="7000" dirty="0"/>
              <a:t>                         </a:t>
            </a:r>
          </a:p>
          <a:p>
            <a:pPr marL="0" indent="0">
              <a:buNone/>
            </a:pPr>
            <a:r>
              <a:rPr lang="en-IN" sz="7000" dirty="0"/>
              <a:t>                        pattern-1 ) 	command(s)    </a:t>
            </a:r>
          </a:p>
          <a:p>
            <a:pPr marL="0" indent="0">
              <a:buNone/>
            </a:pPr>
            <a:r>
              <a:rPr lang="en-IN" sz="7000" dirty="0"/>
              <a:t>			 ;;              </a:t>
            </a:r>
          </a:p>
          <a:p>
            <a:pPr marL="0" indent="0">
              <a:buNone/>
            </a:pPr>
            <a:r>
              <a:rPr lang="en-IN" sz="7000" dirty="0"/>
              <a:t>                        pattern-2 )	command(s)</a:t>
            </a:r>
          </a:p>
          <a:p>
            <a:pPr marL="0" indent="0">
              <a:buNone/>
            </a:pPr>
            <a:r>
              <a:rPr lang="en-IN" sz="7000" dirty="0"/>
              <a:t>			 ;;              </a:t>
            </a:r>
          </a:p>
          <a:p>
            <a:pPr marL="0" indent="0">
              <a:buNone/>
            </a:pPr>
            <a:r>
              <a:rPr lang="en-IN" sz="7000" dirty="0"/>
              <a:t>                        pattern-3 ) 	command(s)</a:t>
            </a:r>
          </a:p>
          <a:p>
            <a:pPr marL="0" indent="0">
              <a:buNone/>
            </a:pPr>
            <a:r>
              <a:rPr lang="en-IN" sz="7000" dirty="0"/>
              <a:t>			 ;;              </a:t>
            </a:r>
          </a:p>
          <a:p>
            <a:pPr marL="0" indent="0">
              <a:buNone/>
            </a:pPr>
            <a:r>
              <a:rPr lang="en-IN" sz="7000" dirty="0"/>
              <a:t>                        .                                      </a:t>
            </a:r>
          </a:p>
          <a:p>
            <a:pPr marL="0" indent="0">
              <a:buNone/>
            </a:pPr>
            <a:r>
              <a:rPr lang="en-IN" sz="7000" dirty="0"/>
              <a:t>                        .                                      </a:t>
            </a:r>
          </a:p>
          <a:p>
            <a:pPr marL="0" indent="0">
              <a:buNone/>
            </a:pPr>
            <a:r>
              <a:rPr lang="en-IN" sz="7000" dirty="0"/>
              <a:t>                        .                                      </a:t>
            </a:r>
          </a:p>
          <a:p>
            <a:pPr marL="0" indent="0">
              <a:buNone/>
            </a:pPr>
            <a:r>
              <a:rPr lang="en-IN" sz="7000" dirty="0"/>
              <a:t>                        *)          command(s)</a:t>
            </a:r>
          </a:p>
          <a:p>
            <a:pPr marL="0" indent="0">
              <a:buNone/>
            </a:pPr>
            <a:r>
              <a:rPr lang="en-IN" sz="7000" dirty="0"/>
              <a:t>			 ;;              </a:t>
            </a:r>
          </a:p>
          <a:p>
            <a:pPr marL="0" indent="0">
              <a:buNone/>
            </a:pPr>
            <a:r>
              <a:rPr lang="en-IN" sz="7000" dirty="0">
                <a:solidFill>
                  <a:srgbClr val="FF0000"/>
                </a:solidFill>
              </a:rPr>
              <a:t>                   </a:t>
            </a:r>
            <a:r>
              <a:rPr lang="en-IN" sz="7000" dirty="0" err="1">
                <a:solidFill>
                  <a:srgbClr val="FF0000"/>
                </a:solidFill>
              </a:rPr>
              <a:t>esac</a:t>
            </a:r>
            <a:r>
              <a:rPr lang="en-IN" sz="7000" dirty="0">
                <a:solidFill>
                  <a:srgbClr val="FF0000"/>
                </a:solidFill>
              </a:rPr>
              <a:t>               </a:t>
            </a:r>
            <a:r>
              <a:rPr lang="en-IN" sz="4500" dirty="0">
                <a:solidFill>
                  <a:srgbClr val="FF000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IN" sz="4500" dirty="0"/>
              <a:t> </a:t>
            </a:r>
          </a:p>
          <a:p>
            <a:pPr marL="0" indent="0" algn="just">
              <a:buNone/>
            </a:pPr>
            <a:r>
              <a:rPr lang="en-IN" sz="7400" dirty="0"/>
              <a:t>The case structure allows a multiple-branch decision mechanism. The path that is taken depends on a match between the </a:t>
            </a:r>
            <a:r>
              <a:rPr lang="en-IN" sz="7400" i="1" dirty="0">
                <a:solidFill>
                  <a:srgbClr val="00B0F0"/>
                </a:solidFill>
              </a:rPr>
              <a:t>test-string</a:t>
            </a:r>
            <a:r>
              <a:rPr lang="en-IN" sz="7400" dirty="0"/>
              <a:t> and one of the patterns.</a:t>
            </a:r>
          </a:p>
          <a:p>
            <a:pPr marL="0" indent="0" algn="just">
              <a:buNone/>
            </a:pPr>
            <a:endParaRPr lang="en-IN" sz="4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29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33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6632"/>
            <a:ext cx="8435280" cy="6552728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12800" b="1" dirty="0">
                <a:solidFill>
                  <a:srgbClr val="0070C0"/>
                </a:solidFill>
              </a:rPr>
              <a:t>Shell program can be characterized by: </a:t>
            </a:r>
            <a:endParaRPr lang="en-IN" sz="12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lvl="0" algn="just"/>
            <a:r>
              <a:rPr lang="en-US" sz="12000" dirty="0"/>
              <a:t>Consist of </a:t>
            </a:r>
            <a:r>
              <a:rPr lang="en-US" sz="12000" dirty="0">
                <a:solidFill>
                  <a:srgbClr val="FF0000"/>
                </a:solidFill>
              </a:rPr>
              <a:t>one </a:t>
            </a:r>
            <a:r>
              <a:rPr lang="en-US" sz="12000" dirty="0"/>
              <a:t>or </a:t>
            </a:r>
            <a:r>
              <a:rPr lang="en-US" sz="12000" dirty="0">
                <a:solidFill>
                  <a:srgbClr val="FF0000"/>
                </a:solidFill>
              </a:rPr>
              <a:t>more UNIX </a:t>
            </a:r>
            <a:r>
              <a:rPr lang="en-US" sz="12000" dirty="0"/>
              <a:t>commands </a:t>
            </a:r>
            <a:endParaRPr lang="en-IN" sz="12000" dirty="0"/>
          </a:p>
          <a:p>
            <a:pPr lvl="0" algn="just"/>
            <a:r>
              <a:rPr lang="en-US" sz="12000" dirty="0">
                <a:solidFill>
                  <a:srgbClr val="FF0000"/>
                </a:solidFill>
              </a:rPr>
              <a:t>Create</a:t>
            </a:r>
            <a:r>
              <a:rPr lang="en-US" sz="12000" dirty="0"/>
              <a:t> using  </a:t>
            </a:r>
            <a:r>
              <a:rPr lang="en-US" sz="12000" dirty="0">
                <a:solidFill>
                  <a:srgbClr val="FF0000"/>
                </a:solidFill>
              </a:rPr>
              <a:t>text editor </a:t>
            </a:r>
            <a:r>
              <a:rPr lang="en-US" sz="12000" dirty="0"/>
              <a:t>of your choice, e.g. vi or </a:t>
            </a:r>
            <a:r>
              <a:rPr lang="en-US" sz="12000" dirty="0" err="1"/>
              <a:t>emacs</a:t>
            </a:r>
            <a:r>
              <a:rPr lang="en-US" sz="12000" dirty="0"/>
              <a:t> </a:t>
            </a:r>
            <a:endParaRPr lang="en-IN" sz="12000" dirty="0"/>
          </a:p>
          <a:p>
            <a:pPr lvl="0" algn="just"/>
            <a:r>
              <a:rPr lang="en-US" sz="12000" dirty="0"/>
              <a:t>Executed just as </a:t>
            </a:r>
            <a:r>
              <a:rPr lang="en-US" sz="12000" dirty="0">
                <a:solidFill>
                  <a:srgbClr val="FF0000"/>
                </a:solidFill>
              </a:rPr>
              <a:t>shell commands </a:t>
            </a:r>
            <a:r>
              <a:rPr lang="en-US" sz="12000" dirty="0"/>
              <a:t>are, by typing the name of the program followed by the </a:t>
            </a:r>
            <a:r>
              <a:rPr lang="en-US" sz="12000" i="1" dirty="0"/>
              <a:t>[Enter]</a:t>
            </a:r>
            <a:r>
              <a:rPr lang="en-US" sz="12000" dirty="0"/>
              <a:t> key </a:t>
            </a:r>
            <a:endParaRPr lang="en-IN" sz="12000" dirty="0"/>
          </a:p>
          <a:p>
            <a:pPr lvl="0" algn="just"/>
            <a:r>
              <a:rPr lang="en-US" sz="12000" dirty="0"/>
              <a:t>As with other programming languages, the shell language has the functionality to allow </a:t>
            </a:r>
            <a:r>
              <a:rPr lang="en-US" sz="12000" dirty="0">
                <a:solidFill>
                  <a:srgbClr val="FF0000"/>
                </a:solidFill>
              </a:rPr>
              <a:t>input &amp; output, iteration, logical decision making, file creation </a:t>
            </a:r>
            <a:r>
              <a:rPr lang="en-US" sz="12000" dirty="0"/>
              <a:t>and</a:t>
            </a:r>
            <a:r>
              <a:rPr lang="en-US" sz="12000" dirty="0">
                <a:solidFill>
                  <a:srgbClr val="FF0000"/>
                </a:solidFill>
              </a:rPr>
              <a:t> deletion</a:t>
            </a:r>
          </a:p>
          <a:p>
            <a:pPr lvl="0" algn="just"/>
            <a:r>
              <a:rPr lang="en-US" sz="12000" dirty="0"/>
              <a:t>Shell programs are </a:t>
            </a:r>
            <a:r>
              <a:rPr lang="en-US" sz="12000" dirty="0">
                <a:solidFill>
                  <a:srgbClr val="FF0000"/>
                </a:solidFill>
              </a:rPr>
              <a:t>free format</a:t>
            </a:r>
            <a:r>
              <a:rPr lang="en-US" sz="12000" dirty="0"/>
              <a:t>, as long as the syntax of each shell command is correct. This means that blank lines, indentation and white space can be used freely. </a:t>
            </a:r>
            <a:endParaRPr lang="en-IN" sz="12000" dirty="0"/>
          </a:p>
          <a:p>
            <a:pPr algn="just"/>
            <a:endParaRPr lang="en-US" sz="11100" dirty="0"/>
          </a:p>
          <a:p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041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Loops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A loop involves repeating some portion of the program specified number of times.</a:t>
            </a:r>
          </a:p>
          <a:p>
            <a:pPr algn="just"/>
            <a:r>
              <a:rPr lang="en-US" dirty="0"/>
              <a:t>There are three methods by way of which we can</a:t>
            </a:r>
            <a:r>
              <a:rPr lang="en-US" dirty="0">
                <a:solidFill>
                  <a:srgbClr val="0070C0"/>
                </a:solidFill>
              </a:rPr>
              <a:t> repeat </a:t>
            </a:r>
            <a:r>
              <a:rPr lang="en-US" dirty="0"/>
              <a:t>a part of a program. </a:t>
            </a:r>
          </a:p>
          <a:p>
            <a:pPr algn="just"/>
            <a:r>
              <a:rPr lang="en-US" dirty="0"/>
              <a:t>They are:</a:t>
            </a:r>
          </a:p>
          <a:p>
            <a:pPr marL="2655888" lvl="4" indent="-514350">
              <a:buFont typeface="+mj-lt"/>
              <a:buAutoNum type="arabicPeriod"/>
            </a:pPr>
            <a:r>
              <a:rPr lang="en-US" sz="3600" dirty="0"/>
              <a:t>Using a</a:t>
            </a:r>
            <a:r>
              <a:rPr lang="en-US" sz="3600" dirty="0">
                <a:solidFill>
                  <a:srgbClr val="0070C0"/>
                </a:solidFill>
              </a:rPr>
              <a:t> for </a:t>
            </a:r>
            <a:r>
              <a:rPr lang="en-US" sz="3600" dirty="0"/>
              <a:t>loop</a:t>
            </a:r>
            <a:endParaRPr lang="en-IN" sz="3600" dirty="0"/>
          </a:p>
          <a:p>
            <a:pPr marL="2655888" lvl="4" indent="-514350">
              <a:buFont typeface="+mj-lt"/>
              <a:buAutoNum type="arabicPeriod"/>
            </a:pPr>
            <a:r>
              <a:rPr lang="en-US" sz="3600" dirty="0"/>
              <a:t>using a </a:t>
            </a:r>
            <a:r>
              <a:rPr lang="en-US" sz="3600" dirty="0">
                <a:solidFill>
                  <a:srgbClr val="0070C0"/>
                </a:solidFill>
              </a:rPr>
              <a:t>while</a:t>
            </a:r>
            <a:r>
              <a:rPr lang="en-US" sz="3600" dirty="0"/>
              <a:t> loop</a:t>
            </a:r>
            <a:endParaRPr lang="en-IN" sz="3600" dirty="0"/>
          </a:p>
          <a:p>
            <a:pPr marL="2655888" lvl="4" indent="-514350">
              <a:buFont typeface="+mj-lt"/>
              <a:buAutoNum type="arabicPeriod"/>
            </a:pPr>
            <a:r>
              <a:rPr lang="en-US" sz="3600" dirty="0"/>
              <a:t>using an </a:t>
            </a:r>
            <a:r>
              <a:rPr lang="en-US" sz="3600" dirty="0">
                <a:solidFill>
                  <a:srgbClr val="0070C0"/>
                </a:solidFill>
              </a:rPr>
              <a:t>until</a:t>
            </a:r>
            <a:r>
              <a:rPr lang="en-US" sz="3600" dirty="0"/>
              <a:t> loop</a:t>
            </a:r>
            <a:endParaRPr lang="en-IN" sz="3600" dirty="0"/>
          </a:p>
          <a:p>
            <a:pPr marL="0" indent="0" algn="just">
              <a:buNone/>
            </a:pPr>
            <a:endParaRPr lang="en-IN" dirty="0"/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30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0068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while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075240" cy="58052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while    </a:t>
            </a:r>
            <a:r>
              <a:rPr lang="en-IN" dirty="0"/>
              <a:t>expression                   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 do                                   </a:t>
            </a:r>
          </a:p>
          <a:p>
            <a:pPr marL="0" indent="0">
              <a:buNone/>
            </a:pPr>
            <a:r>
              <a:rPr lang="en-IN" dirty="0"/>
              <a:t>               command(s)                              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>
                <a:solidFill>
                  <a:srgbClr val="FF0000"/>
                </a:solidFill>
              </a:rPr>
              <a:t>done </a:t>
            </a:r>
          </a:p>
          <a:p>
            <a:pPr marL="0" indent="0">
              <a:buNone/>
            </a:pPr>
            <a:endParaRPr lang="en-I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</a:rPr>
              <a:t>Example:</a:t>
            </a:r>
            <a:r>
              <a:rPr lang="en-IN" b="1" dirty="0"/>
              <a:t>	</a:t>
            </a:r>
            <a:r>
              <a:rPr lang="en-IN" b="1" dirty="0">
                <a:solidFill>
                  <a:srgbClr val="00B0F0"/>
                </a:solidFill>
              </a:rPr>
              <a:t>Display Numbers from 1 to 10</a:t>
            </a:r>
          </a:p>
          <a:p>
            <a:pPr marL="0" indent="0">
              <a:buNone/>
            </a:pPr>
            <a:r>
              <a:rPr lang="en-IN" dirty="0"/>
              <a:t>		count=1</a:t>
            </a:r>
          </a:p>
          <a:p>
            <a:pPr marL="0" indent="0">
              <a:buNone/>
            </a:pPr>
            <a:r>
              <a:rPr lang="en-IN" dirty="0"/>
              <a:t>		while   test  $count  -le  10 </a:t>
            </a:r>
          </a:p>
          <a:p>
            <a:pPr marL="0" indent="0">
              <a:buNone/>
            </a:pPr>
            <a:r>
              <a:rPr lang="en-IN" dirty="0"/>
              <a:t>		do</a:t>
            </a:r>
          </a:p>
          <a:p>
            <a:pPr marL="0" indent="0">
              <a:buNone/>
            </a:pPr>
            <a:r>
              <a:rPr lang="en-IN" dirty="0"/>
              <a:t>        			echo $count</a:t>
            </a:r>
          </a:p>
          <a:p>
            <a:pPr marL="0" indent="0">
              <a:buNone/>
            </a:pPr>
            <a:r>
              <a:rPr lang="en-IN" dirty="0"/>
              <a:t>        			count=`</a:t>
            </a:r>
            <a:r>
              <a:rPr lang="en-IN" dirty="0" err="1"/>
              <a:t>expr</a:t>
            </a:r>
            <a:r>
              <a:rPr lang="en-IN" dirty="0"/>
              <a:t> $count + 1`</a:t>
            </a:r>
          </a:p>
          <a:p>
            <a:pPr marL="0" indent="0">
              <a:buNone/>
            </a:pPr>
            <a:r>
              <a:rPr lang="en-IN" dirty="0"/>
              <a:t>		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31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9659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until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80920" cy="56886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until  </a:t>
            </a:r>
            <a:r>
              <a:rPr lang="en-IN" dirty="0"/>
              <a:t>   expression                           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do</a:t>
            </a:r>
            <a:r>
              <a:rPr lang="en-IN" dirty="0"/>
              <a:t>                                     </a:t>
            </a:r>
          </a:p>
          <a:p>
            <a:pPr marL="0" indent="0">
              <a:buNone/>
            </a:pPr>
            <a:r>
              <a:rPr lang="en-IN" dirty="0"/>
              <a:t>            command(s)                              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done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</a:rPr>
              <a:t>Example:</a:t>
            </a:r>
            <a:r>
              <a:rPr lang="en-IN" b="1" dirty="0"/>
              <a:t>	</a:t>
            </a:r>
            <a:r>
              <a:rPr lang="en-IN" b="1" dirty="0">
                <a:solidFill>
                  <a:srgbClr val="00B0F0"/>
                </a:solidFill>
              </a:rPr>
              <a:t>Display Numbers from 1 to 10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		i=1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until  test $i  -</a:t>
            </a:r>
            <a:r>
              <a:rPr lang="en-US" dirty="0" err="1"/>
              <a:t>gt</a:t>
            </a:r>
            <a:r>
              <a:rPr lang="en-US" dirty="0"/>
              <a:t>  10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do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   				echo   $i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   				 i=`</a:t>
            </a:r>
            <a:r>
              <a:rPr lang="en-US" dirty="0" err="1"/>
              <a:t>expr</a:t>
            </a:r>
            <a:r>
              <a:rPr lang="en-US" dirty="0"/>
              <a:t> $i + 1`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done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32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985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for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392885"/>
            <a:ext cx="8229600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for</a:t>
            </a:r>
            <a:r>
              <a:rPr lang="en-IN" b="1" dirty="0"/>
              <a:t>  </a:t>
            </a:r>
            <a:r>
              <a:rPr lang="en-IN" i="1" dirty="0"/>
              <a:t> </a:t>
            </a:r>
            <a:r>
              <a:rPr lang="en-IN" i="1" dirty="0">
                <a:solidFill>
                  <a:srgbClr val="00B0F0"/>
                </a:solidFill>
              </a:rPr>
              <a:t>var</a:t>
            </a:r>
            <a:r>
              <a:rPr lang="en-IN" i="1" dirty="0"/>
              <a:t>  </a:t>
            </a:r>
            <a:r>
              <a:rPr lang="en-IN" b="1" dirty="0">
                <a:solidFill>
                  <a:srgbClr val="FF0000"/>
                </a:solidFill>
              </a:rPr>
              <a:t>in </a:t>
            </a:r>
            <a:r>
              <a:rPr lang="en-IN" dirty="0"/>
              <a:t> </a:t>
            </a:r>
            <a:r>
              <a:rPr lang="en-IN" i="1" dirty="0"/>
              <a:t> </a:t>
            </a:r>
            <a:r>
              <a:rPr lang="en-IN" i="1" dirty="0">
                <a:solidFill>
                  <a:srgbClr val="00B0F0"/>
                </a:solidFill>
              </a:rPr>
              <a:t>argument-list</a:t>
            </a:r>
            <a:r>
              <a:rPr lang="en-IN" dirty="0"/>
              <a:t>            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do</a:t>
            </a:r>
            <a:r>
              <a:rPr lang="en-IN" b="1" dirty="0"/>
              <a:t>          </a:t>
            </a:r>
            <a:r>
              <a:rPr lang="en-IN" dirty="0"/>
              <a:t>                           </a:t>
            </a:r>
          </a:p>
          <a:p>
            <a:pPr marL="0" indent="0">
              <a:buNone/>
            </a:pPr>
            <a:r>
              <a:rPr lang="en-IN" dirty="0"/>
              <a:t>          command(s)                              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done </a:t>
            </a:r>
          </a:p>
          <a:p>
            <a:pPr marL="0" indent="0">
              <a:buNone/>
            </a:pPr>
            <a:endParaRPr lang="en-US" b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Example :</a:t>
            </a:r>
          </a:p>
          <a:p>
            <a:pPr marL="0" indent="0">
              <a:buNone/>
            </a:pPr>
            <a:r>
              <a:rPr lang="en-US" dirty="0"/>
              <a:t>for  </a:t>
            </a:r>
            <a:r>
              <a:rPr lang="en-US" i="1" dirty="0" err="1">
                <a:solidFill>
                  <a:srgbClr val="00B0F0"/>
                </a:solidFill>
              </a:rPr>
              <a:t>var</a:t>
            </a:r>
            <a:r>
              <a:rPr lang="en-US" dirty="0"/>
              <a:t>  in   </a:t>
            </a:r>
            <a:r>
              <a:rPr lang="en-US" dirty="0" err="1"/>
              <a:t>jan</a:t>
            </a:r>
            <a:r>
              <a:rPr lang="en-US" dirty="0"/>
              <a:t>   1   Feb   2   March  3    4    15    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do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	echo  -e  "\n  </a:t>
            </a:r>
            <a:r>
              <a:rPr lang="en-US" dirty="0" err="1"/>
              <a:t>var</a:t>
            </a:r>
            <a:r>
              <a:rPr lang="en-US" dirty="0"/>
              <a:t> value is :  $</a:t>
            </a:r>
            <a:r>
              <a:rPr lang="en-US" dirty="0" err="1"/>
              <a:t>var</a:t>
            </a:r>
            <a:r>
              <a:rPr lang="en-US" dirty="0"/>
              <a:t> "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done</a:t>
            </a:r>
            <a:endParaRPr lang="en-IN" dirty="0"/>
          </a:p>
          <a:p>
            <a:pPr marL="0" indent="0">
              <a:buNone/>
            </a:pP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33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1138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Possible sources of argument-list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832648"/>
          </a:xfrm>
        </p:spPr>
        <p:txBody>
          <a:bodyPr/>
          <a:lstStyle/>
          <a:p>
            <a:pPr marL="0" indent="0">
              <a:buNone/>
            </a:pPr>
            <a:r>
              <a:rPr lang="en-IN" sz="4000" dirty="0">
                <a:solidFill>
                  <a:srgbClr val="00B0F0"/>
                </a:solidFill>
              </a:rPr>
              <a:t>1.	List from Variables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clear</a:t>
            </a:r>
          </a:p>
          <a:p>
            <a:pPr marL="0" indent="0">
              <a:buNone/>
            </a:pPr>
            <a:r>
              <a:rPr lang="en-IN" dirty="0"/>
              <a:t>for  </a:t>
            </a:r>
            <a:r>
              <a:rPr lang="en-IN" dirty="0" err="1"/>
              <a:t>var</a:t>
            </a:r>
            <a:r>
              <a:rPr lang="en-IN" dirty="0"/>
              <a:t> in  $HOME $LOGNAME          </a:t>
            </a:r>
          </a:p>
          <a:p>
            <a:pPr marL="0" indent="0">
              <a:buNone/>
            </a:pPr>
            <a:r>
              <a:rPr lang="en-IN" dirty="0"/>
              <a:t>do                                                          </a:t>
            </a:r>
          </a:p>
          <a:p>
            <a:pPr marL="0" indent="0">
              <a:buNone/>
            </a:pPr>
            <a:r>
              <a:rPr lang="en-IN" dirty="0"/>
              <a:t>            echo $</a:t>
            </a:r>
            <a:r>
              <a:rPr lang="en-IN" dirty="0" err="1"/>
              <a:t>var</a:t>
            </a:r>
            <a:r>
              <a:rPr lang="en-IN" dirty="0"/>
              <a:t>                   </a:t>
            </a:r>
          </a:p>
          <a:p>
            <a:pPr marL="0" indent="0">
              <a:buNone/>
            </a:pPr>
            <a:r>
              <a:rPr lang="en-IN" dirty="0"/>
              <a:t>done 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34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7324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B0F0"/>
                </a:solidFill>
              </a:rPr>
              <a:t>2.	List from Command Substitution</a:t>
            </a:r>
            <a:br>
              <a:rPr lang="en-IN" dirty="0">
                <a:solidFill>
                  <a:srgbClr val="00B0F0"/>
                </a:solidFill>
              </a:rPr>
            </a:b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sz="4200" dirty="0"/>
              <a:t>for  </a:t>
            </a:r>
            <a:r>
              <a:rPr lang="en-US" sz="4200" dirty="0" err="1"/>
              <a:t>var</a:t>
            </a:r>
            <a:r>
              <a:rPr lang="en-US" sz="4200" dirty="0"/>
              <a:t>  in  `</a:t>
            </a:r>
            <a:r>
              <a:rPr lang="en-US" sz="4200" dirty="0" err="1"/>
              <a:t>ls`</a:t>
            </a:r>
            <a:endParaRPr lang="en-IN" sz="4200" dirty="0"/>
          </a:p>
          <a:p>
            <a:pPr marL="0" indent="0">
              <a:buNone/>
            </a:pPr>
            <a:r>
              <a:rPr lang="en-US" sz="4200" dirty="0"/>
              <a:t>do</a:t>
            </a:r>
            <a:endParaRPr lang="en-IN" sz="4200" dirty="0"/>
          </a:p>
          <a:p>
            <a:pPr marL="0" indent="0">
              <a:buNone/>
            </a:pPr>
            <a:r>
              <a:rPr lang="en-US" sz="4200" dirty="0"/>
              <a:t>	echo  $</a:t>
            </a:r>
            <a:r>
              <a:rPr lang="en-US" sz="4200" dirty="0" err="1"/>
              <a:t>var</a:t>
            </a:r>
            <a:endParaRPr lang="en-IN" sz="4200" dirty="0"/>
          </a:p>
          <a:p>
            <a:pPr marL="0" indent="0">
              <a:buNone/>
            </a:pPr>
            <a:r>
              <a:rPr lang="en-US" sz="4200" dirty="0"/>
              <a:t>done</a:t>
            </a:r>
            <a:endParaRPr lang="en-IN" sz="42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35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0651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00B0F0"/>
                </a:solidFill>
              </a:rPr>
              <a:t>3.	List from Wild-Cards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4000" dirty="0"/>
              <a:t>for   var  in    *   </a:t>
            </a:r>
          </a:p>
          <a:p>
            <a:pPr marL="0" indent="0">
              <a:buNone/>
            </a:pPr>
            <a:r>
              <a:rPr lang="en-IN" sz="4000" dirty="0"/>
              <a:t>do                                                          </a:t>
            </a:r>
          </a:p>
          <a:p>
            <a:pPr marL="0" indent="0">
              <a:buNone/>
            </a:pPr>
            <a:r>
              <a:rPr lang="en-IN" sz="4000" dirty="0"/>
              <a:t>         echo $</a:t>
            </a:r>
            <a:r>
              <a:rPr lang="en-IN" sz="4000" dirty="0" err="1"/>
              <a:t>var</a:t>
            </a:r>
            <a:r>
              <a:rPr lang="en-IN" sz="4000" dirty="0"/>
              <a:t>                    </a:t>
            </a:r>
          </a:p>
          <a:p>
            <a:pPr marL="0" indent="0">
              <a:buNone/>
            </a:pPr>
            <a:r>
              <a:rPr lang="en-IN" sz="4000" dirty="0"/>
              <a:t>done 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36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39867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00B0F0"/>
                </a:solidFill>
              </a:rPr>
              <a:t>4.	List from Positional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4400" dirty="0"/>
              <a:t>for  </a:t>
            </a:r>
            <a:r>
              <a:rPr lang="en-IN" sz="4400" dirty="0" err="1"/>
              <a:t>var</a:t>
            </a:r>
            <a:r>
              <a:rPr lang="en-IN" sz="4400" dirty="0"/>
              <a:t>  in  $1  $2  $3  $4</a:t>
            </a:r>
          </a:p>
          <a:p>
            <a:pPr marL="0" indent="0">
              <a:buNone/>
            </a:pPr>
            <a:r>
              <a:rPr lang="en-IN" sz="4400" dirty="0"/>
              <a:t>do</a:t>
            </a:r>
          </a:p>
          <a:p>
            <a:pPr marL="0" indent="0">
              <a:buNone/>
            </a:pPr>
            <a:r>
              <a:rPr lang="en-IN" sz="4400" dirty="0"/>
              <a:t>            echo $</a:t>
            </a:r>
            <a:r>
              <a:rPr lang="en-IN" sz="4400" dirty="0" err="1"/>
              <a:t>var</a:t>
            </a:r>
            <a:endParaRPr lang="en-IN" sz="4400" dirty="0"/>
          </a:p>
          <a:p>
            <a:pPr marL="0" indent="0">
              <a:buNone/>
            </a:pPr>
            <a:r>
              <a:rPr lang="en-IN" sz="4400" dirty="0"/>
              <a:t>done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37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1059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en-US" sz="3600" dirty="0" err="1">
                <a:solidFill>
                  <a:srgbClr val="FF0000"/>
                </a:solidFill>
              </a:rPr>
              <a:t>basename</a:t>
            </a:r>
            <a:r>
              <a:rPr lang="en-US" sz="3600" dirty="0">
                <a:solidFill>
                  <a:srgbClr val="FF0000"/>
                </a:solidFill>
              </a:rPr>
              <a:t>: Changing Filename Extensions</a:t>
            </a:r>
            <a:br>
              <a:rPr lang="en-IN" sz="3600" b="1" dirty="0">
                <a:solidFill>
                  <a:srgbClr val="00B0F0"/>
                </a:solidFill>
              </a:rPr>
            </a:br>
            <a:endParaRPr lang="en-IN" sz="36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507288" cy="6264696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endParaRPr lang="en-US" sz="4000" dirty="0"/>
          </a:p>
          <a:p>
            <a:pPr marL="0" indent="0" algn="just">
              <a:buNone/>
            </a:pPr>
            <a:r>
              <a:rPr lang="en-US" sz="4000" dirty="0"/>
              <a:t>1.	</a:t>
            </a:r>
            <a:r>
              <a:rPr lang="en-US" sz="4600" dirty="0" err="1"/>
              <a:t>Basename</a:t>
            </a:r>
            <a:r>
              <a:rPr lang="en-US" sz="4600" dirty="0"/>
              <a:t> </a:t>
            </a:r>
            <a:r>
              <a:rPr lang="en-US" sz="4600" dirty="0">
                <a:solidFill>
                  <a:srgbClr val="0070C0"/>
                </a:solidFill>
              </a:rPr>
              <a:t>extracts</a:t>
            </a:r>
            <a:r>
              <a:rPr lang="en-US" sz="4600" dirty="0"/>
              <a:t> the  </a:t>
            </a:r>
            <a:r>
              <a:rPr lang="en-US" sz="4600" dirty="0">
                <a:solidFill>
                  <a:srgbClr val="0070C0"/>
                </a:solidFill>
              </a:rPr>
              <a:t>filename</a:t>
            </a:r>
            <a:r>
              <a:rPr lang="en-US" sz="4600" dirty="0"/>
              <a:t> from an 	absolute 	pathname. </a:t>
            </a:r>
            <a:endParaRPr lang="en-IN" sz="4600" b="1" u="sng" dirty="0"/>
          </a:p>
          <a:p>
            <a:pPr marL="0" indent="0" algn="just">
              <a:buNone/>
            </a:pPr>
            <a:r>
              <a:rPr lang="en-US" sz="4600" dirty="0"/>
              <a:t> 	$</a:t>
            </a:r>
            <a:r>
              <a:rPr lang="en-US" sz="4600" dirty="0" err="1"/>
              <a:t>basename</a:t>
            </a:r>
            <a:r>
              <a:rPr lang="en-US" sz="4600" dirty="0"/>
              <a:t>    /home/user1/test.pl</a:t>
            </a:r>
            <a:endParaRPr lang="en-IN" sz="4600" b="1" u="sng" dirty="0"/>
          </a:p>
          <a:p>
            <a:pPr marL="0" indent="0" algn="just">
              <a:buNone/>
            </a:pPr>
            <a:r>
              <a:rPr lang="en-US" sz="4600" dirty="0"/>
              <a:t>2.	</a:t>
            </a:r>
            <a:r>
              <a:rPr lang="en-US" sz="4600" dirty="0">
                <a:solidFill>
                  <a:srgbClr val="0070C0"/>
                </a:solidFill>
              </a:rPr>
              <a:t>Remove</a:t>
            </a:r>
            <a:r>
              <a:rPr lang="en-US" sz="4600" dirty="0"/>
              <a:t> </a:t>
            </a:r>
            <a:r>
              <a:rPr lang="en-US" sz="4600" dirty="0">
                <a:solidFill>
                  <a:srgbClr val="0070C0"/>
                </a:solidFill>
              </a:rPr>
              <a:t>second</a:t>
            </a:r>
            <a:r>
              <a:rPr lang="en-US" sz="4600" dirty="0"/>
              <a:t> argument from the first 	argument</a:t>
            </a:r>
            <a:endParaRPr lang="en-IN" sz="4600" b="1" u="sng" dirty="0"/>
          </a:p>
          <a:p>
            <a:pPr marL="0" indent="0" algn="just">
              <a:buNone/>
            </a:pPr>
            <a:r>
              <a:rPr lang="en-US" sz="4600" dirty="0"/>
              <a:t>	$</a:t>
            </a:r>
            <a:r>
              <a:rPr lang="en-US" sz="4600" dirty="0" err="1"/>
              <a:t>basename</a:t>
            </a:r>
            <a:r>
              <a:rPr lang="en-US" sz="4600" dirty="0"/>
              <a:t>    test2.doc    doc</a:t>
            </a:r>
            <a:endParaRPr lang="en-IN" sz="4000" b="1" u="sng" dirty="0"/>
          </a:p>
          <a:p>
            <a:pPr marL="0" indent="0" algn="just">
              <a:buNone/>
            </a:pPr>
            <a:r>
              <a:rPr lang="en-US" sz="4000" dirty="0"/>
              <a:t> </a:t>
            </a:r>
            <a:endParaRPr lang="en-IN" sz="4000" b="1" u="sng" dirty="0"/>
          </a:p>
          <a:p>
            <a:pPr marL="0" indent="0" algn="just">
              <a:buNone/>
            </a:pPr>
            <a:r>
              <a:rPr lang="en-US" sz="3800" dirty="0"/>
              <a:t> </a:t>
            </a:r>
            <a:r>
              <a:rPr lang="en-US" sz="3800" b="1" dirty="0">
                <a:solidFill>
                  <a:srgbClr val="00B0F0"/>
                </a:solidFill>
              </a:rPr>
              <a:t>Example:  Renaming filename extension from  .txt   to  .doc</a:t>
            </a:r>
            <a:endParaRPr lang="en-IN" sz="3800" b="1" u="sng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B0F0"/>
                </a:solidFill>
              </a:rPr>
              <a:t> </a:t>
            </a:r>
            <a:endParaRPr lang="en-IN" sz="3600" b="1" u="sng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4600" dirty="0"/>
              <a:t>for  file  in  *.txt</a:t>
            </a:r>
          </a:p>
          <a:p>
            <a:pPr marL="0" indent="0">
              <a:buNone/>
            </a:pPr>
            <a:r>
              <a:rPr lang="en-US" sz="4600" u="sng" dirty="0"/>
              <a:t>d</a:t>
            </a:r>
            <a:r>
              <a:rPr lang="en-US" sz="4600" dirty="0"/>
              <a:t>o</a:t>
            </a:r>
            <a:endParaRPr lang="en-IN" sz="4600" b="1" u="sng" dirty="0"/>
          </a:p>
          <a:p>
            <a:pPr marL="0" indent="0">
              <a:buNone/>
            </a:pPr>
            <a:r>
              <a:rPr lang="en-US" sz="4600" dirty="0"/>
              <a:t>      </a:t>
            </a:r>
            <a:r>
              <a:rPr lang="en-US" sz="4600" dirty="0" err="1"/>
              <a:t>leftname</a:t>
            </a:r>
            <a:r>
              <a:rPr lang="en-US" sz="4600" dirty="0"/>
              <a:t>=`</a:t>
            </a:r>
            <a:r>
              <a:rPr lang="en-US" sz="4600" dirty="0" err="1"/>
              <a:t>basename</a:t>
            </a:r>
            <a:r>
              <a:rPr lang="en-US" sz="4600" dirty="0"/>
              <a:t> $file  txt` </a:t>
            </a:r>
          </a:p>
          <a:p>
            <a:pPr marL="0" indent="0">
              <a:buNone/>
            </a:pPr>
            <a:r>
              <a:rPr lang="en-US" sz="4600" dirty="0"/>
              <a:t>      mv  $file   ${</a:t>
            </a:r>
            <a:r>
              <a:rPr lang="en-US" sz="4600" dirty="0" err="1"/>
              <a:t>leftname</a:t>
            </a:r>
            <a:r>
              <a:rPr lang="en-US" sz="4600" dirty="0"/>
              <a:t>}pdf</a:t>
            </a:r>
            <a:endParaRPr lang="en-IN" sz="4600" b="1" u="sng" dirty="0"/>
          </a:p>
          <a:p>
            <a:pPr marL="0" indent="0">
              <a:buNone/>
            </a:pPr>
            <a:r>
              <a:rPr lang="en-US" sz="4600" dirty="0"/>
              <a:t>done</a:t>
            </a:r>
            <a:endParaRPr lang="en-IN" sz="4600" b="1" u="sng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38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7999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47590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trap - interrupting a program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749" y="953544"/>
            <a:ext cx="8229600" cy="5767931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/>
              <a:t>$trap “command(s)” signals</a:t>
            </a:r>
            <a:endParaRPr lang="en-IN" sz="2800" dirty="0"/>
          </a:p>
          <a:p>
            <a:pPr algn="just"/>
            <a:r>
              <a:rPr lang="en-US" sz="2800" dirty="0"/>
              <a:t>This command tells the shell to execute commands whenever it receives one of the signals listed in signals. The listed signals can be specified by name or number.</a:t>
            </a:r>
          </a:p>
          <a:p>
            <a:pPr algn="just"/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39</a:t>
            </a:fld>
            <a:endParaRPr lang="en-IN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645716"/>
              </p:ext>
            </p:extLst>
          </p:nvPr>
        </p:nvGraphicFramePr>
        <p:xfrm>
          <a:off x="755575" y="3645024"/>
          <a:ext cx="7632849" cy="2566013"/>
        </p:xfrm>
        <a:graphic>
          <a:graphicData uri="http://schemas.openxmlformats.org/drawingml/2006/table">
            <a:tbl>
              <a:tblPr/>
              <a:tblGrid>
                <a:gridCol w="1584177">
                  <a:extLst>
                    <a:ext uri="{9D8B030D-6E8A-4147-A177-3AD203B41FA5}">
                      <a16:colId xmlns:a16="http://schemas.microsoft.com/office/drawing/2014/main" val="14994868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2766435"/>
                    </a:ext>
                  </a:extLst>
                </a:gridCol>
                <a:gridCol w="4752528">
                  <a:extLst>
                    <a:ext uri="{9D8B030D-6E8A-4147-A177-3AD203B41FA5}">
                      <a16:colId xmlns:a16="http://schemas.microsoft.com/office/drawing/2014/main" val="2598395686"/>
                    </a:ext>
                  </a:extLst>
                </a:gridCol>
              </a:tblGrid>
              <a:tr h="2453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Nimbus Sans L"/>
                          <a:cs typeface="Lucidasans"/>
                        </a:rPr>
                        <a:t>Signal number</a:t>
                      </a:r>
                      <a:endParaRPr lang="en-IN" sz="1700" dirty="0">
                        <a:solidFill>
                          <a:srgbClr val="C00000"/>
                        </a:solidFill>
                        <a:effectLst/>
                        <a:latin typeface="Nimbus Roman No9 L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Nimbus Sans L"/>
                          <a:cs typeface="Lucidasans"/>
                        </a:rPr>
                        <a:t>Signal name</a:t>
                      </a:r>
                      <a:endParaRPr lang="en-IN" sz="1700" dirty="0">
                        <a:solidFill>
                          <a:srgbClr val="C00000"/>
                        </a:solidFill>
                        <a:effectLst/>
                        <a:latin typeface="Nimbus Roman No9 L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Nimbus Sans L"/>
                          <a:cs typeface="Lucidasans"/>
                        </a:rPr>
                        <a:t>Generated for</a:t>
                      </a:r>
                      <a:endParaRPr lang="en-IN" sz="1700" dirty="0">
                        <a:solidFill>
                          <a:srgbClr val="C00000"/>
                        </a:solidFill>
                        <a:effectLst/>
                        <a:latin typeface="Nimbus Roman No9 L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887815"/>
                  </a:ext>
                </a:extLst>
              </a:tr>
              <a:tr h="2453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Nimbus Sans L"/>
                          <a:cs typeface="Lucidasans"/>
                        </a:rPr>
                        <a:t>0</a:t>
                      </a:r>
                      <a:endParaRPr lang="en-IN" sz="1700" dirty="0">
                        <a:effectLst/>
                        <a:latin typeface="Nimbus Roman No9 L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Nimbus Sans L"/>
                          <a:cs typeface="Lucidasans"/>
                        </a:rPr>
                        <a:t>EXIT</a:t>
                      </a:r>
                      <a:endParaRPr lang="en-IN" sz="1700" dirty="0">
                        <a:effectLst/>
                        <a:latin typeface="Nimbus Roman No9 L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Nimbus Sans L"/>
                          <a:cs typeface="Lucidasans"/>
                        </a:rPr>
                        <a:t>Exit from the shell</a:t>
                      </a:r>
                      <a:endParaRPr lang="en-IN" sz="1700">
                        <a:effectLst/>
                        <a:latin typeface="Nimbus Roman No9 L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630653"/>
                  </a:ext>
                </a:extLst>
              </a:tr>
              <a:tr h="2453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Nimbus Sans L"/>
                          <a:cs typeface="Lucidasans"/>
                        </a:rPr>
                        <a:t>1</a:t>
                      </a:r>
                      <a:endParaRPr lang="en-IN" sz="1700" dirty="0">
                        <a:effectLst/>
                        <a:latin typeface="Nimbus Roman No9 L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Nimbus Sans L"/>
                          <a:cs typeface="Lucidasans"/>
                        </a:rPr>
                        <a:t>HUP</a:t>
                      </a:r>
                      <a:endParaRPr lang="en-IN" sz="1700" dirty="0">
                        <a:effectLst/>
                        <a:latin typeface="Nimbus Roman No9 L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Nimbus Sans L"/>
                          <a:cs typeface="Lucidasans"/>
                        </a:rPr>
                        <a:t>Hang-up</a:t>
                      </a:r>
                      <a:endParaRPr lang="en-IN" sz="1700">
                        <a:effectLst/>
                        <a:latin typeface="Nimbus Roman No9 L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057070"/>
                  </a:ext>
                </a:extLst>
              </a:tr>
              <a:tr h="2453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Nimbus Sans L"/>
                          <a:cs typeface="Lucidasans"/>
                        </a:rPr>
                        <a:t>2</a:t>
                      </a:r>
                      <a:endParaRPr lang="en-IN" sz="1700">
                        <a:effectLst/>
                        <a:latin typeface="Nimbus Roman No9 L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Nimbus Sans L"/>
                          <a:cs typeface="Lucidasans"/>
                        </a:rPr>
                        <a:t>INT</a:t>
                      </a:r>
                      <a:endParaRPr lang="en-IN" sz="1700" dirty="0">
                        <a:effectLst/>
                        <a:latin typeface="Nimbus Roman No9 L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Nimbus Sans L"/>
                          <a:cs typeface="Lucidasans"/>
                        </a:rPr>
                        <a:t>Interrupt – Example Delete key, ^c  </a:t>
                      </a:r>
                      <a:endParaRPr lang="en-IN" sz="1700" dirty="0">
                        <a:effectLst/>
                        <a:latin typeface="Nimbus Roman No9 L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604323"/>
                  </a:ext>
                </a:extLst>
              </a:tr>
              <a:tr h="2453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Nimbus Sans L"/>
                          <a:cs typeface="Lucidasans"/>
                        </a:rPr>
                        <a:t>3</a:t>
                      </a:r>
                      <a:endParaRPr lang="en-IN" sz="1700">
                        <a:effectLst/>
                        <a:latin typeface="Nimbus Roman No9 L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Nimbus Sans L"/>
                          <a:cs typeface="Lucidasans"/>
                        </a:rPr>
                        <a:t>QUIT</a:t>
                      </a:r>
                      <a:endParaRPr lang="en-IN" sz="1700">
                        <a:effectLst/>
                        <a:latin typeface="Nimbus Roman No9 L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Nimbus Sans L"/>
                          <a:cs typeface="Lucidasans"/>
                        </a:rPr>
                        <a:t>Quit</a:t>
                      </a:r>
                      <a:endParaRPr lang="en-IN" sz="1700" dirty="0">
                        <a:effectLst/>
                        <a:latin typeface="Nimbus Roman No9 L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019463"/>
                  </a:ext>
                </a:extLst>
              </a:tr>
              <a:tr h="2453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Nimbus Sans L"/>
                          <a:cs typeface="Lucidasans"/>
                        </a:rPr>
                        <a:t>6</a:t>
                      </a:r>
                      <a:endParaRPr lang="en-IN" sz="1700">
                        <a:effectLst/>
                        <a:latin typeface="Nimbus Roman No9 L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Nimbus Sans L"/>
                          <a:cs typeface="Lucidasans"/>
                        </a:rPr>
                        <a:t>ABRT</a:t>
                      </a:r>
                      <a:endParaRPr lang="en-IN" sz="1700">
                        <a:effectLst/>
                        <a:latin typeface="Nimbus Roman No9 L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Nimbus Sans L"/>
                          <a:cs typeface="Lucidasans"/>
                        </a:rPr>
                        <a:t>Abort</a:t>
                      </a:r>
                      <a:endParaRPr lang="en-IN" sz="1700" dirty="0">
                        <a:effectLst/>
                        <a:latin typeface="Nimbus Roman No9 L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388407"/>
                  </a:ext>
                </a:extLst>
              </a:tr>
              <a:tr h="2453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Nimbus Sans L"/>
                          <a:cs typeface="Lucidasans"/>
                        </a:rPr>
                        <a:t>9</a:t>
                      </a:r>
                      <a:endParaRPr lang="en-IN" sz="1700">
                        <a:effectLst/>
                        <a:latin typeface="Nimbus Roman No9 L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Nimbus Sans L"/>
                          <a:cs typeface="Lucidasans"/>
                        </a:rPr>
                        <a:t>KILL</a:t>
                      </a:r>
                      <a:endParaRPr lang="en-IN" sz="1700">
                        <a:effectLst/>
                        <a:latin typeface="Nimbus Roman No9 L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Nimbus Sans L"/>
                          <a:cs typeface="Lucidasans"/>
                        </a:rPr>
                        <a:t>Kill</a:t>
                      </a:r>
                      <a:endParaRPr lang="en-IN" sz="1700" dirty="0">
                        <a:effectLst/>
                        <a:latin typeface="Nimbus Roman No9 L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006118"/>
                  </a:ext>
                </a:extLst>
              </a:tr>
              <a:tr h="2453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Nimbus Sans L"/>
                          <a:cs typeface="Lucidasans"/>
                        </a:rPr>
                        <a:t>14</a:t>
                      </a:r>
                      <a:endParaRPr lang="en-IN" sz="1700">
                        <a:effectLst/>
                        <a:latin typeface="Nimbus Roman No9 L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Nimbus Sans L"/>
                          <a:cs typeface="Lucidasans"/>
                        </a:rPr>
                        <a:t>ALRM</a:t>
                      </a:r>
                      <a:endParaRPr lang="en-IN" sz="1700" dirty="0">
                        <a:effectLst/>
                        <a:latin typeface="Nimbus Roman No9 L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Nimbus Sans L"/>
                          <a:cs typeface="Lucidasans"/>
                        </a:rPr>
                        <a:t>Alarm timeout</a:t>
                      </a:r>
                      <a:endParaRPr lang="en-IN" sz="1700" dirty="0">
                        <a:effectLst/>
                        <a:latin typeface="Nimbus Roman No9 L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825821"/>
                  </a:ext>
                </a:extLst>
              </a:tr>
              <a:tr h="3333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Nimbus Sans L"/>
                          <a:cs typeface="Lucidasans"/>
                        </a:rPr>
                        <a:t>15</a:t>
                      </a:r>
                      <a:endParaRPr lang="en-IN" sz="1700">
                        <a:effectLst/>
                        <a:latin typeface="Nimbus Roman No9 L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Nimbus Sans L"/>
                          <a:cs typeface="Lucidasans"/>
                        </a:rPr>
                        <a:t>TERM</a:t>
                      </a:r>
                      <a:endParaRPr lang="en-IN" sz="1700">
                        <a:effectLst/>
                        <a:latin typeface="Nimbus Roman No9 L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Nimbus Sans L"/>
                          <a:cs typeface="Lucidasans"/>
                        </a:rPr>
                        <a:t>Software termination signal(sent by kill by default)</a:t>
                      </a:r>
                      <a:endParaRPr lang="en-IN" sz="1700" dirty="0">
                        <a:effectLst/>
                        <a:latin typeface="Nimbus Roman No9 L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39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93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Example 1</a:t>
            </a:r>
            <a:endParaRPr lang="en-IN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6166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Creating the Shell Program </a:t>
            </a:r>
          </a:p>
          <a:p>
            <a:pPr marL="0" indent="0">
              <a:buNone/>
            </a:pPr>
            <a:r>
              <a:rPr lang="en-US" dirty="0"/>
              <a:t>$vi   first.sh</a:t>
            </a:r>
          </a:p>
          <a:p>
            <a:pPr marL="0" indent="0">
              <a:buNone/>
            </a:pPr>
            <a:r>
              <a:rPr lang="en-IN" dirty="0"/>
              <a:t>	           # This is a comment</a:t>
            </a:r>
          </a:p>
          <a:p>
            <a:pPr marL="0" indent="0">
              <a:buNone/>
            </a:pPr>
            <a:r>
              <a:rPr lang="en-US" dirty="0"/>
              <a:t>	           echo "Hello World“</a:t>
            </a:r>
          </a:p>
          <a:p>
            <a:pPr algn="just"/>
            <a:r>
              <a:rPr lang="en-US" dirty="0"/>
              <a:t>save and exit the editor program , run the Program.</a:t>
            </a:r>
          </a:p>
          <a:p>
            <a:r>
              <a:rPr lang="en-US" dirty="0">
                <a:solidFill>
                  <a:srgbClr val="FF0000"/>
                </a:solidFill>
              </a:rPr>
              <a:t>Executing Shell Program  </a:t>
            </a:r>
          </a:p>
          <a:p>
            <a:pPr marL="0" indent="0">
              <a:buNone/>
            </a:pPr>
            <a:r>
              <a:rPr lang="en-US" dirty="0"/>
              <a:t>	1.	$</a:t>
            </a:r>
            <a:r>
              <a:rPr lang="en-US" dirty="0" err="1"/>
              <a:t>sh</a:t>
            </a:r>
            <a:r>
              <a:rPr lang="en-US" dirty="0"/>
              <a:t>   first.sh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Hello World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28933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47590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trap - continue</a:t>
            </a:r>
            <a:endParaRPr lang="en-IN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017" y="588419"/>
            <a:ext cx="8229600" cy="576793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* </a:t>
            </a:r>
            <a:r>
              <a:rPr lang="en-US" b="1" dirty="0"/>
              <a:t>Trap with  commands and signals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$trap “ls; echo hello” 2 3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Executes ls &amp; echo on signals  2 or 3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Trap with no arguments - prints a list of the current trap assignments.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b="1" dirty="0"/>
              <a:t>$trap </a:t>
            </a:r>
            <a:endParaRPr lang="en-IN" b="1" dirty="0"/>
          </a:p>
          <a:p>
            <a:pPr marL="0" indent="0">
              <a:buNone/>
            </a:pPr>
            <a:r>
              <a:rPr lang="en-US" dirty="0"/>
              <a:t>trap – ‘ ls ; echo hello‘ SIGINT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trap – ‘ ls ; echo hello‘ SIGQUIT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$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40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70763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47590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trap - interrupting a program</a:t>
            </a:r>
            <a:endParaRPr lang="en-IN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017" y="588419"/>
            <a:ext cx="8229600" cy="5767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* trap </a:t>
            </a:r>
            <a:r>
              <a:rPr lang="en-US" dirty="0" err="1"/>
              <a:t>signls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$trap signals       </a:t>
            </a:r>
            <a:r>
              <a:rPr lang="en-US" dirty="0"/>
              <a:t>	Ignores signals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$trap  2			Ignores signal 2 </a:t>
            </a:r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41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69033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Here Document (&lt;&lt; Operator)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6365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It allows a shell script to get its input from the same file that holds the script. Data used this way is said to be in a here document. To create a ‘here document’, we need to use the operator &lt;&lt;. Any command using standard input can also have the input from a here document. The here document symbol (&lt;&lt;) followed by the data, and a delimiter (the terminating string).</a:t>
            </a:r>
            <a:endParaRPr lang="en-IN" dirty="0"/>
          </a:p>
          <a:p>
            <a:pPr marL="0" indent="0" algn="just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 algn="just">
              <a:buNone/>
            </a:pPr>
            <a:r>
              <a:rPr lang="en-US" dirty="0"/>
              <a:t>$</a:t>
            </a:r>
            <a:r>
              <a:rPr lang="en-US" dirty="0" err="1"/>
              <a:t>wc</a:t>
            </a:r>
            <a:r>
              <a:rPr lang="en-US" dirty="0"/>
              <a:t> &lt;&lt;EOF</a:t>
            </a:r>
            <a:endParaRPr lang="en-IN" dirty="0"/>
          </a:p>
          <a:p>
            <a:pPr marL="0" indent="0" algn="just">
              <a:buNone/>
            </a:pPr>
            <a:r>
              <a:rPr lang="en-US" dirty="0"/>
              <a:t>&gt;this is for testing here document, the terminator will be EOF</a:t>
            </a:r>
            <a:endParaRPr lang="en-IN" dirty="0"/>
          </a:p>
          <a:p>
            <a:pPr algn="just"/>
            <a:r>
              <a:rPr lang="en-US" dirty="0"/>
              <a:t>We will now get output of the command as number of lines, words, characters till first occurrence of the EOF symbol in the script.       </a:t>
            </a:r>
          </a:p>
          <a:p>
            <a:pPr algn="just"/>
            <a:r>
              <a:rPr lang="en-US" b="1" dirty="0"/>
              <a:t>Note:</a:t>
            </a:r>
            <a:r>
              <a:rPr lang="en-US" dirty="0"/>
              <a:t> We can use any string as a terminator.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42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8491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Here Document …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4243"/>
            <a:ext cx="8229600" cy="566365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u="sng" dirty="0">
                <a:solidFill>
                  <a:srgbClr val="FF0000"/>
                </a:solidFill>
              </a:rPr>
              <a:t>pat.sh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echo enter pat</a:t>
            </a:r>
            <a:endParaRPr lang="en-IN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read pat</a:t>
            </a:r>
            <a:endParaRPr lang="en-IN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echo enter file</a:t>
            </a:r>
            <a:endParaRPr lang="en-IN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read file</a:t>
            </a:r>
            <a:endParaRPr lang="en-IN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greap</a:t>
            </a:r>
            <a:r>
              <a:rPr lang="en-US" dirty="0"/>
              <a:t> $pat  $file</a:t>
            </a:r>
            <a:endParaRPr lang="en-IN" dirty="0"/>
          </a:p>
          <a:p>
            <a:pPr algn="just">
              <a:spcBef>
                <a:spcPts val="0"/>
              </a:spcBef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43</a:t>
            </a:fld>
            <a:endParaRPr lang="en-IN" dirty="0"/>
          </a:p>
        </p:txBody>
      </p:sp>
      <p:sp>
        <p:nvSpPr>
          <p:cNvPr id="6" name="Text Box 1"/>
          <p:cNvSpPr txBox="1"/>
          <p:nvPr/>
        </p:nvSpPr>
        <p:spPr>
          <a:xfrm>
            <a:off x="344216" y="3717032"/>
            <a:ext cx="8280920" cy="2614250"/>
          </a:xfrm>
          <a:prstGeom prst="rect">
            <a:avLst/>
          </a:prstGeom>
          <a:solidFill>
            <a:sysClr val="window" lastClr="FFFFFF"/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Without Here Document   With Here Document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$</a:t>
            </a:r>
            <a:r>
              <a:rPr kumimoji="0" lang="en-IN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sh</a:t>
            </a: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 pat.sh          	$</a:t>
            </a:r>
            <a:r>
              <a:rPr kumimoji="0" lang="en-IN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sh</a:t>
            </a: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 pat.sh &lt;&lt;E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enter pat			&gt;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cse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cse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				&gt;stud.dat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enter file			&gt;E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stud.dat</a:t>
            </a: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			enter pat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………				enter file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………				……….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Nimbus Roman No9 L"/>
              <a:ea typeface="Nimbus Sans L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2737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14" y="188640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Debugging Shell Scripts with set -x</a:t>
            </a:r>
            <a:endParaRPr lang="en-IN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35662"/>
          </a:xfrm>
        </p:spPr>
        <p:txBody>
          <a:bodyPr/>
          <a:lstStyle/>
          <a:p>
            <a:pPr algn="just"/>
            <a:r>
              <a:rPr lang="en-US" dirty="0"/>
              <a:t>Apart from assigning values to positional parameters, set serves as a useful debugging tool with its –x option.</a:t>
            </a:r>
          </a:p>
          <a:p>
            <a:pPr algn="just"/>
            <a:r>
              <a:rPr lang="en-US" dirty="0"/>
              <a:t>When used inside a script (or even at the $ prompt), it echoes each statement on the terminal, preceded by a + as it is executed.</a:t>
            </a:r>
          </a:p>
          <a:p>
            <a:pPr algn="just"/>
            <a:r>
              <a:rPr lang="en-US" dirty="0"/>
              <a:t>Debug by placing set –x at the beginning of a script</a:t>
            </a:r>
          </a:p>
          <a:p>
            <a:pPr algn="just"/>
            <a:r>
              <a:rPr lang="en-US" dirty="0"/>
              <a:t>set +x  turns off set -x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44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48374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14" y="188640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3566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The bigger script can be divided into small modules / functions, this will give us more readability and easy maintenance. </a:t>
            </a:r>
          </a:p>
          <a:p>
            <a:pPr algn="just"/>
            <a:r>
              <a:rPr lang="en-IN" dirty="0"/>
              <a:t>A function consisting of a group of statements which are executed together as a bunch. </a:t>
            </a:r>
          </a:p>
          <a:p>
            <a:pPr algn="just"/>
            <a:r>
              <a:rPr lang="en-IN" dirty="0"/>
              <a:t>A shell function/s must precede the statements that call it. The return statement, when present, returns a value representing the success or failure of a function. This is an optional.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45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36652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14" y="116632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The syntax of function definition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35662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IN" dirty="0"/>
              <a:t>1. a single line :</a:t>
            </a:r>
          </a:p>
          <a:p>
            <a:pPr algn="just"/>
            <a:endParaRPr lang="en-IN" dirty="0"/>
          </a:p>
          <a:p>
            <a:pPr marL="0" indent="0" algn="just">
              <a:buNone/>
            </a:pPr>
            <a:r>
              <a:rPr lang="en-IN" sz="3400" dirty="0" err="1"/>
              <a:t>fname</a:t>
            </a:r>
            <a:r>
              <a:rPr lang="en-IN" sz="3400" dirty="0"/>
              <a:t> ( ) { command1 ; command2 ; ...  </a:t>
            </a:r>
            <a:r>
              <a:rPr lang="en-IN" sz="3400" dirty="0" err="1"/>
              <a:t>commandn</a:t>
            </a:r>
            <a:r>
              <a:rPr lang="en-IN" sz="3400" dirty="0"/>
              <a:t> ; }</a:t>
            </a:r>
          </a:p>
          <a:p>
            <a:pPr marL="0" indent="0" algn="just">
              <a:buNone/>
            </a:pPr>
            <a:endParaRPr lang="en-IN" sz="3400" dirty="0"/>
          </a:p>
          <a:p>
            <a:pPr marL="0" indent="0" algn="just">
              <a:buNone/>
            </a:pPr>
            <a:r>
              <a:rPr lang="en-IN" dirty="0"/>
              <a:t>2. Split across multiple lines: 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dirty="0"/>
              <a:t>             </a:t>
            </a:r>
            <a:r>
              <a:rPr lang="en-IN" dirty="0" err="1"/>
              <a:t>fname</a:t>
            </a:r>
            <a:r>
              <a:rPr lang="en-IN" dirty="0"/>
              <a:t> ( ) { </a:t>
            </a:r>
          </a:p>
          <a:p>
            <a:pPr marL="0" indent="0" algn="just">
              <a:buNone/>
            </a:pPr>
            <a:r>
              <a:rPr lang="en-IN" dirty="0"/>
              <a:t>	   		command1</a:t>
            </a:r>
          </a:p>
          <a:p>
            <a:pPr marL="0" indent="0" algn="just">
              <a:buNone/>
            </a:pPr>
            <a:r>
              <a:rPr lang="en-IN" dirty="0"/>
              <a:t>	   		command2</a:t>
            </a:r>
          </a:p>
          <a:p>
            <a:pPr marL="0" indent="0" algn="just">
              <a:buNone/>
            </a:pPr>
            <a:r>
              <a:rPr lang="en-IN" dirty="0"/>
              <a:t>	                          ………….</a:t>
            </a:r>
          </a:p>
          <a:p>
            <a:pPr marL="0" indent="0" algn="just">
              <a:buNone/>
            </a:pPr>
            <a:r>
              <a:rPr lang="en-IN" dirty="0"/>
              <a:t>	 		</a:t>
            </a:r>
            <a:r>
              <a:rPr lang="en-IN" dirty="0" err="1"/>
              <a:t>commandn</a:t>
            </a:r>
            <a:endParaRPr lang="en-IN" dirty="0"/>
          </a:p>
          <a:p>
            <a:pPr marL="0" indent="0" algn="just">
              <a:buNone/>
            </a:pPr>
            <a:r>
              <a:rPr lang="en-IN" dirty="0"/>
              <a:t>                                 </a:t>
            </a:r>
          </a:p>
          <a:p>
            <a:pPr marL="0" indent="0" algn="just">
              <a:buNone/>
            </a:pPr>
            <a:r>
              <a:rPr lang="en-IN" dirty="0"/>
              <a:t>   		}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46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04496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14" y="116632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Example1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356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/>
              <a:t>If we wish to create a function to indicate the number of users on the system at a given time, we can do something like: </a:t>
            </a:r>
          </a:p>
          <a:p>
            <a:pPr marL="0" indent="0" algn="just">
              <a:buNone/>
            </a:pPr>
            <a:r>
              <a:rPr lang="en-IN" dirty="0"/>
              <a:t>	</a:t>
            </a:r>
          </a:p>
          <a:p>
            <a:pPr marL="0" indent="0" algn="just">
              <a:buNone/>
            </a:pPr>
            <a:r>
              <a:rPr lang="en-IN" dirty="0"/>
              <a:t>$ </a:t>
            </a:r>
            <a:r>
              <a:rPr lang="en-IN" dirty="0" err="1"/>
              <a:t>usernum</a:t>
            </a:r>
            <a:r>
              <a:rPr lang="en-IN" dirty="0"/>
              <a:t>( ) { who | </a:t>
            </a:r>
            <a:r>
              <a:rPr lang="en-IN" dirty="0" err="1"/>
              <a:t>wc</a:t>
            </a:r>
            <a:r>
              <a:rPr lang="en-IN" dirty="0"/>
              <a:t> -l ; } 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dirty="0"/>
              <a:t>The function is then run (or invoked) as follows: 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dirty="0"/>
              <a:t>$</a:t>
            </a:r>
            <a:r>
              <a:rPr lang="en-IN" dirty="0" err="1"/>
              <a:t>usernum</a:t>
            </a:r>
            <a:r>
              <a:rPr lang="en-IN" dirty="0"/>
              <a:t> </a:t>
            </a:r>
          </a:p>
          <a:p>
            <a:pPr marL="0" indent="0" algn="just">
              <a:buNone/>
            </a:pPr>
            <a:r>
              <a:rPr lang="en-IN" dirty="0"/>
              <a:t>9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47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4827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14" y="116632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Example2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3566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N" dirty="0"/>
              <a:t>Functions can also be split across multiple lines either from the command line or from within shell scripts. </a:t>
            </a:r>
          </a:p>
          <a:p>
            <a:pPr marL="0" indent="0" algn="just">
              <a:buNone/>
            </a:pPr>
            <a:r>
              <a:rPr lang="en-IN" dirty="0"/>
              <a:t>	</a:t>
            </a:r>
          </a:p>
          <a:p>
            <a:pPr marL="0" indent="0" algn="just">
              <a:buNone/>
            </a:pPr>
            <a:r>
              <a:rPr lang="en-IN" dirty="0"/>
              <a:t>$ </a:t>
            </a:r>
            <a:r>
              <a:rPr lang="en-IN" dirty="0" err="1"/>
              <a:t>usernum</a:t>
            </a:r>
            <a:r>
              <a:rPr lang="en-IN" dirty="0"/>
              <a:t>( ) {</a:t>
            </a:r>
          </a:p>
          <a:p>
            <a:pPr marL="0" indent="0" algn="just">
              <a:buNone/>
            </a:pPr>
            <a:r>
              <a:rPr lang="en-IN" dirty="0"/>
              <a:t>&gt;  who | </a:t>
            </a:r>
            <a:r>
              <a:rPr lang="en-IN" dirty="0" err="1"/>
              <a:t>wc</a:t>
            </a:r>
            <a:r>
              <a:rPr lang="en-IN" dirty="0"/>
              <a:t> -l </a:t>
            </a:r>
          </a:p>
          <a:p>
            <a:pPr marL="0" indent="0" algn="just">
              <a:buNone/>
            </a:pPr>
            <a:r>
              <a:rPr lang="en-IN" dirty="0"/>
              <a:t>&gt;  } 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dirty="0"/>
              <a:t>The function is then run (or invoked) as follows: 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dirty="0"/>
              <a:t>$</a:t>
            </a:r>
            <a:r>
              <a:rPr lang="en-IN" dirty="0" err="1"/>
              <a:t>usernum</a:t>
            </a:r>
            <a:r>
              <a:rPr lang="en-IN" dirty="0"/>
              <a:t> </a:t>
            </a:r>
          </a:p>
          <a:p>
            <a:pPr marL="0" indent="0" algn="just">
              <a:buNone/>
            </a:pPr>
            <a:r>
              <a:rPr lang="en-IN" dirty="0"/>
              <a:t>9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48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99152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14" y="116632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Example3 : program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79296" cy="57356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/>
              <a:t>Functions can also be split across multiple lines either from the command line or from within shell scripts. </a:t>
            </a:r>
          </a:p>
          <a:p>
            <a:pPr marL="0" indent="0" algn="just">
              <a:buNone/>
            </a:pPr>
            <a:r>
              <a:rPr lang="en-IN" sz="2800" dirty="0"/>
              <a:t>fun()</a:t>
            </a:r>
          </a:p>
          <a:p>
            <a:pPr marL="0" indent="0" algn="just">
              <a:buNone/>
            </a:pPr>
            <a:r>
              <a:rPr lang="en-IN" sz="2800" dirty="0"/>
              <a:t>{</a:t>
            </a:r>
          </a:p>
          <a:p>
            <a:pPr marL="0" indent="0" algn="just">
              <a:buNone/>
            </a:pPr>
            <a:r>
              <a:rPr lang="en-IN" sz="2800" dirty="0"/>
              <a:t>  echo "number of files are"</a:t>
            </a:r>
          </a:p>
          <a:p>
            <a:pPr marL="0" indent="0" algn="just">
              <a:buNone/>
            </a:pPr>
            <a:r>
              <a:rPr lang="en-IN" sz="2800" dirty="0"/>
              <a:t>  ls | </a:t>
            </a:r>
            <a:r>
              <a:rPr lang="en-IN" sz="2800" dirty="0" err="1"/>
              <a:t>wc</a:t>
            </a:r>
            <a:r>
              <a:rPr lang="en-IN" sz="2800" dirty="0"/>
              <a:t> -w</a:t>
            </a:r>
          </a:p>
          <a:p>
            <a:pPr marL="0" indent="0" algn="just">
              <a:buNone/>
            </a:pPr>
            <a:r>
              <a:rPr lang="en-IN" sz="2800" dirty="0"/>
              <a:t>}</a:t>
            </a:r>
          </a:p>
          <a:p>
            <a:pPr marL="0" indent="0" algn="just">
              <a:buNone/>
            </a:pPr>
            <a:r>
              <a:rPr lang="en-IN" sz="2800" dirty="0"/>
              <a:t>echo "calling function ..."</a:t>
            </a:r>
          </a:p>
          <a:p>
            <a:pPr marL="0" indent="0" algn="just">
              <a:buNone/>
            </a:pPr>
            <a:r>
              <a:rPr lang="en-IN" sz="2800" dirty="0"/>
              <a:t>fun</a:t>
            </a:r>
          </a:p>
          <a:p>
            <a:pPr marL="0" indent="0" algn="just">
              <a:buNone/>
            </a:pPr>
            <a:endParaRPr lang="en-IN" sz="2800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49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33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2 .              </a:t>
            </a:r>
            <a:r>
              <a:rPr lang="en-US" sz="4000" dirty="0"/>
              <a:t>$</a:t>
            </a:r>
            <a:r>
              <a:rPr lang="en-US" sz="4000" dirty="0" err="1"/>
              <a:t>chmod</a:t>
            </a:r>
            <a:r>
              <a:rPr lang="en-US" sz="4000" dirty="0"/>
              <a:t>    </a:t>
            </a:r>
            <a:r>
              <a:rPr lang="en-US" sz="4000" dirty="0" err="1"/>
              <a:t>u+x</a:t>
            </a:r>
            <a:r>
              <a:rPr lang="en-US" sz="4000" dirty="0"/>
              <a:t>    first.sh</a:t>
            </a:r>
          </a:p>
          <a:p>
            <a:pPr marL="1714500" lvl="4" indent="0">
              <a:spcBef>
                <a:spcPts val="0"/>
              </a:spcBef>
              <a:buNone/>
            </a:pPr>
            <a:endParaRPr lang="en-IN" sz="4000" dirty="0"/>
          </a:p>
          <a:p>
            <a:pPr marL="1714500" lvl="4" indent="0">
              <a:spcBef>
                <a:spcPts val="0"/>
              </a:spcBef>
              <a:buNone/>
            </a:pPr>
            <a:r>
              <a:rPr lang="en-IN" sz="4000" dirty="0"/>
              <a:t>$./first.sh</a:t>
            </a:r>
          </a:p>
          <a:p>
            <a:pPr marL="1714500" lvl="4" indent="0">
              <a:spcBef>
                <a:spcPts val="0"/>
              </a:spcBef>
              <a:buNone/>
            </a:pPr>
            <a:r>
              <a:rPr lang="en-IN" sz="4000" dirty="0"/>
              <a:t>Hello World</a:t>
            </a:r>
            <a:r>
              <a:rPr lang="en-IN" sz="7200" dirty="0"/>
              <a:t>  </a:t>
            </a:r>
          </a:p>
          <a:p>
            <a:pPr marL="0" indent="0">
              <a:buNone/>
            </a:pPr>
            <a:r>
              <a:rPr lang="en-IN" i="1" dirty="0"/>
              <a:t> </a:t>
            </a:r>
          </a:p>
          <a:p>
            <a:pPr marL="0" indent="0">
              <a:buNone/>
            </a:pPr>
            <a:endParaRPr lang="en-IN" i="1" dirty="0"/>
          </a:p>
          <a:p>
            <a:pPr marL="0" indent="0" algn="just">
              <a:buNone/>
            </a:pPr>
            <a:r>
              <a:rPr lang="en-IN" i="1" dirty="0"/>
              <a:t> </a:t>
            </a:r>
            <a:r>
              <a:rPr lang="en-IN" i="1" dirty="0">
                <a:solidFill>
                  <a:srgbClr val="FF0000"/>
                </a:solidFill>
              </a:rPr>
              <a:t>Note: </a:t>
            </a:r>
            <a:r>
              <a:rPr lang="en-IN" i="1" dirty="0"/>
              <a:t>Very first</a:t>
            </a:r>
            <a:r>
              <a:rPr lang="en-IN" dirty="0"/>
              <a:t> line of the file starts with,              </a:t>
            </a:r>
          </a:p>
          <a:p>
            <a:pPr marL="0" indent="0" algn="just">
              <a:buNone/>
            </a:pPr>
            <a:r>
              <a:rPr lang="en-IN" dirty="0"/>
              <a:t>	#! /bin/</a:t>
            </a:r>
            <a:r>
              <a:rPr lang="en-IN" dirty="0" err="1"/>
              <a:t>sh</a:t>
            </a:r>
            <a:r>
              <a:rPr lang="en-IN" dirty="0"/>
              <a:t>          </a:t>
            </a:r>
          </a:p>
          <a:p>
            <a:pPr marL="0" indent="0" algn="just">
              <a:buNone/>
            </a:pPr>
            <a:r>
              <a:rPr lang="en-US" dirty="0"/>
              <a:t>	Its an interpreter line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15363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14" y="116632"/>
            <a:ext cx="8229600" cy="34605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Function with Arguments 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79296" cy="57356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800" dirty="0"/>
              <a:t>fun()</a:t>
            </a:r>
          </a:p>
          <a:p>
            <a:pPr marL="0" indent="0" algn="just">
              <a:buNone/>
            </a:pPr>
            <a:r>
              <a:rPr lang="en-IN" sz="2800" dirty="0"/>
              <a:t>{</a:t>
            </a:r>
          </a:p>
          <a:p>
            <a:pPr marL="0" indent="0" algn="just">
              <a:buNone/>
            </a:pPr>
            <a:r>
              <a:rPr lang="en-IN" sz="2800" dirty="0"/>
              <a:t>…….</a:t>
            </a:r>
          </a:p>
          <a:p>
            <a:pPr marL="0" indent="0" algn="just">
              <a:buNone/>
            </a:pPr>
            <a:r>
              <a:rPr lang="en-IN" sz="2800" dirty="0"/>
              <a:t>}</a:t>
            </a:r>
          </a:p>
          <a:p>
            <a:pPr marL="0" indent="0" algn="just">
              <a:buNone/>
            </a:pPr>
            <a:endParaRPr lang="en-IN" sz="2800" dirty="0"/>
          </a:p>
          <a:p>
            <a:pPr marL="0" indent="0" algn="just">
              <a:buNone/>
            </a:pPr>
            <a:r>
              <a:rPr lang="en-IN" sz="2800" b="1" dirty="0"/>
              <a:t>calling function </a:t>
            </a:r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r>
              <a:rPr lang="pt-BR" sz="2800" dirty="0">
                <a:solidFill>
                  <a:srgbClr val="00B0F0"/>
                </a:solidFill>
              </a:rPr>
              <a:t>fun_name param1 param2 param3…</a:t>
            </a:r>
            <a:endParaRPr lang="en-IN" sz="2800" dirty="0">
              <a:solidFill>
                <a:srgbClr val="00B0F0"/>
              </a:solidFill>
            </a:endParaRP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50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90321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14" y="116632"/>
            <a:ext cx="8229600" cy="34605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Function with Arguments --example 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856984" cy="5735662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IN" sz="2800" dirty="0"/>
              <a:t>fun()</a:t>
            </a:r>
          </a:p>
          <a:p>
            <a:pPr marL="0" indent="0" algn="just">
              <a:buNone/>
            </a:pPr>
            <a:r>
              <a:rPr lang="en-IN" sz="2800" dirty="0"/>
              <a:t>{</a:t>
            </a:r>
          </a:p>
          <a:p>
            <a:pPr marL="0" indent="0" algn="just">
              <a:buNone/>
            </a:pPr>
            <a:r>
              <a:rPr lang="en-IN" sz="2800" dirty="0"/>
              <a:t>  echo -e "\</a:t>
            </a:r>
            <a:r>
              <a:rPr lang="en-IN" sz="2800" dirty="0" err="1"/>
              <a:t>nFirst</a:t>
            </a:r>
            <a:r>
              <a:rPr lang="en-IN" sz="2800" dirty="0"/>
              <a:t> argument is : $1 \n Second argument is : $2\n"</a:t>
            </a:r>
          </a:p>
          <a:p>
            <a:pPr marL="0" indent="0" algn="just">
              <a:buNone/>
            </a:pPr>
            <a:r>
              <a:rPr lang="en-IN" sz="2800" dirty="0"/>
              <a:t>}</a:t>
            </a:r>
          </a:p>
          <a:p>
            <a:pPr marL="0" indent="0" algn="just">
              <a:buNone/>
            </a:pPr>
            <a:r>
              <a:rPr lang="en-I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 20 34   </a:t>
            </a:r>
            <a:r>
              <a:rPr lang="en-IN" sz="2800" dirty="0"/>
              <a:t># Invoke the function with two arguments 20 ,34</a:t>
            </a:r>
          </a:p>
          <a:p>
            <a:pPr marL="0" indent="0" algn="just">
              <a:buNone/>
            </a:pPr>
            <a:r>
              <a:rPr lang="en-I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 fir sec </a:t>
            </a:r>
            <a:r>
              <a:rPr lang="en-IN" sz="2800" dirty="0"/>
              <a:t># Invoke the function with two </a:t>
            </a:r>
            <a:r>
              <a:rPr lang="en-IN" sz="2800" dirty="0" err="1"/>
              <a:t>args</a:t>
            </a:r>
            <a:r>
              <a:rPr lang="en-IN" sz="2800" dirty="0"/>
              <a:t> fir and sec</a:t>
            </a:r>
          </a:p>
          <a:p>
            <a:pPr marL="0" indent="0" algn="just">
              <a:buNone/>
            </a:pPr>
            <a:endParaRPr lang="en-IN" sz="2800" dirty="0"/>
          </a:p>
          <a:p>
            <a:pPr marL="0" indent="0" algn="just">
              <a:buNone/>
            </a:pPr>
            <a:r>
              <a:rPr lang="en-IN" sz="3000" dirty="0"/>
              <a:t>$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funarg.sh</a:t>
            </a:r>
          </a:p>
          <a:p>
            <a:pPr marL="0" indent="0" algn="just">
              <a:buNone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First argument is : 20 </a:t>
            </a:r>
          </a:p>
          <a:p>
            <a:pPr marL="0" indent="0" algn="just">
              <a:buNone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Second argument is : 34</a:t>
            </a:r>
          </a:p>
          <a:p>
            <a:pPr marL="0" indent="0" algn="just">
              <a:buNone/>
            </a:pPr>
            <a:endParaRPr lang="en-I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First argument is : fir </a:t>
            </a:r>
            <a:endParaRPr lang="en-IN" sz="2000" dirty="0">
              <a:effectLst/>
              <a:latin typeface="Courier New" panose="02070309020205020404" pitchFamily="49" charset="0"/>
              <a:ea typeface="Nimbus Sans L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Second argument is : sec</a:t>
            </a:r>
            <a:endParaRPr lang="en-IN" sz="2000" dirty="0">
              <a:effectLst/>
              <a:latin typeface="Courier New" panose="02070309020205020404" pitchFamily="49" charset="0"/>
              <a:ea typeface="Nimbus Sans L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n-IN" sz="2800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51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90129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14" y="116632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Function with Return value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35662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To return , we have to use the echo command.</a:t>
            </a:r>
          </a:p>
          <a:p>
            <a:pPr algn="just"/>
            <a:endParaRPr lang="en-IN" dirty="0"/>
          </a:p>
          <a:p>
            <a:pPr marL="0" indent="0" algn="just">
              <a:buNone/>
            </a:pPr>
            <a:r>
              <a:rPr lang="en-IN" dirty="0" err="1"/>
              <a:t>fname</a:t>
            </a:r>
            <a:r>
              <a:rPr lang="en-IN" dirty="0"/>
              <a:t>( ) 	{     </a:t>
            </a:r>
          </a:p>
          <a:p>
            <a:pPr marL="0" indent="0" algn="just">
              <a:buNone/>
            </a:pPr>
            <a:r>
              <a:rPr lang="en-IN" dirty="0"/>
              <a:t>			command1</a:t>
            </a:r>
          </a:p>
          <a:p>
            <a:pPr marL="0" indent="0" algn="just">
              <a:buNone/>
            </a:pPr>
            <a:r>
              <a:rPr lang="en-IN" dirty="0"/>
              <a:t>			command2</a:t>
            </a:r>
          </a:p>
          <a:p>
            <a:pPr marL="0" indent="0" algn="just">
              <a:buNone/>
            </a:pPr>
            <a:r>
              <a:rPr lang="en-IN" dirty="0"/>
              <a:t>			      .</a:t>
            </a:r>
          </a:p>
          <a:p>
            <a:pPr marL="0" indent="0" algn="just">
              <a:buNone/>
            </a:pPr>
            <a:r>
              <a:rPr lang="en-IN" dirty="0"/>
              <a:t>		                  .</a:t>
            </a:r>
          </a:p>
          <a:p>
            <a:pPr marL="0" indent="0" algn="just">
              <a:buNone/>
            </a:pPr>
            <a:r>
              <a:rPr lang="en-IN" dirty="0"/>
              <a:t>			 </a:t>
            </a:r>
            <a:r>
              <a:rPr lang="en-IN" dirty="0" err="1"/>
              <a:t>commandn</a:t>
            </a:r>
            <a:endParaRPr lang="en-IN" dirty="0"/>
          </a:p>
          <a:p>
            <a:pPr marL="0" indent="0" algn="just">
              <a:buNone/>
            </a:pPr>
            <a:r>
              <a:rPr lang="en-IN" dirty="0"/>
              <a:t>			 echo result</a:t>
            </a:r>
          </a:p>
          <a:p>
            <a:pPr marL="0" indent="0" algn="just">
              <a:buNone/>
            </a:pPr>
            <a:r>
              <a:rPr lang="en-IN" dirty="0"/>
              <a:t>		} 	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52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3077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14" y="116632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Calling the function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35662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Function call of above function is :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dirty="0"/>
              <a:t>   var=`</a:t>
            </a:r>
            <a:r>
              <a:rPr lang="en-IN" dirty="0" err="1"/>
              <a:t>fun_name</a:t>
            </a:r>
            <a:r>
              <a:rPr lang="en-IN" dirty="0"/>
              <a:t> param1 param2 param3…`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The result will be stored in </a:t>
            </a:r>
            <a:r>
              <a:rPr lang="en-IN" b="1" dirty="0"/>
              <a:t>var</a:t>
            </a:r>
            <a:r>
              <a:rPr lang="en-IN" dirty="0"/>
              <a:t> variable.</a:t>
            </a:r>
          </a:p>
          <a:p>
            <a:pPr algn="just"/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53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3045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14" y="116632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Example fun with return value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435280" cy="5735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clear</a:t>
            </a:r>
            <a:endParaRPr lang="en-IN" sz="24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fun()</a:t>
            </a:r>
            <a:endParaRPr lang="en-IN" sz="24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{</a:t>
            </a:r>
            <a:endParaRPr lang="en-IN" sz="24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  echo -e  "\n  Good Morning  : $1      $2"</a:t>
            </a:r>
            <a:endParaRPr lang="en-IN" sz="24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 }</a:t>
            </a:r>
            <a:endParaRPr lang="en-IN" sz="24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a=`fun`	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 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#Invoking Function Without Arguments</a:t>
            </a:r>
            <a:endParaRPr lang="en-IN" sz="24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echo "Enter Values of x and y"</a:t>
            </a:r>
            <a:endParaRPr lang="en-IN" sz="24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read x</a:t>
            </a:r>
            <a:endParaRPr lang="en-IN" sz="24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read y</a:t>
            </a:r>
            <a:endParaRPr lang="en-IN" sz="24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b=`fun $x $y` 	#Invoking the same function with two arguments</a:t>
            </a:r>
            <a:endParaRPr lang="en-IN" sz="24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echo -e "\n Value returned by the function without arguments : $a"	</a:t>
            </a:r>
            <a:endParaRPr lang="en-IN" sz="24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echo -e "\n Value returned by the function with arguments : $b"</a:t>
            </a:r>
            <a:endParaRPr lang="en-IN" sz="24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algn="just"/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54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72222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14" y="116632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Example fun with return value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435280" cy="5735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clear</a:t>
            </a:r>
            <a:endParaRPr lang="en-IN" sz="24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fun()</a:t>
            </a:r>
            <a:endParaRPr lang="en-IN" sz="24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{</a:t>
            </a:r>
            <a:endParaRPr lang="en-IN" sz="24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  echo -e  "\n  Good Morning  : $1      $2"</a:t>
            </a:r>
            <a:endParaRPr lang="en-IN" sz="24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 }</a:t>
            </a:r>
            <a:endParaRPr lang="en-IN" sz="24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a=`fun`	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 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#Invoking Function Without Arguments</a:t>
            </a:r>
            <a:endParaRPr lang="en-IN" sz="24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echo "Enter Values of x and y"</a:t>
            </a:r>
            <a:endParaRPr lang="en-IN" sz="24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read x</a:t>
            </a:r>
            <a:endParaRPr lang="en-IN" sz="24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read y</a:t>
            </a:r>
            <a:endParaRPr lang="en-IN" sz="24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b=`fun $x $y` 	#Invoking the same function with two arguments</a:t>
            </a:r>
            <a:endParaRPr lang="en-IN" sz="24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echo -e "\n Value returned by the function without arguments : $a"	</a:t>
            </a:r>
            <a:endParaRPr lang="en-IN" sz="24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echo -e "\n Value returned by the function with arguments : $b"</a:t>
            </a:r>
            <a:endParaRPr lang="en-IN" sz="24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algn="just"/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55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34214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A53D-2688-4980-AD18-CC44AC979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Function library – Containing set of user defined functions</a:t>
            </a:r>
            <a:br>
              <a:rPr lang="en-IN" sz="1800" dirty="0">
                <a:effectLst/>
                <a:latin typeface="Nimbus Roman No9 L"/>
                <a:ea typeface="Nimbus Sans L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80812-2028-4955-AF0F-F4F0B3309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47630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Function library (calculator ) containing – add, 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mul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, sub and div</a:t>
            </a:r>
          </a:p>
          <a:p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Lucidasans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add()</a:t>
            </a:r>
            <a:endParaRPr lang="en-IN" sz="22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{</a:t>
            </a:r>
            <a:endParaRPr lang="en-IN" sz="22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	echo -e "addition:"</a:t>
            </a:r>
            <a:endParaRPr lang="en-IN" sz="22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	c=`expr $1 + $2`</a:t>
            </a:r>
            <a:endParaRPr lang="en-IN" sz="22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	echo -e "\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nSum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 of 2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nos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: $1 + $2 = $c"</a:t>
            </a:r>
            <a:endParaRPr lang="en-IN" sz="22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}</a:t>
            </a:r>
            <a:endParaRPr lang="en-IN" sz="22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 </a:t>
            </a:r>
            <a:endParaRPr lang="en-IN" sz="22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sub()</a:t>
            </a:r>
            <a:endParaRPr lang="en-IN" sz="22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{</a:t>
            </a:r>
            <a:endParaRPr lang="en-IN" sz="22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	echo -e "\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nSubtraction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:"</a:t>
            </a:r>
            <a:endParaRPr lang="en-IN" sz="22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	c=`expr $1 - $2`</a:t>
            </a:r>
            <a:endParaRPr lang="en-IN" sz="22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	echo -e "\n Difference of 2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nos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: $1 - $2 = $c"</a:t>
            </a:r>
            <a:endParaRPr lang="en-IN" sz="22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}</a:t>
            </a:r>
            <a:endParaRPr lang="en-IN" sz="22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 </a:t>
            </a:r>
            <a:endParaRPr lang="en-IN" sz="22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E1990-C479-4265-910B-AF5D0CE06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10AA9-F763-4D7E-B825-51CE94D1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56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45512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A53D-2688-4980-AD18-CC44AC97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Function library – Containing set of user defined functions</a:t>
            </a:r>
            <a:br>
              <a:rPr lang="en-IN" sz="1800" dirty="0">
                <a:effectLst/>
                <a:latin typeface="Nimbus Roman No9 L"/>
                <a:ea typeface="Nimbus Sans L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80812-2028-4955-AF0F-F4F0B3309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796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mul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()   </a:t>
            </a:r>
            <a:endParaRPr lang="en-IN" sz="26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{</a:t>
            </a:r>
            <a:endParaRPr lang="en-IN" sz="26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	echo -e "multiplication:"</a:t>
            </a:r>
            <a:endParaRPr lang="en-IN" sz="26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	c=`expr $1 \* $2`</a:t>
            </a:r>
            <a:endParaRPr lang="en-IN" sz="26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	echo -e "\n product of 2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nos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: $1 x $2 = $c"</a:t>
            </a:r>
            <a:endParaRPr lang="en-IN" sz="26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}</a:t>
            </a:r>
            <a:endParaRPr lang="en-IN" sz="26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 </a:t>
            </a:r>
            <a:endParaRPr lang="en-IN" sz="26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div()</a:t>
            </a:r>
            <a:endParaRPr lang="en-IN" sz="26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{</a:t>
            </a:r>
            <a:endParaRPr lang="en-IN" sz="26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	echo -e "\n division:"</a:t>
            </a:r>
            <a:endParaRPr lang="en-IN" sz="26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       	 if [ $2 -eq 0 ]</a:t>
            </a:r>
            <a:endParaRPr lang="en-IN" sz="26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         	then</a:t>
            </a:r>
            <a:endParaRPr lang="en-IN" sz="26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               		 echo -e "\n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Devide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 Error ...."</a:t>
            </a:r>
            <a:endParaRPr lang="en-IN" sz="26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         	else </a:t>
            </a:r>
            <a:endParaRPr lang="en-IN" sz="26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	       	 c=`expr $1 / $2`</a:t>
            </a:r>
            <a:endParaRPr lang="en-IN" sz="26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	        	echo -e "\n Quotient of 2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nos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: $1/ $2 = $c"</a:t>
            </a:r>
            <a:endParaRPr lang="en-IN" sz="26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          fi</a:t>
            </a:r>
            <a:endParaRPr lang="en-IN" sz="26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}</a:t>
            </a:r>
            <a:endParaRPr lang="en-IN" sz="26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 </a:t>
            </a:r>
            <a:endParaRPr lang="en-IN" sz="26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E1990-C479-4265-910B-AF5D0CE06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10AA9-F763-4D7E-B825-51CE94D1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57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899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2822-01CC-41D1-A24C-C3CADE85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Using Function Library</a:t>
            </a:r>
            <a:endParaRPr lang="en-IN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AF861-F634-49BB-BFA3-F1589432B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fun.sh </a:t>
            </a:r>
            <a:endParaRPr lang="en-IN" sz="22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 </a:t>
            </a:r>
            <a:endParaRPr lang="en-IN" sz="22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. mat.lib</a:t>
            </a:r>
            <a:endParaRPr lang="en-IN" sz="22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 </a:t>
            </a:r>
            <a:endParaRPr lang="en-IN" sz="22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add  11 14</a:t>
            </a:r>
            <a:endParaRPr lang="en-IN" sz="22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mul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 15 14</a:t>
            </a:r>
            <a:endParaRPr lang="en-IN" sz="22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sub 9 19</a:t>
            </a:r>
            <a:endParaRPr lang="en-IN" sz="22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div 15 9</a:t>
            </a:r>
            <a:endParaRPr lang="en-IN" sz="22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ucidasans"/>
              </a:rPr>
              <a:t>div 14 0</a:t>
            </a:r>
            <a:endParaRPr lang="en-IN" sz="22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8E661-1D65-428F-9DE7-F6AE106F4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17A5C-89CA-4A39-BF43-940D0428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58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29364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9C4AD-BAB1-4861-8090-D1A8722E6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Nimbus Sans L"/>
                <a:cs typeface="Lucidasans"/>
              </a:rPr>
              <a:t>Arrays</a:t>
            </a:r>
            <a:br>
              <a:rPr lang="en-IN" sz="4400" dirty="0">
                <a:effectLst/>
                <a:latin typeface="Nimbus Roman No9 L"/>
                <a:ea typeface="Nimbus Sans L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DEB0C-A4EC-4931-9556-6F0BD327D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Nimbus Sans L"/>
                <a:cs typeface="Lucidasans"/>
              </a:rPr>
              <a:t> </a:t>
            </a:r>
            <a:endParaRPr lang="en-IN" sz="18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indent="457200" algn="just"/>
            <a:r>
              <a:rPr lang="en-US" sz="2800" dirty="0">
                <a:effectLst/>
                <a:latin typeface="Times New Roman" panose="02020603050405020304" pitchFamily="18" charset="0"/>
                <a:ea typeface="Nimbus Sans L"/>
                <a:cs typeface="Lucidasans"/>
              </a:rPr>
              <a:t>UNIX provides one-dimensional array variables. Any variable may be used as an array. </a:t>
            </a:r>
          </a:p>
          <a:p>
            <a:pPr indent="457200" algn="just"/>
            <a:r>
              <a:rPr lang="en-US" sz="2800" dirty="0">
                <a:effectLst/>
                <a:latin typeface="Times New Roman" panose="02020603050405020304" pitchFamily="18" charset="0"/>
                <a:ea typeface="Nimbus Sans L"/>
                <a:cs typeface="Lucidasans"/>
              </a:rPr>
              <a:t>There is no maximum limit on the size of an array, nor any requirement that members be indexed or assigned contiguously. </a:t>
            </a:r>
          </a:p>
          <a:p>
            <a:pPr indent="457200" algn="just"/>
            <a:r>
              <a:rPr lang="en-US" sz="2800" dirty="0">
                <a:effectLst/>
                <a:latin typeface="Times New Roman" panose="02020603050405020304" pitchFamily="18" charset="0"/>
                <a:ea typeface="Nimbus Sans L"/>
                <a:cs typeface="Lucidasans"/>
              </a:rPr>
              <a:t>Array indexing starts at zero. </a:t>
            </a:r>
          </a:p>
          <a:p>
            <a:pPr indent="457200" algn="just"/>
            <a:r>
              <a:rPr lang="en-US" sz="2800" dirty="0">
                <a:effectLst/>
                <a:latin typeface="Times New Roman" panose="02020603050405020304" pitchFamily="18" charset="0"/>
                <a:ea typeface="Nimbus Sans L"/>
                <a:cs typeface="Lucidasans"/>
              </a:rPr>
              <a:t>An array element is accessed with a subscript, which is an integer valued expression enclosed inside a pair of brackets. </a:t>
            </a:r>
            <a:endParaRPr lang="en-IN" sz="28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186F5-F2A9-418C-B7FD-CE0EB198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68A57-368D-46B6-811B-545F5734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59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162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Example 2</a:t>
            </a:r>
            <a:endParaRPr lang="en-IN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clear</a:t>
            </a:r>
            <a:endParaRPr lang="en-IN" dirty="0"/>
          </a:p>
          <a:p>
            <a:pPr marL="0" indent="0">
              <a:buNone/>
            </a:pPr>
            <a:r>
              <a:rPr lang="en-US" dirty="0" err="1"/>
              <a:t>pwd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ls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echo  -e  "\n this is the end of shell program\n"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36195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7BF6-EB98-484B-8372-370F6AB3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effectLst/>
                <a:latin typeface="Times New Roman" panose="02020603050405020304" pitchFamily="18" charset="0"/>
                <a:ea typeface="Nimbus Sans L"/>
                <a:cs typeface="Lucidasans"/>
              </a:rPr>
              <a:t>To create an array variable you can use either,</a:t>
            </a:r>
            <a:br>
              <a:rPr lang="en-IN" sz="4400" dirty="0">
                <a:effectLst/>
                <a:latin typeface="Nimbus Roman No9 L"/>
                <a:ea typeface="Nimbus Sans L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860D3-5074-47C3-869F-E0CCFE7A9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92500" lnSpcReduction="10000"/>
          </a:bodyPr>
          <a:lstStyle/>
          <a:p>
            <a:pPr indent="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Nimbus Sans L"/>
                <a:cs typeface="Lucidasans"/>
              </a:rPr>
              <a:t> </a:t>
            </a:r>
            <a:endParaRPr lang="en-IN" sz="18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685800" algn="l"/>
              </a:tabLs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Nimbus Sans L"/>
                <a:cs typeface="Lucidasans"/>
              </a:rPr>
              <a:t>arr_name</a:t>
            </a:r>
            <a:r>
              <a:rPr lang="en-US" sz="2400" dirty="0">
                <a:effectLst/>
                <a:latin typeface="Times New Roman" panose="02020603050405020304" pitchFamily="18" charset="0"/>
                <a:ea typeface="Nimbus Sans L"/>
                <a:cs typeface="Lucidasans"/>
              </a:rPr>
              <a:t>[subscript]=value</a:t>
            </a:r>
            <a:endParaRPr lang="en-IN" sz="24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685800" algn="l"/>
              </a:tabLs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Nimbus Sans L"/>
                <a:cs typeface="Lucidasans"/>
              </a:rPr>
              <a:t>arr_name</a:t>
            </a:r>
            <a:r>
              <a:rPr lang="en-US" sz="2400" dirty="0">
                <a:effectLst/>
                <a:latin typeface="Times New Roman" panose="02020603050405020304" pitchFamily="18" charset="0"/>
                <a:ea typeface="Nimbus Sans L"/>
                <a:cs typeface="Lucidasans"/>
              </a:rPr>
              <a:t>=(values)</a:t>
            </a:r>
          </a:p>
          <a:p>
            <a:pPr marL="0" indent="0" algn="just">
              <a:buNone/>
              <a:tabLst>
                <a:tab pos="6858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Nimbus Sans L"/>
                <a:cs typeface="Lucidasans"/>
              </a:rPr>
              <a:t>In the first method, the subscript is treated as an arithmetic expression that must be evaluated to a number greater than or equal to zero.</a:t>
            </a:r>
            <a:endParaRPr lang="en-IN" sz="24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Nimbus Sans L"/>
                <a:cs typeface="Lucidasans"/>
              </a:rPr>
              <a:t> </a:t>
            </a:r>
            <a:endParaRPr lang="en-IN" sz="24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Nimbus Sans L"/>
                <a:cs typeface="Lucidasans"/>
              </a:rPr>
              <a:t>arr_name</a:t>
            </a:r>
            <a:r>
              <a:rPr lang="en-US" sz="2400" dirty="0">
                <a:effectLst/>
                <a:latin typeface="Times New Roman" panose="02020603050405020304" pitchFamily="18" charset="0"/>
                <a:ea typeface="Nimbus Sans L"/>
                <a:cs typeface="Lucidasans"/>
              </a:rPr>
              <a:t>[11]=23</a:t>
            </a:r>
            <a:endParaRPr lang="en-IN" sz="24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Nimbus Sans L"/>
                <a:cs typeface="Lucidasans"/>
              </a:rPr>
              <a:t>arr_name</a:t>
            </a:r>
            <a:r>
              <a:rPr lang="en-US" sz="2400" dirty="0">
                <a:effectLst/>
                <a:latin typeface="Times New Roman" panose="02020603050405020304" pitchFamily="18" charset="0"/>
                <a:ea typeface="Nimbus Sans L"/>
                <a:cs typeface="Lucidasans"/>
              </a:rPr>
              <a:t>[15]=a</a:t>
            </a:r>
            <a:endParaRPr lang="en-IN" sz="24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Nimbus Sans L"/>
                <a:cs typeface="Lucidasans"/>
              </a:rPr>
              <a:t>arr_name</a:t>
            </a:r>
            <a:r>
              <a:rPr lang="en-US" sz="2400" dirty="0">
                <a:effectLst/>
                <a:latin typeface="Times New Roman" panose="02020603050405020304" pitchFamily="18" charset="0"/>
                <a:ea typeface="Nimbus Sans L"/>
                <a:cs typeface="Lucidasans"/>
              </a:rPr>
              <a:t>[10]=hello</a:t>
            </a:r>
            <a:endParaRPr lang="en-IN" sz="24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Nimbus Sans L"/>
                <a:cs typeface="Lucidasans"/>
              </a:rPr>
              <a:t> </a:t>
            </a:r>
            <a:endParaRPr lang="en-IN" sz="24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Nimbus Sans L"/>
                <a:cs typeface="Lucidasans"/>
              </a:rPr>
              <a:t>In the second method, the value needs to be separated by a space.</a:t>
            </a:r>
            <a:endParaRPr lang="en-IN" sz="24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Nimbus Sans L"/>
                <a:cs typeface="Lucidasans"/>
              </a:rPr>
              <a:t>    	</a:t>
            </a:r>
            <a:endParaRPr lang="en-IN" sz="24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days=(Sun Mon Tue Wed Thu Fri Sat)</a:t>
            </a:r>
            <a:endParaRPr lang="en-IN" sz="24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6D4E3-D91C-42E7-97D4-57BE87CB7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E2C9A-E802-4458-8401-27B3B884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60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79380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D426F-AF93-4D56-A873-530077ECC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Nimbus Sans L"/>
                <a:cs typeface="Lucidasans"/>
              </a:rPr>
              <a:t>Any element of an array may be referenced using: </a:t>
            </a:r>
            <a:r>
              <a:rPr lang="en-US" sz="2400" dirty="0">
                <a:effectLst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${</a:t>
            </a:r>
            <a:r>
              <a:rPr lang="en-US" sz="2400" dirty="0" err="1">
                <a:effectLst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arr_name</a:t>
            </a:r>
            <a:r>
              <a:rPr lang="en-US" sz="2400" dirty="0">
                <a:effectLst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[subscript]}</a:t>
            </a:r>
            <a:endParaRPr lang="en-IN" sz="24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Nimbus Sans L"/>
                <a:cs typeface="Lucidasans"/>
              </a:rPr>
              <a:t> </a:t>
            </a:r>
            <a:endParaRPr lang="en-IN" sz="24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Nimbus Sans L"/>
                <a:cs typeface="Lucidasans"/>
              </a:rPr>
              <a:t>Referencing an array variable without a subscript is equivalent to referencing element zero.</a:t>
            </a:r>
            <a:endParaRPr lang="en-IN" sz="24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Nimbus Sans L"/>
                <a:cs typeface="Lucidasans"/>
              </a:rPr>
              <a:t> </a:t>
            </a:r>
            <a:endParaRPr lang="en-IN" sz="24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$echo “</a:t>
            </a:r>
            <a:r>
              <a:rPr lang="en-US" sz="2400" dirty="0" err="1">
                <a:effectLst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arr_name</a:t>
            </a:r>
            <a:r>
              <a:rPr lang="en-US" sz="2400" dirty="0">
                <a:effectLst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[11] = ${</a:t>
            </a:r>
            <a:r>
              <a:rPr lang="en-US" sz="2400" dirty="0" err="1">
                <a:effectLst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arr_name</a:t>
            </a:r>
            <a:r>
              <a:rPr lang="en-US" sz="2400" dirty="0">
                <a:effectLst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[11]}”  </a:t>
            </a:r>
            <a:endParaRPr lang="en-IN" sz="24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23</a:t>
            </a:r>
            <a:endParaRPr lang="en-IN" sz="24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$echo “Contents of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arr_name</a:t>
            </a:r>
            <a:r>
              <a:rPr lang="en-US" sz="2000" dirty="0">
                <a:effectLst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[15] is  ${</a:t>
            </a:r>
            <a:r>
              <a:rPr lang="en-US" sz="2000" dirty="0" err="1">
                <a:effectLst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arr_name</a:t>
            </a:r>
            <a:r>
              <a:rPr lang="en-US" sz="2000" dirty="0">
                <a:effectLst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[15]}”  </a:t>
            </a:r>
            <a:endParaRPr lang="en-IN" sz="20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a</a:t>
            </a:r>
            <a:endParaRPr lang="en-IN" sz="24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Nimbus Sans L"/>
                <a:cs typeface="Lucidasans"/>
              </a:rPr>
              <a:t>Contents of un-initialized array variable print blank (null variable).</a:t>
            </a:r>
            <a:endParaRPr lang="en-IN" sz="24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0F092-3166-4515-9B28-CE364049C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393C0-3EC4-418F-95A9-1369BC09C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61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09190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4ED08-EC1C-49B1-A64E-601C45CFB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579296" cy="633670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Nimbus Sans L"/>
                <a:cs typeface="Lucidasans"/>
              </a:rPr>
              <a:t>Contents of un-initialized array variable print blank (null variable).</a:t>
            </a:r>
            <a:endParaRPr lang="en-IN" sz="18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Nimbus Sans L"/>
                <a:cs typeface="Lucidasans"/>
              </a:rPr>
              <a:t> </a:t>
            </a:r>
            <a:endParaRPr lang="en-IN" sz="18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$echo “</a:t>
            </a:r>
            <a:r>
              <a:rPr lang="en-US" sz="1800" dirty="0" err="1">
                <a:effectLst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arr_name</a:t>
            </a:r>
            <a:r>
              <a:rPr lang="en-US" sz="1800" dirty="0">
                <a:effectLst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[9] =${</a:t>
            </a:r>
            <a:r>
              <a:rPr lang="en-US" sz="1800" dirty="0" err="1">
                <a:effectLst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arr_name</a:t>
            </a:r>
            <a:r>
              <a:rPr lang="en-US" sz="1800" dirty="0">
                <a:effectLst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[9}”</a:t>
            </a:r>
            <a:r>
              <a:rPr lang="en-US" sz="1800" dirty="0">
                <a:effectLst/>
                <a:latin typeface="Times New Roman" panose="02020603050405020304" pitchFamily="18" charset="0"/>
                <a:ea typeface="Nimbus Sans L"/>
                <a:cs typeface="Lucidasans"/>
              </a:rPr>
              <a:t>  # Displays NULL</a:t>
            </a:r>
            <a:endParaRPr lang="en-IN" sz="18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Nimbus Sans L"/>
                <a:cs typeface="Lucidasans"/>
              </a:rPr>
              <a:t> </a:t>
            </a:r>
            <a:endParaRPr lang="en-IN" sz="18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Nimbus Sans L"/>
                <a:cs typeface="Lucidasans"/>
              </a:rPr>
              <a:t>The construct [*] can be used as a subscript to substitute all the elements of the array on the command line, with each element delimited by a single space character.</a:t>
            </a:r>
            <a:endParaRPr lang="en-IN" sz="18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Nimbus Sans L"/>
                <a:cs typeface="Lucidasans"/>
              </a:rPr>
              <a:t> </a:t>
            </a:r>
            <a:endParaRPr lang="en-IN" sz="18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$echo ${</a:t>
            </a:r>
            <a:r>
              <a:rPr lang="en-US" sz="1800" dirty="0" err="1">
                <a:effectLst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arr_name</a:t>
            </a:r>
            <a:r>
              <a:rPr lang="en-US" sz="1800" dirty="0">
                <a:effectLst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[*]}</a:t>
            </a:r>
            <a:endParaRPr lang="en-IN" sz="18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Sun 	Mon 	Tue Wed  Thu  Fri  Sat</a:t>
            </a:r>
            <a:endParaRPr lang="en-IN" sz="18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Nimbus Sans L"/>
                <a:cs typeface="Lucidasans"/>
              </a:rPr>
              <a:t>Or </a:t>
            </a:r>
            <a:endParaRPr lang="en-IN" sz="18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Nimbus Sans L"/>
                <a:cs typeface="Lucidasans"/>
              </a:rPr>
              <a:t> All the elements of an array is displayed by using : </a:t>
            </a:r>
            <a:r>
              <a:rPr lang="en-US" sz="1800" dirty="0">
                <a:effectLst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echo {</a:t>
            </a:r>
            <a:r>
              <a:rPr lang="en-US" sz="1800" dirty="0" err="1">
                <a:effectLst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arr_name</a:t>
            </a:r>
            <a:r>
              <a:rPr lang="en-US" sz="1800" dirty="0">
                <a:effectLst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[@]}</a:t>
            </a:r>
            <a:endParaRPr lang="en-IN" sz="18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Or</a:t>
            </a:r>
          </a:p>
          <a:p>
            <a:pPr marL="0" indent="0" algn="just"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$echo {</a:t>
            </a:r>
            <a:r>
              <a:rPr lang="en-US" sz="1800" dirty="0" err="1">
                <a:effectLst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arr_name</a:t>
            </a:r>
            <a:r>
              <a:rPr lang="en-US" sz="1800" dirty="0">
                <a:effectLst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[*]}</a:t>
            </a:r>
            <a:endParaRPr lang="en-IN" sz="18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Nimbus Sans L"/>
                <a:cs typeface="Lucidasans"/>
              </a:rPr>
              <a:t> </a:t>
            </a:r>
            <a:r>
              <a:rPr lang="en-US" sz="1800" dirty="0">
                <a:effectLst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$echo –e “ \t Contents of an array is : {days[@]}” </a:t>
            </a:r>
            <a:endParaRPr lang="en-IN" sz="18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Sun 	Mon 	Tue	 Wed 	Thu 	Fri	 Sat</a:t>
            </a:r>
            <a:endParaRPr lang="en-IN" sz="18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Nimbus Sans L"/>
                <a:cs typeface="Lucidasans"/>
              </a:rPr>
              <a:t> </a:t>
            </a:r>
            <a:endParaRPr lang="en-IN" sz="18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Nimbus Sans L"/>
                <a:cs typeface="Lucidasans"/>
              </a:rPr>
              <a:t>To find the size or number of elements in an array: </a:t>
            </a:r>
            <a:r>
              <a:rPr lang="en-US" sz="1800" dirty="0">
                <a:effectLst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echo {#arr_name[@]}</a:t>
            </a:r>
            <a:endParaRPr lang="en-IN" sz="18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2251075" indent="0" algn="just">
              <a:lnSpc>
                <a:spcPct val="150000"/>
              </a:lnSpc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Or   echo {#arr_name[*]}</a:t>
            </a:r>
            <a:endParaRPr lang="en-IN" sz="18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Nimbus Sans L"/>
                <a:cs typeface="Times New Roman" panose="02020603050405020304" pitchFamily="18" charset="0"/>
              </a:rPr>
              <a:t>$echo –e “ \t Size of an array is  : {#days[@]}”</a:t>
            </a:r>
            <a:endParaRPr lang="en-IN" sz="18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Nimbus Sans L"/>
                <a:cs typeface="Lucidasans"/>
              </a:rPr>
              <a:t>7</a:t>
            </a:r>
            <a:endParaRPr lang="en-IN" sz="18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Nimbus Sans L"/>
                <a:cs typeface="Lucidasans"/>
              </a:rPr>
              <a:t>  </a:t>
            </a:r>
            <a:endParaRPr lang="en-IN" sz="1800" dirty="0">
              <a:effectLst/>
              <a:latin typeface="Nimbus Roman No9 L"/>
              <a:ea typeface="Nimbus Sans L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DBDE91-9AB2-40E4-90B6-5481C98B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EFD96-A5D1-4E14-94B1-8142D2F5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62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0454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Variables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/>
          </a:bodyPr>
          <a:lstStyle/>
          <a:p>
            <a:pPr algn="just"/>
            <a:r>
              <a:rPr lang="en-IN" sz="3600" dirty="0"/>
              <a:t>There are </a:t>
            </a:r>
            <a:r>
              <a:rPr lang="en-IN" sz="3600" dirty="0">
                <a:solidFill>
                  <a:srgbClr val="0070C0"/>
                </a:solidFill>
              </a:rPr>
              <a:t>three</a:t>
            </a:r>
            <a:r>
              <a:rPr lang="en-IN" sz="3600" dirty="0"/>
              <a:t> types of variables in the Bourne Shell.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sz="3200" dirty="0"/>
              <a:t>Named variables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sz="3200" dirty="0"/>
              <a:t>Special Variables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sz="3200" dirty="0"/>
              <a:t>Positional parameters</a:t>
            </a:r>
          </a:p>
          <a:p>
            <a:pPr algn="just"/>
            <a:r>
              <a:rPr lang="en-IN" sz="3600" dirty="0"/>
              <a:t>You can  initialize, read, and modify user variables from a Bourne Shell script or from the command line.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182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545" y="332656"/>
            <a:ext cx="8229600" cy="576064"/>
          </a:xfrm>
        </p:spPr>
        <p:txBody>
          <a:bodyPr>
            <a:normAutofit fontScale="90000"/>
          </a:bodyPr>
          <a:lstStyle/>
          <a:p>
            <a:pPr lvl="2" algn="ctr" rtl="0">
              <a:spcBef>
                <a:spcPct val="0"/>
              </a:spcBef>
            </a:pPr>
            <a:r>
              <a:rPr lang="en-IN" sz="2800" b="1" dirty="0">
                <a:solidFill>
                  <a:srgbClr val="FF0000"/>
                </a:solidFill>
              </a:rPr>
              <a:t>Named  Variables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In shell programming all variables have the data type string and you </a:t>
            </a:r>
            <a:r>
              <a:rPr lang="en-IN" dirty="0">
                <a:solidFill>
                  <a:srgbClr val="0070C0"/>
                </a:solidFill>
              </a:rPr>
              <a:t>do not need to declare </a:t>
            </a:r>
            <a:r>
              <a:rPr lang="en-IN" dirty="0"/>
              <a:t>them. 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To assign a value to a variable you write: 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dirty="0"/>
              <a:t>	                      </a:t>
            </a:r>
            <a:r>
              <a:rPr lang="en-IN" dirty="0" err="1">
                <a:solidFill>
                  <a:srgbClr val="0070C0"/>
                </a:solidFill>
              </a:rPr>
              <a:t>varname</a:t>
            </a:r>
            <a:r>
              <a:rPr lang="en-IN" dirty="0">
                <a:solidFill>
                  <a:srgbClr val="0070C0"/>
                </a:solidFill>
              </a:rPr>
              <a:t>=value         </a:t>
            </a:r>
          </a:p>
          <a:p>
            <a:pPr marL="0" indent="0" algn="just">
              <a:buNone/>
            </a:pPr>
            <a:r>
              <a:rPr lang="en-IN" dirty="0"/>
              <a:t> </a:t>
            </a:r>
            <a:r>
              <a:rPr lang="en-IN" b="1" dirty="0">
                <a:solidFill>
                  <a:srgbClr val="0070C0"/>
                </a:solidFill>
              </a:rPr>
              <a:t>Note: </a:t>
            </a:r>
          </a:p>
          <a:p>
            <a:pPr marL="0" indent="0" algn="just">
              <a:buNone/>
            </a:pPr>
            <a:endParaRPr lang="en-IN" b="1" dirty="0">
              <a:solidFill>
                <a:srgbClr val="0070C0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There are no spaces on either side of the equal sign(=).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To get the value back you just put a </a:t>
            </a:r>
            <a:r>
              <a:rPr lang="en-IN" dirty="0">
                <a:solidFill>
                  <a:srgbClr val="0070C0"/>
                </a:solidFill>
              </a:rPr>
              <a:t>dollar sign </a:t>
            </a:r>
            <a:r>
              <a:rPr lang="en-IN" dirty="0"/>
              <a:t>in front of the variable name. 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YHK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8419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Named  Variables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>
                <a:solidFill>
                  <a:srgbClr val="FF0000"/>
                </a:solidFill>
              </a:rPr>
              <a:t>=10 ; echo $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10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$s1=hello; s2=“Good Morning” ; echo $s1 $s2</a:t>
            </a:r>
          </a:p>
          <a:p>
            <a:pPr marL="0" indent="0">
              <a:buNone/>
            </a:pPr>
            <a:r>
              <a:rPr lang="en-US" dirty="0"/>
              <a:t>Hello Good morning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$s1=125; s2=msrit;s3=321;echo “$s1  $s2  $s3”</a:t>
            </a:r>
          </a:p>
          <a:p>
            <a:pPr marL="0" indent="0">
              <a:buNone/>
            </a:pPr>
            <a:r>
              <a:rPr lang="en-US" dirty="0"/>
              <a:t>125  </a:t>
            </a:r>
            <a:r>
              <a:rPr lang="en-US" dirty="0" err="1"/>
              <a:t>msrit</a:t>
            </a:r>
            <a:r>
              <a:rPr lang="en-US" dirty="0"/>
              <a:t>  321 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Dr. YHK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BFD-9E49-4281-9878-469F5B2938F0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4925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2284</TotalTime>
  <Words>4520</Words>
  <Application>Microsoft Office PowerPoint</Application>
  <PresentationFormat>On-screen Show (4:3)</PresentationFormat>
  <Paragraphs>817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Calibri</vt:lpstr>
      <vt:lpstr>Courier New</vt:lpstr>
      <vt:lpstr>Nimbus Roman No9 L</vt:lpstr>
      <vt:lpstr>Times New Roman</vt:lpstr>
      <vt:lpstr>Times Roman</vt:lpstr>
      <vt:lpstr>Office Theme</vt:lpstr>
      <vt:lpstr> Shell  Programming</vt:lpstr>
      <vt:lpstr>Shell  Programming</vt:lpstr>
      <vt:lpstr>PowerPoint Presentation</vt:lpstr>
      <vt:lpstr>Example 1</vt:lpstr>
      <vt:lpstr>PowerPoint Presentation</vt:lpstr>
      <vt:lpstr>Example 2</vt:lpstr>
      <vt:lpstr>Variables</vt:lpstr>
      <vt:lpstr>Named  Variables </vt:lpstr>
      <vt:lpstr>Named  Variables</vt:lpstr>
      <vt:lpstr>Environment Variables</vt:lpstr>
      <vt:lpstr>The Common Environment Variables </vt:lpstr>
      <vt:lpstr>Positioal  Parameters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expr with strings</vt:lpstr>
      <vt:lpstr>PowerPoint Presentation</vt:lpstr>
      <vt:lpstr>Test on Numeric Values</vt:lpstr>
      <vt:lpstr>Test on Character Strings </vt:lpstr>
      <vt:lpstr>Test on File Types </vt:lpstr>
      <vt:lpstr>Frequently used test operators</vt:lpstr>
      <vt:lpstr>Logical Operators     :     &amp;&amp; and || </vt:lpstr>
      <vt:lpstr>PowerPoint Presentation</vt:lpstr>
      <vt:lpstr>if  then </vt:lpstr>
      <vt:lpstr> if then else</vt:lpstr>
      <vt:lpstr>if then elif</vt:lpstr>
      <vt:lpstr>case </vt:lpstr>
      <vt:lpstr>Loops </vt:lpstr>
      <vt:lpstr>while </vt:lpstr>
      <vt:lpstr>until</vt:lpstr>
      <vt:lpstr>for </vt:lpstr>
      <vt:lpstr>Possible sources of argument-list  </vt:lpstr>
      <vt:lpstr>2. List from Command Substitution </vt:lpstr>
      <vt:lpstr>3. List from Wild-Cards</vt:lpstr>
      <vt:lpstr>4. List from Positional Parameters</vt:lpstr>
      <vt:lpstr>basename: Changing Filename Extensions </vt:lpstr>
      <vt:lpstr>trap - interrupting a program</vt:lpstr>
      <vt:lpstr>trap - continue</vt:lpstr>
      <vt:lpstr>trap - interrupting a program</vt:lpstr>
      <vt:lpstr>Here Document (&lt;&lt; Operator)</vt:lpstr>
      <vt:lpstr>Here Document …</vt:lpstr>
      <vt:lpstr>Debugging Shell Scripts with set -x</vt:lpstr>
      <vt:lpstr>Functions</vt:lpstr>
      <vt:lpstr>The syntax of function definition</vt:lpstr>
      <vt:lpstr>Example1</vt:lpstr>
      <vt:lpstr>Example2</vt:lpstr>
      <vt:lpstr>Example3 : program</vt:lpstr>
      <vt:lpstr>Function with Arguments </vt:lpstr>
      <vt:lpstr>Function with Arguments --example </vt:lpstr>
      <vt:lpstr>Function with Return value</vt:lpstr>
      <vt:lpstr>Calling the function</vt:lpstr>
      <vt:lpstr>Example fun with return value</vt:lpstr>
      <vt:lpstr>Example fun with return value</vt:lpstr>
      <vt:lpstr>Function library – Containing set of user defined functions </vt:lpstr>
      <vt:lpstr>Function library – Containing set of user defined functions </vt:lpstr>
      <vt:lpstr>Using Function Library</vt:lpstr>
      <vt:lpstr>Arrays </vt:lpstr>
      <vt:lpstr>To create an array variable you can use either,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UNIX File System</dc:title>
  <dc:creator>Karan Dhavan</dc:creator>
  <cp:lastModifiedBy>ADMIN</cp:lastModifiedBy>
  <cp:revision>147</cp:revision>
  <dcterms:created xsi:type="dcterms:W3CDTF">2016-03-19T10:43:21Z</dcterms:created>
  <dcterms:modified xsi:type="dcterms:W3CDTF">2021-07-06T10:58:39Z</dcterms:modified>
</cp:coreProperties>
</file>