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91" r:id="rId7"/>
    <p:sldId id="292" r:id="rId8"/>
    <p:sldId id="279" r:id="rId9"/>
    <p:sldId id="290" r:id="rId10"/>
    <p:sldId id="260" r:id="rId11"/>
    <p:sldId id="261" r:id="rId12"/>
    <p:sldId id="262" r:id="rId13"/>
    <p:sldId id="264" r:id="rId14"/>
    <p:sldId id="265" r:id="rId15"/>
    <p:sldId id="266" r:id="rId16"/>
    <p:sldId id="270" r:id="rId17"/>
    <p:sldId id="271" r:id="rId18"/>
    <p:sldId id="272" r:id="rId19"/>
    <p:sldId id="273" r:id="rId20"/>
    <p:sldId id="278" r:id="rId21"/>
    <p:sldId id="274" r:id="rId22"/>
    <p:sldId id="275" r:id="rId23"/>
    <p:sldId id="276" r:id="rId24"/>
    <p:sldId id="299" r:id="rId25"/>
    <p:sldId id="300" r:id="rId26"/>
    <p:sldId id="301" r:id="rId27"/>
    <p:sldId id="277" r:id="rId28"/>
    <p:sldId id="280" r:id="rId29"/>
    <p:sldId id="281" r:id="rId30"/>
    <p:sldId id="282" r:id="rId31"/>
    <p:sldId id="283" r:id="rId32"/>
    <p:sldId id="284" r:id="rId33"/>
    <p:sldId id="285" r:id="rId34"/>
    <p:sldId id="286" r:id="rId35"/>
    <p:sldId id="287" r:id="rId36"/>
    <p:sldId id="288" r:id="rId37"/>
    <p:sldId id="293" r:id="rId38"/>
    <p:sldId id="294" r:id="rId39"/>
    <p:sldId id="297" r:id="rId40"/>
    <p:sldId id="298" r:id="rId41"/>
    <p:sldId id="295" r:id="rId42"/>
    <p:sldId id="296" r:id="rId43"/>
    <p:sldId id="28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7" d="100"/>
          <a:sy n="87"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12EC22-7EAF-46DD-94DF-B88F01512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CC829C3-E24D-4A60-A6B2-5C92E3CCA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A14CBF8-C8BF-42C0-986E-49A87DDE1513}"/>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5" name="Footer Placeholder 4">
            <a:extLst>
              <a:ext uri="{FF2B5EF4-FFF2-40B4-BE49-F238E27FC236}">
                <a16:creationId xmlns="" xmlns:a16="http://schemas.microsoft.com/office/drawing/2014/main" id="{8FF7AB70-A9B7-45D0-B252-86F81D9D2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DA83001-0759-4E7A-B4D6-95B7C1F186AC}"/>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391884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10308A-5176-440F-9686-6A29CF23BA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5C2FEDD-AC1D-4A0A-9357-9BD9F12D8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B6E5498-CEA0-4C2D-ABB5-0BF6258A04DC}"/>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5" name="Footer Placeholder 4">
            <a:extLst>
              <a:ext uri="{FF2B5EF4-FFF2-40B4-BE49-F238E27FC236}">
                <a16:creationId xmlns="" xmlns:a16="http://schemas.microsoft.com/office/drawing/2014/main" id="{8008DAE6-9DE4-41DD-8B64-635027BFD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BF10FCA-5658-46B7-9C1C-4F8E9D88B925}"/>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368184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0AC88E6-D730-4A71-9063-562C57421F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27E61A9-9831-4C35-ADB0-96905B40BF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67DEE2A-9FC5-4A14-A77E-8C8677FFF722}"/>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5" name="Footer Placeholder 4">
            <a:extLst>
              <a:ext uri="{FF2B5EF4-FFF2-40B4-BE49-F238E27FC236}">
                <a16:creationId xmlns="" xmlns:a16="http://schemas.microsoft.com/office/drawing/2014/main" id="{82B7BCEB-EC82-4455-A777-0FA822B18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B244069-F36B-491D-A852-066B54D88EFE}"/>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215241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409C19-12A4-4F74-80EC-6DBA1DA96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059ABC2-C15A-46F6-B570-800810EF0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0885BD6-350A-4B58-B10F-C899887B456B}"/>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5" name="Footer Placeholder 4">
            <a:extLst>
              <a:ext uri="{FF2B5EF4-FFF2-40B4-BE49-F238E27FC236}">
                <a16:creationId xmlns="" xmlns:a16="http://schemas.microsoft.com/office/drawing/2014/main" id="{16240712-5ABF-4FDE-A2E7-3130567A8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D0B5F54-9C4E-49C1-8EFA-F0D61ED5141E}"/>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263287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E33EF-F44F-4FBB-B88C-EDD893431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FAF1B11-BBDA-4BCD-BC8D-E87C3F14E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D054977-1F8A-403B-B904-4DDB8BAF89AE}"/>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5" name="Footer Placeholder 4">
            <a:extLst>
              <a:ext uri="{FF2B5EF4-FFF2-40B4-BE49-F238E27FC236}">
                <a16:creationId xmlns="" xmlns:a16="http://schemas.microsoft.com/office/drawing/2014/main" id="{1180F190-20EE-4AD4-A44F-D3687C75D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EE9FDB8-1590-4B62-9247-B5857EC3CC4E}"/>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409409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76C0D-52FA-4E95-BBC5-BFBDC8E056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EEDFDF-637C-4DD9-A28A-6F6A112EEE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53A4E46-4EB7-4651-A2E8-BA04B4A3C3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9B840A1-00A1-443D-9DCC-0A39AC20CD8D}"/>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6" name="Footer Placeholder 5">
            <a:extLst>
              <a:ext uri="{FF2B5EF4-FFF2-40B4-BE49-F238E27FC236}">
                <a16:creationId xmlns="" xmlns:a16="http://schemas.microsoft.com/office/drawing/2014/main" id="{DBE6F794-B8BD-4ACE-B5E5-F17BED4A4F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88F3311-7181-4C8A-B8FB-7C2421CBF933}"/>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286853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B1626-D6D8-4177-9566-FD1D428C09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48C86F0-E279-4779-9D05-E4459F8F8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BD18B67-1227-4CA0-9972-346F110BE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7B4C622-E3B4-48D9-B159-7A8759A2C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40E5E56-0878-478E-A547-094F916B3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D119159E-1827-449A-8A47-6D9C17EB9822}"/>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8" name="Footer Placeholder 7">
            <a:extLst>
              <a:ext uri="{FF2B5EF4-FFF2-40B4-BE49-F238E27FC236}">
                <a16:creationId xmlns="" xmlns:a16="http://schemas.microsoft.com/office/drawing/2014/main" id="{C8F79464-3069-4DBB-AFAB-CB21682988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B5694D7-14BC-4546-87FA-01E33AA05F05}"/>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321479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4AC1F7-6C6E-4BF6-B2D0-9A2E1FC684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B108B3E-1BC7-40B2-9B08-11A50ECD222D}"/>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4" name="Footer Placeholder 3">
            <a:extLst>
              <a:ext uri="{FF2B5EF4-FFF2-40B4-BE49-F238E27FC236}">
                <a16:creationId xmlns="" xmlns:a16="http://schemas.microsoft.com/office/drawing/2014/main" id="{6CB2AAB5-A1DA-4403-8EAC-2A71B453E0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6F61BF9-C499-49E0-9FA4-2F1D312F9EAA}"/>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282802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F11C721-5390-428F-85D8-1CB23CEC95AE}"/>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3" name="Footer Placeholder 2">
            <a:extLst>
              <a:ext uri="{FF2B5EF4-FFF2-40B4-BE49-F238E27FC236}">
                <a16:creationId xmlns="" xmlns:a16="http://schemas.microsoft.com/office/drawing/2014/main" id="{A874A2EC-3DCA-47CD-A5A4-9163845EDF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4D3BB75-B717-474B-B109-089486697AB2}"/>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144784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D7D07D-51A6-44AC-BB3D-D0CF4EE55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FBF24D4-529E-4FD7-B9C7-B55BA1D6D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11E1DF1-F894-4DDD-BB78-A6ECF79BA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D0747FE-2194-48DD-9AC9-210DC23D7565}"/>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6" name="Footer Placeholder 5">
            <a:extLst>
              <a:ext uri="{FF2B5EF4-FFF2-40B4-BE49-F238E27FC236}">
                <a16:creationId xmlns="" xmlns:a16="http://schemas.microsoft.com/office/drawing/2014/main" id="{3F458C13-E08B-471E-8997-AE6FEB1D64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EA75E02-28E5-4567-B281-9AB0A58B7B32}"/>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118463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715F8F-15E6-4EB9-9B37-741B1CD6E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AE18D69-C1D8-4D65-9860-FEC24125B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DA0FEB15-D200-45DA-9EF6-8A0689C93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4772DB5-8B05-46F3-94EA-2B014FDEEDC1}"/>
              </a:ext>
            </a:extLst>
          </p:cNvPr>
          <p:cNvSpPr>
            <a:spLocks noGrp="1"/>
          </p:cNvSpPr>
          <p:nvPr>
            <p:ph type="dt" sz="half" idx="10"/>
          </p:nvPr>
        </p:nvSpPr>
        <p:spPr/>
        <p:txBody>
          <a:bodyPr/>
          <a:lstStyle/>
          <a:p>
            <a:fld id="{F962E330-88AC-4252-96A6-878847C1F46A}" type="datetimeFigureOut">
              <a:rPr lang="en-IN" smtClean="0"/>
              <a:t>03-07-2021</a:t>
            </a:fld>
            <a:endParaRPr lang="en-IN"/>
          </a:p>
        </p:txBody>
      </p:sp>
      <p:sp>
        <p:nvSpPr>
          <p:cNvPr id="6" name="Footer Placeholder 5">
            <a:extLst>
              <a:ext uri="{FF2B5EF4-FFF2-40B4-BE49-F238E27FC236}">
                <a16:creationId xmlns="" xmlns:a16="http://schemas.microsoft.com/office/drawing/2014/main" id="{F7DE9E48-48EB-48F8-BC73-56CA1DFA4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FDF563E-ED06-465B-B039-AA2A4F6D897F}"/>
              </a:ext>
            </a:extLst>
          </p:cNvPr>
          <p:cNvSpPr>
            <a:spLocks noGrp="1"/>
          </p:cNvSpPr>
          <p:nvPr>
            <p:ph type="sldNum" sz="quarter" idx="12"/>
          </p:nvPr>
        </p:nvSpPr>
        <p:spPr/>
        <p:txBody>
          <a:bodyPr/>
          <a:lstStyle/>
          <a:p>
            <a:fld id="{05DFCCC0-CC7B-4F1E-8989-B64318AD3284}" type="slidenum">
              <a:rPr lang="en-IN" smtClean="0"/>
              <a:t>‹#›</a:t>
            </a:fld>
            <a:endParaRPr lang="en-IN"/>
          </a:p>
        </p:txBody>
      </p:sp>
    </p:spTree>
    <p:extLst>
      <p:ext uri="{BB962C8B-B14F-4D97-AF65-F5344CB8AC3E}">
        <p14:creationId xmlns:p14="http://schemas.microsoft.com/office/powerpoint/2010/main" val="356606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A4B2DB4-EC18-4D50-B268-F916D20E6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31820C8-80B4-4FF8-BA89-C7DA246C6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15344FB-36AF-4F31-90B1-CFC4D3AC4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2E330-88AC-4252-96A6-878847C1F46A}" type="datetimeFigureOut">
              <a:rPr lang="en-IN" smtClean="0"/>
              <a:t>03-07-2021</a:t>
            </a:fld>
            <a:endParaRPr lang="en-IN"/>
          </a:p>
        </p:txBody>
      </p:sp>
      <p:sp>
        <p:nvSpPr>
          <p:cNvPr id="5" name="Footer Placeholder 4">
            <a:extLst>
              <a:ext uri="{FF2B5EF4-FFF2-40B4-BE49-F238E27FC236}">
                <a16:creationId xmlns="" xmlns:a16="http://schemas.microsoft.com/office/drawing/2014/main" id="{52C2D705-D858-4BAC-8DD2-D4B019BFF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31D82F1A-1140-4AC9-B409-1E1077B42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FCCC0-CC7B-4F1E-8989-B64318AD3284}" type="slidenum">
              <a:rPr lang="en-IN" smtClean="0"/>
              <a:t>‹#›</a:t>
            </a:fld>
            <a:endParaRPr lang="en-IN"/>
          </a:p>
        </p:txBody>
      </p:sp>
    </p:spTree>
    <p:extLst>
      <p:ext uri="{BB962C8B-B14F-4D97-AF65-F5344CB8AC3E}">
        <p14:creationId xmlns:p14="http://schemas.microsoft.com/office/powerpoint/2010/main" val="105564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dyclassroom.com/unix/shell-programming-for-loop" TargetMode="External"/><Relationship Id="rId2" Type="http://schemas.openxmlformats.org/officeDocument/2006/relationships/hyperlink" Target="https://www.dyclassroom.com/unix/shell-programming-if-else-statement"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AD307-B34E-475F-A15E-EAB273F37F80}"/>
              </a:ext>
            </a:extLst>
          </p:cNvPr>
          <p:cNvSpPr>
            <a:spLocks noGrp="1"/>
          </p:cNvSpPr>
          <p:nvPr>
            <p:ph type="ctrTitle"/>
          </p:nvPr>
        </p:nvSpPr>
        <p:spPr/>
        <p:txBody>
          <a:bodyPr/>
          <a:lstStyle/>
          <a:p>
            <a:r>
              <a:rPr lang="en-US" dirty="0"/>
              <a:t>Shell Programming</a:t>
            </a:r>
            <a:endParaRPr lang="en-IN" dirty="0"/>
          </a:p>
        </p:txBody>
      </p:sp>
      <p:sp>
        <p:nvSpPr>
          <p:cNvPr id="3" name="Subtitle 2">
            <a:extLst>
              <a:ext uri="{FF2B5EF4-FFF2-40B4-BE49-F238E27FC236}">
                <a16:creationId xmlns="" xmlns:a16="http://schemas.microsoft.com/office/drawing/2014/main" id="{F872B66E-4DED-4985-8634-CFBFE56E0C2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263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286B43A-1616-4D60-88AA-9777AE84F856}"/>
              </a:ext>
            </a:extLst>
          </p:cNvPr>
          <p:cNvSpPr/>
          <p:nvPr/>
        </p:nvSpPr>
        <p:spPr>
          <a:xfrm>
            <a:off x="251012" y="175873"/>
            <a:ext cx="11940988" cy="4093428"/>
          </a:xfrm>
          <a:prstGeom prst="rect">
            <a:avLst/>
          </a:prstGeom>
        </p:spPr>
        <p:txBody>
          <a:bodyPr wrap="square">
            <a:spAutoFit/>
          </a:bodyPr>
          <a:lstStyle/>
          <a:p>
            <a:r>
              <a:rPr lang="en-US" sz="1400" b="1" dirty="0">
                <a:latin typeface="+mj-lt"/>
              </a:rPr>
              <a:t>How to write shell script?</a:t>
            </a:r>
          </a:p>
          <a:p>
            <a:endParaRPr lang="en-US" sz="1400" dirty="0">
              <a:latin typeface="+mj-lt"/>
            </a:endParaRPr>
          </a:p>
          <a:p>
            <a:r>
              <a:rPr lang="en-US" sz="1400" dirty="0">
                <a:latin typeface="+mj-lt"/>
              </a:rPr>
              <a:t>Now we write our first script that will print "Knowledge is Power" on screen. To write shell script you</a:t>
            </a:r>
          </a:p>
          <a:p>
            <a:r>
              <a:rPr lang="en-US" sz="1400" dirty="0">
                <a:latin typeface="+mj-lt"/>
              </a:rPr>
              <a:t>can use in of the Linux's text editor such as vi  or even you can use cat command. Here we</a:t>
            </a:r>
          </a:p>
          <a:p>
            <a:r>
              <a:rPr lang="en-US" sz="1400" dirty="0">
                <a:latin typeface="+mj-lt"/>
              </a:rPr>
              <a:t>are using cat command .</a:t>
            </a:r>
          </a:p>
          <a:p>
            <a:endParaRPr lang="en-US" sz="1400" dirty="0">
              <a:latin typeface="+mj-lt"/>
            </a:endParaRPr>
          </a:p>
          <a:p>
            <a:r>
              <a:rPr lang="en-US" sz="1400" dirty="0">
                <a:latin typeface="+mj-lt"/>
              </a:rPr>
              <a:t>Example 1: using simple cat command</a:t>
            </a:r>
          </a:p>
          <a:p>
            <a:r>
              <a:rPr lang="en-US" sz="1400" dirty="0">
                <a:latin typeface="+mj-lt"/>
              </a:rPr>
              <a:t> First type following cat command and rest of text as it s</a:t>
            </a:r>
          </a:p>
          <a:p>
            <a:r>
              <a:rPr lang="en-US" sz="1400" dirty="0">
                <a:latin typeface="+mj-lt"/>
              </a:rPr>
              <a:t>$ cat &gt; first</a:t>
            </a:r>
          </a:p>
          <a:p>
            <a:r>
              <a:rPr lang="en-US" sz="1400" dirty="0">
                <a:latin typeface="+mj-lt"/>
              </a:rPr>
              <a:t>#</a:t>
            </a:r>
          </a:p>
          <a:p>
            <a:r>
              <a:rPr lang="en-US" sz="1400" dirty="0">
                <a:latin typeface="+mj-lt"/>
              </a:rPr>
              <a:t># My first shell script</a:t>
            </a:r>
          </a:p>
          <a:p>
            <a:r>
              <a:rPr lang="en-US" sz="1400" dirty="0">
                <a:latin typeface="+mj-lt"/>
              </a:rPr>
              <a:t>#</a:t>
            </a:r>
          </a:p>
          <a:p>
            <a:r>
              <a:rPr lang="en-US" sz="1400" dirty="0">
                <a:latin typeface="+mj-lt"/>
              </a:rPr>
              <a:t>clear</a:t>
            </a:r>
          </a:p>
          <a:p>
            <a:r>
              <a:rPr lang="en-US" sz="1400" dirty="0">
                <a:latin typeface="+mj-lt"/>
              </a:rPr>
              <a:t>echo "Knowledge is Power“</a:t>
            </a:r>
          </a:p>
          <a:p>
            <a:endParaRPr lang="en-US" sz="1400" dirty="0">
              <a:latin typeface="+mj-lt"/>
            </a:endParaRPr>
          </a:p>
          <a:p>
            <a:r>
              <a:rPr lang="en-US" sz="1400" dirty="0">
                <a:latin typeface="+mj-lt"/>
              </a:rPr>
              <a:t>Press Ctrl + D to save. Now our script is ready. </a:t>
            </a:r>
          </a:p>
          <a:p>
            <a:endParaRPr lang="en-US" sz="1400" dirty="0"/>
          </a:p>
          <a:p>
            <a:r>
              <a:rPr lang="en-US" sz="1400" dirty="0"/>
              <a:t>. </a:t>
            </a:r>
          </a:p>
        </p:txBody>
      </p:sp>
    </p:spTree>
    <p:extLst>
      <p:ext uri="{BB962C8B-B14F-4D97-AF65-F5344CB8AC3E}">
        <p14:creationId xmlns:p14="http://schemas.microsoft.com/office/powerpoint/2010/main" val="226849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8A905F4-EEEE-4E14-8A9C-11F04933E039}"/>
              </a:ext>
            </a:extLst>
          </p:cNvPr>
          <p:cNvSpPr/>
          <p:nvPr/>
        </p:nvSpPr>
        <p:spPr>
          <a:xfrm>
            <a:off x="150607" y="474345"/>
            <a:ext cx="8993393" cy="3970318"/>
          </a:xfrm>
          <a:prstGeom prst="rect">
            <a:avLst/>
          </a:prstGeom>
        </p:spPr>
        <p:txBody>
          <a:bodyPr wrap="square">
            <a:spAutoFit/>
          </a:bodyPr>
          <a:lstStyle/>
          <a:p>
            <a:r>
              <a:rPr lang="en-US" sz="1400" dirty="0">
                <a:latin typeface="+mj-lt"/>
              </a:rPr>
              <a:t>Example 2: Using vi editor</a:t>
            </a:r>
          </a:p>
          <a:p>
            <a:endParaRPr lang="en-US" sz="1400" dirty="0">
              <a:latin typeface="+mj-lt"/>
            </a:endParaRPr>
          </a:p>
          <a:p>
            <a:r>
              <a:rPr lang="en-US" sz="1400" dirty="0">
                <a:latin typeface="+mj-lt"/>
              </a:rPr>
              <a:t>$ vi second.sh</a:t>
            </a:r>
          </a:p>
          <a:p>
            <a:endParaRPr lang="en-US" sz="1400" dirty="0">
              <a:latin typeface="+mj-lt"/>
            </a:endParaRPr>
          </a:p>
          <a:p>
            <a:r>
              <a:rPr lang="en-US" sz="1400" b="1" dirty="0">
                <a:latin typeface="+mj-lt"/>
              </a:rPr>
              <a:t>#!/bin/</a:t>
            </a:r>
            <a:r>
              <a:rPr lang="en-US" sz="1400" b="1" dirty="0" err="1">
                <a:latin typeface="+mj-lt"/>
              </a:rPr>
              <a:t>sh</a:t>
            </a:r>
            <a:r>
              <a:rPr lang="en-US" sz="1400" b="1" dirty="0">
                <a:latin typeface="+mj-lt"/>
              </a:rPr>
              <a:t>	--This line should always be the first line in your script  # A simple script</a:t>
            </a:r>
          </a:p>
          <a:p>
            <a:r>
              <a:rPr lang="en-US" sz="1400" dirty="0">
                <a:latin typeface="+mj-lt"/>
              </a:rPr>
              <a:t> date</a:t>
            </a:r>
          </a:p>
          <a:p>
            <a:r>
              <a:rPr lang="en-US" sz="1400" dirty="0" err="1">
                <a:latin typeface="+mj-lt"/>
              </a:rPr>
              <a:t>pwd</a:t>
            </a:r>
            <a:endParaRPr lang="en-US" sz="1400" dirty="0">
              <a:latin typeface="+mj-lt"/>
            </a:endParaRPr>
          </a:p>
          <a:p>
            <a:endParaRPr lang="en-US" sz="1400" dirty="0">
              <a:latin typeface="+mj-lt"/>
            </a:endParaRPr>
          </a:p>
          <a:p>
            <a:r>
              <a:rPr lang="en-US" sz="1400" dirty="0">
                <a:latin typeface="+mj-lt"/>
              </a:rPr>
              <a:t>Save and exit the editor(esc-&gt; :</a:t>
            </a:r>
            <a:r>
              <a:rPr lang="en-US" sz="1400" dirty="0" err="1">
                <a:latin typeface="+mj-lt"/>
              </a:rPr>
              <a:t>wq</a:t>
            </a:r>
            <a:r>
              <a:rPr lang="en-US" sz="1400" dirty="0">
                <a:latin typeface="+mj-lt"/>
              </a:rPr>
              <a:t>)</a:t>
            </a:r>
          </a:p>
          <a:p>
            <a:endParaRPr lang="en-US" sz="1400" dirty="0">
              <a:latin typeface="+mj-lt"/>
            </a:endParaRPr>
          </a:p>
          <a:p>
            <a:r>
              <a:rPr lang="en-US" sz="1400" dirty="0">
                <a:latin typeface="+mj-lt"/>
              </a:rPr>
              <a:t>In general, anything after a # is a comment and is ignored by the shell. We see this used both as  an entire line and next to each of several lines, where it shows example output.</a:t>
            </a:r>
          </a:p>
          <a:p>
            <a:endParaRPr lang="en-US" sz="1400" dirty="0">
              <a:latin typeface="+mj-lt"/>
            </a:endParaRPr>
          </a:p>
          <a:p>
            <a:r>
              <a:rPr lang="en-US" sz="1400" dirty="0">
                <a:latin typeface="+mj-lt"/>
              </a:rPr>
              <a:t>The "#!/bin/</a:t>
            </a:r>
            <a:r>
              <a:rPr lang="en-US" sz="1400" dirty="0" err="1">
                <a:latin typeface="+mj-lt"/>
              </a:rPr>
              <a:t>sh</a:t>
            </a:r>
            <a:r>
              <a:rPr lang="en-US" sz="1400" dirty="0">
                <a:latin typeface="+mj-lt"/>
              </a:rPr>
              <a:t>" tells the shell to invoke /bin/</a:t>
            </a:r>
            <a:r>
              <a:rPr lang="en-US" sz="1400" dirty="0" err="1">
                <a:latin typeface="+mj-lt"/>
              </a:rPr>
              <a:t>sh</a:t>
            </a:r>
            <a:r>
              <a:rPr lang="en-US" sz="1400" dirty="0">
                <a:latin typeface="+mj-lt"/>
              </a:rPr>
              <a:t> to run the script. This is necessary because  different users might be using different shells: </a:t>
            </a:r>
            <a:r>
              <a:rPr lang="en-US" sz="1400" dirty="0" err="1">
                <a:latin typeface="+mj-lt"/>
              </a:rPr>
              <a:t>sh</a:t>
            </a:r>
            <a:r>
              <a:rPr lang="en-US" sz="1400" dirty="0">
                <a:latin typeface="+mj-lt"/>
              </a:rPr>
              <a:t>, </a:t>
            </a:r>
            <a:r>
              <a:rPr lang="en-US" sz="1400" dirty="0" err="1">
                <a:latin typeface="+mj-lt"/>
              </a:rPr>
              <a:t>csh</a:t>
            </a:r>
            <a:r>
              <a:rPr lang="en-US" sz="1400" dirty="0">
                <a:latin typeface="+mj-lt"/>
              </a:rPr>
              <a:t>, bash, </a:t>
            </a:r>
            <a:r>
              <a:rPr lang="en-US" sz="1400" dirty="0" err="1">
                <a:latin typeface="+mj-lt"/>
              </a:rPr>
              <a:t>zcsh</a:t>
            </a:r>
            <a:r>
              <a:rPr lang="en-US" sz="1400" dirty="0">
                <a:latin typeface="+mj-lt"/>
              </a:rPr>
              <a:t>, </a:t>
            </a:r>
            <a:r>
              <a:rPr lang="en-US" sz="1400" dirty="0" err="1">
                <a:latin typeface="+mj-lt"/>
              </a:rPr>
              <a:t>tcsh</a:t>
            </a:r>
            <a:r>
              <a:rPr lang="en-US" sz="1400" dirty="0">
                <a:latin typeface="+mj-lt"/>
              </a:rPr>
              <a:t>, &amp;c. And these shells  have slightly different languages and build-in features. In order to ensure consistent operation,  we want to make sure that the same shell is used to run the script each time. This is achieved by  starting the specified shell and passing the script into its standard in.</a:t>
            </a:r>
          </a:p>
          <a:p>
            <a:endParaRPr lang="en-US" sz="1400" dirty="0"/>
          </a:p>
        </p:txBody>
      </p:sp>
    </p:spTree>
    <p:extLst>
      <p:ext uri="{BB962C8B-B14F-4D97-AF65-F5344CB8AC3E}">
        <p14:creationId xmlns:p14="http://schemas.microsoft.com/office/powerpoint/2010/main" val="54805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A999539-081C-4AFB-86E1-71AA87D7B831}"/>
              </a:ext>
            </a:extLst>
          </p:cNvPr>
          <p:cNvSpPr/>
          <p:nvPr/>
        </p:nvSpPr>
        <p:spPr>
          <a:xfrm>
            <a:off x="111162" y="169124"/>
            <a:ext cx="11668461" cy="6340197"/>
          </a:xfrm>
          <a:prstGeom prst="rect">
            <a:avLst/>
          </a:prstGeom>
        </p:spPr>
        <p:txBody>
          <a:bodyPr wrap="square">
            <a:spAutoFit/>
          </a:bodyPr>
          <a:lstStyle/>
          <a:p>
            <a:r>
              <a:rPr lang="en-US" sz="1400" b="1" dirty="0">
                <a:latin typeface="+mj-lt"/>
              </a:rPr>
              <a:t>How to Run Shell Scripts ?</a:t>
            </a:r>
          </a:p>
          <a:p>
            <a:endParaRPr lang="en-US" sz="1400" b="1" dirty="0">
              <a:latin typeface="+mj-lt"/>
            </a:endParaRPr>
          </a:p>
          <a:p>
            <a:r>
              <a:rPr lang="en-US" sz="1400" dirty="0">
                <a:latin typeface="+mj-lt"/>
              </a:rPr>
              <a:t>Method 1: use </a:t>
            </a:r>
            <a:r>
              <a:rPr lang="en-US" sz="1400" i="1" dirty="0" err="1">
                <a:latin typeface="+mj-lt"/>
              </a:rPr>
              <a:t>sh</a:t>
            </a:r>
            <a:endParaRPr lang="en-US" sz="1400" i="1" dirty="0">
              <a:latin typeface="+mj-lt"/>
            </a:endParaRPr>
          </a:p>
          <a:p>
            <a:endParaRPr lang="en-US" sz="1400" dirty="0">
              <a:latin typeface="+mj-lt"/>
            </a:endParaRPr>
          </a:p>
          <a:p>
            <a:r>
              <a:rPr lang="en-US" sz="1400" dirty="0">
                <a:latin typeface="+mj-lt"/>
              </a:rPr>
              <a:t>To execute a shell script , we can simply type at the command prompt</a:t>
            </a:r>
          </a:p>
          <a:p>
            <a:r>
              <a:rPr lang="en-US" sz="1400" dirty="0">
                <a:latin typeface="+mj-lt"/>
              </a:rPr>
              <a:t>$  </a:t>
            </a:r>
            <a:r>
              <a:rPr lang="en-US" sz="1400" dirty="0" err="1">
                <a:latin typeface="+mj-lt"/>
              </a:rPr>
              <a:t>sh</a:t>
            </a:r>
            <a:r>
              <a:rPr lang="en-US" sz="1400" dirty="0">
                <a:latin typeface="+mj-lt"/>
              </a:rPr>
              <a:t> first.sh </a:t>
            </a:r>
          </a:p>
          <a:p>
            <a:r>
              <a:rPr lang="en-US" sz="1400" dirty="0">
                <a:latin typeface="+mj-lt"/>
              </a:rPr>
              <a:t>or</a:t>
            </a:r>
          </a:p>
          <a:p>
            <a:r>
              <a:rPr lang="en-US" sz="1400" dirty="0">
                <a:latin typeface="+mj-lt"/>
              </a:rPr>
              <a:t>$  </a:t>
            </a:r>
            <a:r>
              <a:rPr lang="en-US" sz="1400" dirty="0" err="1">
                <a:latin typeface="+mj-lt"/>
              </a:rPr>
              <a:t>sh</a:t>
            </a:r>
            <a:r>
              <a:rPr lang="en-US" sz="1400" dirty="0">
                <a:latin typeface="+mj-lt"/>
              </a:rPr>
              <a:t> second.sh </a:t>
            </a:r>
          </a:p>
          <a:p>
            <a:endParaRPr lang="en-US" sz="1400" dirty="0">
              <a:latin typeface="+mj-lt"/>
            </a:endParaRPr>
          </a:p>
          <a:p>
            <a:r>
              <a:rPr lang="en-US" sz="1400" dirty="0">
                <a:latin typeface="+mj-lt"/>
              </a:rPr>
              <a:t>Method 2: </a:t>
            </a:r>
            <a:r>
              <a:rPr lang="en-US" sz="1400" i="1" dirty="0">
                <a:latin typeface="+mj-lt"/>
              </a:rPr>
              <a:t>direct execution by making the script executable</a:t>
            </a:r>
          </a:p>
          <a:p>
            <a:r>
              <a:rPr lang="en-US" sz="1400" dirty="0">
                <a:latin typeface="+mj-lt"/>
              </a:rPr>
              <a:t>Because of security of files, in UNIX, the creator of Shell Script does not get execution permission by default. So if we wish to run shell script we have to do two things as follows</a:t>
            </a:r>
          </a:p>
          <a:p>
            <a:endParaRPr lang="en-US" sz="1400" dirty="0">
              <a:latin typeface="+mj-lt"/>
            </a:endParaRPr>
          </a:p>
          <a:p>
            <a:r>
              <a:rPr lang="en-US" sz="1400" dirty="0">
                <a:latin typeface="+mj-lt"/>
              </a:rPr>
              <a:t>(1) Use </a:t>
            </a:r>
            <a:r>
              <a:rPr lang="en-US" sz="1400" dirty="0" err="1">
                <a:latin typeface="+mj-lt"/>
              </a:rPr>
              <a:t>chmod</a:t>
            </a:r>
            <a:r>
              <a:rPr lang="en-US" sz="1400" dirty="0">
                <a:latin typeface="+mj-lt"/>
              </a:rPr>
              <a:t> command as follows to give execution permission to our script</a:t>
            </a:r>
          </a:p>
          <a:p>
            <a:r>
              <a:rPr lang="en-US" sz="1400" dirty="0">
                <a:latin typeface="+mj-lt"/>
              </a:rPr>
              <a:t>Syntax: </a:t>
            </a:r>
            <a:r>
              <a:rPr lang="en-US" sz="1400" dirty="0" err="1">
                <a:latin typeface="+mj-lt"/>
              </a:rPr>
              <a:t>chmod</a:t>
            </a:r>
            <a:r>
              <a:rPr lang="en-US" sz="1400" dirty="0">
                <a:latin typeface="+mj-lt"/>
              </a:rPr>
              <a:t> +x shell-script-name or  Syntax: </a:t>
            </a:r>
            <a:r>
              <a:rPr lang="en-US" sz="1400" dirty="0" err="1">
                <a:latin typeface="+mj-lt"/>
              </a:rPr>
              <a:t>chmod</a:t>
            </a:r>
            <a:r>
              <a:rPr lang="en-US" sz="1400" dirty="0">
                <a:latin typeface="+mj-lt"/>
              </a:rPr>
              <a:t> 777 shell-script-name</a:t>
            </a:r>
          </a:p>
          <a:p>
            <a:endParaRPr lang="en-US" sz="1400" dirty="0">
              <a:latin typeface="+mj-lt"/>
            </a:endParaRPr>
          </a:p>
          <a:p>
            <a:r>
              <a:rPr lang="en-US" sz="1400" dirty="0">
                <a:latin typeface="+mj-lt"/>
              </a:rPr>
              <a:t>(2) Run the script as</a:t>
            </a:r>
          </a:p>
          <a:p>
            <a:r>
              <a:rPr lang="en-US" sz="1400" dirty="0">
                <a:latin typeface="+mj-lt"/>
              </a:rPr>
              <a:t>Syntax: ./your-shell-program-name</a:t>
            </a:r>
          </a:p>
          <a:p>
            <a:r>
              <a:rPr lang="en-US" sz="1400" dirty="0">
                <a:latin typeface="+mj-lt"/>
              </a:rPr>
              <a:t>For e.g.</a:t>
            </a:r>
          </a:p>
          <a:p>
            <a:r>
              <a:rPr lang="en-US" sz="1400" dirty="0">
                <a:latin typeface="+mj-lt"/>
              </a:rPr>
              <a:t>$ ./first</a:t>
            </a:r>
          </a:p>
          <a:p>
            <a:r>
              <a:rPr lang="en-US" sz="1400" dirty="0">
                <a:latin typeface="+mj-lt"/>
              </a:rPr>
              <a:t>Here '.'(dot) is command, and used in conjunction with shell script. The dot(.) indicates to current shell that the command following the dot(.) has to be executed in the same shell i.e. without the loading of another shell in memory. </a:t>
            </a:r>
          </a:p>
          <a:p>
            <a:endParaRPr lang="en-US" sz="1400" dirty="0">
              <a:latin typeface="+mj-lt"/>
            </a:endParaRPr>
          </a:p>
          <a:p>
            <a:r>
              <a:rPr lang="en-US" sz="1400" dirty="0">
                <a:latin typeface="+mj-lt"/>
              </a:rPr>
              <a:t>For e.g.</a:t>
            </a:r>
          </a:p>
          <a:p>
            <a:r>
              <a:rPr lang="en-US" sz="1400" dirty="0">
                <a:latin typeface="+mj-lt"/>
              </a:rPr>
              <a:t>$ bash first</a:t>
            </a:r>
          </a:p>
          <a:p>
            <a:r>
              <a:rPr lang="en-US" sz="1400" dirty="0">
                <a:latin typeface="+mj-lt"/>
              </a:rPr>
              <a:t>$ /bin/</a:t>
            </a:r>
            <a:r>
              <a:rPr lang="en-US" sz="1400" dirty="0" err="1">
                <a:latin typeface="+mj-lt"/>
              </a:rPr>
              <a:t>sh</a:t>
            </a:r>
            <a:r>
              <a:rPr lang="en-US" sz="1400" dirty="0">
                <a:latin typeface="+mj-lt"/>
              </a:rPr>
              <a:t> first</a:t>
            </a:r>
          </a:p>
          <a:p>
            <a:r>
              <a:rPr lang="en-US" sz="1400" dirty="0">
                <a:latin typeface="+mj-lt"/>
              </a:rPr>
              <a:t>Note that to run script, you need to have in same directory where you created your script, if you are in different directory your script will not run (because of path settings),</a:t>
            </a:r>
          </a:p>
        </p:txBody>
      </p:sp>
    </p:spTree>
    <p:extLst>
      <p:ext uri="{BB962C8B-B14F-4D97-AF65-F5344CB8AC3E}">
        <p14:creationId xmlns:p14="http://schemas.microsoft.com/office/powerpoint/2010/main" val="413713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39687C-B32A-48C6-9BBA-712D5607CEA1}"/>
              </a:ext>
            </a:extLst>
          </p:cNvPr>
          <p:cNvSpPr/>
          <p:nvPr/>
        </p:nvSpPr>
        <p:spPr>
          <a:xfrm>
            <a:off x="421341" y="258901"/>
            <a:ext cx="10445676" cy="6555641"/>
          </a:xfrm>
          <a:prstGeom prst="rect">
            <a:avLst/>
          </a:prstGeom>
        </p:spPr>
        <p:txBody>
          <a:bodyPr wrap="square">
            <a:spAutoFit/>
          </a:bodyPr>
          <a:lstStyle/>
          <a:p>
            <a:r>
              <a:rPr lang="en-IN" sz="1400" b="1" dirty="0">
                <a:latin typeface="+mj-lt"/>
              </a:rPr>
              <a:t>How to make scripts interactive?</a:t>
            </a:r>
          </a:p>
          <a:p>
            <a:endParaRPr lang="en-IN" sz="1400" dirty="0">
              <a:latin typeface="+mj-lt"/>
            </a:endParaRPr>
          </a:p>
          <a:p>
            <a:r>
              <a:rPr lang="en-IN" sz="1400" dirty="0">
                <a:latin typeface="+mj-lt"/>
              </a:rPr>
              <a:t>Step 1. Create a file first.sh and type the script</a:t>
            </a:r>
          </a:p>
          <a:p>
            <a:r>
              <a:rPr lang="en-IN" sz="1400" dirty="0">
                <a:latin typeface="+mj-lt"/>
              </a:rPr>
              <a:t>$ cat &gt; first.sh</a:t>
            </a:r>
          </a:p>
          <a:p>
            <a:r>
              <a:rPr lang="en-IN" sz="1400" dirty="0">
                <a:latin typeface="+mj-lt"/>
              </a:rPr>
              <a:t>#!/bin/</a:t>
            </a:r>
            <a:r>
              <a:rPr lang="en-IN" sz="1400" dirty="0" err="1">
                <a:latin typeface="+mj-lt"/>
              </a:rPr>
              <a:t>sh</a:t>
            </a:r>
            <a:endParaRPr lang="en-IN" sz="1400" dirty="0">
              <a:latin typeface="+mj-lt"/>
            </a:endParaRPr>
          </a:p>
          <a:p>
            <a:r>
              <a:rPr lang="en-IN" sz="1400" dirty="0">
                <a:latin typeface="+mj-lt"/>
              </a:rPr>
              <a:t>echo "enter name"</a:t>
            </a:r>
          </a:p>
          <a:p>
            <a:r>
              <a:rPr lang="en-IN" sz="1400" dirty="0">
                <a:latin typeface="+mj-lt"/>
              </a:rPr>
              <a:t>read name  // here name is a variable</a:t>
            </a:r>
          </a:p>
          <a:p>
            <a:r>
              <a:rPr lang="en-IN" sz="1400" dirty="0">
                <a:latin typeface="+mj-lt"/>
              </a:rPr>
              <a:t>echo Hello $name</a:t>
            </a:r>
          </a:p>
          <a:p>
            <a:endParaRPr lang="en-IN" sz="1400" dirty="0">
              <a:latin typeface="+mj-lt"/>
            </a:endParaRPr>
          </a:p>
          <a:p>
            <a:r>
              <a:rPr lang="en-IN" sz="1400" dirty="0">
                <a:latin typeface="+mj-lt"/>
              </a:rPr>
              <a:t>Step 2. </a:t>
            </a:r>
            <a:r>
              <a:rPr lang="en-IN" sz="1400" b="1" dirty="0">
                <a:latin typeface="+mj-lt"/>
              </a:rPr>
              <a:t>Execute the script method 1</a:t>
            </a:r>
          </a:p>
          <a:p>
            <a:endParaRPr lang="en-IN" sz="1400" b="1" dirty="0">
              <a:latin typeface="+mj-lt"/>
            </a:endParaRPr>
          </a:p>
          <a:p>
            <a:r>
              <a:rPr lang="en-IN" sz="1400" dirty="0">
                <a:latin typeface="+mj-lt"/>
              </a:rPr>
              <a:t>$ </a:t>
            </a:r>
            <a:r>
              <a:rPr lang="en-IN" sz="1400" dirty="0" err="1">
                <a:latin typeface="+mj-lt"/>
              </a:rPr>
              <a:t>sh</a:t>
            </a:r>
            <a:r>
              <a:rPr lang="en-IN" sz="1400" dirty="0">
                <a:latin typeface="+mj-lt"/>
              </a:rPr>
              <a:t> first.sh</a:t>
            </a:r>
          </a:p>
          <a:p>
            <a:r>
              <a:rPr lang="en-IN" sz="1400" dirty="0">
                <a:latin typeface="+mj-lt"/>
              </a:rPr>
              <a:t>enter name</a:t>
            </a:r>
          </a:p>
          <a:p>
            <a:r>
              <a:rPr lang="en-IN" sz="1400" dirty="0">
                <a:latin typeface="+mj-lt"/>
              </a:rPr>
              <a:t>Raja</a:t>
            </a:r>
          </a:p>
          <a:p>
            <a:r>
              <a:rPr lang="en-IN" sz="1400" dirty="0">
                <a:latin typeface="+mj-lt"/>
              </a:rPr>
              <a:t>Output:</a:t>
            </a:r>
          </a:p>
          <a:p>
            <a:r>
              <a:rPr lang="en-IN" sz="1400" dirty="0">
                <a:latin typeface="+mj-lt"/>
              </a:rPr>
              <a:t>Hello Raja</a:t>
            </a:r>
          </a:p>
          <a:p>
            <a:endParaRPr lang="en-IN" sz="1400" dirty="0">
              <a:latin typeface="+mj-lt"/>
            </a:endParaRPr>
          </a:p>
          <a:p>
            <a:r>
              <a:rPr lang="en-IN" sz="1400" dirty="0"/>
              <a:t>Execute the script method 2 by giving execute permission </a:t>
            </a:r>
          </a:p>
          <a:p>
            <a:endParaRPr lang="en-IN" sz="1400" dirty="0">
              <a:latin typeface="+mj-lt"/>
            </a:endParaRPr>
          </a:p>
          <a:p>
            <a:r>
              <a:rPr lang="en-IN" sz="1400" dirty="0">
                <a:latin typeface="+mj-lt"/>
              </a:rPr>
              <a:t>$ </a:t>
            </a:r>
            <a:r>
              <a:rPr lang="en-IN" sz="1400" dirty="0" err="1">
                <a:latin typeface="+mj-lt"/>
              </a:rPr>
              <a:t>chmod</a:t>
            </a:r>
            <a:r>
              <a:rPr lang="en-IN" sz="1400" dirty="0">
                <a:latin typeface="+mj-lt"/>
              </a:rPr>
              <a:t> 777 first.sh</a:t>
            </a:r>
          </a:p>
          <a:p>
            <a:endParaRPr lang="en-IN" sz="1400" dirty="0">
              <a:latin typeface="+mj-lt"/>
            </a:endParaRPr>
          </a:p>
          <a:p>
            <a:r>
              <a:rPr lang="en-IN" sz="1400" dirty="0">
                <a:latin typeface="+mj-lt"/>
              </a:rPr>
              <a:t>$ ls -l first.sh</a:t>
            </a:r>
          </a:p>
          <a:p>
            <a:r>
              <a:rPr lang="en-IN" sz="1400" dirty="0">
                <a:latin typeface="+mj-lt"/>
              </a:rPr>
              <a:t>-</a:t>
            </a:r>
            <a:r>
              <a:rPr lang="en-IN" sz="1400" dirty="0" err="1">
                <a:latin typeface="+mj-lt"/>
              </a:rPr>
              <a:t>rwxrwxrwx</a:t>
            </a:r>
            <a:r>
              <a:rPr lang="en-IN" sz="1400" dirty="0">
                <a:latin typeface="+mj-lt"/>
              </a:rPr>
              <a:t> 1 bhaskar </a:t>
            </a:r>
            <a:r>
              <a:rPr lang="en-IN" sz="1400" dirty="0" err="1">
                <a:latin typeface="+mj-lt"/>
              </a:rPr>
              <a:t>bhaskar</a:t>
            </a:r>
            <a:r>
              <a:rPr lang="en-IN" sz="1400" dirty="0">
                <a:latin typeface="+mj-lt"/>
              </a:rPr>
              <a:t> 55 May  8 11:49 first.sh</a:t>
            </a:r>
          </a:p>
          <a:p>
            <a:endParaRPr lang="en-IN" sz="1400" dirty="0">
              <a:latin typeface="+mj-lt"/>
            </a:endParaRPr>
          </a:p>
          <a:p>
            <a:r>
              <a:rPr lang="en-IN" sz="1400" dirty="0">
                <a:latin typeface="+mj-lt"/>
              </a:rPr>
              <a:t> $ ./first.sh</a:t>
            </a:r>
          </a:p>
          <a:p>
            <a:r>
              <a:rPr lang="en-IN" sz="1400" dirty="0">
                <a:latin typeface="+mj-lt"/>
              </a:rPr>
              <a:t>enter name</a:t>
            </a:r>
          </a:p>
          <a:p>
            <a:r>
              <a:rPr lang="en-IN" sz="1400" dirty="0">
                <a:latin typeface="+mj-lt"/>
              </a:rPr>
              <a:t>Kumar</a:t>
            </a:r>
          </a:p>
          <a:p>
            <a:r>
              <a:rPr lang="en-IN" sz="1400" dirty="0">
                <a:latin typeface="+mj-lt"/>
              </a:rPr>
              <a:t>Output:</a:t>
            </a:r>
          </a:p>
          <a:p>
            <a:r>
              <a:rPr lang="en-IN" sz="1400" dirty="0">
                <a:latin typeface="+mj-lt"/>
              </a:rPr>
              <a:t>Hello Kumar</a:t>
            </a:r>
          </a:p>
          <a:p>
            <a:endParaRPr lang="en-IN" sz="1400" dirty="0">
              <a:latin typeface="+mj-lt"/>
            </a:endParaRPr>
          </a:p>
        </p:txBody>
      </p:sp>
    </p:spTree>
    <p:extLst>
      <p:ext uri="{BB962C8B-B14F-4D97-AF65-F5344CB8AC3E}">
        <p14:creationId xmlns:p14="http://schemas.microsoft.com/office/powerpoint/2010/main" val="239119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C5F1D2E-2750-44BF-998C-4DE8E63AB152}"/>
              </a:ext>
            </a:extLst>
          </p:cNvPr>
          <p:cNvSpPr/>
          <p:nvPr/>
        </p:nvSpPr>
        <p:spPr>
          <a:xfrm>
            <a:off x="279699" y="289679"/>
            <a:ext cx="11639774" cy="7201972"/>
          </a:xfrm>
          <a:prstGeom prst="rect">
            <a:avLst/>
          </a:prstGeom>
        </p:spPr>
        <p:txBody>
          <a:bodyPr wrap="square">
            <a:spAutoFit/>
          </a:bodyPr>
          <a:lstStyle/>
          <a:p>
            <a:r>
              <a:rPr lang="en-US" sz="1400" b="1" dirty="0">
                <a:latin typeface="+mj-lt"/>
              </a:rPr>
              <a:t>Command Line Arguments</a:t>
            </a:r>
          </a:p>
          <a:p>
            <a:r>
              <a:rPr lang="en-US" sz="1400" dirty="0">
                <a:latin typeface="+mj-lt"/>
              </a:rPr>
              <a:t>Command line arguments are important part of writing scripts. Command line arguments define  the expected input into a shell script. For example, we may want to pass a file name or folder  name or some other type of argument to a shell script.</a:t>
            </a:r>
          </a:p>
          <a:p>
            <a:endParaRPr lang="en-US" sz="1400" dirty="0">
              <a:latin typeface="+mj-lt"/>
            </a:endParaRPr>
          </a:p>
          <a:p>
            <a:r>
              <a:rPr lang="en-US" sz="1400" dirty="0">
                <a:latin typeface="+mj-lt"/>
              </a:rPr>
              <a:t>Several special variables exist to help manage command-line arguments to a script:</a:t>
            </a:r>
          </a:p>
          <a:p>
            <a:endParaRPr lang="en-US" sz="1400" dirty="0">
              <a:latin typeface="+mj-lt"/>
            </a:endParaRPr>
          </a:p>
          <a:p>
            <a:r>
              <a:rPr lang="en-US" sz="1400" dirty="0">
                <a:latin typeface="+mj-lt"/>
              </a:rPr>
              <a:t>$# - represents the total number of arguments (much like </a:t>
            </a:r>
            <a:r>
              <a:rPr lang="en-US" sz="1400">
                <a:latin typeface="+mj-lt"/>
              </a:rPr>
              <a:t>argc) </a:t>
            </a:r>
            <a:r>
              <a:rPr lang="en-US" sz="1400" dirty="0">
                <a:latin typeface="+mj-lt"/>
              </a:rPr>
              <a:t>– except command</a:t>
            </a:r>
          </a:p>
          <a:p>
            <a:r>
              <a:rPr lang="en-US" sz="1400" dirty="0">
                <a:latin typeface="+mj-lt"/>
              </a:rPr>
              <a:t>$0 - represents the name of the script, as invoked</a:t>
            </a:r>
          </a:p>
          <a:p>
            <a:r>
              <a:rPr lang="en-US" sz="1400" dirty="0">
                <a:latin typeface="+mj-lt"/>
              </a:rPr>
              <a:t>$1, $2, $3, .., $8, $9 - The first 9 command line arguments</a:t>
            </a:r>
          </a:p>
          <a:p>
            <a:r>
              <a:rPr lang="en-US" sz="1400" dirty="0">
                <a:latin typeface="+mj-lt"/>
              </a:rPr>
              <a:t>$* or </a:t>
            </a:r>
            <a:r>
              <a:rPr lang="en-US" sz="1400" dirty="0"/>
              <a:t>$@</a:t>
            </a:r>
            <a:r>
              <a:rPr lang="en-US" sz="1400" dirty="0">
                <a:latin typeface="+mj-lt"/>
              </a:rPr>
              <a:t>  - all command line arguments </a:t>
            </a:r>
          </a:p>
          <a:p>
            <a:endParaRPr lang="en-US" sz="1400" dirty="0">
              <a:latin typeface="+mj-lt"/>
            </a:endParaRPr>
          </a:p>
          <a:p>
            <a:r>
              <a:rPr lang="en-US" sz="1400" dirty="0">
                <a:latin typeface="+mj-lt"/>
              </a:rPr>
              <a:t>Example :</a:t>
            </a:r>
          </a:p>
          <a:p>
            <a:endParaRPr lang="en-US" sz="1400" dirty="0">
              <a:latin typeface="+mj-lt"/>
            </a:endParaRPr>
          </a:p>
          <a:p>
            <a:r>
              <a:rPr lang="en-US" sz="1400" dirty="0">
                <a:latin typeface="+mj-lt"/>
              </a:rPr>
              <a:t>#!/bin/</a:t>
            </a:r>
            <a:r>
              <a:rPr lang="en-US" sz="1400" dirty="0" err="1">
                <a:latin typeface="+mj-lt"/>
              </a:rPr>
              <a:t>sh</a:t>
            </a:r>
            <a:endParaRPr lang="en-US" sz="1400" dirty="0">
              <a:latin typeface="+mj-lt"/>
            </a:endParaRPr>
          </a:p>
          <a:p>
            <a:r>
              <a:rPr lang="en-US" sz="1400" dirty="0">
                <a:latin typeface="+mj-lt"/>
              </a:rPr>
              <a:t>echo you have entered $# arguments</a:t>
            </a:r>
          </a:p>
          <a:p>
            <a:endParaRPr lang="en-US" sz="1400" dirty="0">
              <a:latin typeface="+mj-lt"/>
            </a:endParaRPr>
          </a:p>
          <a:p>
            <a:r>
              <a:rPr lang="en-US" sz="1400" dirty="0">
                <a:latin typeface="+mj-lt"/>
              </a:rPr>
              <a:t>echo name of the file is $0</a:t>
            </a:r>
          </a:p>
          <a:p>
            <a:r>
              <a:rPr lang="en-US" sz="1400" dirty="0">
                <a:latin typeface="+mj-lt"/>
              </a:rPr>
              <a:t>echo first argument is $1</a:t>
            </a:r>
          </a:p>
          <a:p>
            <a:r>
              <a:rPr lang="en-US" sz="1400" dirty="0">
                <a:latin typeface="+mj-lt"/>
              </a:rPr>
              <a:t>echo second argument is $2</a:t>
            </a:r>
          </a:p>
          <a:p>
            <a:r>
              <a:rPr lang="en-US" sz="1400" dirty="0">
                <a:latin typeface="+mj-lt"/>
              </a:rPr>
              <a:t>echo third argument is $3</a:t>
            </a:r>
          </a:p>
          <a:p>
            <a:endParaRPr lang="en-US" sz="1400" dirty="0">
              <a:latin typeface="+mj-lt"/>
            </a:endParaRPr>
          </a:p>
          <a:p>
            <a:r>
              <a:rPr lang="en-US" sz="1400" dirty="0">
                <a:latin typeface="+mj-lt"/>
              </a:rPr>
              <a:t>Output:</a:t>
            </a:r>
          </a:p>
          <a:p>
            <a:endParaRPr lang="en-US" sz="1400" dirty="0">
              <a:latin typeface="+mj-lt"/>
            </a:endParaRPr>
          </a:p>
          <a:p>
            <a:r>
              <a:rPr lang="en-US" sz="1400" dirty="0">
                <a:latin typeface="+mj-lt"/>
              </a:rPr>
              <a:t>you have entered 3 arguments</a:t>
            </a:r>
          </a:p>
          <a:p>
            <a:r>
              <a:rPr lang="en-US" sz="1400" dirty="0">
                <a:latin typeface="+mj-lt"/>
              </a:rPr>
              <a:t>name of the file is command_line.sh</a:t>
            </a:r>
          </a:p>
          <a:p>
            <a:r>
              <a:rPr lang="en-US" sz="1400" dirty="0">
                <a:latin typeface="+mj-lt"/>
              </a:rPr>
              <a:t>first argument is 1</a:t>
            </a:r>
          </a:p>
          <a:p>
            <a:r>
              <a:rPr lang="en-US" sz="1400" dirty="0">
                <a:latin typeface="+mj-lt"/>
              </a:rPr>
              <a:t>second argument is 2</a:t>
            </a:r>
          </a:p>
          <a:p>
            <a:r>
              <a:rPr lang="en-US" sz="1400" dirty="0">
                <a:latin typeface="+mj-lt"/>
              </a:rPr>
              <a:t>third argument is 3</a:t>
            </a: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p:txBody>
      </p:sp>
    </p:spTree>
    <p:extLst>
      <p:ext uri="{BB962C8B-B14F-4D97-AF65-F5344CB8AC3E}">
        <p14:creationId xmlns:p14="http://schemas.microsoft.com/office/powerpoint/2010/main" val="406055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5368CA1-9ED9-442F-B593-2B1B82A38F58}"/>
              </a:ext>
            </a:extLst>
          </p:cNvPr>
          <p:cNvSpPr/>
          <p:nvPr/>
        </p:nvSpPr>
        <p:spPr>
          <a:xfrm>
            <a:off x="207980" y="335762"/>
            <a:ext cx="11603915" cy="6032421"/>
          </a:xfrm>
          <a:prstGeom prst="rect">
            <a:avLst/>
          </a:prstGeom>
        </p:spPr>
        <p:txBody>
          <a:bodyPr wrap="square">
            <a:spAutoFit/>
          </a:bodyPr>
          <a:lstStyle/>
          <a:p>
            <a:r>
              <a:rPr lang="en-US" b="1" dirty="0">
                <a:latin typeface="+mj-lt"/>
              </a:rPr>
              <a:t>Conditional Statements</a:t>
            </a:r>
          </a:p>
          <a:p>
            <a:endParaRPr lang="en-US" dirty="0">
              <a:latin typeface="+mj-lt"/>
            </a:endParaRPr>
          </a:p>
          <a:p>
            <a:r>
              <a:rPr lang="en-US" sz="1400" b="1" dirty="0">
                <a:latin typeface="+mj-lt"/>
              </a:rPr>
              <a:t>1. The if statement</a:t>
            </a:r>
          </a:p>
          <a:p>
            <a:endParaRPr lang="en-US" sz="1400" dirty="0">
              <a:latin typeface="+mj-lt"/>
            </a:endParaRPr>
          </a:p>
          <a:p>
            <a:r>
              <a:rPr lang="en-US" sz="1400" dirty="0" err="1">
                <a:latin typeface="+mj-lt"/>
              </a:rPr>
              <a:t>Synatx</a:t>
            </a:r>
            <a:r>
              <a:rPr lang="en-US" sz="1400" dirty="0">
                <a:latin typeface="+mj-lt"/>
              </a:rPr>
              <a:t>:</a:t>
            </a:r>
          </a:p>
          <a:p>
            <a:r>
              <a:rPr lang="en-US" sz="1400" dirty="0">
                <a:latin typeface="+mj-lt"/>
              </a:rPr>
              <a:t>	if [ expression ]</a:t>
            </a:r>
          </a:p>
          <a:p>
            <a:r>
              <a:rPr lang="en-US" sz="1400" dirty="0">
                <a:latin typeface="+mj-lt"/>
              </a:rPr>
              <a:t>	then</a:t>
            </a:r>
          </a:p>
          <a:p>
            <a:r>
              <a:rPr lang="en-US" sz="1400" dirty="0">
                <a:latin typeface="+mj-lt"/>
              </a:rPr>
              <a:t>	   Statement(s) to be executed if expression is true</a:t>
            </a:r>
          </a:p>
          <a:p>
            <a:r>
              <a:rPr lang="en-US" sz="1400" dirty="0">
                <a:latin typeface="+mj-lt"/>
              </a:rPr>
              <a:t>	fi</a:t>
            </a:r>
          </a:p>
          <a:p>
            <a:endParaRPr lang="en-US" sz="1400" dirty="0">
              <a:latin typeface="+mj-lt"/>
            </a:endParaRPr>
          </a:p>
          <a:p>
            <a:r>
              <a:rPr lang="en-US" sz="1400" dirty="0">
                <a:latin typeface="+mj-lt"/>
              </a:rPr>
              <a:t>Example: To find whether a file is existing in </a:t>
            </a:r>
            <a:r>
              <a:rPr lang="en-US" sz="1400" dirty="0" err="1">
                <a:latin typeface="+mj-lt"/>
              </a:rPr>
              <a:t>pwd</a:t>
            </a:r>
            <a:r>
              <a:rPr lang="en-US" sz="1400" dirty="0">
                <a:latin typeface="+mj-lt"/>
              </a:rPr>
              <a:t> </a:t>
            </a:r>
          </a:p>
          <a:p>
            <a:endParaRPr lang="en-US" sz="1400" dirty="0">
              <a:latin typeface="+mj-lt"/>
            </a:endParaRPr>
          </a:p>
          <a:p>
            <a:r>
              <a:rPr lang="en-US" sz="1400" dirty="0">
                <a:latin typeface="+mj-lt"/>
              </a:rPr>
              <a:t>#!/bin/</a:t>
            </a:r>
            <a:r>
              <a:rPr lang="en-US" sz="1400" dirty="0" err="1">
                <a:latin typeface="+mj-lt"/>
              </a:rPr>
              <a:t>sh</a:t>
            </a:r>
            <a:endParaRPr lang="en-US" sz="1400" dirty="0">
              <a:latin typeface="+mj-lt"/>
            </a:endParaRPr>
          </a:p>
          <a:p>
            <a:endParaRPr lang="en-US" sz="1400" dirty="0">
              <a:latin typeface="+mj-lt"/>
            </a:endParaRPr>
          </a:p>
          <a:p>
            <a:r>
              <a:rPr lang="en-US" sz="1400" dirty="0">
                <a:latin typeface="+mj-lt"/>
              </a:rPr>
              <a:t> echo "Enter the file name"</a:t>
            </a:r>
          </a:p>
          <a:p>
            <a:r>
              <a:rPr lang="en-US" sz="1400" dirty="0">
                <a:latin typeface="+mj-lt"/>
              </a:rPr>
              <a:t> read </a:t>
            </a:r>
            <a:r>
              <a:rPr lang="en-US" sz="1400" dirty="0" err="1">
                <a:latin typeface="+mj-lt"/>
              </a:rPr>
              <a:t>fname</a:t>
            </a:r>
            <a:endParaRPr lang="en-US" sz="1400" dirty="0">
              <a:latin typeface="+mj-lt"/>
            </a:endParaRPr>
          </a:p>
          <a:p>
            <a:r>
              <a:rPr lang="en-US" sz="1400" dirty="0">
                <a:latin typeface="+mj-lt"/>
              </a:rPr>
              <a:t> if ls -l | grep  $</a:t>
            </a:r>
            <a:r>
              <a:rPr lang="en-US" sz="1400" dirty="0" err="1">
                <a:latin typeface="+mj-lt"/>
              </a:rPr>
              <a:t>fname</a:t>
            </a:r>
            <a:endParaRPr lang="en-US" sz="1400" dirty="0">
              <a:latin typeface="+mj-lt"/>
            </a:endParaRPr>
          </a:p>
          <a:p>
            <a:r>
              <a:rPr lang="en-US" sz="1400" dirty="0">
                <a:latin typeface="+mj-lt"/>
              </a:rPr>
              <a:t> then</a:t>
            </a:r>
          </a:p>
          <a:p>
            <a:r>
              <a:rPr lang="en-US" sz="1400" dirty="0">
                <a:latin typeface="+mj-lt"/>
              </a:rPr>
              <a:t>         echo "file found"</a:t>
            </a:r>
          </a:p>
          <a:p>
            <a:r>
              <a:rPr lang="en-US" sz="1400" dirty="0">
                <a:latin typeface="+mj-lt"/>
              </a:rPr>
              <a:t>Fi</a:t>
            </a:r>
          </a:p>
          <a:p>
            <a:r>
              <a:rPr lang="en-US" sz="1400" dirty="0">
                <a:latin typeface="+mj-lt"/>
              </a:rPr>
              <a:t>Output:</a:t>
            </a:r>
          </a:p>
          <a:p>
            <a:endParaRPr lang="en-US" sz="1400" dirty="0">
              <a:latin typeface="+mj-lt"/>
            </a:endParaRPr>
          </a:p>
          <a:p>
            <a:r>
              <a:rPr lang="en-US" sz="1400" dirty="0">
                <a:latin typeface="+mj-lt"/>
              </a:rPr>
              <a:t>Enter the file name</a:t>
            </a:r>
          </a:p>
          <a:p>
            <a:r>
              <a:rPr lang="en-US" sz="1400" dirty="0">
                <a:latin typeface="+mj-lt"/>
              </a:rPr>
              <a:t>Ex_if.sh</a:t>
            </a:r>
          </a:p>
          <a:p>
            <a:endParaRPr lang="en-US" sz="1400" dirty="0">
              <a:latin typeface="+mj-lt"/>
            </a:endParaRPr>
          </a:p>
          <a:p>
            <a:r>
              <a:rPr lang="en-US" sz="1400" dirty="0">
                <a:latin typeface="+mj-lt"/>
              </a:rPr>
              <a:t>-</a:t>
            </a:r>
            <a:r>
              <a:rPr lang="en-US" sz="1400" dirty="0" err="1">
                <a:latin typeface="+mj-lt"/>
              </a:rPr>
              <a:t>rw-rw-rw</a:t>
            </a:r>
            <a:r>
              <a:rPr lang="en-US" sz="1400" dirty="0">
                <a:latin typeface="+mj-lt"/>
              </a:rPr>
              <a:t>- 1 bhaskar </a:t>
            </a:r>
            <a:r>
              <a:rPr lang="en-US" sz="1400" dirty="0" err="1">
                <a:latin typeface="+mj-lt"/>
              </a:rPr>
              <a:t>bhaskar</a:t>
            </a:r>
            <a:r>
              <a:rPr lang="en-US" sz="1400" dirty="0">
                <a:latin typeface="+mj-lt"/>
              </a:rPr>
              <a:t> 106 May  8 14:34 Ex_if.sh</a:t>
            </a:r>
          </a:p>
          <a:p>
            <a:r>
              <a:rPr lang="en-US" sz="1400" dirty="0">
                <a:latin typeface="+mj-lt"/>
              </a:rPr>
              <a:t>file found //this is the output of echo command</a:t>
            </a:r>
            <a:endParaRPr lang="en-IN" sz="1400" dirty="0">
              <a:latin typeface="+mj-lt"/>
            </a:endParaRPr>
          </a:p>
        </p:txBody>
      </p:sp>
    </p:spTree>
    <p:extLst>
      <p:ext uri="{BB962C8B-B14F-4D97-AF65-F5344CB8AC3E}">
        <p14:creationId xmlns:p14="http://schemas.microsoft.com/office/powerpoint/2010/main" val="134636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45DFE2-DFEF-4405-9C30-B394E8920555}"/>
              </a:ext>
            </a:extLst>
          </p:cNvPr>
          <p:cNvSpPr/>
          <p:nvPr/>
        </p:nvSpPr>
        <p:spPr>
          <a:xfrm>
            <a:off x="129092" y="333487"/>
            <a:ext cx="9014908" cy="6124754"/>
          </a:xfrm>
          <a:prstGeom prst="rect">
            <a:avLst/>
          </a:prstGeom>
        </p:spPr>
        <p:txBody>
          <a:bodyPr wrap="square">
            <a:spAutoFit/>
          </a:bodyPr>
          <a:lstStyle/>
          <a:p>
            <a:r>
              <a:rPr lang="en-US" sz="1400" b="1" dirty="0">
                <a:latin typeface="+mj-lt"/>
              </a:rPr>
              <a:t>2. if-else statement</a:t>
            </a:r>
          </a:p>
          <a:p>
            <a:endParaRPr lang="en-US" sz="1400" dirty="0">
              <a:latin typeface="+mj-lt"/>
            </a:endParaRPr>
          </a:p>
          <a:p>
            <a:r>
              <a:rPr lang="en-US" sz="1400" dirty="0">
                <a:latin typeface="+mj-lt"/>
              </a:rPr>
              <a:t>Syntax:</a:t>
            </a:r>
          </a:p>
          <a:p>
            <a:r>
              <a:rPr lang="en-US" sz="1400" dirty="0">
                <a:latin typeface="+mj-lt"/>
              </a:rPr>
              <a:t>if [ expression ]</a:t>
            </a:r>
          </a:p>
          <a:p>
            <a:r>
              <a:rPr lang="en-US" sz="1400" dirty="0">
                <a:latin typeface="+mj-lt"/>
              </a:rPr>
              <a:t>then</a:t>
            </a:r>
          </a:p>
          <a:p>
            <a:r>
              <a:rPr lang="en-US" sz="1400" dirty="0">
                <a:latin typeface="+mj-lt"/>
              </a:rPr>
              <a:t>   Statement(s) to be executed if expression is true</a:t>
            </a:r>
          </a:p>
          <a:p>
            <a:r>
              <a:rPr lang="en-US" sz="1400" dirty="0">
                <a:latin typeface="+mj-lt"/>
              </a:rPr>
              <a:t>else</a:t>
            </a:r>
          </a:p>
          <a:p>
            <a:r>
              <a:rPr lang="en-US" sz="1400" dirty="0">
                <a:latin typeface="+mj-lt"/>
              </a:rPr>
              <a:t>   Statement(s) to be executed if expression is not true</a:t>
            </a:r>
          </a:p>
          <a:p>
            <a:r>
              <a:rPr lang="en-US" sz="1400" dirty="0">
                <a:latin typeface="+mj-lt"/>
              </a:rPr>
              <a:t>fi</a:t>
            </a:r>
          </a:p>
          <a:p>
            <a:endParaRPr lang="en-US" sz="1400" dirty="0">
              <a:latin typeface="+mj-lt"/>
            </a:endParaRPr>
          </a:p>
          <a:p>
            <a:r>
              <a:rPr lang="en-IN" sz="1400" dirty="0">
                <a:latin typeface="+mj-lt"/>
              </a:rPr>
              <a:t>Example: to find whether 2 given files are identical or not using command line arguments</a:t>
            </a:r>
          </a:p>
          <a:p>
            <a:endParaRPr lang="en-IN" sz="1400" dirty="0">
              <a:latin typeface="+mj-lt"/>
            </a:endParaRPr>
          </a:p>
          <a:p>
            <a:r>
              <a:rPr lang="en-US" sz="1400" dirty="0">
                <a:latin typeface="+mj-lt"/>
              </a:rPr>
              <a:t>#!/bin/</a:t>
            </a:r>
            <a:r>
              <a:rPr lang="en-US" sz="1400" dirty="0" err="1">
                <a:latin typeface="+mj-lt"/>
              </a:rPr>
              <a:t>sh</a:t>
            </a:r>
            <a:endParaRPr lang="en-US" sz="1400" dirty="0">
              <a:latin typeface="+mj-lt"/>
            </a:endParaRPr>
          </a:p>
          <a:p>
            <a:r>
              <a:rPr lang="en-US" sz="1400" dirty="0">
                <a:latin typeface="+mj-lt"/>
              </a:rPr>
              <a:t>if </a:t>
            </a:r>
            <a:r>
              <a:rPr lang="en-US" sz="1400" dirty="0" err="1">
                <a:latin typeface="+mj-lt"/>
              </a:rPr>
              <a:t>cmp</a:t>
            </a:r>
            <a:r>
              <a:rPr lang="en-US" sz="1400" dirty="0">
                <a:latin typeface="+mj-lt"/>
              </a:rPr>
              <a:t> -s $1 $2 // use command </a:t>
            </a:r>
            <a:r>
              <a:rPr lang="en-US" sz="1400" dirty="0" err="1">
                <a:latin typeface="+mj-lt"/>
              </a:rPr>
              <a:t>cmp</a:t>
            </a:r>
            <a:r>
              <a:rPr lang="en-US" sz="1400" dirty="0">
                <a:latin typeface="+mj-lt"/>
              </a:rPr>
              <a:t> to compare two file names in arguments $1 and $2 respectively</a:t>
            </a:r>
          </a:p>
          <a:p>
            <a:r>
              <a:rPr lang="en-US" sz="1400" dirty="0">
                <a:latin typeface="+mj-lt"/>
              </a:rPr>
              <a:t>then</a:t>
            </a:r>
          </a:p>
          <a:p>
            <a:r>
              <a:rPr lang="en-US" sz="1400" dirty="0">
                <a:latin typeface="+mj-lt"/>
              </a:rPr>
              <a:t>        echo files are identical</a:t>
            </a:r>
          </a:p>
          <a:p>
            <a:r>
              <a:rPr lang="en-US" sz="1400" dirty="0">
                <a:latin typeface="+mj-lt"/>
              </a:rPr>
              <a:t>else</a:t>
            </a:r>
          </a:p>
          <a:p>
            <a:r>
              <a:rPr lang="en-US" sz="1400" dirty="0">
                <a:latin typeface="+mj-lt"/>
              </a:rPr>
              <a:t>        echo files are different</a:t>
            </a:r>
          </a:p>
          <a:p>
            <a:r>
              <a:rPr lang="en-US" sz="1400" dirty="0">
                <a:latin typeface="+mj-lt"/>
              </a:rPr>
              <a:t>Fi</a:t>
            </a:r>
          </a:p>
          <a:p>
            <a:endParaRPr lang="en-US" sz="1400" dirty="0">
              <a:latin typeface="+mj-lt"/>
            </a:endParaRPr>
          </a:p>
          <a:p>
            <a:r>
              <a:rPr lang="en-US" sz="1400" dirty="0">
                <a:latin typeface="+mj-lt"/>
              </a:rPr>
              <a:t>Output:</a:t>
            </a:r>
          </a:p>
          <a:p>
            <a:endParaRPr lang="en-US" sz="1400" dirty="0">
              <a:latin typeface="+mj-lt"/>
            </a:endParaRPr>
          </a:p>
          <a:p>
            <a:r>
              <a:rPr lang="en-US" sz="1400" dirty="0">
                <a:latin typeface="+mj-lt"/>
              </a:rPr>
              <a:t>$ </a:t>
            </a:r>
            <a:r>
              <a:rPr lang="en-US" sz="1400" dirty="0" err="1">
                <a:latin typeface="+mj-lt"/>
              </a:rPr>
              <a:t>sh</a:t>
            </a:r>
            <a:r>
              <a:rPr lang="en-US" sz="1400" dirty="0">
                <a:latin typeface="+mj-lt"/>
              </a:rPr>
              <a:t> ifelse.sh file1 file2  // two files with same content </a:t>
            </a:r>
          </a:p>
          <a:p>
            <a:r>
              <a:rPr lang="en-US" sz="1400" dirty="0">
                <a:latin typeface="+mj-lt"/>
              </a:rPr>
              <a:t>files are identical</a:t>
            </a:r>
          </a:p>
          <a:p>
            <a:endParaRPr lang="en-IN" sz="1400" dirty="0">
              <a:latin typeface="+mj-lt"/>
            </a:endParaRPr>
          </a:p>
          <a:p>
            <a:r>
              <a:rPr lang="en-US" sz="1400" dirty="0">
                <a:latin typeface="+mj-lt"/>
              </a:rPr>
              <a:t>$ </a:t>
            </a:r>
            <a:r>
              <a:rPr lang="en-US" sz="1400" dirty="0" err="1">
                <a:latin typeface="+mj-lt"/>
              </a:rPr>
              <a:t>sh</a:t>
            </a:r>
            <a:r>
              <a:rPr lang="en-US" sz="1400" dirty="0">
                <a:latin typeface="+mj-lt"/>
              </a:rPr>
              <a:t> ifelse.sh file1 file3 </a:t>
            </a:r>
            <a:r>
              <a:rPr lang="en-US" sz="1400" dirty="0"/>
              <a:t>// two files with different content</a:t>
            </a:r>
            <a:endParaRPr lang="en-US" sz="1400" dirty="0">
              <a:latin typeface="+mj-lt"/>
            </a:endParaRPr>
          </a:p>
          <a:p>
            <a:r>
              <a:rPr lang="en-US" sz="1400" dirty="0">
                <a:latin typeface="+mj-lt"/>
              </a:rPr>
              <a:t>files are different</a:t>
            </a:r>
          </a:p>
        </p:txBody>
      </p:sp>
    </p:spTree>
    <p:extLst>
      <p:ext uri="{BB962C8B-B14F-4D97-AF65-F5344CB8AC3E}">
        <p14:creationId xmlns:p14="http://schemas.microsoft.com/office/powerpoint/2010/main" val="347298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A475BEF-9E80-4224-9DFF-3860F391D806}"/>
              </a:ext>
            </a:extLst>
          </p:cNvPr>
          <p:cNvSpPr/>
          <p:nvPr/>
        </p:nvSpPr>
        <p:spPr>
          <a:xfrm>
            <a:off x="251790" y="448631"/>
            <a:ext cx="11754679" cy="6124754"/>
          </a:xfrm>
          <a:prstGeom prst="rect">
            <a:avLst/>
          </a:prstGeom>
        </p:spPr>
        <p:txBody>
          <a:bodyPr wrap="square">
            <a:spAutoFit/>
          </a:bodyPr>
          <a:lstStyle/>
          <a:p>
            <a:r>
              <a:rPr lang="en-US" sz="1400" b="1" dirty="0">
                <a:latin typeface="+mj-lt"/>
              </a:rPr>
              <a:t>3. if –</a:t>
            </a:r>
            <a:r>
              <a:rPr lang="en-US" sz="1400" b="1" dirty="0" err="1">
                <a:latin typeface="+mj-lt"/>
              </a:rPr>
              <a:t>elif</a:t>
            </a:r>
            <a:r>
              <a:rPr lang="en-US" sz="1400" b="1" dirty="0">
                <a:latin typeface="+mj-lt"/>
              </a:rPr>
              <a:t>-else</a:t>
            </a:r>
          </a:p>
          <a:p>
            <a:endParaRPr lang="en-US" sz="1400" dirty="0">
              <a:latin typeface="+mj-lt"/>
            </a:endParaRPr>
          </a:p>
          <a:p>
            <a:r>
              <a:rPr lang="en-US" sz="1400" dirty="0">
                <a:latin typeface="+mj-lt"/>
              </a:rPr>
              <a:t>Syntax:</a:t>
            </a:r>
          </a:p>
          <a:p>
            <a:r>
              <a:rPr lang="en-US" sz="1400" dirty="0">
                <a:latin typeface="+mj-lt"/>
              </a:rPr>
              <a:t>if [ expression 1 ]</a:t>
            </a:r>
          </a:p>
          <a:p>
            <a:r>
              <a:rPr lang="en-US" sz="1400" dirty="0">
                <a:latin typeface="+mj-lt"/>
              </a:rPr>
              <a:t>then</a:t>
            </a:r>
          </a:p>
          <a:p>
            <a:r>
              <a:rPr lang="en-US" sz="1400" dirty="0">
                <a:latin typeface="+mj-lt"/>
              </a:rPr>
              <a:t>   Statement(s) to be executed if expression 1 is true</a:t>
            </a:r>
          </a:p>
          <a:p>
            <a:r>
              <a:rPr lang="en-US" sz="1400" dirty="0" err="1">
                <a:latin typeface="+mj-lt"/>
              </a:rPr>
              <a:t>elif</a:t>
            </a:r>
            <a:r>
              <a:rPr lang="en-US" sz="1400" dirty="0">
                <a:latin typeface="+mj-lt"/>
              </a:rPr>
              <a:t> [ expression 2 ]</a:t>
            </a:r>
          </a:p>
          <a:p>
            <a:r>
              <a:rPr lang="en-US" sz="1400" dirty="0">
                <a:latin typeface="+mj-lt"/>
              </a:rPr>
              <a:t>then</a:t>
            </a:r>
          </a:p>
          <a:p>
            <a:r>
              <a:rPr lang="en-US" sz="1400" dirty="0">
                <a:latin typeface="+mj-lt"/>
              </a:rPr>
              <a:t>   Statement(s) to be executed if expression 2 is true</a:t>
            </a:r>
          </a:p>
          <a:p>
            <a:r>
              <a:rPr lang="en-US" sz="1400" dirty="0" err="1">
                <a:latin typeface="+mj-lt"/>
              </a:rPr>
              <a:t>elif</a:t>
            </a:r>
            <a:r>
              <a:rPr lang="en-US" sz="1400" dirty="0">
                <a:latin typeface="+mj-lt"/>
              </a:rPr>
              <a:t> [ expression 3 ]</a:t>
            </a:r>
          </a:p>
          <a:p>
            <a:r>
              <a:rPr lang="en-US" sz="1400" dirty="0">
                <a:latin typeface="+mj-lt"/>
              </a:rPr>
              <a:t>then</a:t>
            </a:r>
          </a:p>
          <a:p>
            <a:r>
              <a:rPr lang="en-US" sz="1400" dirty="0">
                <a:latin typeface="+mj-lt"/>
              </a:rPr>
              <a:t>   Statement(s) to be executed if expression 3 is true</a:t>
            </a:r>
          </a:p>
          <a:p>
            <a:r>
              <a:rPr lang="en-US" sz="1400" dirty="0">
                <a:latin typeface="+mj-lt"/>
              </a:rPr>
              <a:t>else</a:t>
            </a:r>
          </a:p>
          <a:p>
            <a:r>
              <a:rPr lang="en-US" sz="1400" dirty="0">
                <a:latin typeface="+mj-lt"/>
              </a:rPr>
              <a:t>   Statement(s) to be executed if no expression is true</a:t>
            </a:r>
          </a:p>
          <a:p>
            <a:r>
              <a:rPr lang="en-US" sz="1400" dirty="0">
                <a:latin typeface="+mj-lt"/>
              </a:rPr>
              <a:t>Fi</a:t>
            </a:r>
          </a:p>
          <a:p>
            <a:r>
              <a:rPr lang="en-US" sz="1400" dirty="0">
                <a:latin typeface="+mj-lt"/>
              </a:rPr>
              <a:t>Example: to compare two numbers using command line arguments</a:t>
            </a:r>
          </a:p>
          <a:p>
            <a:r>
              <a:rPr lang="en-US" sz="1400" dirty="0">
                <a:latin typeface="+mj-lt"/>
              </a:rPr>
              <a:t>#!/bin/</a:t>
            </a:r>
            <a:r>
              <a:rPr lang="en-US" sz="1400" dirty="0" err="1">
                <a:latin typeface="+mj-lt"/>
              </a:rPr>
              <a:t>sh</a:t>
            </a:r>
            <a:endParaRPr lang="en-US" sz="1400" dirty="0">
              <a:latin typeface="+mj-lt"/>
            </a:endParaRPr>
          </a:p>
          <a:p>
            <a:endParaRPr lang="en-US" sz="1400" dirty="0">
              <a:latin typeface="+mj-lt"/>
            </a:endParaRPr>
          </a:p>
          <a:p>
            <a:r>
              <a:rPr lang="en-US" sz="1400" dirty="0">
                <a:latin typeface="+mj-lt"/>
              </a:rPr>
              <a:t>if [ $1 –</a:t>
            </a:r>
            <a:r>
              <a:rPr lang="en-US" sz="1400" dirty="0" err="1">
                <a:latin typeface="+mj-lt"/>
              </a:rPr>
              <a:t>gt</a:t>
            </a:r>
            <a:r>
              <a:rPr lang="en-US" sz="1400" dirty="0">
                <a:latin typeface="+mj-lt"/>
              </a:rPr>
              <a:t> $2 ]</a:t>
            </a:r>
          </a:p>
          <a:p>
            <a:r>
              <a:rPr lang="en-US" sz="1400" dirty="0">
                <a:latin typeface="+mj-lt"/>
              </a:rPr>
              <a:t>then</a:t>
            </a:r>
          </a:p>
          <a:p>
            <a:r>
              <a:rPr lang="en-US" sz="1400" dirty="0">
                <a:latin typeface="+mj-lt"/>
              </a:rPr>
              <a:t>      echo “first number  is greater than second"</a:t>
            </a:r>
          </a:p>
          <a:p>
            <a:r>
              <a:rPr lang="en-US" sz="1400" dirty="0" err="1">
                <a:latin typeface="+mj-lt"/>
              </a:rPr>
              <a:t>elif</a:t>
            </a:r>
            <a:r>
              <a:rPr lang="en-US" sz="1400" dirty="0">
                <a:latin typeface="+mj-lt"/>
              </a:rPr>
              <a:t> [ $1 -</a:t>
            </a:r>
            <a:r>
              <a:rPr lang="en-US" sz="1400" dirty="0" err="1">
                <a:latin typeface="+mj-lt"/>
              </a:rPr>
              <a:t>lt</a:t>
            </a:r>
            <a:r>
              <a:rPr lang="en-US" sz="1400" dirty="0">
                <a:latin typeface="+mj-lt"/>
              </a:rPr>
              <a:t> $2 ]</a:t>
            </a:r>
          </a:p>
          <a:p>
            <a:r>
              <a:rPr lang="en-US" sz="1400" dirty="0">
                <a:latin typeface="+mj-lt"/>
              </a:rPr>
              <a:t>then</a:t>
            </a:r>
          </a:p>
          <a:p>
            <a:r>
              <a:rPr lang="en-US" sz="1400" dirty="0">
                <a:latin typeface="+mj-lt"/>
              </a:rPr>
              <a:t>   echo “first number is less than second"</a:t>
            </a:r>
          </a:p>
          <a:p>
            <a:r>
              <a:rPr lang="en-US" sz="1400" dirty="0">
                <a:latin typeface="+mj-lt"/>
              </a:rPr>
              <a:t>else</a:t>
            </a:r>
          </a:p>
          <a:p>
            <a:r>
              <a:rPr lang="en-US" sz="1400" dirty="0">
                <a:latin typeface="+mj-lt"/>
              </a:rPr>
              <a:t>   echo “both are equal"</a:t>
            </a:r>
          </a:p>
          <a:p>
            <a:r>
              <a:rPr lang="en-US" sz="1400" dirty="0">
                <a:latin typeface="+mj-lt"/>
              </a:rPr>
              <a:t>fi</a:t>
            </a:r>
            <a:endParaRPr lang="en-IN" sz="1400" dirty="0">
              <a:latin typeface="+mj-lt"/>
            </a:endParaRPr>
          </a:p>
        </p:txBody>
      </p:sp>
    </p:spTree>
    <p:extLst>
      <p:ext uri="{BB962C8B-B14F-4D97-AF65-F5344CB8AC3E}">
        <p14:creationId xmlns:p14="http://schemas.microsoft.com/office/powerpoint/2010/main" val="247356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B6186CA-D852-4A77-8E8A-8C9A6F811A1C}"/>
              </a:ext>
            </a:extLst>
          </p:cNvPr>
          <p:cNvSpPr/>
          <p:nvPr/>
        </p:nvSpPr>
        <p:spPr>
          <a:xfrm>
            <a:off x="477078" y="371061"/>
            <a:ext cx="8666922" cy="6771084"/>
          </a:xfrm>
          <a:prstGeom prst="rect">
            <a:avLst/>
          </a:prstGeom>
        </p:spPr>
        <p:txBody>
          <a:bodyPr wrap="square">
            <a:spAutoFit/>
          </a:bodyPr>
          <a:lstStyle/>
          <a:p>
            <a:r>
              <a:rPr lang="en-US" sz="1400" b="1" dirty="0">
                <a:latin typeface="+mj-lt"/>
              </a:rPr>
              <a:t>4. The case construct</a:t>
            </a:r>
          </a:p>
          <a:p>
            <a:endParaRPr lang="en-US" sz="1400" dirty="0">
              <a:latin typeface="+mj-lt"/>
            </a:endParaRPr>
          </a:p>
          <a:p>
            <a:r>
              <a:rPr lang="en-US" sz="1400" b="1" dirty="0">
                <a:latin typeface="+mj-lt"/>
              </a:rPr>
              <a:t>Syntax 1: to match a single pattern once</a:t>
            </a:r>
          </a:p>
          <a:p>
            <a:endParaRPr lang="en-US" sz="1400" dirty="0">
              <a:latin typeface="+mj-lt"/>
            </a:endParaRPr>
          </a:p>
          <a:p>
            <a:r>
              <a:rPr lang="en-US" sz="1400" dirty="0">
                <a:latin typeface="+mj-lt"/>
              </a:rPr>
              <a:t>case $variable-name in</a:t>
            </a:r>
          </a:p>
          <a:p>
            <a:r>
              <a:rPr lang="en-US" sz="1400" dirty="0">
                <a:latin typeface="+mj-lt"/>
              </a:rPr>
              <a:t>   pattern1)</a:t>
            </a:r>
          </a:p>
          <a:p>
            <a:r>
              <a:rPr lang="en-US" sz="1400" dirty="0">
                <a:latin typeface="+mj-lt"/>
              </a:rPr>
              <a:t>      Statement(s) to be executed if pattern1 matches ;;</a:t>
            </a:r>
          </a:p>
          <a:p>
            <a:r>
              <a:rPr lang="en-US" sz="1400" dirty="0">
                <a:latin typeface="+mj-lt"/>
              </a:rPr>
              <a:t>   pattern2)</a:t>
            </a:r>
          </a:p>
          <a:p>
            <a:r>
              <a:rPr lang="en-US" sz="1400" dirty="0">
                <a:latin typeface="+mj-lt"/>
              </a:rPr>
              <a:t>      Statement(s) to be executed if pattern2 matches  ;;</a:t>
            </a:r>
          </a:p>
          <a:p>
            <a:r>
              <a:rPr lang="en-US" sz="1400" dirty="0">
                <a:latin typeface="+mj-lt"/>
              </a:rPr>
              <a:t>   pattern3)</a:t>
            </a:r>
          </a:p>
          <a:p>
            <a:r>
              <a:rPr lang="en-US" sz="1400" dirty="0">
                <a:latin typeface="+mj-lt"/>
              </a:rPr>
              <a:t>      Statement(s) to be executed if pattern3 matches  ;;</a:t>
            </a:r>
          </a:p>
          <a:p>
            <a:r>
              <a:rPr lang="en-US" sz="1400" dirty="0">
                <a:latin typeface="+mj-lt"/>
              </a:rPr>
              <a:t>   *)</a:t>
            </a:r>
          </a:p>
          <a:p>
            <a:r>
              <a:rPr lang="en-US" sz="1400" dirty="0">
                <a:latin typeface="+mj-lt"/>
              </a:rPr>
              <a:t>     Default condition to be executed  ;;</a:t>
            </a:r>
          </a:p>
          <a:p>
            <a:r>
              <a:rPr lang="en-US" sz="1400" dirty="0" err="1">
                <a:latin typeface="+mj-lt"/>
              </a:rPr>
              <a:t>esac</a:t>
            </a:r>
            <a:endParaRPr lang="en-US" sz="1400" dirty="0">
              <a:latin typeface="+mj-lt"/>
            </a:endParaRPr>
          </a:p>
          <a:p>
            <a:endParaRPr lang="en-US" sz="1400" dirty="0">
              <a:latin typeface="+mj-lt"/>
            </a:endParaRPr>
          </a:p>
          <a:p>
            <a:r>
              <a:rPr lang="en-US" sz="1400" b="1" dirty="0">
                <a:latin typeface="+mj-lt"/>
              </a:rPr>
              <a:t>Syntax 2: to match multiple patterns at once</a:t>
            </a:r>
          </a:p>
          <a:p>
            <a:endParaRPr lang="en-US" sz="1400" dirty="0">
              <a:latin typeface="+mj-lt"/>
            </a:endParaRPr>
          </a:p>
          <a:p>
            <a:r>
              <a:rPr lang="en-US" sz="1400" dirty="0">
                <a:latin typeface="+mj-lt"/>
              </a:rPr>
              <a:t>case  $variable-name  in</a:t>
            </a:r>
          </a:p>
          <a:p>
            <a:r>
              <a:rPr lang="en-US" sz="1400" dirty="0">
                <a:latin typeface="+mj-lt"/>
              </a:rPr>
              <a:t>                pattern1|pattern2|pattern3)       </a:t>
            </a:r>
          </a:p>
          <a:p>
            <a:r>
              <a:rPr lang="en-US" sz="1400" dirty="0">
                <a:latin typeface="+mj-lt"/>
              </a:rPr>
              <a:t>     	</a:t>
            </a:r>
            <a:r>
              <a:rPr lang="en-US" sz="1400" dirty="0"/>
              <a:t> Statement(s) to be executed if pattern1/pattern2/pattern3 matches ;;</a:t>
            </a:r>
            <a:endParaRPr lang="en-US" sz="1400" dirty="0">
              <a:latin typeface="+mj-lt"/>
            </a:endParaRPr>
          </a:p>
          <a:p>
            <a:r>
              <a:rPr lang="en-US" sz="1400" dirty="0">
                <a:latin typeface="+mj-lt"/>
              </a:rPr>
              <a:t>                pattern4|pattern5|pattern6)</a:t>
            </a:r>
          </a:p>
          <a:p>
            <a:r>
              <a:rPr lang="en-US" sz="1400" dirty="0">
                <a:latin typeface="+mj-lt"/>
              </a:rPr>
              <a:t>     	</a:t>
            </a:r>
            <a:r>
              <a:rPr lang="en-US" sz="1400" dirty="0"/>
              <a:t>  Statement(s) to be executed if pattern1/pattern2/pattern3 matches ;;</a:t>
            </a:r>
            <a:r>
              <a:rPr lang="en-US" sz="1400" dirty="0">
                <a:latin typeface="+mj-lt"/>
              </a:rPr>
              <a:t>   </a:t>
            </a:r>
          </a:p>
          <a:p>
            <a:r>
              <a:rPr lang="en-US" sz="1400" dirty="0">
                <a:latin typeface="+mj-lt"/>
              </a:rPr>
              <a:t>                 pattern7|pattern8|patternN)       </a:t>
            </a:r>
          </a:p>
          <a:p>
            <a:r>
              <a:rPr lang="en-US" sz="1400" dirty="0"/>
              <a:t>	  Statement(s) to be executed if pattern7/pattern8/</a:t>
            </a:r>
            <a:r>
              <a:rPr lang="en-US" sz="1400" dirty="0" err="1"/>
              <a:t>patternN</a:t>
            </a:r>
            <a:r>
              <a:rPr lang="en-US" sz="1400" dirty="0"/>
              <a:t> matches ;;   </a:t>
            </a:r>
          </a:p>
          <a:p>
            <a:r>
              <a:rPr lang="en-US" sz="1400" dirty="0">
                <a:latin typeface="+mj-lt"/>
              </a:rPr>
              <a:t>                  </a:t>
            </a:r>
          </a:p>
          <a:p>
            <a:r>
              <a:rPr lang="en-US" sz="1400" dirty="0">
                <a:latin typeface="+mj-lt"/>
              </a:rPr>
              <a:t>                *) </a:t>
            </a:r>
            <a:r>
              <a:rPr lang="en-US" sz="1400" dirty="0"/>
              <a:t>Default condition to be executed  ;;</a:t>
            </a:r>
          </a:p>
          <a:p>
            <a:r>
              <a:rPr lang="en-US" sz="1400" dirty="0">
                <a:latin typeface="+mj-lt"/>
              </a:rPr>
              <a:t>     </a:t>
            </a:r>
          </a:p>
          <a:p>
            <a:r>
              <a:rPr lang="en-US" sz="1400" dirty="0">
                <a:latin typeface="+mj-lt"/>
              </a:rPr>
              <a:t>          </a:t>
            </a:r>
            <a:r>
              <a:rPr lang="en-US" sz="1400" dirty="0" err="1">
                <a:latin typeface="+mj-lt"/>
              </a:rPr>
              <a:t>esac</a:t>
            </a:r>
            <a:r>
              <a:rPr lang="en-US" sz="1400" dirty="0">
                <a:latin typeface="+mj-lt"/>
              </a:rPr>
              <a:t> </a:t>
            </a:r>
          </a:p>
          <a:p>
            <a:endParaRPr lang="en-US" sz="1400" dirty="0">
              <a:latin typeface="+mj-lt"/>
            </a:endParaRPr>
          </a:p>
          <a:p>
            <a:endParaRPr lang="en-US" sz="1400" dirty="0">
              <a:latin typeface="+mj-lt"/>
            </a:endParaRPr>
          </a:p>
          <a:p>
            <a:endParaRPr lang="en-IN" sz="1400" dirty="0">
              <a:latin typeface="+mj-lt"/>
            </a:endParaRPr>
          </a:p>
        </p:txBody>
      </p:sp>
    </p:spTree>
    <p:extLst>
      <p:ext uri="{BB962C8B-B14F-4D97-AF65-F5344CB8AC3E}">
        <p14:creationId xmlns:p14="http://schemas.microsoft.com/office/powerpoint/2010/main" val="147263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9855681-EF34-4B4A-BF3F-8E33123E3F27}"/>
              </a:ext>
            </a:extLst>
          </p:cNvPr>
          <p:cNvSpPr/>
          <p:nvPr/>
        </p:nvSpPr>
        <p:spPr>
          <a:xfrm>
            <a:off x="278296" y="270376"/>
            <a:ext cx="11012556" cy="5909310"/>
          </a:xfrm>
          <a:prstGeom prst="rect">
            <a:avLst/>
          </a:prstGeom>
        </p:spPr>
        <p:txBody>
          <a:bodyPr wrap="square">
            <a:spAutoFit/>
          </a:bodyPr>
          <a:lstStyle/>
          <a:p>
            <a:r>
              <a:rPr lang="en-US" sz="1400" dirty="0">
                <a:latin typeface="+mj-lt"/>
              </a:rPr>
              <a:t>Example 1: To check if the color entered is a primary color using syntax 1</a:t>
            </a:r>
          </a:p>
          <a:p>
            <a:endParaRPr lang="en-US" sz="1400" dirty="0">
              <a:latin typeface="+mj-lt"/>
            </a:endParaRPr>
          </a:p>
          <a:p>
            <a:r>
              <a:rPr lang="en-US" sz="1400" dirty="0">
                <a:latin typeface="+mj-lt"/>
              </a:rPr>
              <a:t>#!/bin/</a:t>
            </a:r>
            <a:r>
              <a:rPr lang="en-US" sz="1400" dirty="0" err="1">
                <a:latin typeface="+mj-lt"/>
              </a:rPr>
              <a:t>sh</a:t>
            </a:r>
            <a:endParaRPr lang="en-US" sz="1400" dirty="0">
              <a:latin typeface="+mj-lt"/>
            </a:endParaRPr>
          </a:p>
          <a:p>
            <a:r>
              <a:rPr lang="en-US" sz="1400" dirty="0">
                <a:latin typeface="+mj-lt"/>
              </a:rPr>
              <a:t>echo enter a </a:t>
            </a:r>
            <a:r>
              <a:rPr lang="en-US" sz="1400" dirty="0" err="1">
                <a:latin typeface="+mj-lt"/>
              </a:rPr>
              <a:t>colour</a:t>
            </a:r>
            <a:endParaRPr lang="en-US" sz="1400" dirty="0">
              <a:latin typeface="+mj-lt"/>
            </a:endParaRPr>
          </a:p>
          <a:p>
            <a:r>
              <a:rPr lang="en-US" sz="1400" dirty="0">
                <a:latin typeface="+mj-lt"/>
              </a:rPr>
              <a:t>read color</a:t>
            </a:r>
          </a:p>
          <a:p>
            <a:r>
              <a:rPr lang="en-US" sz="1400" dirty="0">
                <a:latin typeface="+mj-lt"/>
              </a:rPr>
              <a:t>case $color in</a:t>
            </a:r>
          </a:p>
          <a:p>
            <a:endParaRPr lang="en-US" sz="1400" dirty="0">
              <a:latin typeface="+mj-lt"/>
            </a:endParaRPr>
          </a:p>
          <a:p>
            <a:r>
              <a:rPr lang="en-US" sz="1400" dirty="0" err="1">
                <a:latin typeface="+mj-lt"/>
              </a:rPr>
              <a:t>red|RED</a:t>
            </a:r>
            <a:r>
              <a:rPr lang="en-US" sz="1400" dirty="0">
                <a:latin typeface="+mj-lt"/>
              </a:rPr>
              <a:t>) echo "$color is a primary color"</a:t>
            </a:r>
          </a:p>
          <a:p>
            <a:r>
              <a:rPr lang="en-US" sz="1400" dirty="0">
                <a:latin typeface="+mj-lt"/>
              </a:rPr>
              <a:t>        ;;</a:t>
            </a:r>
          </a:p>
          <a:p>
            <a:r>
              <a:rPr lang="en-US" sz="1400" dirty="0" err="1">
                <a:latin typeface="+mj-lt"/>
              </a:rPr>
              <a:t>green|GREEN</a:t>
            </a:r>
            <a:r>
              <a:rPr lang="en-US" sz="1400" dirty="0">
                <a:latin typeface="+mj-lt"/>
              </a:rPr>
              <a:t>) echo "$color is a primary color"</a:t>
            </a:r>
          </a:p>
          <a:p>
            <a:r>
              <a:rPr lang="en-US" sz="1400" dirty="0">
                <a:latin typeface="+mj-lt"/>
              </a:rPr>
              <a:t>        ;;</a:t>
            </a:r>
          </a:p>
          <a:p>
            <a:r>
              <a:rPr lang="en-US" sz="1400" dirty="0" err="1">
                <a:latin typeface="+mj-lt"/>
              </a:rPr>
              <a:t>blue|BLUE</a:t>
            </a:r>
            <a:r>
              <a:rPr lang="en-US" sz="1400" dirty="0">
                <a:latin typeface="+mj-lt"/>
              </a:rPr>
              <a:t>) echo "$color is a primary color"</a:t>
            </a:r>
          </a:p>
          <a:p>
            <a:r>
              <a:rPr lang="en-US" sz="1400" dirty="0">
                <a:latin typeface="+mj-lt"/>
              </a:rPr>
              <a:t>        ;;</a:t>
            </a:r>
          </a:p>
          <a:p>
            <a:r>
              <a:rPr lang="en-US" sz="1400" dirty="0">
                <a:latin typeface="+mj-lt"/>
              </a:rPr>
              <a:t>*) echo "not a primary color"</a:t>
            </a:r>
          </a:p>
          <a:p>
            <a:r>
              <a:rPr lang="en-US" sz="1400" dirty="0" err="1">
                <a:latin typeface="+mj-lt"/>
              </a:rPr>
              <a:t>Esac</a:t>
            </a:r>
            <a:endParaRPr lang="en-US" sz="1400" dirty="0">
              <a:latin typeface="+mj-lt"/>
            </a:endParaRPr>
          </a:p>
          <a:p>
            <a:endParaRPr lang="en-US" sz="1400" dirty="0">
              <a:latin typeface="+mj-lt"/>
            </a:endParaRPr>
          </a:p>
          <a:p>
            <a:r>
              <a:rPr lang="en-US" sz="1400" dirty="0"/>
              <a:t>Example 2: To check if the color entered is a primary color using syntax 2</a:t>
            </a:r>
          </a:p>
          <a:p>
            <a:endParaRPr lang="en-US" sz="1400" dirty="0">
              <a:latin typeface="+mj-lt"/>
            </a:endParaRPr>
          </a:p>
          <a:p>
            <a:r>
              <a:rPr lang="en-US" sz="1400" dirty="0">
                <a:latin typeface="+mj-lt"/>
              </a:rPr>
              <a:t>#!/bin/</a:t>
            </a:r>
            <a:r>
              <a:rPr lang="en-US" sz="1400" dirty="0" err="1">
                <a:latin typeface="+mj-lt"/>
              </a:rPr>
              <a:t>sh</a:t>
            </a:r>
            <a:endParaRPr lang="en-US" sz="1400" dirty="0">
              <a:latin typeface="+mj-lt"/>
            </a:endParaRPr>
          </a:p>
          <a:p>
            <a:r>
              <a:rPr lang="en-US" sz="1400" dirty="0">
                <a:latin typeface="+mj-lt"/>
              </a:rPr>
              <a:t>echo enter a </a:t>
            </a:r>
            <a:r>
              <a:rPr lang="en-US" sz="1400" dirty="0" err="1">
                <a:latin typeface="+mj-lt"/>
              </a:rPr>
              <a:t>colour</a:t>
            </a:r>
            <a:endParaRPr lang="en-US" sz="1400" dirty="0">
              <a:latin typeface="+mj-lt"/>
            </a:endParaRPr>
          </a:p>
          <a:p>
            <a:r>
              <a:rPr lang="en-US" sz="1400" dirty="0">
                <a:latin typeface="+mj-lt"/>
              </a:rPr>
              <a:t>read color</a:t>
            </a:r>
          </a:p>
          <a:p>
            <a:r>
              <a:rPr lang="en-US" sz="1400" dirty="0">
                <a:latin typeface="+mj-lt"/>
              </a:rPr>
              <a:t>case $color in</a:t>
            </a:r>
          </a:p>
          <a:p>
            <a:endParaRPr lang="en-US" sz="1400" dirty="0">
              <a:latin typeface="+mj-lt"/>
            </a:endParaRPr>
          </a:p>
          <a:p>
            <a:r>
              <a:rPr lang="en-US" sz="1400" dirty="0" err="1">
                <a:latin typeface="+mj-lt"/>
              </a:rPr>
              <a:t>red|RED|green|GREEN|blue|BLUE</a:t>
            </a:r>
            <a:r>
              <a:rPr lang="en-US" sz="1400" dirty="0">
                <a:latin typeface="+mj-lt"/>
              </a:rPr>
              <a:t>) echo "$color is a primary color"</a:t>
            </a:r>
          </a:p>
          <a:p>
            <a:r>
              <a:rPr lang="en-US" sz="1400" dirty="0">
                <a:latin typeface="+mj-lt"/>
              </a:rPr>
              <a:t>        ;;</a:t>
            </a:r>
          </a:p>
          <a:p>
            <a:r>
              <a:rPr lang="en-US" sz="1400" dirty="0">
                <a:latin typeface="+mj-lt"/>
              </a:rPr>
              <a:t>*) echo "not a primary color"</a:t>
            </a:r>
          </a:p>
          <a:p>
            <a:r>
              <a:rPr lang="en-US" sz="1400" dirty="0" err="1">
                <a:latin typeface="+mj-lt"/>
              </a:rPr>
              <a:t>esac</a:t>
            </a:r>
            <a:endParaRPr lang="en-IN" sz="1400" dirty="0">
              <a:latin typeface="+mj-lt"/>
            </a:endParaRPr>
          </a:p>
        </p:txBody>
      </p:sp>
    </p:spTree>
    <p:extLst>
      <p:ext uri="{BB962C8B-B14F-4D97-AF65-F5344CB8AC3E}">
        <p14:creationId xmlns:p14="http://schemas.microsoft.com/office/powerpoint/2010/main" val="155799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D2BA4A6-5A10-40AE-A21F-A98FBFF8752E}"/>
              </a:ext>
            </a:extLst>
          </p:cNvPr>
          <p:cNvSpPr/>
          <p:nvPr/>
        </p:nvSpPr>
        <p:spPr>
          <a:xfrm>
            <a:off x="304799" y="388199"/>
            <a:ext cx="11421035" cy="2354491"/>
          </a:xfrm>
          <a:prstGeom prst="rect">
            <a:avLst/>
          </a:prstGeom>
        </p:spPr>
        <p:txBody>
          <a:bodyPr wrap="square">
            <a:spAutoFit/>
          </a:bodyPr>
          <a:lstStyle/>
          <a:p>
            <a:r>
              <a:rPr lang="en-US" sz="1400" b="1" dirty="0">
                <a:latin typeface="+mj-lt"/>
              </a:rPr>
              <a:t>The power of shell: </a:t>
            </a:r>
          </a:p>
          <a:p>
            <a:endParaRPr lang="en-US" sz="1400" dirty="0">
              <a:latin typeface="+mj-lt"/>
            </a:endParaRPr>
          </a:p>
          <a:p>
            <a:pPr marL="285750" indent="-285750">
              <a:buFont typeface="Arial" panose="020B0604020202020204" pitchFamily="34" charset="0"/>
              <a:buChar char="•"/>
            </a:pPr>
            <a:r>
              <a:rPr lang="en-US" sz="1400" dirty="0">
                <a:latin typeface="+mj-lt"/>
              </a:rPr>
              <a:t>It has functions,  conditionals, loops.</a:t>
            </a:r>
          </a:p>
          <a:p>
            <a:pPr marL="285750" indent="-285750">
              <a:buFont typeface="Arial" panose="020B0604020202020204" pitchFamily="34" charset="0"/>
              <a:buChar char="•"/>
            </a:pPr>
            <a:r>
              <a:rPr lang="en-US" sz="1400" dirty="0">
                <a:latin typeface="+mj-lt"/>
              </a:rPr>
              <a:t>It provides a quick and easy way to integrate command-line tools and filters to solve  often complex problems. </a:t>
            </a:r>
          </a:p>
          <a:p>
            <a:endParaRPr lang="en-US" sz="1400" dirty="0">
              <a:latin typeface="+mj-lt"/>
            </a:endParaRPr>
          </a:p>
          <a:p>
            <a:pPr>
              <a:lnSpc>
                <a:spcPct val="100000"/>
              </a:lnSpc>
              <a:spcBef>
                <a:spcPts val="35"/>
              </a:spcBef>
            </a:pPr>
            <a:r>
              <a:rPr lang="en-US" sz="1400" b="1" dirty="0">
                <a:latin typeface="+mj-lt"/>
                <a:cs typeface="Times New Roman"/>
              </a:rPr>
              <a:t>The limitations in shell scripting:</a:t>
            </a:r>
          </a:p>
          <a:p>
            <a:pPr>
              <a:lnSpc>
                <a:spcPct val="100000"/>
              </a:lnSpc>
              <a:spcBef>
                <a:spcPts val="35"/>
              </a:spcBef>
            </a:pPr>
            <a:endParaRPr lang="en-US" sz="1400" dirty="0">
              <a:latin typeface="+mj-lt"/>
              <a:cs typeface="Times New Roman"/>
            </a:endParaRPr>
          </a:p>
          <a:p>
            <a:pPr marL="184150" marR="5080" indent="-171450">
              <a:lnSpc>
                <a:spcPts val="1380"/>
              </a:lnSpc>
              <a:spcBef>
                <a:spcPts val="5"/>
              </a:spcBef>
              <a:buFont typeface="Arial" panose="020B0604020202020204" pitchFamily="34" charset="0"/>
              <a:buChar char="•"/>
            </a:pPr>
            <a:r>
              <a:rPr lang="en-US" sz="1400" spc="-5" dirty="0">
                <a:latin typeface="+mj-lt"/>
                <a:cs typeface="Times New Roman"/>
              </a:rPr>
              <a:t>N</a:t>
            </a:r>
            <a:r>
              <a:rPr lang="en-US" sz="1400" spc="-10" dirty="0">
                <a:latin typeface="+mj-lt"/>
                <a:cs typeface="Times New Roman"/>
              </a:rPr>
              <a:t>ot </a:t>
            </a:r>
            <a:r>
              <a:rPr lang="en-US" sz="1400" spc="-5" dirty="0">
                <a:latin typeface="+mj-lt"/>
                <a:cs typeface="Times New Roman"/>
              </a:rPr>
              <a:t>portable. </a:t>
            </a:r>
          </a:p>
          <a:p>
            <a:pPr marL="184150" marR="5080" indent="-171450">
              <a:lnSpc>
                <a:spcPts val="1380"/>
              </a:lnSpc>
              <a:spcBef>
                <a:spcPts val="5"/>
              </a:spcBef>
              <a:buFont typeface="Arial" panose="020B0604020202020204" pitchFamily="34" charset="0"/>
              <a:buChar char="•"/>
            </a:pPr>
            <a:r>
              <a:rPr lang="en-US" sz="1400" spc="-5" dirty="0">
                <a:latin typeface="+mj-lt"/>
                <a:cs typeface="Times New Roman"/>
              </a:rPr>
              <a:t>No Facilities </a:t>
            </a:r>
            <a:r>
              <a:rPr lang="en-US" sz="1400" dirty="0">
                <a:latin typeface="+mj-lt"/>
                <a:cs typeface="Times New Roman"/>
              </a:rPr>
              <a:t>for </a:t>
            </a:r>
            <a:r>
              <a:rPr lang="en-US" sz="1400" spc="-5" dirty="0">
                <a:latin typeface="+mj-lt"/>
                <a:cs typeface="Times New Roman"/>
              </a:rPr>
              <a:t>resource intensive </a:t>
            </a:r>
            <a:r>
              <a:rPr lang="en-US" sz="1400" dirty="0">
                <a:latin typeface="+mj-lt"/>
                <a:cs typeface="Times New Roman"/>
              </a:rPr>
              <a:t>tasks </a:t>
            </a:r>
            <a:r>
              <a:rPr lang="en-US" sz="1400" spc="-5" dirty="0">
                <a:latin typeface="+mj-lt"/>
                <a:cs typeface="Times New Roman"/>
              </a:rPr>
              <a:t>such as recursion or hashing or sorting . </a:t>
            </a:r>
          </a:p>
          <a:p>
            <a:pPr marL="184150" marR="5080" indent="-171450">
              <a:lnSpc>
                <a:spcPts val="1380"/>
              </a:lnSpc>
              <a:spcBef>
                <a:spcPts val="5"/>
              </a:spcBef>
              <a:buFont typeface="Arial" panose="020B0604020202020204" pitchFamily="34" charset="0"/>
              <a:buChar char="•"/>
            </a:pPr>
            <a:r>
              <a:rPr lang="en-US" sz="1400" spc="-20" dirty="0">
                <a:latin typeface="+mj-lt"/>
                <a:cs typeface="Times New Roman"/>
              </a:rPr>
              <a:t>It </a:t>
            </a:r>
            <a:r>
              <a:rPr lang="en-US" sz="1400" dirty="0">
                <a:latin typeface="+mj-lt"/>
                <a:cs typeface="Times New Roman"/>
              </a:rPr>
              <a:t>does </a:t>
            </a:r>
            <a:r>
              <a:rPr lang="en-US" sz="1400" spc="-5" dirty="0">
                <a:latin typeface="+mj-lt"/>
                <a:cs typeface="Times New Roman"/>
              </a:rPr>
              <a:t>not have facilities for direct  access to hardware or </a:t>
            </a:r>
            <a:r>
              <a:rPr lang="en-US" sz="1400" dirty="0">
                <a:latin typeface="+mj-lt"/>
                <a:cs typeface="Times New Roman"/>
              </a:rPr>
              <a:t>good security</a:t>
            </a:r>
            <a:r>
              <a:rPr lang="en-US" sz="1400" spc="-10" dirty="0">
                <a:latin typeface="+mj-lt"/>
                <a:cs typeface="Times New Roman"/>
              </a:rPr>
              <a:t> </a:t>
            </a:r>
            <a:r>
              <a:rPr lang="en-US" sz="1400" spc="-5" dirty="0">
                <a:latin typeface="+mj-lt"/>
                <a:cs typeface="Times New Roman"/>
              </a:rPr>
              <a:t>features.</a:t>
            </a:r>
            <a:endParaRPr lang="en-US" sz="1400" dirty="0">
              <a:latin typeface="+mj-lt"/>
              <a:cs typeface="Times New Roman"/>
            </a:endParaRPr>
          </a:p>
          <a:p>
            <a:endParaRPr lang="en-US" sz="1400" dirty="0"/>
          </a:p>
        </p:txBody>
      </p:sp>
    </p:spTree>
    <p:extLst>
      <p:ext uri="{BB962C8B-B14F-4D97-AF65-F5344CB8AC3E}">
        <p14:creationId xmlns:p14="http://schemas.microsoft.com/office/powerpoint/2010/main" val="416526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2C652F-3E64-42BC-AD37-3B5F0018BB4F}"/>
              </a:ext>
            </a:extLst>
          </p:cNvPr>
          <p:cNvSpPr txBox="1"/>
          <p:nvPr/>
        </p:nvSpPr>
        <p:spPr>
          <a:xfrm>
            <a:off x="2941982" y="3244334"/>
            <a:ext cx="5314122" cy="769441"/>
          </a:xfrm>
          <a:prstGeom prst="rect">
            <a:avLst/>
          </a:prstGeom>
          <a:noFill/>
        </p:spPr>
        <p:txBody>
          <a:bodyPr wrap="square" rtlCol="0">
            <a:spAutoFit/>
          </a:bodyPr>
          <a:lstStyle/>
          <a:p>
            <a:pPr algn="ctr"/>
            <a:r>
              <a:rPr lang="en-US" sz="4400" dirty="0"/>
              <a:t>LOOPS</a:t>
            </a:r>
            <a:endParaRPr lang="en-IN" sz="4400" dirty="0"/>
          </a:p>
        </p:txBody>
      </p:sp>
    </p:spTree>
    <p:extLst>
      <p:ext uri="{BB962C8B-B14F-4D97-AF65-F5344CB8AC3E}">
        <p14:creationId xmlns:p14="http://schemas.microsoft.com/office/powerpoint/2010/main" val="168002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13B9A46-BA71-467C-9A5E-FE6582AE0ABC}"/>
              </a:ext>
            </a:extLst>
          </p:cNvPr>
          <p:cNvSpPr/>
          <p:nvPr/>
        </p:nvSpPr>
        <p:spPr>
          <a:xfrm>
            <a:off x="198783" y="437321"/>
            <a:ext cx="11993217" cy="4616648"/>
          </a:xfrm>
          <a:prstGeom prst="rect">
            <a:avLst/>
          </a:prstGeom>
        </p:spPr>
        <p:txBody>
          <a:bodyPr wrap="square">
            <a:spAutoFit/>
          </a:bodyPr>
          <a:lstStyle/>
          <a:p>
            <a:pPr marL="342900" indent="-342900">
              <a:buAutoNum type="arabicPeriod"/>
            </a:pPr>
            <a:r>
              <a:rPr lang="en-US" sz="1400" b="1" dirty="0">
                <a:latin typeface="+mj-lt"/>
              </a:rPr>
              <a:t>while loop</a:t>
            </a:r>
          </a:p>
          <a:p>
            <a:r>
              <a:rPr lang="en-US" sz="1400" dirty="0">
                <a:latin typeface="+mj-lt"/>
              </a:rPr>
              <a:t>Syntax:</a:t>
            </a:r>
          </a:p>
          <a:p>
            <a:endParaRPr lang="en-US" sz="1400" dirty="0">
              <a:latin typeface="+mj-lt"/>
            </a:endParaRPr>
          </a:p>
          <a:p>
            <a:r>
              <a:rPr lang="en-US" sz="1400" dirty="0">
                <a:latin typeface="+mj-lt"/>
              </a:rPr>
              <a:t>while command</a:t>
            </a:r>
          </a:p>
          <a:p>
            <a:r>
              <a:rPr lang="en-US" sz="1400" dirty="0">
                <a:latin typeface="+mj-lt"/>
              </a:rPr>
              <a:t>do</a:t>
            </a:r>
          </a:p>
          <a:p>
            <a:r>
              <a:rPr lang="en-US" sz="1400" dirty="0">
                <a:latin typeface="+mj-lt"/>
              </a:rPr>
              <a:t>   Statement(s) to be executed if command is true</a:t>
            </a:r>
          </a:p>
          <a:p>
            <a:r>
              <a:rPr lang="en-US" sz="1400" dirty="0">
                <a:latin typeface="+mj-lt"/>
              </a:rPr>
              <a:t>done</a:t>
            </a:r>
          </a:p>
          <a:p>
            <a:endParaRPr lang="en-US" sz="1400" dirty="0">
              <a:latin typeface="+mj-lt"/>
            </a:endParaRPr>
          </a:p>
          <a:p>
            <a:r>
              <a:rPr lang="en-US" sz="1400" dirty="0">
                <a:latin typeface="+mj-lt"/>
              </a:rPr>
              <a:t>Example: to find the factorial of a number</a:t>
            </a:r>
          </a:p>
          <a:p>
            <a:endParaRPr lang="en-US" sz="1400" dirty="0">
              <a:latin typeface="+mj-lt"/>
            </a:endParaRPr>
          </a:p>
          <a:p>
            <a:r>
              <a:rPr lang="en-US" sz="1400" dirty="0">
                <a:latin typeface="+mj-lt"/>
              </a:rPr>
              <a:t>#!/bin/</a:t>
            </a:r>
            <a:r>
              <a:rPr lang="en-US" sz="1400" dirty="0" err="1">
                <a:latin typeface="+mj-lt"/>
              </a:rPr>
              <a:t>sh</a:t>
            </a:r>
            <a:endParaRPr lang="en-US" sz="1400" dirty="0">
              <a:latin typeface="+mj-lt"/>
            </a:endParaRPr>
          </a:p>
          <a:p>
            <a:r>
              <a:rPr lang="en-US" sz="1400" dirty="0">
                <a:latin typeface="+mj-lt"/>
              </a:rPr>
              <a:t> echo enter a number and -1 to exit</a:t>
            </a:r>
          </a:p>
          <a:p>
            <a:r>
              <a:rPr lang="en-US" sz="1400" dirty="0">
                <a:latin typeface="+mj-lt"/>
              </a:rPr>
              <a:t>  read num</a:t>
            </a:r>
          </a:p>
          <a:p>
            <a:r>
              <a:rPr lang="en-US" sz="1400" dirty="0">
                <a:latin typeface="+mj-lt"/>
              </a:rPr>
              <a:t> </a:t>
            </a:r>
            <a:r>
              <a:rPr lang="en-US" sz="1400" dirty="0" err="1">
                <a:latin typeface="+mj-lt"/>
              </a:rPr>
              <a:t>tmp</a:t>
            </a:r>
            <a:r>
              <a:rPr lang="en-US" sz="1400" dirty="0">
                <a:latin typeface="+mj-lt"/>
              </a:rPr>
              <a:t>=$num</a:t>
            </a:r>
          </a:p>
          <a:p>
            <a:r>
              <a:rPr lang="en-US" sz="1400" dirty="0">
                <a:latin typeface="+mj-lt"/>
              </a:rPr>
              <a:t>                fact=1</a:t>
            </a:r>
          </a:p>
          <a:p>
            <a:r>
              <a:rPr lang="en-US" sz="1400" dirty="0">
                <a:latin typeface="+mj-lt"/>
              </a:rPr>
              <a:t>                while [ $</a:t>
            </a:r>
            <a:r>
              <a:rPr lang="en-US" sz="1400" dirty="0" err="1">
                <a:latin typeface="+mj-lt"/>
              </a:rPr>
              <a:t>tmp</a:t>
            </a:r>
            <a:r>
              <a:rPr lang="en-US" sz="1400" dirty="0">
                <a:latin typeface="+mj-lt"/>
              </a:rPr>
              <a:t> -</a:t>
            </a:r>
            <a:r>
              <a:rPr lang="en-US" sz="1400" dirty="0" err="1">
                <a:latin typeface="+mj-lt"/>
              </a:rPr>
              <a:t>gt</a:t>
            </a:r>
            <a:r>
              <a:rPr lang="en-US" sz="1400" dirty="0">
                <a:latin typeface="+mj-lt"/>
              </a:rPr>
              <a:t> 1 ]</a:t>
            </a:r>
          </a:p>
          <a:p>
            <a:r>
              <a:rPr lang="en-US" sz="1400" dirty="0">
                <a:latin typeface="+mj-lt"/>
              </a:rPr>
              <a:t>                        do</a:t>
            </a:r>
          </a:p>
          <a:p>
            <a:r>
              <a:rPr lang="en-US" sz="1400" dirty="0">
                <a:latin typeface="+mj-lt"/>
              </a:rPr>
              <a:t>                                fact=`expr $</a:t>
            </a:r>
            <a:r>
              <a:rPr lang="en-US" sz="1400" dirty="0" err="1">
                <a:latin typeface="+mj-lt"/>
              </a:rPr>
              <a:t>tmp</a:t>
            </a:r>
            <a:r>
              <a:rPr lang="en-US" sz="1400" dirty="0">
                <a:latin typeface="+mj-lt"/>
              </a:rPr>
              <a:t> \* $fact` // notice the expr expression is not enclosed in quote instead it is a backtick(one below the tilde on keyboard)</a:t>
            </a:r>
          </a:p>
          <a:p>
            <a:r>
              <a:rPr lang="en-US" sz="1400" dirty="0">
                <a:latin typeface="+mj-lt"/>
              </a:rPr>
              <a:t>                                </a:t>
            </a:r>
            <a:r>
              <a:rPr lang="en-US" sz="1400" dirty="0" err="1">
                <a:latin typeface="+mj-lt"/>
              </a:rPr>
              <a:t>tmp</a:t>
            </a:r>
            <a:r>
              <a:rPr lang="en-US" sz="1400" dirty="0">
                <a:latin typeface="+mj-lt"/>
              </a:rPr>
              <a:t>=`expr $</a:t>
            </a:r>
            <a:r>
              <a:rPr lang="en-US" sz="1400" dirty="0" err="1">
                <a:latin typeface="+mj-lt"/>
              </a:rPr>
              <a:t>tmp</a:t>
            </a:r>
            <a:r>
              <a:rPr lang="en-US" sz="1400" dirty="0">
                <a:latin typeface="+mj-lt"/>
              </a:rPr>
              <a:t> - 1`</a:t>
            </a:r>
          </a:p>
          <a:p>
            <a:r>
              <a:rPr lang="en-US" sz="1400" dirty="0">
                <a:latin typeface="+mj-lt"/>
              </a:rPr>
              <a:t>                        done</a:t>
            </a:r>
          </a:p>
          <a:p>
            <a:r>
              <a:rPr lang="en-US" sz="1400" dirty="0">
                <a:latin typeface="+mj-lt"/>
              </a:rPr>
              <a:t>                                echo "factorial of $num is $fact"</a:t>
            </a:r>
            <a:endParaRPr lang="en-IN" sz="1400" dirty="0">
              <a:latin typeface="+mj-lt"/>
            </a:endParaRPr>
          </a:p>
        </p:txBody>
      </p:sp>
    </p:spTree>
    <p:extLst>
      <p:ext uri="{BB962C8B-B14F-4D97-AF65-F5344CB8AC3E}">
        <p14:creationId xmlns:p14="http://schemas.microsoft.com/office/powerpoint/2010/main" val="3448592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CC209CA-0458-42D2-8321-E8252C7BE32C}"/>
              </a:ext>
            </a:extLst>
          </p:cNvPr>
          <p:cNvSpPr/>
          <p:nvPr/>
        </p:nvSpPr>
        <p:spPr>
          <a:xfrm>
            <a:off x="106017" y="612845"/>
            <a:ext cx="9037983" cy="4893647"/>
          </a:xfrm>
          <a:prstGeom prst="rect">
            <a:avLst/>
          </a:prstGeom>
        </p:spPr>
        <p:txBody>
          <a:bodyPr wrap="square">
            <a:spAutoFit/>
          </a:bodyPr>
          <a:lstStyle/>
          <a:p>
            <a:r>
              <a:rPr lang="en-US" sz="1400" dirty="0"/>
              <a:t>Example 2: Example 1 continued for infinite times unless the input is -1</a:t>
            </a:r>
          </a:p>
          <a:p>
            <a:endParaRPr lang="en-US" sz="1400" dirty="0"/>
          </a:p>
          <a:p>
            <a:r>
              <a:rPr lang="en-US" sz="1400" dirty="0"/>
              <a:t>#!/bin/</a:t>
            </a:r>
            <a:r>
              <a:rPr lang="en-US" sz="1400" dirty="0" err="1"/>
              <a:t>sh</a:t>
            </a:r>
            <a:endParaRPr lang="en-US" sz="1400" dirty="0"/>
          </a:p>
          <a:p>
            <a:r>
              <a:rPr lang="en-US" sz="1400" dirty="0"/>
              <a:t>while true // infinite loop</a:t>
            </a:r>
          </a:p>
          <a:p>
            <a:r>
              <a:rPr lang="en-US" sz="1400" dirty="0"/>
              <a:t>        do</a:t>
            </a:r>
          </a:p>
          <a:p>
            <a:r>
              <a:rPr lang="en-US" sz="1400" dirty="0"/>
              <a:t>                echo enter a number and -1 to exit</a:t>
            </a:r>
          </a:p>
          <a:p>
            <a:r>
              <a:rPr lang="en-US" sz="1400" dirty="0"/>
              <a:t>                read num</a:t>
            </a:r>
          </a:p>
          <a:p>
            <a:r>
              <a:rPr lang="en-US" sz="1400" dirty="0"/>
              <a:t>                if [ $num -eq -1 ]</a:t>
            </a:r>
          </a:p>
          <a:p>
            <a:r>
              <a:rPr lang="en-US" sz="1400" dirty="0"/>
              <a:t>                        then</a:t>
            </a:r>
          </a:p>
          <a:p>
            <a:r>
              <a:rPr lang="en-US" sz="1400" dirty="0"/>
              <a:t>                                break</a:t>
            </a:r>
          </a:p>
          <a:p>
            <a:r>
              <a:rPr lang="en-US" sz="1400" dirty="0"/>
              <a:t>                fi</a:t>
            </a:r>
          </a:p>
          <a:p>
            <a:r>
              <a:rPr lang="en-US" sz="1400" dirty="0"/>
              <a:t>                </a:t>
            </a:r>
            <a:r>
              <a:rPr lang="en-US" sz="1400" dirty="0" err="1"/>
              <a:t>tmp</a:t>
            </a:r>
            <a:r>
              <a:rPr lang="en-US" sz="1400" dirty="0"/>
              <a:t>=$num</a:t>
            </a:r>
          </a:p>
          <a:p>
            <a:r>
              <a:rPr lang="en-US" sz="1400" dirty="0"/>
              <a:t>                fact=1</a:t>
            </a:r>
          </a:p>
          <a:p>
            <a:endParaRPr lang="en-US" sz="1400" dirty="0"/>
          </a:p>
          <a:p>
            <a:r>
              <a:rPr lang="en-US" sz="1400" dirty="0"/>
              <a:t>                while [ $</a:t>
            </a:r>
            <a:r>
              <a:rPr lang="en-US" sz="1400" dirty="0" err="1"/>
              <a:t>tmp</a:t>
            </a:r>
            <a:r>
              <a:rPr lang="en-US" sz="1400" dirty="0"/>
              <a:t> -</a:t>
            </a:r>
            <a:r>
              <a:rPr lang="en-US" sz="1400" dirty="0" err="1"/>
              <a:t>gt</a:t>
            </a:r>
            <a:r>
              <a:rPr lang="en-US" sz="1400" dirty="0"/>
              <a:t> 1 ]</a:t>
            </a:r>
          </a:p>
          <a:p>
            <a:r>
              <a:rPr lang="en-US" sz="1400" dirty="0"/>
              <a:t>                        do</a:t>
            </a:r>
          </a:p>
          <a:p>
            <a:r>
              <a:rPr lang="en-US" sz="1400" dirty="0"/>
              <a:t>                                fact=`expr $</a:t>
            </a:r>
            <a:r>
              <a:rPr lang="en-US" sz="1400" dirty="0" err="1"/>
              <a:t>tmp</a:t>
            </a:r>
            <a:r>
              <a:rPr lang="en-US" sz="1400" dirty="0"/>
              <a:t> \* $fact`</a:t>
            </a:r>
          </a:p>
          <a:p>
            <a:r>
              <a:rPr lang="en-US" sz="1400" dirty="0"/>
              <a:t>                                </a:t>
            </a:r>
            <a:r>
              <a:rPr lang="en-US" sz="1400" dirty="0" err="1"/>
              <a:t>tmp</a:t>
            </a:r>
            <a:r>
              <a:rPr lang="en-US" sz="1400" dirty="0"/>
              <a:t>=`expr $</a:t>
            </a:r>
            <a:r>
              <a:rPr lang="en-US" sz="1400" dirty="0" err="1"/>
              <a:t>tmp</a:t>
            </a:r>
            <a:r>
              <a:rPr lang="en-US" sz="1400" dirty="0"/>
              <a:t> - 1`</a:t>
            </a:r>
          </a:p>
          <a:p>
            <a:r>
              <a:rPr lang="en-US" sz="1400" dirty="0"/>
              <a:t>                        done</a:t>
            </a:r>
          </a:p>
          <a:p>
            <a:r>
              <a:rPr lang="en-US" sz="1400" dirty="0"/>
              <a:t>                                echo "factorial of $num is $fact"</a:t>
            </a:r>
          </a:p>
          <a:p>
            <a:r>
              <a:rPr lang="en-US" sz="1400" dirty="0"/>
              <a:t>        done</a:t>
            </a:r>
          </a:p>
          <a:p>
            <a:r>
              <a:rPr lang="en-US" dirty="0"/>
              <a:t> </a:t>
            </a:r>
            <a:endParaRPr lang="en-IN" dirty="0"/>
          </a:p>
        </p:txBody>
      </p:sp>
    </p:spTree>
    <p:extLst>
      <p:ext uri="{BB962C8B-B14F-4D97-AF65-F5344CB8AC3E}">
        <p14:creationId xmlns:p14="http://schemas.microsoft.com/office/powerpoint/2010/main" val="288210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9B9DCC6-8DF8-4A0C-B73F-743828A49E40}"/>
              </a:ext>
            </a:extLst>
          </p:cNvPr>
          <p:cNvSpPr txBox="1"/>
          <p:nvPr/>
        </p:nvSpPr>
        <p:spPr>
          <a:xfrm>
            <a:off x="262809" y="189203"/>
            <a:ext cx="9594574" cy="646331"/>
          </a:xfrm>
          <a:prstGeom prst="rect">
            <a:avLst/>
          </a:prstGeom>
          <a:noFill/>
        </p:spPr>
        <p:txBody>
          <a:bodyPr wrap="square" rtlCol="0">
            <a:spAutoFit/>
          </a:bodyPr>
          <a:lstStyle/>
          <a:p>
            <a:r>
              <a:rPr lang="en-US" dirty="0"/>
              <a:t>2. For loop:</a:t>
            </a:r>
          </a:p>
          <a:p>
            <a:endParaRPr lang="en-US" dirty="0"/>
          </a:p>
        </p:txBody>
      </p:sp>
      <p:sp>
        <p:nvSpPr>
          <p:cNvPr id="3" name="Rectangle 2"/>
          <p:cNvSpPr/>
          <p:nvPr/>
        </p:nvSpPr>
        <p:spPr>
          <a:xfrm>
            <a:off x="635306" y="835534"/>
            <a:ext cx="11556694" cy="2985433"/>
          </a:xfrm>
          <a:prstGeom prst="rect">
            <a:avLst/>
          </a:prstGeom>
        </p:spPr>
        <p:txBody>
          <a:bodyPr wrap="square">
            <a:spAutoFit/>
          </a:bodyPr>
          <a:lstStyle/>
          <a:p>
            <a:r>
              <a:rPr lang="en-US" sz="2000" dirty="0"/>
              <a:t>for loop syntax</a:t>
            </a:r>
          </a:p>
          <a:p>
            <a:endParaRPr lang="en-US" sz="1400" dirty="0"/>
          </a:p>
          <a:p>
            <a:r>
              <a:rPr lang="en-US" sz="1400" dirty="0" smtClean="0"/>
              <a:t>1. Numeric </a:t>
            </a:r>
            <a:r>
              <a:rPr lang="en-US" sz="1400" dirty="0"/>
              <a:t>ranges for syntax is as follows:</a:t>
            </a:r>
          </a:p>
          <a:p>
            <a:endParaRPr lang="en-US" sz="1400" dirty="0"/>
          </a:p>
          <a:p>
            <a:r>
              <a:rPr lang="en-US" sz="1400" dirty="0"/>
              <a:t>for VARIABLE in 1 2 3 4 5 .. N</a:t>
            </a:r>
          </a:p>
          <a:p>
            <a:r>
              <a:rPr lang="en-US" sz="1400" dirty="0"/>
              <a:t>do</a:t>
            </a:r>
          </a:p>
          <a:p>
            <a:r>
              <a:rPr lang="en-US" sz="1400" dirty="0"/>
              <a:t>	command1</a:t>
            </a:r>
          </a:p>
          <a:p>
            <a:r>
              <a:rPr lang="en-US" sz="1400" dirty="0"/>
              <a:t>	command2</a:t>
            </a:r>
          </a:p>
          <a:p>
            <a:r>
              <a:rPr lang="en-US" sz="1400" dirty="0"/>
              <a:t>	</a:t>
            </a:r>
            <a:r>
              <a:rPr lang="en-US" sz="1400" dirty="0" err="1"/>
              <a:t>commandN</a:t>
            </a:r>
            <a:endParaRPr lang="en-US" sz="1400" dirty="0"/>
          </a:p>
          <a:p>
            <a:r>
              <a:rPr lang="en-US" sz="1400" dirty="0"/>
              <a:t>done</a:t>
            </a:r>
          </a:p>
          <a:p>
            <a:endParaRPr lang="en-US" sz="1400" dirty="0"/>
          </a:p>
          <a:p>
            <a:endParaRPr lang="en-US" sz="1400" dirty="0"/>
          </a:p>
          <a:p>
            <a:endParaRPr lang="en-US" sz="1400" dirty="0"/>
          </a:p>
        </p:txBody>
      </p:sp>
    </p:spTree>
    <p:extLst>
      <p:ext uri="{BB962C8B-B14F-4D97-AF65-F5344CB8AC3E}">
        <p14:creationId xmlns:p14="http://schemas.microsoft.com/office/powerpoint/2010/main" val="341826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387" y="236705"/>
            <a:ext cx="11060935" cy="5078313"/>
          </a:xfrm>
          <a:prstGeom prst="rect">
            <a:avLst/>
          </a:prstGeom>
        </p:spPr>
        <p:txBody>
          <a:bodyPr wrap="square">
            <a:spAutoFit/>
          </a:bodyPr>
          <a:lstStyle/>
          <a:p>
            <a:r>
              <a:rPr lang="en-US" dirty="0" smtClean="0"/>
              <a:t>2. Using it with files</a:t>
            </a:r>
          </a:p>
          <a:p>
            <a:r>
              <a:rPr lang="en-US" dirty="0" smtClean="0"/>
              <a:t>for </a:t>
            </a:r>
            <a:r>
              <a:rPr lang="en-US" dirty="0"/>
              <a:t>VARIABLE in file1 file2 file3</a:t>
            </a:r>
          </a:p>
          <a:p>
            <a:r>
              <a:rPr lang="en-US" dirty="0"/>
              <a:t>do</a:t>
            </a:r>
          </a:p>
          <a:p>
            <a:r>
              <a:rPr lang="en-US" dirty="0"/>
              <a:t>	command1 on $VARIABLE</a:t>
            </a:r>
          </a:p>
          <a:p>
            <a:r>
              <a:rPr lang="en-US" dirty="0"/>
              <a:t>	command2</a:t>
            </a:r>
          </a:p>
          <a:p>
            <a:r>
              <a:rPr lang="en-US" dirty="0"/>
              <a:t>	</a:t>
            </a:r>
            <a:r>
              <a:rPr lang="en-US" dirty="0" err="1"/>
              <a:t>commandN</a:t>
            </a:r>
            <a:endParaRPr lang="en-US" dirty="0"/>
          </a:p>
          <a:p>
            <a:r>
              <a:rPr lang="en-US" dirty="0"/>
              <a:t>done</a:t>
            </a:r>
          </a:p>
          <a:p>
            <a:endParaRPr lang="en-US" dirty="0"/>
          </a:p>
          <a:p>
            <a:r>
              <a:rPr lang="en-US" dirty="0" smtClean="0"/>
              <a:t>OR</a:t>
            </a:r>
          </a:p>
          <a:p>
            <a:endParaRPr lang="en-US" dirty="0" smtClean="0"/>
          </a:p>
          <a:p>
            <a:r>
              <a:rPr lang="en-US" dirty="0" smtClean="0"/>
              <a:t>3. Using it with the commands</a:t>
            </a:r>
            <a:endParaRPr lang="en-US" dirty="0"/>
          </a:p>
          <a:p>
            <a:endParaRPr lang="en-US" dirty="0"/>
          </a:p>
          <a:p>
            <a:r>
              <a:rPr lang="en-US" dirty="0"/>
              <a:t>for OUTPUT in </a:t>
            </a:r>
            <a:r>
              <a:rPr lang="en-US" dirty="0" smtClean="0"/>
              <a:t>$(Unix-Command-Here</a:t>
            </a:r>
            <a:r>
              <a:rPr lang="en-US" dirty="0"/>
              <a:t>)</a:t>
            </a:r>
          </a:p>
          <a:p>
            <a:r>
              <a:rPr lang="en-US" dirty="0"/>
              <a:t>do</a:t>
            </a:r>
          </a:p>
          <a:p>
            <a:r>
              <a:rPr lang="en-US" dirty="0"/>
              <a:t>	command1 on $OUTPUT</a:t>
            </a:r>
          </a:p>
          <a:p>
            <a:r>
              <a:rPr lang="en-US" dirty="0"/>
              <a:t>	command2 on $OUTPUT</a:t>
            </a:r>
          </a:p>
          <a:p>
            <a:r>
              <a:rPr lang="en-US" dirty="0"/>
              <a:t>	</a:t>
            </a:r>
            <a:r>
              <a:rPr lang="en-US" dirty="0" err="1"/>
              <a:t>commandN</a:t>
            </a:r>
            <a:endParaRPr lang="en-US" dirty="0"/>
          </a:p>
          <a:p>
            <a:r>
              <a:rPr lang="en-US" dirty="0"/>
              <a:t>done</a:t>
            </a:r>
          </a:p>
        </p:txBody>
      </p:sp>
    </p:spTree>
    <p:extLst>
      <p:ext uri="{BB962C8B-B14F-4D97-AF65-F5344CB8AC3E}">
        <p14:creationId xmlns:p14="http://schemas.microsoft.com/office/powerpoint/2010/main" val="16346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046" y="661012"/>
            <a:ext cx="10983817" cy="3693319"/>
          </a:xfrm>
          <a:prstGeom prst="rect">
            <a:avLst/>
          </a:prstGeom>
          <a:noFill/>
        </p:spPr>
        <p:txBody>
          <a:bodyPr wrap="square" rtlCol="0">
            <a:spAutoFit/>
          </a:bodyPr>
          <a:lstStyle/>
          <a:p>
            <a:r>
              <a:rPr lang="en-US" dirty="0" smtClean="0"/>
              <a:t>Example 1: find odd or even using for loop</a:t>
            </a:r>
          </a:p>
          <a:p>
            <a:endParaRPr lang="en-US" dirty="0" smtClean="0"/>
          </a:p>
          <a:p>
            <a:r>
              <a:rPr lang="en-US" dirty="0" smtClean="0"/>
              <a:t>#!</a:t>
            </a:r>
            <a:r>
              <a:rPr lang="en-US" dirty="0"/>
              <a:t>bin/</a:t>
            </a:r>
            <a:r>
              <a:rPr lang="en-US" dirty="0" err="1"/>
              <a:t>sh</a:t>
            </a:r>
            <a:endParaRPr lang="en-US" dirty="0"/>
          </a:p>
          <a:p>
            <a:r>
              <a:rPr lang="en-US" dirty="0"/>
              <a:t>for </a:t>
            </a:r>
            <a:r>
              <a:rPr lang="en-US" dirty="0" err="1"/>
              <a:t>i</a:t>
            </a:r>
            <a:r>
              <a:rPr lang="en-US" dirty="0"/>
              <a:t> in 1 2 3 4 5 6 7 8</a:t>
            </a:r>
          </a:p>
          <a:p>
            <a:r>
              <a:rPr lang="en-US" dirty="0"/>
              <a:t>do</a:t>
            </a:r>
          </a:p>
          <a:p>
            <a:r>
              <a:rPr lang="en-US" dirty="0"/>
              <a:t>        if [ `expr $</a:t>
            </a:r>
            <a:r>
              <a:rPr lang="en-US" dirty="0" err="1"/>
              <a:t>i</a:t>
            </a:r>
            <a:r>
              <a:rPr lang="en-US" dirty="0"/>
              <a:t> % 2` -</a:t>
            </a:r>
            <a:r>
              <a:rPr lang="en-US" dirty="0" err="1"/>
              <a:t>eq</a:t>
            </a:r>
            <a:r>
              <a:rPr lang="en-US" dirty="0"/>
              <a:t> 0 ]</a:t>
            </a:r>
          </a:p>
          <a:p>
            <a:r>
              <a:rPr lang="en-US" dirty="0"/>
              <a:t>        then</a:t>
            </a:r>
          </a:p>
          <a:p>
            <a:r>
              <a:rPr lang="en-US" dirty="0"/>
              <a:t>                echo "even"</a:t>
            </a:r>
          </a:p>
          <a:p>
            <a:r>
              <a:rPr lang="en-US" dirty="0"/>
              <a:t>        else</a:t>
            </a:r>
          </a:p>
          <a:p>
            <a:r>
              <a:rPr lang="en-US" dirty="0"/>
              <a:t>                echo "odd"</a:t>
            </a:r>
          </a:p>
          <a:p>
            <a:r>
              <a:rPr lang="en-US" dirty="0"/>
              <a:t>        fi</a:t>
            </a:r>
          </a:p>
          <a:p>
            <a:r>
              <a:rPr lang="en-US" dirty="0"/>
              <a:t>done</a:t>
            </a:r>
          </a:p>
          <a:p>
            <a:endParaRPr lang="en-IN" dirty="0"/>
          </a:p>
        </p:txBody>
      </p:sp>
    </p:spTree>
    <p:extLst>
      <p:ext uri="{BB962C8B-B14F-4D97-AF65-F5344CB8AC3E}">
        <p14:creationId xmlns:p14="http://schemas.microsoft.com/office/powerpoint/2010/main" val="615039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857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B0978C7-D082-415B-A3DF-88FDFF6C094B}"/>
              </a:ext>
            </a:extLst>
          </p:cNvPr>
          <p:cNvSpPr/>
          <p:nvPr/>
        </p:nvSpPr>
        <p:spPr>
          <a:xfrm>
            <a:off x="139849" y="440638"/>
            <a:ext cx="11790381" cy="6524863"/>
          </a:xfrm>
          <a:prstGeom prst="rect">
            <a:avLst/>
          </a:prstGeom>
        </p:spPr>
        <p:txBody>
          <a:bodyPr wrap="square">
            <a:spAutoFit/>
          </a:bodyPr>
          <a:lstStyle/>
          <a:p>
            <a:r>
              <a:rPr lang="en-US" sz="1400" b="1" dirty="0">
                <a:latin typeface="+mj-lt"/>
              </a:rPr>
              <a:t>The set command</a:t>
            </a:r>
          </a:p>
          <a:p>
            <a:r>
              <a:rPr lang="en-US" sz="1400" dirty="0">
                <a:latin typeface="+mj-lt"/>
              </a:rPr>
              <a:t>The set command assigns a value to a variable (or multiple values to multiple variables). Without any options, all set variables are shown. You can change the value of shell attributes and positional parameters, or display the names and values of shell variables using set command. </a:t>
            </a:r>
          </a:p>
          <a:p>
            <a:endParaRPr lang="en-US" sz="1400" dirty="0">
              <a:latin typeface="+mj-lt"/>
            </a:endParaRPr>
          </a:p>
          <a:p>
            <a:r>
              <a:rPr lang="en-US" sz="1400" b="1" dirty="0">
                <a:latin typeface="+mj-lt"/>
              </a:rPr>
              <a:t>To note:</a:t>
            </a:r>
          </a:p>
          <a:p>
            <a:pPr marL="285750" indent="-285750">
              <a:buFont typeface="Arial" panose="020B0604020202020204" pitchFamily="34" charset="0"/>
              <a:buChar char="•"/>
            </a:pPr>
            <a:r>
              <a:rPr lang="en-US" sz="1400" dirty="0">
                <a:latin typeface="+mj-lt"/>
              </a:rPr>
              <a:t>If a value has spaces in it, it should be contained in quotes.</a:t>
            </a:r>
          </a:p>
          <a:p>
            <a:pPr marL="285750" indent="-285750">
              <a:buFont typeface="Arial" panose="020B0604020202020204" pitchFamily="34" charset="0"/>
              <a:buChar char="•"/>
            </a:pPr>
            <a:r>
              <a:rPr lang="en-US" sz="1400" dirty="0">
                <a:latin typeface="+mj-lt"/>
              </a:rPr>
              <a:t> If a list of values is desired, parentheses () should be used for the assignment, while </a:t>
            </a:r>
            <a:r>
              <a:rPr lang="en-US" sz="1400" dirty="0" err="1">
                <a:latin typeface="+mj-lt"/>
              </a:rPr>
              <a:t>indivisual</a:t>
            </a:r>
            <a:r>
              <a:rPr lang="en-US" sz="1400" dirty="0">
                <a:latin typeface="+mj-lt"/>
              </a:rPr>
              <a:t> access is done via square brackets [].</a:t>
            </a:r>
          </a:p>
          <a:p>
            <a:endParaRPr lang="en-US" sz="1400" dirty="0">
              <a:latin typeface="+mj-lt"/>
            </a:endParaRPr>
          </a:p>
          <a:p>
            <a:r>
              <a:rPr lang="en-US" sz="1200" dirty="0">
                <a:latin typeface="+mj-lt"/>
              </a:rPr>
              <a:t>OPTIONS:</a:t>
            </a:r>
          </a:p>
          <a:p>
            <a:r>
              <a:rPr lang="en-US" sz="1400" dirty="0">
                <a:latin typeface="+mj-lt"/>
              </a:rPr>
              <a:t>    -o option-name : set -o vi is especially useful to get vi-style command line editing.</a:t>
            </a:r>
          </a:p>
          <a:p>
            <a:r>
              <a:rPr lang="en-US" sz="1400" dirty="0">
                <a:latin typeface="+mj-lt"/>
              </a:rPr>
              <a:t>    -v : Print shell input lines as they are read.</a:t>
            </a:r>
          </a:p>
          <a:p>
            <a:r>
              <a:rPr lang="en-US" sz="1400" dirty="0">
                <a:latin typeface="+mj-lt"/>
              </a:rPr>
              <a:t>    -x : Print commands and their arguments as they are executed. This is a useful debugging tool when writing shell script programs.</a:t>
            </a:r>
          </a:p>
          <a:p>
            <a:r>
              <a:rPr lang="en-US" sz="1400" dirty="0">
                <a:latin typeface="+mj-lt"/>
              </a:rPr>
              <a:t>    -- : If no arguments follow this option, then the positional parameters are unset. Otherwise, the positional parameters are set to the arguments, even if some of them begin with a -.</a:t>
            </a:r>
          </a:p>
          <a:p>
            <a:endParaRPr lang="en-US" sz="1400" dirty="0">
              <a:latin typeface="+mj-lt"/>
            </a:endParaRPr>
          </a:p>
          <a:p>
            <a:r>
              <a:rPr lang="en-US" sz="1400" dirty="0">
                <a:latin typeface="+mj-lt"/>
              </a:rPr>
              <a:t>Example: To display the permissions of a file entered by the user </a:t>
            </a:r>
          </a:p>
          <a:p>
            <a:r>
              <a:rPr lang="en-US" sz="1400" dirty="0">
                <a:latin typeface="+mj-lt"/>
              </a:rPr>
              <a:t>#!/bin/</a:t>
            </a:r>
            <a:r>
              <a:rPr lang="en-US" sz="1400" dirty="0" err="1">
                <a:latin typeface="+mj-lt"/>
              </a:rPr>
              <a:t>sh</a:t>
            </a:r>
            <a:endParaRPr lang="en-US" sz="1400" dirty="0">
              <a:latin typeface="+mj-lt"/>
            </a:endParaRPr>
          </a:p>
          <a:p>
            <a:r>
              <a:rPr lang="en-US" sz="1400" dirty="0">
                <a:latin typeface="+mj-lt"/>
              </a:rPr>
              <a:t>echo "enter a  file name"</a:t>
            </a:r>
          </a:p>
          <a:p>
            <a:r>
              <a:rPr lang="en-US" sz="1400" dirty="0">
                <a:latin typeface="+mj-lt"/>
              </a:rPr>
              <a:t>read </a:t>
            </a:r>
            <a:r>
              <a:rPr lang="en-US" sz="1400" dirty="0" err="1">
                <a:latin typeface="+mj-lt"/>
              </a:rPr>
              <a:t>fname</a:t>
            </a:r>
            <a:endParaRPr lang="en-US" sz="1400" dirty="0">
              <a:latin typeface="+mj-lt"/>
            </a:endParaRPr>
          </a:p>
          <a:p>
            <a:r>
              <a:rPr lang="en-US" sz="1400" dirty="0">
                <a:latin typeface="+mj-lt"/>
              </a:rPr>
              <a:t>set --  $(ls -l $</a:t>
            </a:r>
            <a:r>
              <a:rPr lang="en-US" sz="1400" dirty="0" err="1">
                <a:latin typeface="+mj-lt"/>
              </a:rPr>
              <a:t>fname</a:t>
            </a:r>
            <a:r>
              <a:rPr lang="en-US" sz="1400" dirty="0">
                <a:latin typeface="+mj-lt"/>
              </a:rPr>
              <a:t>) // note that this is one more type of command substitution which is used alternatively to backtick(`).</a:t>
            </a:r>
          </a:p>
          <a:p>
            <a:r>
              <a:rPr lang="en-US" sz="1400" dirty="0">
                <a:latin typeface="+mj-lt"/>
              </a:rPr>
              <a:t>echo you have following permissions</a:t>
            </a:r>
          </a:p>
          <a:p>
            <a:r>
              <a:rPr lang="en-US" sz="1400" dirty="0">
                <a:latin typeface="+mj-lt"/>
              </a:rPr>
              <a:t>echo $1   </a:t>
            </a:r>
          </a:p>
          <a:p>
            <a:r>
              <a:rPr lang="en-US" sz="1400" dirty="0">
                <a:latin typeface="+mj-lt"/>
              </a:rPr>
              <a:t>Output:</a:t>
            </a:r>
          </a:p>
          <a:p>
            <a:r>
              <a:rPr lang="en-US" sz="1400" dirty="0">
                <a:latin typeface="+mj-lt"/>
              </a:rPr>
              <a:t>enter a  file name</a:t>
            </a:r>
          </a:p>
          <a:p>
            <a:r>
              <a:rPr lang="en-US" sz="1400" dirty="0">
                <a:latin typeface="+mj-lt"/>
              </a:rPr>
              <a:t>sample</a:t>
            </a:r>
          </a:p>
          <a:p>
            <a:r>
              <a:rPr lang="en-US" sz="1400" dirty="0">
                <a:latin typeface="+mj-lt"/>
              </a:rPr>
              <a:t>you have following permissions</a:t>
            </a:r>
          </a:p>
          <a:p>
            <a:r>
              <a:rPr lang="en-US" sz="1400" dirty="0">
                <a:latin typeface="+mj-lt"/>
              </a:rPr>
              <a:t>-</a:t>
            </a:r>
            <a:r>
              <a:rPr lang="en-US" sz="1400" dirty="0" err="1">
                <a:latin typeface="+mj-lt"/>
              </a:rPr>
              <a:t>rw-rw-rw</a:t>
            </a:r>
            <a:r>
              <a:rPr lang="en-US" sz="1400" dirty="0">
                <a:latin typeface="+mj-lt"/>
              </a:rPr>
              <a:t>-</a:t>
            </a:r>
          </a:p>
          <a:p>
            <a:endParaRPr lang="en-US" sz="1400" dirty="0">
              <a:latin typeface="+mj-lt"/>
            </a:endParaRPr>
          </a:p>
          <a:p>
            <a:endParaRPr lang="en-US" sz="1400" dirty="0">
              <a:latin typeface="+mj-lt"/>
            </a:endParaRPr>
          </a:p>
          <a:p>
            <a:endParaRPr lang="en-IN" sz="1400" dirty="0">
              <a:latin typeface="+mj-lt"/>
            </a:endParaRPr>
          </a:p>
        </p:txBody>
      </p:sp>
    </p:spTree>
    <p:extLst>
      <p:ext uri="{BB962C8B-B14F-4D97-AF65-F5344CB8AC3E}">
        <p14:creationId xmlns:p14="http://schemas.microsoft.com/office/powerpoint/2010/main" val="421870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11422BF-084C-443D-9495-F098F2FFC83F}"/>
              </a:ext>
            </a:extLst>
          </p:cNvPr>
          <p:cNvSpPr/>
          <p:nvPr/>
        </p:nvSpPr>
        <p:spPr>
          <a:xfrm>
            <a:off x="387275" y="107576"/>
            <a:ext cx="8756725" cy="5262979"/>
          </a:xfrm>
          <a:prstGeom prst="rect">
            <a:avLst/>
          </a:prstGeom>
        </p:spPr>
        <p:txBody>
          <a:bodyPr wrap="square">
            <a:spAutoFit/>
          </a:bodyPr>
          <a:lstStyle/>
          <a:p>
            <a:r>
              <a:rPr lang="en-US" sz="1400" b="1" dirty="0">
                <a:latin typeface="+mj-lt"/>
              </a:rPr>
              <a:t>Shift Command</a:t>
            </a:r>
          </a:p>
          <a:p>
            <a:pPr marL="285750" indent="-285750">
              <a:buFont typeface="Arial" panose="020B0604020202020204" pitchFamily="34" charset="0"/>
              <a:buChar char="•"/>
            </a:pPr>
            <a:r>
              <a:rPr lang="en-US" sz="1400" dirty="0">
                <a:latin typeface="+mj-lt"/>
              </a:rPr>
              <a:t>The shift command in UNIX is used to move the command line arguments to one position left. </a:t>
            </a:r>
          </a:p>
          <a:p>
            <a:pPr marL="285750" indent="-285750">
              <a:buFont typeface="Arial" panose="020B0604020202020204" pitchFamily="34" charset="0"/>
              <a:buChar char="•"/>
            </a:pPr>
            <a:r>
              <a:rPr lang="en-US" sz="1400" dirty="0">
                <a:latin typeface="+mj-lt"/>
              </a:rPr>
              <a:t>The first argument is lost when you use the shift command.</a:t>
            </a:r>
          </a:p>
          <a:p>
            <a:pPr marL="285750" indent="-285750">
              <a:buFont typeface="Arial" panose="020B0604020202020204" pitchFamily="34" charset="0"/>
              <a:buChar char="•"/>
            </a:pPr>
            <a:r>
              <a:rPr lang="en-US" sz="1400" dirty="0">
                <a:latin typeface="+mj-lt"/>
              </a:rPr>
              <a:t> Shifting command line arguments is useful when you perform a similar action to all arguments one-by-one, without changing the variable name.</a:t>
            </a:r>
          </a:p>
          <a:p>
            <a:pPr marL="285750" indent="-285750">
              <a:buFont typeface="Arial" panose="020B0604020202020204" pitchFamily="34" charset="0"/>
              <a:buChar char="•"/>
            </a:pPr>
            <a:r>
              <a:rPr lang="en-US" sz="1400" dirty="0">
                <a:latin typeface="+mj-lt"/>
              </a:rPr>
              <a:t> The shift command throws away the left-most variable (argument number 1) and reassigns values to the remaining variables. The value in $2 moves to $1, the value in $3 moves to $2, and so on.</a:t>
            </a:r>
          </a:p>
          <a:p>
            <a:pPr marL="285750" indent="-285750">
              <a:buFont typeface="Arial" panose="020B0604020202020204" pitchFamily="34" charset="0"/>
              <a:buChar char="•"/>
            </a:pPr>
            <a:endParaRPr lang="en-US" sz="1400" dirty="0">
              <a:latin typeface="+mj-lt"/>
            </a:endParaRPr>
          </a:p>
          <a:p>
            <a:r>
              <a:rPr lang="en-US" sz="1400" dirty="0">
                <a:latin typeface="+mj-lt"/>
              </a:rPr>
              <a:t>Example:</a:t>
            </a:r>
          </a:p>
          <a:p>
            <a:r>
              <a:rPr lang="en-US" sz="1400" dirty="0">
                <a:latin typeface="+mj-lt"/>
              </a:rPr>
              <a:t>#!/bin/</a:t>
            </a:r>
            <a:r>
              <a:rPr lang="en-US" sz="1400" dirty="0" err="1">
                <a:latin typeface="+mj-lt"/>
              </a:rPr>
              <a:t>sh</a:t>
            </a:r>
            <a:endParaRPr lang="en-US" sz="1400" dirty="0">
              <a:latin typeface="+mj-lt"/>
            </a:endParaRPr>
          </a:p>
          <a:p>
            <a:r>
              <a:rPr lang="en-US" sz="1400" dirty="0">
                <a:latin typeface="+mj-lt"/>
              </a:rPr>
              <a:t>echo "enter a  file name"</a:t>
            </a:r>
          </a:p>
          <a:p>
            <a:r>
              <a:rPr lang="en-US" sz="1400" dirty="0">
                <a:latin typeface="+mj-lt"/>
              </a:rPr>
              <a:t>read </a:t>
            </a:r>
            <a:r>
              <a:rPr lang="en-US" sz="1400" dirty="0" err="1">
                <a:latin typeface="+mj-lt"/>
              </a:rPr>
              <a:t>fname</a:t>
            </a:r>
            <a:endParaRPr lang="en-US" sz="1400" dirty="0">
              <a:latin typeface="+mj-lt"/>
            </a:endParaRPr>
          </a:p>
          <a:p>
            <a:r>
              <a:rPr lang="en-US" sz="1400" dirty="0">
                <a:latin typeface="+mj-lt"/>
              </a:rPr>
              <a:t>set --  $(ls -l $</a:t>
            </a:r>
            <a:r>
              <a:rPr lang="en-US" sz="1400" dirty="0" err="1">
                <a:latin typeface="+mj-lt"/>
              </a:rPr>
              <a:t>fname</a:t>
            </a:r>
            <a:r>
              <a:rPr lang="en-US" sz="1400" dirty="0">
                <a:latin typeface="+mj-lt"/>
              </a:rPr>
              <a:t>)</a:t>
            </a:r>
          </a:p>
          <a:p>
            <a:r>
              <a:rPr lang="en-US" sz="1400" dirty="0">
                <a:latin typeface="+mj-lt"/>
              </a:rPr>
              <a:t># shift the parameters 5times (to left) to extract the date and time</a:t>
            </a:r>
          </a:p>
          <a:p>
            <a:r>
              <a:rPr lang="en-US" sz="1400" dirty="0">
                <a:latin typeface="+mj-lt"/>
              </a:rPr>
              <a:t>shift 5</a:t>
            </a:r>
          </a:p>
          <a:p>
            <a:r>
              <a:rPr lang="en-US" sz="1400" dirty="0">
                <a:latin typeface="+mj-lt"/>
              </a:rPr>
              <a:t>echo "You created the file on“ </a:t>
            </a:r>
          </a:p>
          <a:p>
            <a:r>
              <a:rPr lang="en-US" sz="1400" dirty="0">
                <a:latin typeface="+mj-lt"/>
              </a:rPr>
              <a:t> echo $1 $2 $3</a:t>
            </a:r>
          </a:p>
          <a:p>
            <a:endParaRPr lang="en-US" sz="1400" dirty="0">
              <a:latin typeface="+mj-lt"/>
            </a:endParaRPr>
          </a:p>
          <a:p>
            <a:r>
              <a:rPr lang="en-US" sz="1400" dirty="0">
                <a:latin typeface="+mj-lt"/>
              </a:rPr>
              <a:t>Output:</a:t>
            </a:r>
          </a:p>
          <a:p>
            <a:r>
              <a:rPr lang="en-US" sz="1400" dirty="0">
                <a:latin typeface="+mj-lt"/>
              </a:rPr>
              <a:t>enter a  file name</a:t>
            </a:r>
          </a:p>
          <a:p>
            <a:r>
              <a:rPr lang="en-US" sz="1400" dirty="0">
                <a:latin typeface="+mj-lt"/>
              </a:rPr>
              <a:t>sample</a:t>
            </a:r>
          </a:p>
          <a:p>
            <a:r>
              <a:rPr lang="en-US" sz="1400" dirty="0">
                <a:latin typeface="+mj-lt"/>
              </a:rPr>
              <a:t>You created the file on</a:t>
            </a:r>
          </a:p>
          <a:p>
            <a:r>
              <a:rPr lang="en-US" sz="1400" dirty="0">
                <a:latin typeface="+mj-lt"/>
              </a:rPr>
              <a:t>May 4 12:02</a:t>
            </a:r>
          </a:p>
          <a:p>
            <a:endParaRPr lang="en-US" sz="1400" dirty="0">
              <a:latin typeface="+mj-lt"/>
            </a:endParaRPr>
          </a:p>
        </p:txBody>
      </p:sp>
    </p:spTree>
    <p:extLst>
      <p:ext uri="{BB962C8B-B14F-4D97-AF65-F5344CB8AC3E}">
        <p14:creationId xmlns:p14="http://schemas.microsoft.com/office/powerpoint/2010/main" val="107489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96BBE5B-F990-450B-B047-ABB0106D809B}"/>
              </a:ext>
            </a:extLst>
          </p:cNvPr>
          <p:cNvSpPr/>
          <p:nvPr/>
        </p:nvSpPr>
        <p:spPr>
          <a:xfrm>
            <a:off x="272527" y="331710"/>
            <a:ext cx="11270428" cy="5262979"/>
          </a:xfrm>
          <a:prstGeom prst="rect">
            <a:avLst/>
          </a:prstGeom>
        </p:spPr>
        <p:txBody>
          <a:bodyPr wrap="square">
            <a:spAutoFit/>
          </a:bodyPr>
          <a:lstStyle/>
          <a:p>
            <a:r>
              <a:rPr lang="en-US" sz="1400" b="1" dirty="0">
                <a:latin typeface="+mj-lt"/>
              </a:rPr>
              <a:t>Here Document</a:t>
            </a:r>
          </a:p>
          <a:p>
            <a:r>
              <a:rPr lang="en-US" sz="1400" dirty="0">
                <a:latin typeface="+mj-lt"/>
              </a:rPr>
              <a:t>A here document is nothing but I/O redirection that tells the bash shell to read input from the current source until a line containing only delimiter is seen.</a:t>
            </a:r>
          </a:p>
          <a:p>
            <a:endParaRPr lang="en-US" sz="1400" dirty="0">
              <a:latin typeface="+mj-lt"/>
            </a:endParaRPr>
          </a:p>
          <a:p>
            <a:r>
              <a:rPr lang="en-US" sz="1400" dirty="0">
                <a:latin typeface="+mj-lt"/>
              </a:rPr>
              <a:t>Example:</a:t>
            </a:r>
          </a:p>
          <a:p>
            <a:endParaRPr lang="en-US" sz="1400" dirty="0">
              <a:latin typeface="+mj-lt"/>
            </a:endParaRPr>
          </a:p>
          <a:p>
            <a:r>
              <a:rPr lang="en-US" sz="1400" dirty="0">
                <a:latin typeface="+mj-lt"/>
              </a:rPr>
              <a:t>For the same example of while loop we  can implement here document and do the process as follows</a:t>
            </a:r>
          </a:p>
          <a:p>
            <a:r>
              <a:rPr lang="en-US" sz="1400" dirty="0">
                <a:latin typeface="+mj-lt"/>
              </a:rPr>
              <a:t> </a:t>
            </a:r>
          </a:p>
          <a:p>
            <a:r>
              <a:rPr lang="en-US" sz="1400" dirty="0" err="1">
                <a:latin typeface="+mj-lt"/>
              </a:rPr>
              <a:t>sh</a:t>
            </a:r>
            <a:r>
              <a:rPr lang="en-US" sz="1400" dirty="0">
                <a:latin typeface="+mj-lt"/>
              </a:rPr>
              <a:t> while.sh&lt;&lt;here</a:t>
            </a:r>
          </a:p>
          <a:p>
            <a:r>
              <a:rPr lang="en-US" sz="1400" dirty="0">
                <a:latin typeface="+mj-lt"/>
              </a:rPr>
              <a:t>&gt; 5</a:t>
            </a:r>
          </a:p>
          <a:p>
            <a:r>
              <a:rPr lang="en-US" sz="1400" dirty="0">
                <a:latin typeface="+mj-lt"/>
              </a:rPr>
              <a:t>&gt; 4</a:t>
            </a:r>
          </a:p>
          <a:p>
            <a:r>
              <a:rPr lang="en-US" sz="1400" dirty="0">
                <a:latin typeface="+mj-lt"/>
              </a:rPr>
              <a:t>&gt; 3</a:t>
            </a:r>
          </a:p>
          <a:p>
            <a:r>
              <a:rPr lang="en-US" sz="1400" dirty="0">
                <a:latin typeface="+mj-lt"/>
              </a:rPr>
              <a:t>&gt; 2</a:t>
            </a:r>
          </a:p>
          <a:p>
            <a:r>
              <a:rPr lang="en-US" sz="1400" dirty="0">
                <a:latin typeface="+mj-lt"/>
              </a:rPr>
              <a:t>&gt; -1</a:t>
            </a:r>
          </a:p>
          <a:p>
            <a:r>
              <a:rPr lang="en-US" sz="1400" dirty="0">
                <a:latin typeface="+mj-lt"/>
              </a:rPr>
              <a:t>&gt; here</a:t>
            </a:r>
          </a:p>
          <a:p>
            <a:r>
              <a:rPr lang="en-US" sz="1400" dirty="0">
                <a:latin typeface="+mj-lt"/>
              </a:rPr>
              <a:t>enter a number and -1 to exit</a:t>
            </a:r>
          </a:p>
          <a:p>
            <a:r>
              <a:rPr lang="en-US" sz="1400" dirty="0">
                <a:latin typeface="+mj-lt"/>
              </a:rPr>
              <a:t>factorial of 5 is 120</a:t>
            </a:r>
          </a:p>
          <a:p>
            <a:r>
              <a:rPr lang="en-US" sz="1400" dirty="0">
                <a:latin typeface="+mj-lt"/>
              </a:rPr>
              <a:t>enter a number and -1 to exit</a:t>
            </a:r>
          </a:p>
          <a:p>
            <a:r>
              <a:rPr lang="en-US" sz="1400" dirty="0">
                <a:latin typeface="+mj-lt"/>
              </a:rPr>
              <a:t>factorial of 4 is 24</a:t>
            </a:r>
          </a:p>
          <a:p>
            <a:r>
              <a:rPr lang="en-US" sz="1400" dirty="0">
                <a:latin typeface="+mj-lt"/>
              </a:rPr>
              <a:t>enter a number and -1 to exit</a:t>
            </a:r>
          </a:p>
          <a:p>
            <a:r>
              <a:rPr lang="en-US" sz="1400" dirty="0">
                <a:latin typeface="+mj-lt"/>
              </a:rPr>
              <a:t>factorial of 3 is 6</a:t>
            </a:r>
          </a:p>
          <a:p>
            <a:r>
              <a:rPr lang="en-US" sz="1400" dirty="0">
                <a:latin typeface="+mj-lt"/>
              </a:rPr>
              <a:t>enter a number and -1 to exit</a:t>
            </a:r>
          </a:p>
          <a:p>
            <a:r>
              <a:rPr lang="en-US" sz="1400" dirty="0">
                <a:latin typeface="+mj-lt"/>
              </a:rPr>
              <a:t>factorial of 2 is 2</a:t>
            </a:r>
          </a:p>
          <a:p>
            <a:r>
              <a:rPr lang="en-US" sz="1400" dirty="0">
                <a:latin typeface="+mj-lt"/>
              </a:rPr>
              <a:t>enter a number and -1 to exit</a:t>
            </a:r>
          </a:p>
          <a:p>
            <a:endParaRPr lang="en-IN" sz="1400" dirty="0">
              <a:latin typeface="+mj-lt"/>
            </a:endParaRPr>
          </a:p>
        </p:txBody>
      </p:sp>
    </p:spTree>
    <p:extLst>
      <p:ext uri="{BB962C8B-B14F-4D97-AF65-F5344CB8AC3E}">
        <p14:creationId xmlns:p14="http://schemas.microsoft.com/office/powerpoint/2010/main" val="110630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E568EC3-7E51-48B4-AD85-F90B5FB6E67A}"/>
              </a:ext>
            </a:extLst>
          </p:cNvPr>
          <p:cNvSpPr/>
          <p:nvPr/>
        </p:nvSpPr>
        <p:spPr>
          <a:xfrm>
            <a:off x="118334" y="296823"/>
            <a:ext cx="8982635" cy="4370427"/>
          </a:xfrm>
          <a:prstGeom prst="rect">
            <a:avLst/>
          </a:prstGeom>
        </p:spPr>
        <p:txBody>
          <a:bodyPr wrap="square">
            <a:spAutoFit/>
          </a:bodyPr>
          <a:lstStyle/>
          <a:p>
            <a:r>
              <a:rPr lang="en-US" sz="1400" dirty="0">
                <a:latin typeface="+mj-lt"/>
              </a:rPr>
              <a:t>How to define User defined variables (UDV)?</a:t>
            </a:r>
          </a:p>
          <a:p>
            <a:endParaRPr lang="en-US" sz="1400" dirty="0">
              <a:latin typeface="+mj-lt"/>
            </a:endParaRPr>
          </a:p>
          <a:p>
            <a:r>
              <a:rPr lang="en-US" sz="1400" dirty="0">
                <a:latin typeface="+mj-lt"/>
              </a:rPr>
              <a:t>To define UDV use following syntax</a:t>
            </a:r>
          </a:p>
          <a:p>
            <a:r>
              <a:rPr lang="en-US" sz="1400" dirty="0">
                <a:latin typeface="+mj-lt"/>
              </a:rPr>
              <a:t>Syntax: </a:t>
            </a:r>
            <a:r>
              <a:rPr lang="en-US" sz="1400" dirty="0" err="1">
                <a:latin typeface="+mj-lt"/>
              </a:rPr>
              <a:t>variablename</a:t>
            </a:r>
            <a:r>
              <a:rPr lang="en-US" sz="1400" dirty="0">
                <a:latin typeface="+mj-lt"/>
              </a:rPr>
              <a:t>=value</a:t>
            </a:r>
          </a:p>
          <a:p>
            <a:endParaRPr lang="en-US" sz="1400" dirty="0">
              <a:latin typeface="+mj-lt"/>
            </a:endParaRPr>
          </a:p>
          <a:p>
            <a:r>
              <a:rPr lang="en-US" sz="1400" dirty="0">
                <a:latin typeface="+mj-lt"/>
              </a:rPr>
              <a:t>NOTE: Here 'value' is assigned to given '</a:t>
            </a:r>
            <a:r>
              <a:rPr lang="en-US" sz="1400" dirty="0" err="1">
                <a:latin typeface="+mj-lt"/>
              </a:rPr>
              <a:t>variablename</a:t>
            </a:r>
            <a:r>
              <a:rPr lang="en-US" sz="1400" dirty="0">
                <a:latin typeface="+mj-lt"/>
              </a:rPr>
              <a:t>' and Value must be on right side = sign For e.g.</a:t>
            </a:r>
          </a:p>
          <a:p>
            <a:endParaRPr lang="en-US" sz="1400" dirty="0">
              <a:latin typeface="+mj-lt"/>
            </a:endParaRPr>
          </a:p>
          <a:p>
            <a:r>
              <a:rPr lang="en-US" sz="1400" dirty="0">
                <a:latin typeface="+mj-lt"/>
              </a:rPr>
              <a:t>$ no=10 # this is ok</a:t>
            </a:r>
          </a:p>
          <a:p>
            <a:r>
              <a:rPr lang="en-US" sz="1400" dirty="0">
                <a:latin typeface="+mj-lt"/>
              </a:rPr>
              <a:t>$ 10=no # Error, NOT Ok, Value must be on right side of = sign.</a:t>
            </a:r>
          </a:p>
          <a:p>
            <a:endParaRPr lang="en-US" sz="1400" dirty="0">
              <a:latin typeface="+mj-lt"/>
            </a:endParaRPr>
          </a:p>
          <a:p>
            <a:r>
              <a:rPr lang="en-US" sz="1400" dirty="0">
                <a:latin typeface="+mj-lt"/>
              </a:rPr>
              <a:t>To define variable called '</a:t>
            </a:r>
            <a:r>
              <a:rPr lang="en-US" sz="1400" dirty="0" err="1">
                <a:latin typeface="+mj-lt"/>
              </a:rPr>
              <a:t>vech</a:t>
            </a:r>
            <a:r>
              <a:rPr lang="en-US" sz="1400" dirty="0">
                <a:latin typeface="+mj-lt"/>
              </a:rPr>
              <a:t>' having value Bus</a:t>
            </a:r>
          </a:p>
          <a:p>
            <a:endParaRPr lang="en-US" sz="1400" dirty="0">
              <a:latin typeface="+mj-lt"/>
            </a:endParaRPr>
          </a:p>
          <a:p>
            <a:r>
              <a:rPr lang="en-US" sz="1400" dirty="0">
                <a:latin typeface="+mj-lt"/>
              </a:rPr>
              <a:t>$ </a:t>
            </a:r>
            <a:r>
              <a:rPr lang="en-US" sz="1400" dirty="0" err="1">
                <a:latin typeface="+mj-lt"/>
              </a:rPr>
              <a:t>vech</a:t>
            </a:r>
            <a:r>
              <a:rPr lang="en-US" sz="1400" dirty="0">
                <a:latin typeface="+mj-lt"/>
              </a:rPr>
              <a:t>=Bus</a:t>
            </a:r>
          </a:p>
          <a:p>
            <a:endParaRPr lang="en-US" sz="1400" dirty="0">
              <a:latin typeface="+mj-lt"/>
            </a:endParaRPr>
          </a:p>
          <a:p>
            <a:r>
              <a:rPr lang="en-US" sz="1400" dirty="0">
                <a:latin typeface="+mj-lt"/>
              </a:rPr>
              <a:t>To define variable called n having value 10</a:t>
            </a:r>
          </a:p>
          <a:p>
            <a:r>
              <a:rPr lang="en-US" sz="1400" dirty="0">
                <a:latin typeface="+mj-lt"/>
              </a:rPr>
              <a:t>$ n=10</a:t>
            </a:r>
          </a:p>
          <a:p>
            <a:endParaRPr lang="en-US" dirty="0"/>
          </a:p>
          <a:p>
            <a:endParaRPr lang="en-US" b="1" dirty="0"/>
          </a:p>
          <a:p>
            <a:endParaRPr lang="en-US" dirty="0"/>
          </a:p>
        </p:txBody>
      </p:sp>
    </p:spTree>
    <p:extLst>
      <p:ext uri="{BB962C8B-B14F-4D97-AF65-F5344CB8AC3E}">
        <p14:creationId xmlns:p14="http://schemas.microsoft.com/office/powerpoint/2010/main" val="2518429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80C405-4AC7-41D3-BAA5-7DDC07081E42}"/>
              </a:ext>
            </a:extLst>
          </p:cNvPr>
          <p:cNvSpPr txBox="1"/>
          <p:nvPr/>
        </p:nvSpPr>
        <p:spPr>
          <a:xfrm>
            <a:off x="3087445" y="2721684"/>
            <a:ext cx="10165976" cy="369332"/>
          </a:xfrm>
          <a:prstGeom prst="rect">
            <a:avLst/>
          </a:prstGeom>
          <a:noFill/>
        </p:spPr>
        <p:txBody>
          <a:bodyPr wrap="square" rtlCol="0">
            <a:spAutoFit/>
          </a:bodyPr>
          <a:lstStyle/>
          <a:p>
            <a:r>
              <a:rPr lang="en-US" dirty="0"/>
              <a:t>Trap and debugging is left as  self study component</a:t>
            </a:r>
            <a:endParaRPr lang="en-IN" dirty="0"/>
          </a:p>
        </p:txBody>
      </p:sp>
    </p:spTree>
    <p:extLst>
      <p:ext uri="{BB962C8B-B14F-4D97-AF65-F5344CB8AC3E}">
        <p14:creationId xmlns:p14="http://schemas.microsoft.com/office/powerpoint/2010/main" val="1449113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3594462-B370-4C74-B239-1130D1AF5739}"/>
              </a:ext>
            </a:extLst>
          </p:cNvPr>
          <p:cNvSpPr/>
          <p:nvPr/>
        </p:nvSpPr>
        <p:spPr>
          <a:xfrm>
            <a:off x="303007" y="171740"/>
            <a:ext cx="11585985" cy="7909858"/>
          </a:xfrm>
          <a:prstGeom prst="rect">
            <a:avLst/>
          </a:prstGeom>
        </p:spPr>
        <p:txBody>
          <a:bodyPr wrap="square">
            <a:spAutoFit/>
          </a:bodyPr>
          <a:lstStyle/>
          <a:p>
            <a:r>
              <a:rPr lang="en-US" sz="1400" b="1" dirty="0">
                <a:latin typeface="+mj-lt"/>
              </a:rPr>
              <a:t>Shells and Subshells</a:t>
            </a:r>
          </a:p>
          <a:p>
            <a:r>
              <a:rPr lang="en-US" sz="1400" dirty="0">
                <a:latin typeface="+mj-lt"/>
              </a:rPr>
              <a:t>Each time the shell starts a program, command, or script, it starts it in a subshell(each subshell is run as a child process). </a:t>
            </a:r>
          </a:p>
          <a:p>
            <a:r>
              <a:rPr lang="en-US" sz="1400" dirty="0">
                <a:latin typeface="+mj-lt"/>
              </a:rPr>
              <a:t>The subshell has its own variables and environment. It can’t interfere with any other program, command, or script, even if they use the same name for a variable.</a:t>
            </a:r>
          </a:p>
          <a:p>
            <a:r>
              <a:rPr lang="en-US" sz="1400" dirty="0">
                <a:latin typeface="+mj-lt"/>
              </a:rPr>
              <a:t> Most of the time it is frustrating when attempting to share variables. We shall see how to export it</a:t>
            </a:r>
          </a:p>
          <a:p>
            <a:endParaRPr lang="en-US" sz="1400" dirty="0">
              <a:latin typeface="+mj-lt"/>
            </a:endParaRPr>
          </a:p>
          <a:p>
            <a:r>
              <a:rPr lang="en-US" sz="1400" dirty="0">
                <a:latin typeface="+mj-lt"/>
              </a:rPr>
              <a:t>To choose between the choice of executing either in current shell or subshell use the following</a:t>
            </a:r>
          </a:p>
          <a:p>
            <a:endParaRPr lang="en-US" sz="1400" dirty="0">
              <a:latin typeface="+mj-lt"/>
            </a:endParaRPr>
          </a:p>
          <a:p>
            <a:r>
              <a:rPr lang="en-US" sz="1400" dirty="0">
                <a:latin typeface="+mj-lt"/>
              </a:rPr>
              <a:t>To execute in current shell use {}</a:t>
            </a:r>
          </a:p>
          <a:p>
            <a:endParaRPr lang="en-US" sz="1400" dirty="0">
              <a:latin typeface="+mj-lt"/>
            </a:endParaRPr>
          </a:p>
          <a:p>
            <a:r>
              <a:rPr lang="en-US" sz="1400" dirty="0">
                <a:latin typeface="+mj-lt"/>
              </a:rPr>
              <a:t>To execute in subshell use ()</a:t>
            </a:r>
          </a:p>
          <a:p>
            <a:endParaRPr lang="en-US" sz="1400" dirty="0">
              <a:latin typeface="+mj-lt"/>
            </a:endParaRPr>
          </a:p>
          <a:p>
            <a:r>
              <a:rPr lang="en-US" sz="1400" b="1" dirty="0">
                <a:latin typeface="+mj-lt"/>
              </a:rPr>
              <a:t>How do we export variables to subshell?</a:t>
            </a:r>
          </a:p>
          <a:p>
            <a:endParaRPr lang="en-US" sz="1400" dirty="0">
              <a:latin typeface="+mj-lt"/>
            </a:endParaRPr>
          </a:p>
          <a:p>
            <a:r>
              <a:rPr lang="en-US" sz="1400" dirty="0">
                <a:latin typeface="+mj-lt"/>
              </a:rPr>
              <a:t>Use </a:t>
            </a:r>
            <a:r>
              <a:rPr lang="en-US" sz="1400" b="1" dirty="0">
                <a:latin typeface="+mj-lt"/>
              </a:rPr>
              <a:t>export</a:t>
            </a:r>
            <a:r>
              <a:rPr lang="en-US" sz="1400" dirty="0">
                <a:latin typeface="+mj-lt"/>
              </a:rPr>
              <a:t> command to export the variables to the subshell.</a:t>
            </a:r>
          </a:p>
          <a:p>
            <a:endParaRPr lang="en-US" sz="1400" dirty="0">
              <a:latin typeface="+mj-lt"/>
            </a:endParaRPr>
          </a:p>
          <a:p>
            <a:r>
              <a:rPr lang="en-US" sz="1400" dirty="0">
                <a:latin typeface="+mj-lt"/>
              </a:rPr>
              <a:t>Example: script to add two numbers</a:t>
            </a:r>
          </a:p>
          <a:p>
            <a:endParaRPr lang="pt-BR" sz="1400" dirty="0">
              <a:latin typeface="+mj-lt"/>
            </a:endParaRPr>
          </a:p>
          <a:p>
            <a:r>
              <a:rPr lang="pt-BR" sz="1400" dirty="0">
                <a:latin typeface="+mj-lt"/>
              </a:rPr>
              <a:t>#!/bin/sh</a:t>
            </a:r>
          </a:p>
          <a:p>
            <a:endParaRPr lang="pt-BR" sz="1400" dirty="0">
              <a:latin typeface="+mj-lt"/>
            </a:endParaRPr>
          </a:p>
          <a:p>
            <a:r>
              <a:rPr lang="pt-BR" sz="1400" dirty="0">
                <a:latin typeface="+mj-lt"/>
              </a:rPr>
              <a:t> sum=`expr $num1 + $num2`</a:t>
            </a:r>
          </a:p>
          <a:p>
            <a:r>
              <a:rPr lang="pt-BR" sz="1400" dirty="0">
                <a:latin typeface="+mj-lt"/>
              </a:rPr>
              <a:t> echo $sum</a:t>
            </a:r>
            <a:endParaRPr lang="en-US" sz="1400" dirty="0">
              <a:latin typeface="+mj-lt"/>
            </a:endParaRPr>
          </a:p>
          <a:p>
            <a:endParaRPr lang="en-US" sz="1400" dirty="0">
              <a:latin typeface="+mj-lt"/>
            </a:endParaRPr>
          </a:p>
          <a:p>
            <a:r>
              <a:rPr lang="en-US" sz="1400" dirty="0">
                <a:latin typeface="+mj-lt"/>
              </a:rPr>
              <a:t>After the script</a:t>
            </a:r>
          </a:p>
          <a:p>
            <a:r>
              <a:rPr lang="en-US" sz="1400" dirty="0">
                <a:latin typeface="+mj-lt"/>
              </a:rPr>
              <a:t>Output:</a:t>
            </a:r>
          </a:p>
          <a:p>
            <a:r>
              <a:rPr lang="en-US" sz="1400" dirty="0">
                <a:latin typeface="+mj-lt"/>
              </a:rPr>
              <a:t>$  </a:t>
            </a:r>
            <a:r>
              <a:rPr lang="en-US" sz="1400" dirty="0" err="1">
                <a:latin typeface="+mj-lt"/>
              </a:rPr>
              <a:t>sh</a:t>
            </a:r>
            <a:r>
              <a:rPr lang="en-US" sz="1400" dirty="0">
                <a:latin typeface="+mj-lt"/>
              </a:rPr>
              <a:t> add_nums.sh</a:t>
            </a:r>
          </a:p>
          <a:p>
            <a:r>
              <a:rPr lang="en-US" sz="1400" dirty="0">
                <a:latin typeface="+mj-lt"/>
              </a:rPr>
              <a:t>expr: syntax error // because num1 and num2 are not visible or are not set</a:t>
            </a:r>
          </a:p>
          <a:p>
            <a:r>
              <a:rPr lang="en-US" sz="1400" dirty="0">
                <a:latin typeface="+mj-lt"/>
              </a:rPr>
              <a:t>Now,</a:t>
            </a:r>
          </a:p>
          <a:p>
            <a:r>
              <a:rPr lang="en-US" sz="1400" dirty="0">
                <a:latin typeface="+mj-lt"/>
              </a:rPr>
              <a:t>$ export num1;export num2;sh add_nums.sh; //num1 is 5 and num2 is 6</a:t>
            </a:r>
          </a:p>
          <a:p>
            <a:r>
              <a:rPr lang="en-US" sz="1400" dirty="0">
                <a:latin typeface="+mj-lt"/>
              </a:rPr>
              <a:t>Output</a:t>
            </a:r>
          </a:p>
          <a:p>
            <a:r>
              <a:rPr lang="en-US" sz="1400" dirty="0">
                <a:latin typeface="+mj-lt"/>
              </a:rPr>
              <a:t>11</a:t>
            </a: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dirty="0"/>
          </a:p>
        </p:txBody>
      </p:sp>
    </p:spTree>
    <p:extLst>
      <p:ext uri="{BB962C8B-B14F-4D97-AF65-F5344CB8AC3E}">
        <p14:creationId xmlns:p14="http://schemas.microsoft.com/office/powerpoint/2010/main" val="1726774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6D34B9A-7B9E-4D21-AAAA-E6CAC04931A3}"/>
              </a:ext>
            </a:extLst>
          </p:cNvPr>
          <p:cNvSpPr/>
          <p:nvPr/>
        </p:nvSpPr>
        <p:spPr>
          <a:xfrm>
            <a:off x="247425" y="365761"/>
            <a:ext cx="11424621" cy="3539430"/>
          </a:xfrm>
          <a:prstGeom prst="rect">
            <a:avLst/>
          </a:prstGeom>
        </p:spPr>
        <p:txBody>
          <a:bodyPr wrap="square">
            <a:spAutoFit/>
          </a:bodyPr>
          <a:lstStyle/>
          <a:p>
            <a:r>
              <a:rPr lang="en-US" sz="1400" b="1" dirty="0">
                <a:latin typeface="+mj-lt"/>
              </a:rPr>
              <a:t>let command and compounding the expressions</a:t>
            </a:r>
          </a:p>
          <a:p>
            <a:endParaRPr lang="en-US" sz="1400" dirty="0"/>
          </a:p>
          <a:p>
            <a:r>
              <a:rPr lang="en-US" sz="1400" dirty="0"/>
              <a:t>Using let is similar to enclosing an arithmetic expression in double parentheses, for instance</a:t>
            </a:r>
            <a:r>
              <a:rPr lang="en-US" sz="1400" dirty="0">
                <a:sym typeface="Wingdings" panose="05000000000000000000" pitchFamily="2" charset="2"/>
              </a:rPr>
              <a:t>:(( expr))</a:t>
            </a:r>
          </a:p>
          <a:p>
            <a:endParaRPr lang="en-US" sz="1400" dirty="0">
              <a:sym typeface="Wingdings" panose="05000000000000000000" pitchFamily="2" charset="2"/>
            </a:endParaRPr>
          </a:p>
          <a:p>
            <a:r>
              <a:rPr lang="en-US" sz="1400" dirty="0">
                <a:sym typeface="Wingdings" panose="05000000000000000000" pitchFamily="2" charset="2"/>
              </a:rPr>
              <a:t>Use of let command in arithmetic expression is that we need not use expr command</a:t>
            </a:r>
          </a:p>
          <a:p>
            <a:endParaRPr lang="en-US" sz="1400" dirty="0">
              <a:sym typeface="Wingdings" panose="05000000000000000000" pitchFamily="2" charset="2"/>
            </a:endParaRPr>
          </a:p>
          <a:p>
            <a:r>
              <a:rPr lang="en-US" sz="1400" dirty="0">
                <a:sym typeface="Wingdings" panose="05000000000000000000" pitchFamily="2" charset="2"/>
              </a:rPr>
              <a:t>For example if we want to add two integers  we can use</a:t>
            </a:r>
          </a:p>
          <a:p>
            <a:r>
              <a:rPr lang="en-US" sz="1400" dirty="0">
                <a:sym typeface="Wingdings" panose="05000000000000000000" pitchFamily="2" charset="2"/>
              </a:rPr>
              <a:t>$let sum=10+20</a:t>
            </a:r>
          </a:p>
          <a:p>
            <a:r>
              <a:rPr lang="en-US" sz="1400" dirty="0">
                <a:sym typeface="Wingdings" panose="05000000000000000000" pitchFamily="2" charset="2"/>
              </a:rPr>
              <a:t>Instead of </a:t>
            </a:r>
          </a:p>
          <a:p>
            <a:r>
              <a:rPr lang="en-US" sz="1400" dirty="0">
                <a:sym typeface="Wingdings" panose="05000000000000000000" pitchFamily="2" charset="2"/>
              </a:rPr>
              <a:t>$sum=`expr 10 + 20 `</a:t>
            </a:r>
          </a:p>
          <a:p>
            <a:r>
              <a:rPr lang="en-IN" sz="1400" dirty="0">
                <a:sym typeface="Wingdings" panose="05000000000000000000" pitchFamily="2" charset="2"/>
              </a:rPr>
              <a:t>The important point to note here is there is no whitespace before and after = and + in the above expression(please refer to rules for variable and expression usage)</a:t>
            </a:r>
          </a:p>
          <a:p>
            <a:endParaRPr lang="en-IN" sz="1400" dirty="0">
              <a:sym typeface="Wingdings" panose="05000000000000000000" pitchFamily="2" charset="2"/>
            </a:endParaRPr>
          </a:p>
          <a:p>
            <a:r>
              <a:rPr lang="en-IN" sz="1400" dirty="0">
                <a:sym typeface="Wingdings" panose="05000000000000000000" pitchFamily="2" charset="2"/>
              </a:rPr>
              <a:t>How do I write the expression with good readability?</a:t>
            </a:r>
          </a:p>
          <a:p>
            <a:r>
              <a:rPr lang="en-IN" sz="1400" dirty="0">
                <a:sym typeface="Wingdings" panose="05000000000000000000" pitchFamily="2" charset="2"/>
              </a:rPr>
              <a:t>Use compounded statements</a:t>
            </a:r>
            <a:r>
              <a:rPr lang="en-US" sz="1400" dirty="0">
                <a:sym typeface="Wingdings" panose="05000000000000000000" pitchFamily="2" charset="2"/>
              </a:rPr>
              <a:t> where white spaces doesn’t matter.</a:t>
            </a:r>
          </a:p>
          <a:p>
            <a:r>
              <a:rPr lang="en-US" sz="1400" dirty="0">
                <a:sym typeface="Wingdings" panose="05000000000000000000" pitchFamily="2" charset="2"/>
              </a:rPr>
              <a:t>Like</a:t>
            </a:r>
            <a:r>
              <a:rPr lang="en-IN" sz="1400" dirty="0">
                <a:sym typeface="Wingdings" panose="05000000000000000000" pitchFamily="2" charset="2"/>
              </a:rPr>
              <a:t> echo $(( 7 + 7 ))</a:t>
            </a:r>
            <a:endParaRPr lang="en-US" sz="1400" dirty="0">
              <a:sym typeface="Wingdings" panose="05000000000000000000" pitchFamily="2" charset="2"/>
            </a:endParaRPr>
          </a:p>
        </p:txBody>
      </p:sp>
    </p:spTree>
    <p:extLst>
      <p:ext uri="{BB962C8B-B14F-4D97-AF65-F5344CB8AC3E}">
        <p14:creationId xmlns:p14="http://schemas.microsoft.com/office/powerpoint/2010/main" val="3745586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6AB64AF-EDE7-47FA-8E03-2DBD75B157EB}"/>
              </a:ext>
            </a:extLst>
          </p:cNvPr>
          <p:cNvSpPr txBox="1"/>
          <p:nvPr/>
        </p:nvSpPr>
        <p:spPr>
          <a:xfrm>
            <a:off x="3227202" y="2807746"/>
            <a:ext cx="5737596" cy="369332"/>
          </a:xfrm>
          <a:prstGeom prst="rect">
            <a:avLst/>
          </a:prstGeom>
          <a:noFill/>
        </p:spPr>
        <p:txBody>
          <a:bodyPr wrap="none" rtlCol="0">
            <a:spAutoFit/>
          </a:bodyPr>
          <a:lstStyle/>
          <a:p>
            <a:r>
              <a:rPr lang="en-US" dirty="0"/>
              <a:t>Arrays and string matching are left as self study component</a:t>
            </a:r>
            <a:endParaRPr lang="en-IN" dirty="0"/>
          </a:p>
        </p:txBody>
      </p:sp>
    </p:spTree>
    <p:extLst>
      <p:ext uri="{BB962C8B-B14F-4D97-AF65-F5344CB8AC3E}">
        <p14:creationId xmlns:p14="http://schemas.microsoft.com/office/powerpoint/2010/main" val="2663304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96F10BE-0B77-4647-B62C-3F53A5A1DCC4}"/>
              </a:ext>
            </a:extLst>
          </p:cNvPr>
          <p:cNvSpPr/>
          <p:nvPr/>
        </p:nvSpPr>
        <p:spPr>
          <a:xfrm>
            <a:off x="118334" y="194646"/>
            <a:ext cx="11725835" cy="5262979"/>
          </a:xfrm>
          <a:prstGeom prst="rect">
            <a:avLst/>
          </a:prstGeom>
        </p:spPr>
        <p:txBody>
          <a:bodyPr wrap="square">
            <a:spAutoFit/>
          </a:bodyPr>
          <a:lstStyle/>
          <a:p>
            <a:endParaRPr lang="en-US" sz="1400" dirty="0">
              <a:latin typeface="+mj-lt"/>
            </a:endParaRPr>
          </a:p>
          <a:p>
            <a:r>
              <a:rPr lang="en-US" sz="1400" b="1" dirty="0">
                <a:latin typeface="+mj-lt"/>
              </a:rPr>
              <a:t>Functions in Shell script</a:t>
            </a:r>
          </a:p>
          <a:p>
            <a:endParaRPr lang="en-US" sz="1400" dirty="0">
              <a:latin typeface="+mj-lt"/>
            </a:endParaRPr>
          </a:p>
          <a:p>
            <a:r>
              <a:rPr lang="en-US" sz="1400" dirty="0">
                <a:latin typeface="+mj-lt"/>
              </a:rPr>
              <a:t>Syntax to use:</a:t>
            </a:r>
          </a:p>
          <a:p>
            <a:endParaRPr lang="en-US" sz="1400" dirty="0">
              <a:latin typeface="+mj-lt"/>
            </a:endParaRPr>
          </a:p>
          <a:p>
            <a:r>
              <a:rPr lang="en-US" sz="1400" dirty="0">
                <a:latin typeface="+mj-lt"/>
              </a:rPr>
              <a:t> Syntax1:</a:t>
            </a:r>
          </a:p>
          <a:p>
            <a:endParaRPr lang="en-US" sz="1400" dirty="0">
              <a:latin typeface="+mj-lt"/>
            </a:endParaRPr>
          </a:p>
          <a:p>
            <a:r>
              <a:rPr lang="en-US" sz="1400" dirty="0">
                <a:latin typeface="+mj-lt"/>
              </a:rPr>
              <a:t> function </a:t>
            </a:r>
            <a:r>
              <a:rPr lang="en-US" sz="1400" dirty="0" err="1">
                <a:latin typeface="+mj-lt"/>
              </a:rPr>
              <a:t>function_name</a:t>
            </a:r>
            <a:endParaRPr lang="en-US" sz="1400" dirty="0">
              <a:latin typeface="+mj-lt"/>
            </a:endParaRPr>
          </a:p>
          <a:p>
            <a:endParaRPr lang="en-US" sz="1400" dirty="0">
              <a:latin typeface="+mj-lt"/>
            </a:endParaRPr>
          </a:p>
          <a:p>
            <a:r>
              <a:rPr lang="en-US" sz="1400" dirty="0">
                <a:latin typeface="+mj-lt"/>
              </a:rPr>
              <a:t> {</a:t>
            </a:r>
          </a:p>
          <a:p>
            <a:endParaRPr lang="en-US" sz="1400" dirty="0">
              <a:latin typeface="+mj-lt"/>
            </a:endParaRPr>
          </a:p>
          <a:p>
            <a:r>
              <a:rPr lang="en-US" sz="1400" dirty="0">
                <a:latin typeface="+mj-lt"/>
              </a:rPr>
              <a:t> ###set of commands</a:t>
            </a:r>
          </a:p>
          <a:p>
            <a:endParaRPr lang="en-US" sz="1400" dirty="0">
              <a:latin typeface="+mj-lt"/>
            </a:endParaRPr>
          </a:p>
          <a:p>
            <a:r>
              <a:rPr lang="en-US" sz="1400" dirty="0">
                <a:latin typeface="+mj-lt"/>
              </a:rPr>
              <a:t> }</a:t>
            </a:r>
          </a:p>
          <a:p>
            <a:endParaRPr lang="en-US" sz="1400" dirty="0">
              <a:latin typeface="+mj-lt"/>
            </a:endParaRPr>
          </a:p>
          <a:p>
            <a:r>
              <a:rPr lang="en-US" sz="1400" dirty="0">
                <a:latin typeface="+mj-lt"/>
              </a:rPr>
              <a:t> Syntax2:</a:t>
            </a:r>
          </a:p>
          <a:p>
            <a:endParaRPr lang="en-US" sz="1400" dirty="0">
              <a:latin typeface="+mj-lt"/>
            </a:endParaRPr>
          </a:p>
          <a:p>
            <a:r>
              <a:rPr lang="en-US" sz="1400" dirty="0">
                <a:latin typeface="+mj-lt"/>
              </a:rPr>
              <a:t> </a:t>
            </a:r>
            <a:r>
              <a:rPr lang="en-US" sz="1400" dirty="0" err="1">
                <a:latin typeface="+mj-lt"/>
              </a:rPr>
              <a:t>function_name</a:t>
            </a:r>
            <a:r>
              <a:rPr lang="en-US" sz="1400" dirty="0">
                <a:latin typeface="+mj-lt"/>
              </a:rPr>
              <a:t>()</a:t>
            </a:r>
          </a:p>
          <a:p>
            <a:endParaRPr lang="en-US" sz="1400" dirty="0">
              <a:latin typeface="+mj-lt"/>
            </a:endParaRPr>
          </a:p>
          <a:p>
            <a:r>
              <a:rPr lang="en-US" sz="1400" dirty="0">
                <a:latin typeface="+mj-lt"/>
              </a:rPr>
              <a:t> {</a:t>
            </a:r>
          </a:p>
          <a:p>
            <a:endParaRPr lang="en-US" sz="1400" dirty="0">
              <a:latin typeface="+mj-lt"/>
            </a:endParaRPr>
          </a:p>
          <a:p>
            <a:r>
              <a:rPr lang="en-US" sz="1400" dirty="0">
                <a:latin typeface="+mj-lt"/>
              </a:rPr>
              <a:t> ####set of commands</a:t>
            </a:r>
          </a:p>
          <a:p>
            <a:endParaRPr lang="en-US" sz="1400" dirty="0">
              <a:latin typeface="+mj-lt"/>
            </a:endParaRPr>
          </a:p>
          <a:p>
            <a:r>
              <a:rPr lang="en-US" sz="1400" dirty="0">
                <a:latin typeface="+mj-lt"/>
              </a:rPr>
              <a:t> }</a:t>
            </a:r>
            <a:endParaRPr lang="en-IN" sz="1400" dirty="0">
              <a:latin typeface="+mj-lt"/>
            </a:endParaRPr>
          </a:p>
        </p:txBody>
      </p:sp>
    </p:spTree>
    <p:extLst>
      <p:ext uri="{BB962C8B-B14F-4D97-AF65-F5344CB8AC3E}">
        <p14:creationId xmlns:p14="http://schemas.microsoft.com/office/powerpoint/2010/main" val="109157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8088F66-0AD4-4A71-A603-4B90E2A47E93}"/>
              </a:ext>
            </a:extLst>
          </p:cNvPr>
          <p:cNvSpPr/>
          <p:nvPr/>
        </p:nvSpPr>
        <p:spPr>
          <a:xfrm>
            <a:off x="172122" y="158324"/>
            <a:ext cx="11478409" cy="5539978"/>
          </a:xfrm>
          <a:prstGeom prst="rect">
            <a:avLst/>
          </a:prstGeom>
        </p:spPr>
        <p:txBody>
          <a:bodyPr wrap="square">
            <a:spAutoFit/>
          </a:bodyPr>
          <a:lstStyle/>
          <a:p>
            <a:r>
              <a:rPr lang="en-US" sz="1400" dirty="0">
                <a:latin typeface="+mj-lt"/>
              </a:rPr>
              <a:t>Example: to find the grade of a student using functions</a:t>
            </a:r>
          </a:p>
          <a:p>
            <a:endParaRPr lang="en-US" sz="1400" dirty="0">
              <a:latin typeface="+mj-lt"/>
            </a:endParaRPr>
          </a:p>
          <a:p>
            <a:r>
              <a:rPr lang="en-US" sz="1400" dirty="0">
                <a:latin typeface="+mj-lt"/>
              </a:rPr>
              <a:t>#!/bin/</a:t>
            </a:r>
            <a:r>
              <a:rPr lang="en-US" sz="1400" dirty="0" err="1">
                <a:latin typeface="+mj-lt"/>
              </a:rPr>
              <a:t>sh</a:t>
            </a:r>
            <a:endParaRPr lang="en-US" sz="1400" dirty="0">
              <a:latin typeface="+mj-lt"/>
            </a:endParaRPr>
          </a:p>
          <a:p>
            <a:r>
              <a:rPr lang="en-US" sz="1400" dirty="0" err="1">
                <a:latin typeface="+mj-lt"/>
              </a:rPr>
              <a:t>find_grade</a:t>
            </a:r>
            <a:r>
              <a:rPr lang="en-US" sz="1400" dirty="0">
                <a:latin typeface="+mj-lt"/>
              </a:rPr>
              <a:t>()</a:t>
            </a:r>
          </a:p>
          <a:p>
            <a:r>
              <a:rPr lang="en-US" sz="1400" dirty="0">
                <a:latin typeface="+mj-lt"/>
              </a:rPr>
              <a:t>{</a:t>
            </a:r>
          </a:p>
          <a:p>
            <a:r>
              <a:rPr lang="en-US" sz="1400" dirty="0">
                <a:latin typeface="+mj-lt"/>
              </a:rPr>
              <a:t>        if [ $marks -</a:t>
            </a:r>
            <a:r>
              <a:rPr lang="en-US" sz="1400" dirty="0" err="1">
                <a:latin typeface="+mj-lt"/>
              </a:rPr>
              <a:t>gt</a:t>
            </a:r>
            <a:r>
              <a:rPr lang="en-US" sz="1400" dirty="0">
                <a:latin typeface="+mj-lt"/>
              </a:rPr>
              <a:t> 80 ]</a:t>
            </a:r>
          </a:p>
          <a:p>
            <a:r>
              <a:rPr lang="en-US" sz="1400" dirty="0">
                <a:latin typeface="+mj-lt"/>
              </a:rPr>
              <a:t>        then</a:t>
            </a:r>
          </a:p>
          <a:p>
            <a:r>
              <a:rPr lang="en-US" sz="1400" dirty="0">
                <a:latin typeface="+mj-lt"/>
              </a:rPr>
              <a:t>                echo "s grade"</a:t>
            </a:r>
          </a:p>
          <a:p>
            <a:r>
              <a:rPr lang="en-US" sz="1400" dirty="0">
                <a:latin typeface="+mj-lt"/>
              </a:rPr>
              <a:t>        </a:t>
            </a:r>
            <a:r>
              <a:rPr lang="en-US" sz="1400" dirty="0" err="1">
                <a:latin typeface="+mj-lt"/>
              </a:rPr>
              <a:t>elif</a:t>
            </a:r>
            <a:r>
              <a:rPr lang="en-US" sz="1400" dirty="0">
                <a:latin typeface="+mj-lt"/>
              </a:rPr>
              <a:t> test $marks -</a:t>
            </a:r>
            <a:r>
              <a:rPr lang="en-US" sz="1400" dirty="0" err="1">
                <a:latin typeface="+mj-lt"/>
              </a:rPr>
              <a:t>gt</a:t>
            </a:r>
            <a:r>
              <a:rPr lang="en-US" sz="1400" dirty="0">
                <a:latin typeface="+mj-lt"/>
              </a:rPr>
              <a:t> 70</a:t>
            </a:r>
          </a:p>
          <a:p>
            <a:r>
              <a:rPr lang="en-US" sz="1400" dirty="0">
                <a:latin typeface="+mj-lt"/>
              </a:rPr>
              <a:t>        then</a:t>
            </a:r>
          </a:p>
          <a:p>
            <a:r>
              <a:rPr lang="en-US" sz="1400" dirty="0">
                <a:latin typeface="+mj-lt"/>
              </a:rPr>
              <a:t>                echo "a grade"</a:t>
            </a:r>
          </a:p>
          <a:p>
            <a:r>
              <a:rPr lang="en-US" sz="1400" dirty="0">
                <a:latin typeface="+mj-lt"/>
              </a:rPr>
              <a:t>        else</a:t>
            </a:r>
          </a:p>
          <a:p>
            <a:r>
              <a:rPr lang="en-US" sz="1400" dirty="0">
                <a:latin typeface="+mj-lt"/>
              </a:rPr>
              <a:t>                echo "some grade"</a:t>
            </a:r>
          </a:p>
          <a:p>
            <a:r>
              <a:rPr lang="en-US" sz="1400" dirty="0">
                <a:latin typeface="+mj-lt"/>
              </a:rPr>
              <a:t>        fi</a:t>
            </a:r>
          </a:p>
          <a:p>
            <a:r>
              <a:rPr lang="en-US" sz="1400" dirty="0">
                <a:latin typeface="+mj-lt"/>
              </a:rPr>
              <a:t>}</a:t>
            </a:r>
          </a:p>
          <a:p>
            <a:endParaRPr lang="en-US" sz="1400" dirty="0">
              <a:latin typeface="+mj-lt"/>
            </a:endParaRPr>
          </a:p>
          <a:p>
            <a:r>
              <a:rPr lang="en-US" sz="1400" dirty="0">
                <a:latin typeface="+mj-lt"/>
              </a:rPr>
              <a:t>        echo "enter your marks"</a:t>
            </a:r>
          </a:p>
          <a:p>
            <a:r>
              <a:rPr lang="en-US" sz="1400" dirty="0">
                <a:latin typeface="+mj-lt"/>
              </a:rPr>
              <a:t>        read marks</a:t>
            </a:r>
          </a:p>
          <a:p>
            <a:r>
              <a:rPr lang="en-US" sz="1400" dirty="0">
                <a:latin typeface="+mj-lt"/>
              </a:rPr>
              <a:t>        </a:t>
            </a:r>
            <a:r>
              <a:rPr lang="en-US" sz="1400" dirty="0" err="1">
                <a:latin typeface="+mj-lt"/>
              </a:rPr>
              <a:t>find_grade</a:t>
            </a:r>
            <a:endParaRPr lang="en-US" sz="1400" dirty="0">
              <a:latin typeface="+mj-lt"/>
            </a:endParaRPr>
          </a:p>
          <a:p>
            <a:endParaRPr lang="en-US" sz="1400" dirty="0">
              <a:latin typeface="+mj-lt"/>
            </a:endParaRPr>
          </a:p>
          <a:p>
            <a:r>
              <a:rPr lang="en-US" sz="1400" dirty="0">
                <a:latin typeface="+mj-lt"/>
              </a:rPr>
              <a:t>Output:</a:t>
            </a:r>
          </a:p>
          <a:p>
            <a:r>
              <a:rPr lang="en-US" sz="1400" dirty="0">
                <a:latin typeface="+mj-lt"/>
              </a:rPr>
              <a:t>enter your marks</a:t>
            </a:r>
          </a:p>
          <a:p>
            <a:r>
              <a:rPr lang="en-US" sz="1400" dirty="0">
                <a:latin typeface="+mj-lt"/>
              </a:rPr>
              <a:t>78</a:t>
            </a:r>
          </a:p>
          <a:p>
            <a:r>
              <a:rPr lang="en-US" sz="1400" dirty="0">
                <a:latin typeface="+mj-lt"/>
              </a:rPr>
              <a:t>a grade</a:t>
            </a:r>
          </a:p>
          <a:p>
            <a:endParaRPr lang="en-IN" dirty="0"/>
          </a:p>
        </p:txBody>
      </p:sp>
    </p:spTree>
    <p:extLst>
      <p:ext uri="{BB962C8B-B14F-4D97-AF65-F5344CB8AC3E}">
        <p14:creationId xmlns:p14="http://schemas.microsoft.com/office/powerpoint/2010/main" val="4248364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F9A645B-BCC4-4088-9DD7-512C868FA1B3}"/>
              </a:ext>
            </a:extLst>
          </p:cNvPr>
          <p:cNvSpPr/>
          <p:nvPr/>
        </p:nvSpPr>
        <p:spPr>
          <a:xfrm>
            <a:off x="408790" y="258901"/>
            <a:ext cx="8788998" cy="6186309"/>
          </a:xfrm>
          <a:prstGeom prst="rect">
            <a:avLst/>
          </a:prstGeom>
        </p:spPr>
        <p:txBody>
          <a:bodyPr wrap="square">
            <a:spAutoFit/>
          </a:bodyPr>
          <a:lstStyle/>
          <a:p>
            <a:r>
              <a:rPr lang="en-IN" sz="1200" dirty="0">
                <a:latin typeface="+mj-lt"/>
              </a:rPr>
              <a:t>Example 2: extension of Example 1 using conditional statement, loop , break </a:t>
            </a:r>
            <a:r>
              <a:rPr lang="en-IN" sz="1200">
                <a:latin typeface="+mj-lt"/>
              </a:rPr>
              <a:t>and continue</a:t>
            </a:r>
          </a:p>
          <a:p>
            <a:r>
              <a:rPr lang="en-IN" sz="1200" dirty="0">
                <a:latin typeface="+mj-lt"/>
              </a:rPr>
              <a:t> #!/bin/</a:t>
            </a:r>
            <a:r>
              <a:rPr lang="en-IN" sz="1200" dirty="0" err="1">
                <a:latin typeface="+mj-lt"/>
              </a:rPr>
              <a:t>sh</a:t>
            </a:r>
            <a:endParaRPr lang="en-IN" sz="1200" dirty="0">
              <a:latin typeface="+mj-lt"/>
            </a:endParaRPr>
          </a:p>
          <a:p>
            <a:r>
              <a:rPr lang="en-IN" sz="1200" dirty="0" err="1">
                <a:latin typeface="+mj-lt"/>
              </a:rPr>
              <a:t>find_grade</a:t>
            </a:r>
            <a:r>
              <a:rPr lang="en-IN" sz="1200" dirty="0">
                <a:latin typeface="+mj-lt"/>
              </a:rPr>
              <a:t>()</a:t>
            </a:r>
          </a:p>
          <a:p>
            <a:r>
              <a:rPr lang="en-IN" sz="1200" dirty="0">
                <a:latin typeface="+mj-lt"/>
              </a:rPr>
              <a:t>{</a:t>
            </a:r>
          </a:p>
          <a:p>
            <a:r>
              <a:rPr lang="en-IN" sz="1200" dirty="0">
                <a:latin typeface="+mj-lt"/>
              </a:rPr>
              <a:t>	if [ $marks -</a:t>
            </a:r>
            <a:r>
              <a:rPr lang="en-IN" sz="1200" dirty="0" err="1">
                <a:latin typeface="+mj-lt"/>
              </a:rPr>
              <a:t>gt</a:t>
            </a:r>
            <a:r>
              <a:rPr lang="en-IN" sz="1200" dirty="0">
                <a:latin typeface="+mj-lt"/>
              </a:rPr>
              <a:t> 80 ]</a:t>
            </a:r>
          </a:p>
          <a:p>
            <a:r>
              <a:rPr lang="en-IN" sz="1200" dirty="0">
                <a:latin typeface="+mj-lt"/>
              </a:rPr>
              <a:t>        	then</a:t>
            </a:r>
          </a:p>
          <a:p>
            <a:r>
              <a:rPr lang="en-IN" sz="1200" dirty="0">
                <a:latin typeface="+mj-lt"/>
              </a:rPr>
              <a:t>                		echo "s grade"</a:t>
            </a:r>
          </a:p>
          <a:p>
            <a:r>
              <a:rPr lang="en-IN" sz="1200" dirty="0">
                <a:latin typeface="+mj-lt"/>
              </a:rPr>
              <a:t>        	</a:t>
            </a:r>
            <a:r>
              <a:rPr lang="en-IN" sz="1200" dirty="0" err="1">
                <a:latin typeface="+mj-lt"/>
              </a:rPr>
              <a:t>elif</a:t>
            </a:r>
            <a:r>
              <a:rPr lang="en-IN" sz="1200" dirty="0">
                <a:latin typeface="+mj-lt"/>
              </a:rPr>
              <a:t> test $marks -</a:t>
            </a:r>
            <a:r>
              <a:rPr lang="en-IN" sz="1200" dirty="0" err="1">
                <a:latin typeface="+mj-lt"/>
              </a:rPr>
              <a:t>gt</a:t>
            </a:r>
            <a:r>
              <a:rPr lang="en-IN" sz="1200" dirty="0">
                <a:latin typeface="+mj-lt"/>
              </a:rPr>
              <a:t> 70</a:t>
            </a:r>
          </a:p>
          <a:p>
            <a:r>
              <a:rPr lang="en-IN" sz="1200" dirty="0">
                <a:latin typeface="+mj-lt"/>
              </a:rPr>
              <a:t>        	then</a:t>
            </a:r>
          </a:p>
          <a:p>
            <a:r>
              <a:rPr lang="en-IN" sz="1200" dirty="0">
                <a:latin typeface="+mj-lt"/>
              </a:rPr>
              <a:t>                		echo "a grade"</a:t>
            </a:r>
          </a:p>
          <a:p>
            <a:r>
              <a:rPr lang="en-IN" sz="1200" dirty="0">
                <a:latin typeface="+mj-lt"/>
              </a:rPr>
              <a:t>        	else</a:t>
            </a:r>
          </a:p>
          <a:p>
            <a:r>
              <a:rPr lang="en-IN" sz="1200" dirty="0">
                <a:latin typeface="+mj-lt"/>
              </a:rPr>
              <a:t>                		echo "some grade"</a:t>
            </a:r>
          </a:p>
          <a:p>
            <a:r>
              <a:rPr lang="en-IN" sz="1200" dirty="0">
                <a:latin typeface="+mj-lt"/>
              </a:rPr>
              <a:t>        	fi</a:t>
            </a:r>
          </a:p>
          <a:p>
            <a:r>
              <a:rPr lang="en-IN" sz="1200" dirty="0">
                <a:latin typeface="+mj-lt"/>
              </a:rPr>
              <a:t>}</a:t>
            </a:r>
          </a:p>
          <a:p>
            <a:endParaRPr lang="en-IN" sz="1200" dirty="0">
              <a:latin typeface="+mj-lt"/>
            </a:endParaRPr>
          </a:p>
          <a:p>
            <a:r>
              <a:rPr lang="en-IN" sz="1200" dirty="0">
                <a:latin typeface="+mj-lt"/>
              </a:rPr>
              <a:t>        while true</a:t>
            </a:r>
          </a:p>
          <a:p>
            <a:r>
              <a:rPr lang="en-IN" sz="1200" dirty="0">
                <a:latin typeface="+mj-lt"/>
              </a:rPr>
              <a:t>        do</a:t>
            </a:r>
          </a:p>
          <a:p>
            <a:r>
              <a:rPr lang="en-IN" sz="1200" dirty="0">
                <a:latin typeface="+mj-lt"/>
              </a:rPr>
              <a:t>                echo "enter your marks or -999 to exit"</a:t>
            </a:r>
          </a:p>
          <a:p>
            <a:r>
              <a:rPr lang="en-IN" sz="1200" dirty="0">
                <a:latin typeface="+mj-lt"/>
              </a:rPr>
              <a:t>                read marks</a:t>
            </a:r>
          </a:p>
          <a:p>
            <a:r>
              <a:rPr lang="en-IN" sz="1200" dirty="0">
                <a:latin typeface="+mj-lt"/>
              </a:rPr>
              <a:t>                        if [ $marks -</a:t>
            </a:r>
            <a:r>
              <a:rPr lang="en-IN" sz="1200" dirty="0" err="1">
                <a:latin typeface="+mj-lt"/>
              </a:rPr>
              <a:t>gt</a:t>
            </a:r>
            <a:r>
              <a:rPr lang="en-IN" sz="1200" dirty="0">
                <a:latin typeface="+mj-lt"/>
              </a:rPr>
              <a:t> 100 ]</a:t>
            </a:r>
          </a:p>
          <a:p>
            <a:r>
              <a:rPr lang="en-IN" sz="1200" dirty="0">
                <a:latin typeface="+mj-lt"/>
              </a:rPr>
              <a:t>                        then</a:t>
            </a:r>
          </a:p>
          <a:p>
            <a:r>
              <a:rPr lang="en-IN" sz="1200" dirty="0">
                <a:latin typeface="+mj-lt"/>
              </a:rPr>
              <a:t>                                echo invalid marks</a:t>
            </a:r>
          </a:p>
          <a:p>
            <a:r>
              <a:rPr lang="en-IN" sz="1200" dirty="0">
                <a:latin typeface="+mj-lt"/>
              </a:rPr>
              <a:t>                                continue</a:t>
            </a:r>
          </a:p>
          <a:p>
            <a:r>
              <a:rPr lang="en-IN" sz="1200" dirty="0">
                <a:latin typeface="+mj-lt"/>
              </a:rPr>
              <a:t>                        fi</a:t>
            </a:r>
          </a:p>
          <a:p>
            <a:endParaRPr lang="en-IN" sz="1200" dirty="0">
              <a:latin typeface="+mj-lt"/>
            </a:endParaRPr>
          </a:p>
          <a:p>
            <a:r>
              <a:rPr lang="en-IN" sz="1200" dirty="0">
                <a:latin typeface="+mj-lt"/>
              </a:rPr>
              <a:t>                        if [ $marks -</a:t>
            </a:r>
            <a:r>
              <a:rPr lang="en-IN" sz="1200" dirty="0" err="1">
                <a:latin typeface="+mj-lt"/>
              </a:rPr>
              <a:t>eq</a:t>
            </a:r>
            <a:r>
              <a:rPr lang="en-IN" sz="1200" dirty="0">
                <a:latin typeface="+mj-lt"/>
              </a:rPr>
              <a:t> -999 ]</a:t>
            </a:r>
          </a:p>
          <a:p>
            <a:r>
              <a:rPr lang="en-IN" sz="1200" dirty="0">
                <a:latin typeface="+mj-lt"/>
              </a:rPr>
              <a:t>                        then</a:t>
            </a:r>
          </a:p>
          <a:p>
            <a:r>
              <a:rPr lang="en-IN" sz="1200" dirty="0">
                <a:latin typeface="+mj-lt"/>
              </a:rPr>
              <a:t>                                echo thank you</a:t>
            </a:r>
          </a:p>
          <a:p>
            <a:r>
              <a:rPr lang="en-IN" sz="1200" dirty="0">
                <a:latin typeface="+mj-lt"/>
              </a:rPr>
              <a:t>                                break</a:t>
            </a:r>
          </a:p>
          <a:p>
            <a:r>
              <a:rPr lang="en-IN" sz="1200" dirty="0">
                <a:latin typeface="+mj-lt"/>
              </a:rPr>
              <a:t>                        fi</a:t>
            </a:r>
          </a:p>
          <a:p>
            <a:endParaRPr lang="en-IN" sz="1200" dirty="0">
              <a:latin typeface="+mj-lt"/>
            </a:endParaRPr>
          </a:p>
          <a:p>
            <a:r>
              <a:rPr lang="en-IN" sz="1200" dirty="0">
                <a:latin typeface="+mj-lt"/>
              </a:rPr>
              <a:t>        </a:t>
            </a:r>
            <a:r>
              <a:rPr lang="en-IN" sz="1200" dirty="0" err="1">
                <a:latin typeface="+mj-lt"/>
              </a:rPr>
              <a:t>find_grade</a:t>
            </a:r>
            <a:endParaRPr lang="en-IN" sz="1200" dirty="0">
              <a:latin typeface="+mj-lt"/>
            </a:endParaRPr>
          </a:p>
          <a:p>
            <a:r>
              <a:rPr lang="en-IN" sz="1200" dirty="0">
                <a:latin typeface="+mj-lt"/>
              </a:rPr>
              <a:t>        done</a:t>
            </a:r>
          </a:p>
        </p:txBody>
      </p:sp>
    </p:spTree>
    <p:extLst>
      <p:ext uri="{BB962C8B-B14F-4D97-AF65-F5344CB8AC3E}">
        <p14:creationId xmlns:p14="http://schemas.microsoft.com/office/powerpoint/2010/main" val="41456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1DDB08B-D988-4327-AC8A-6595099C4FD9}"/>
              </a:ext>
            </a:extLst>
          </p:cNvPr>
          <p:cNvSpPr/>
          <p:nvPr/>
        </p:nvSpPr>
        <p:spPr>
          <a:xfrm>
            <a:off x="0" y="543595"/>
            <a:ext cx="9144000" cy="4216539"/>
          </a:xfrm>
          <a:prstGeom prst="rect">
            <a:avLst/>
          </a:prstGeom>
        </p:spPr>
        <p:txBody>
          <a:bodyPr wrap="square">
            <a:spAutoFit/>
          </a:bodyPr>
          <a:lstStyle/>
          <a:p>
            <a:pPr lvl="0" eaLnBrk="0" fontAlgn="base" hangingPunct="0">
              <a:spcBef>
                <a:spcPct val="0"/>
              </a:spcBef>
              <a:spcAft>
                <a:spcPct val="0"/>
              </a:spcAft>
            </a:pPr>
            <a:r>
              <a:rPr lang="en-US" altLang="en-US" sz="1500" b="1" dirty="0">
                <a:solidFill>
                  <a:prstClr val="black"/>
                </a:solidFill>
                <a:latin typeface="Arial" panose="020B0604020202020204" pitchFamily="34" charset="0"/>
              </a:rPr>
              <a:t>Example </a:t>
            </a:r>
            <a:r>
              <a:rPr lang="en-US" altLang="en-US" sz="1500" b="1" dirty="0" smtClean="0">
                <a:solidFill>
                  <a:prstClr val="black"/>
                </a:solidFill>
                <a:latin typeface="Arial" panose="020B0604020202020204" pitchFamily="34" charset="0"/>
              </a:rPr>
              <a:t>3: </a:t>
            </a:r>
            <a:r>
              <a:rPr lang="en-US" altLang="en-US" sz="1500" b="1" dirty="0">
                <a:solidFill>
                  <a:prstClr val="black"/>
                </a:solidFill>
                <a:latin typeface="Arial" panose="020B0604020202020204" pitchFamily="34" charset="0"/>
              </a:rPr>
              <a:t>Write a Shell Script to take user data as command line argument and display a greetings message</a:t>
            </a:r>
          </a:p>
          <a:p>
            <a:pPr lvl="0" eaLnBrk="0" fontAlgn="base" hangingPunct="0">
              <a:spcBef>
                <a:spcPct val="0"/>
              </a:spcBef>
              <a:spcAft>
                <a:spcPct val="0"/>
              </a:spcAft>
            </a:pPr>
            <a:r>
              <a:rPr lang="en-US" altLang="en-US" sz="1000" dirty="0">
                <a:solidFill>
                  <a:prstClr val="black"/>
                </a:solidFill>
                <a:latin typeface="Arial Unicode MS"/>
              </a:rPr>
              <a:t>#!/bin/</a:t>
            </a:r>
            <a:r>
              <a:rPr lang="en-US" altLang="en-US" sz="1000" dirty="0" err="1">
                <a:solidFill>
                  <a:prstClr val="black"/>
                </a:solidFill>
                <a:latin typeface="Arial Unicode MS"/>
              </a:rPr>
              <a:t>sh</a:t>
            </a:r>
            <a:r>
              <a:rPr lang="en-US" altLang="en-US" sz="1000" dirty="0">
                <a:solidFill>
                  <a:prstClr val="black"/>
                </a:solidFill>
                <a:latin typeface="Arial Unicode MS"/>
              </a:rPr>
              <a:t>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display the file name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echo </a:t>
            </a:r>
            <a:r>
              <a:rPr lang="en-US" altLang="en-US" sz="1000" dirty="0">
                <a:solidFill>
                  <a:prstClr val="black"/>
                </a:solidFill>
                <a:latin typeface="Arial Unicode MS"/>
              </a:rPr>
              <a:t>"The name of the script file is $</a:t>
            </a:r>
            <a:r>
              <a:rPr lang="en-US" altLang="en-US" sz="1000" dirty="0" smtClean="0">
                <a:solidFill>
                  <a:prstClr val="black"/>
                </a:solidFill>
                <a:latin typeface="Arial Unicode MS"/>
              </a:rPr>
              <a:t>0“</a:t>
            </a: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 display total number of arguments passed to the script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echo </a:t>
            </a:r>
            <a:r>
              <a:rPr lang="en-US" altLang="en-US" sz="1000" dirty="0">
                <a:solidFill>
                  <a:prstClr val="black"/>
                </a:solidFill>
                <a:latin typeface="Arial Unicode MS"/>
              </a:rPr>
              <a:t>"Total number of arguments passed to the script = </a:t>
            </a:r>
            <a:r>
              <a:rPr lang="en-US" altLang="en-US" sz="1000" dirty="0" smtClean="0">
                <a:solidFill>
                  <a:prstClr val="black"/>
                </a:solidFill>
                <a:latin typeface="Arial Unicode MS"/>
              </a:rPr>
              <a:t>$#“</a:t>
            </a: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 display all the arguments using for </a:t>
            </a:r>
            <a:r>
              <a:rPr lang="en-US" altLang="en-US" sz="1000" dirty="0" smtClean="0">
                <a:solidFill>
                  <a:prstClr val="black"/>
                </a:solidFill>
                <a:latin typeface="Arial Unicode MS"/>
              </a:rPr>
              <a:t>loop</a:t>
            </a: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if [ $# -</a:t>
            </a:r>
            <a:r>
              <a:rPr lang="en-US" altLang="en-US" sz="1000" dirty="0" err="1">
                <a:solidFill>
                  <a:prstClr val="black"/>
                </a:solidFill>
                <a:latin typeface="Arial Unicode MS"/>
              </a:rPr>
              <a:t>gt</a:t>
            </a:r>
            <a:r>
              <a:rPr lang="en-US" altLang="en-US" sz="1000" dirty="0">
                <a:solidFill>
                  <a:prstClr val="black"/>
                </a:solidFill>
                <a:latin typeface="Arial Unicode MS"/>
              </a:rPr>
              <a:t> 0 ] then echo "List of arguments:"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for </a:t>
            </a:r>
            <a:r>
              <a:rPr lang="en-US" altLang="en-US" sz="1000" dirty="0" err="1">
                <a:solidFill>
                  <a:prstClr val="black"/>
                </a:solidFill>
                <a:latin typeface="Arial Unicode MS"/>
              </a:rPr>
              <a:t>arg</a:t>
            </a:r>
            <a:r>
              <a:rPr lang="en-US" altLang="en-US" sz="1000" dirty="0">
                <a:solidFill>
                  <a:prstClr val="black"/>
                </a:solidFill>
                <a:latin typeface="Arial Unicode MS"/>
              </a:rPr>
              <a:t> in $@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do </a:t>
            </a:r>
            <a:r>
              <a:rPr lang="en-US" altLang="en-US" sz="1000" dirty="0">
                <a:solidFill>
                  <a:prstClr val="black"/>
                </a:solidFill>
                <a:latin typeface="Arial Unicode MS"/>
              </a:rPr>
              <a:t>echo "$</a:t>
            </a:r>
            <a:r>
              <a:rPr lang="en-US" altLang="en-US" sz="1000" dirty="0" err="1">
                <a:solidFill>
                  <a:prstClr val="black"/>
                </a:solidFill>
                <a:latin typeface="Arial Unicode MS"/>
              </a:rPr>
              <a:t>arg</a:t>
            </a:r>
            <a:r>
              <a:rPr lang="en-US" altLang="en-US" sz="1000" dirty="0">
                <a:solidFill>
                  <a:prstClr val="black"/>
                </a:solidFill>
                <a:latin typeface="Arial Unicode MS"/>
              </a:rPr>
              <a:t>"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done </a:t>
            </a:r>
          </a:p>
          <a:p>
            <a:pPr lvl="0" eaLnBrk="0" fontAlgn="base" hangingPunct="0">
              <a:spcBef>
                <a:spcPct val="0"/>
              </a:spcBef>
              <a:spcAft>
                <a:spcPct val="0"/>
              </a:spcAft>
            </a:pPr>
            <a:r>
              <a:rPr lang="en-US" altLang="en-US" sz="1000" dirty="0" smtClean="0">
                <a:solidFill>
                  <a:prstClr val="black"/>
                </a:solidFill>
                <a:latin typeface="Arial Unicode MS"/>
              </a:rPr>
              <a:t>else </a:t>
            </a:r>
            <a:r>
              <a:rPr lang="en-US" altLang="en-US" sz="1000" dirty="0">
                <a:solidFill>
                  <a:prstClr val="black"/>
                </a:solidFill>
                <a:latin typeface="Arial Unicode MS"/>
              </a:rPr>
              <a:t>echo "No argument provided to the script</a:t>
            </a:r>
            <a:r>
              <a:rPr lang="en-US" altLang="en-US" sz="1000" dirty="0" smtClean="0">
                <a:solidFill>
                  <a:prstClr val="black"/>
                </a:solidFill>
                <a:latin typeface="Arial Unicode MS"/>
              </a:rPr>
              <a:t>.“</a:t>
            </a: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fi </a:t>
            </a:r>
            <a:endParaRPr lang="en-US" altLang="en-US" sz="1000" dirty="0">
              <a:solidFill>
                <a:prstClr val="black"/>
              </a:solidFill>
            </a:endParaRPr>
          </a:p>
          <a:p>
            <a:pPr lvl="0" eaLnBrk="0" fontAlgn="base" hangingPunct="0">
              <a:spcBef>
                <a:spcPct val="0"/>
              </a:spcBef>
              <a:spcAft>
                <a:spcPct val="0"/>
              </a:spcAft>
            </a:pPr>
            <a:r>
              <a:rPr lang="en-US" altLang="en-US" dirty="0">
                <a:solidFill>
                  <a:prstClr val="black"/>
                </a:solidFill>
                <a:latin typeface="Arial" panose="020B0604020202020204" pitchFamily="34" charset="0"/>
              </a:rPr>
              <a:t>Output: </a:t>
            </a:r>
            <a:endParaRPr lang="en-US" altLang="en-US" sz="1000" dirty="0">
              <a:solidFill>
                <a:prstClr val="black"/>
              </a:solidFill>
              <a:latin typeface="Arial Unicode MS"/>
            </a:endParaRPr>
          </a:p>
          <a:p>
            <a:pPr lvl="0" eaLnBrk="0" fontAlgn="base" hangingPunct="0">
              <a:spcBef>
                <a:spcPct val="0"/>
              </a:spcBef>
              <a:spcAft>
                <a:spcPct val="0"/>
              </a:spcAft>
            </a:pPr>
            <a:r>
              <a:rPr lang="en-US" altLang="en-US" sz="1000" dirty="0">
                <a:solidFill>
                  <a:prstClr val="black"/>
                </a:solidFill>
                <a:latin typeface="Arial Unicode MS"/>
              </a:rPr>
              <a:t>$ </a:t>
            </a:r>
            <a:r>
              <a:rPr lang="en-US" altLang="en-US" sz="1000" dirty="0" err="1">
                <a:solidFill>
                  <a:prstClr val="black"/>
                </a:solidFill>
                <a:latin typeface="Arial Unicode MS"/>
              </a:rPr>
              <a:t>sh</a:t>
            </a:r>
            <a:r>
              <a:rPr lang="en-US" altLang="en-US" sz="1000" dirty="0">
                <a:solidFill>
                  <a:prstClr val="black"/>
                </a:solidFill>
                <a:latin typeface="Arial Unicode MS"/>
              </a:rPr>
              <a:t> example01.sh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The </a:t>
            </a:r>
            <a:r>
              <a:rPr lang="en-US" altLang="en-US" sz="1000" dirty="0">
                <a:solidFill>
                  <a:prstClr val="black"/>
                </a:solidFill>
                <a:latin typeface="Arial Unicode MS"/>
              </a:rPr>
              <a:t>name of the script file is example01.sh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Total </a:t>
            </a:r>
            <a:r>
              <a:rPr lang="en-US" altLang="en-US" sz="1000" dirty="0">
                <a:solidFill>
                  <a:prstClr val="black"/>
                </a:solidFill>
                <a:latin typeface="Arial Unicode MS"/>
              </a:rPr>
              <a:t>number of arguments passed to the script = 0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No </a:t>
            </a:r>
            <a:r>
              <a:rPr lang="en-US" altLang="en-US" sz="1000" dirty="0">
                <a:solidFill>
                  <a:prstClr val="black"/>
                </a:solidFill>
                <a:latin typeface="Arial Unicode MS"/>
              </a:rPr>
              <a:t>argument provided to the script</a:t>
            </a:r>
            <a:r>
              <a:rPr lang="en-US" altLang="en-US" sz="1000" dirty="0" smtClean="0">
                <a:solidFill>
                  <a:prstClr val="black"/>
                </a:solidFill>
                <a:latin typeface="Arial Unicode MS"/>
              </a:rPr>
              <a:t>.</a:t>
            </a: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err="1" smtClean="0">
                <a:solidFill>
                  <a:prstClr val="black"/>
                </a:solidFill>
                <a:latin typeface="Arial Unicode MS"/>
              </a:rPr>
              <a:t>sh</a:t>
            </a:r>
            <a:r>
              <a:rPr lang="en-US" altLang="en-US" sz="1000" dirty="0" smtClean="0">
                <a:solidFill>
                  <a:prstClr val="black"/>
                </a:solidFill>
                <a:latin typeface="Arial Unicode MS"/>
              </a:rPr>
              <a:t> </a:t>
            </a:r>
            <a:r>
              <a:rPr lang="en-US" altLang="en-US" sz="1000" dirty="0">
                <a:solidFill>
                  <a:prstClr val="black"/>
                </a:solidFill>
                <a:latin typeface="Arial Unicode MS"/>
              </a:rPr>
              <a:t>example01.sh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My </a:t>
            </a:r>
            <a:r>
              <a:rPr lang="en-US" altLang="en-US" sz="1000" dirty="0">
                <a:solidFill>
                  <a:prstClr val="black"/>
                </a:solidFill>
                <a:latin typeface="Arial Unicode MS"/>
              </a:rPr>
              <a:t>name is </a:t>
            </a:r>
            <a:r>
              <a:rPr lang="en-US" altLang="en-US" sz="1000" dirty="0" err="1" smtClean="0">
                <a:solidFill>
                  <a:prstClr val="black"/>
                </a:solidFill>
                <a:latin typeface="Arial Unicode MS"/>
              </a:rPr>
              <a:t>kiran</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The name of the script file is example01.sh </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Total </a:t>
            </a:r>
            <a:r>
              <a:rPr lang="en-US" altLang="en-US" sz="1000" dirty="0">
                <a:solidFill>
                  <a:prstClr val="black"/>
                </a:solidFill>
                <a:latin typeface="Arial Unicode MS"/>
              </a:rPr>
              <a:t>number of arguments passed to the script = 4</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List of arguments: My name is </a:t>
            </a:r>
            <a:r>
              <a:rPr lang="en-US" altLang="en-US" sz="1000" dirty="0" err="1" smtClean="0">
                <a:solidFill>
                  <a:prstClr val="black"/>
                </a:solidFill>
                <a:latin typeface="Arial Unicode MS"/>
              </a:rPr>
              <a:t>kiran</a:t>
            </a:r>
            <a:r>
              <a:rPr lang="en-US" altLang="en-US" sz="1000" dirty="0" smtClean="0">
                <a:solidFill>
                  <a:prstClr val="black"/>
                </a:solidFill>
                <a:latin typeface="Arial Unicode MS"/>
              </a:rPr>
              <a:t> </a:t>
            </a:r>
            <a:endParaRPr lang="en-US" altLang="en-US" sz="1000" dirty="0">
              <a:solidFill>
                <a:prstClr val="black"/>
              </a:solidFill>
            </a:endParaRPr>
          </a:p>
        </p:txBody>
      </p:sp>
    </p:spTree>
    <p:extLst>
      <p:ext uri="{BB962C8B-B14F-4D97-AF65-F5344CB8AC3E}">
        <p14:creationId xmlns:p14="http://schemas.microsoft.com/office/powerpoint/2010/main" val="158890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1D29F4F-74B1-41B2-A369-D54B05674361}"/>
              </a:ext>
            </a:extLst>
          </p:cNvPr>
          <p:cNvSpPr/>
          <p:nvPr/>
        </p:nvSpPr>
        <p:spPr>
          <a:xfrm>
            <a:off x="124177" y="161402"/>
            <a:ext cx="9053689" cy="2123658"/>
          </a:xfrm>
          <a:prstGeom prst="rect">
            <a:avLst/>
          </a:prstGeom>
        </p:spPr>
        <p:txBody>
          <a:bodyPr wrap="square">
            <a:spAutoFit/>
          </a:bodyPr>
          <a:lstStyle/>
          <a:p>
            <a:pPr lvl="0" eaLnBrk="0" fontAlgn="base" hangingPunct="0">
              <a:spcBef>
                <a:spcPct val="0"/>
              </a:spcBef>
              <a:spcAft>
                <a:spcPct val="0"/>
              </a:spcAft>
            </a:pPr>
            <a:r>
              <a:rPr lang="en-US" altLang="en-US" sz="1200" dirty="0">
                <a:solidFill>
                  <a:prstClr val="black"/>
                </a:solidFill>
                <a:latin typeface="Arial" panose="020B0604020202020204" pitchFamily="34" charset="0"/>
              </a:rPr>
              <a:t>In the above script we are using the </a:t>
            </a:r>
            <a:r>
              <a:rPr lang="en-US" altLang="en-US" sz="1200" dirty="0">
                <a:solidFill>
                  <a:prstClr val="black"/>
                </a:solidFill>
                <a:latin typeface="Arial Unicode MS"/>
              </a:rPr>
              <a:t>$0</a:t>
            </a:r>
            <a:r>
              <a:rPr lang="en-US" altLang="en-US" sz="1200" dirty="0">
                <a:solidFill>
                  <a:prstClr val="black"/>
                </a:solidFill>
              </a:rPr>
              <a:t> variable to get the name of the script file i.e., </a:t>
            </a:r>
            <a:r>
              <a:rPr lang="en-US" altLang="en-US" sz="1200" dirty="0">
                <a:solidFill>
                  <a:prstClr val="black"/>
                </a:solidFill>
                <a:latin typeface="Arial Unicode MS"/>
              </a:rPr>
              <a:t>example01.sh</a:t>
            </a:r>
            <a:r>
              <a:rPr lang="en-US" altLang="en-US" sz="1200" dirty="0">
                <a:solidFill>
                  <a:prstClr val="black"/>
                </a:solidFill>
              </a:rPr>
              <a:t>. </a:t>
            </a:r>
            <a:endParaRPr lang="en-US" altLang="en-US" sz="1200" dirty="0">
              <a:solidFill>
                <a:prstClr val="black"/>
              </a:solidFill>
              <a:latin typeface="Arial" panose="020B0604020202020204" pitchFamily="34" charset="0"/>
            </a:endParaRPr>
          </a:p>
          <a:p>
            <a:pPr lvl="0" eaLnBrk="0" fontAlgn="base" hangingPunct="0">
              <a:spcBef>
                <a:spcPct val="0"/>
              </a:spcBef>
              <a:spcAft>
                <a:spcPct val="0"/>
              </a:spcAft>
            </a:pPr>
            <a:r>
              <a:rPr lang="en-US" altLang="en-US" sz="1200" dirty="0">
                <a:solidFill>
                  <a:prstClr val="black"/>
                </a:solidFill>
                <a:latin typeface="Arial" panose="020B0604020202020204" pitchFamily="34" charset="0"/>
              </a:rPr>
              <a:t>We are using the </a:t>
            </a:r>
            <a:r>
              <a:rPr lang="en-US" altLang="en-US" sz="1200" dirty="0">
                <a:solidFill>
                  <a:prstClr val="black"/>
                </a:solidFill>
                <a:latin typeface="Arial Unicode MS"/>
              </a:rPr>
              <a:t>$#</a:t>
            </a:r>
            <a:r>
              <a:rPr lang="en-US" altLang="en-US" sz="1200" dirty="0">
                <a:solidFill>
                  <a:prstClr val="black"/>
                </a:solidFill>
              </a:rPr>
              <a:t> command to get the total number of arguments passed to the script file. </a:t>
            </a:r>
            <a:endParaRPr lang="en-US" altLang="en-US" sz="1200" dirty="0">
              <a:solidFill>
                <a:prstClr val="black"/>
              </a:solidFill>
              <a:latin typeface="Arial" panose="020B0604020202020204" pitchFamily="34" charset="0"/>
            </a:endParaRPr>
          </a:p>
          <a:p>
            <a:pPr lvl="0" eaLnBrk="0" fontAlgn="base" hangingPunct="0">
              <a:spcBef>
                <a:spcPct val="0"/>
              </a:spcBef>
              <a:spcAft>
                <a:spcPct val="0"/>
              </a:spcAft>
            </a:pPr>
            <a:r>
              <a:rPr lang="en-US" altLang="en-US" sz="1200" dirty="0">
                <a:solidFill>
                  <a:prstClr val="black"/>
                </a:solidFill>
                <a:latin typeface="Arial" panose="020B0604020202020204" pitchFamily="34" charset="0"/>
              </a:rPr>
              <a:t>We are using </a:t>
            </a:r>
            <a:r>
              <a:rPr lang="en-US" altLang="en-US" sz="1200" dirty="0">
                <a:solidFill>
                  <a:prstClr val="black"/>
                </a:solidFill>
                <a:latin typeface="Arial" panose="020B0604020202020204" pitchFamily="34" charset="0"/>
                <a:hlinkClick r:id="rId2">
                  <a:extLst>
                    <a:ext uri="{A12FA001-AC4F-418D-AE19-62706E023703}">
                      <ahyp:hlinkClr xmlns="" xmlns:ahyp="http://schemas.microsoft.com/office/drawing/2018/hyperlinkcolor" val="tx"/>
                    </a:ext>
                  </a:extLst>
                </a:hlinkClick>
              </a:rPr>
              <a:t>if statement</a:t>
            </a:r>
            <a:r>
              <a:rPr lang="en-US" altLang="en-US" sz="1200" dirty="0">
                <a:solidFill>
                  <a:prstClr val="black"/>
                </a:solidFill>
                <a:latin typeface="Arial" panose="020B0604020202020204" pitchFamily="34" charset="0"/>
              </a:rPr>
              <a:t> to check if the user provided any argument to the script. If $# is 0 then we echo </a:t>
            </a:r>
            <a:r>
              <a:rPr lang="en-US" altLang="en-US" sz="1200" dirty="0">
                <a:solidFill>
                  <a:prstClr val="black"/>
                </a:solidFill>
                <a:latin typeface="Arial Unicode MS"/>
              </a:rPr>
              <a:t>No argument provided to the script</a:t>
            </a:r>
            <a:r>
              <a:rPr lang="en-US" altLang="en-US" sz="1200" dirty="0">
                <a:solidFill>
                  <a:prstClr val="black"/>
                </a:solidFill>
              </a:rPr>
              <a:t>. </a:t>
            </a:r>
            <a:endParaRPr lang="en-US" altLang="en-US" sz="1200" dirty="0">
              <a:solidFill>
                <a:prstClr val="black"/>
              </a:solidFill>
              <a:latin typeface="Arial" panose="020B0604020202020204" pitchFamily="34" charset="0"/>
            </a:endParaRPr>
          </a:p>
          <a:p>
            <a:pPr lvl="0" eaLnBrk="0" fontAlgn="base" hangingPunct="0">
              <a:spcBef>
                <a:spcPct val="0"/>
              </a:spcBef>
              <a:spcAft>
                <a:spcPct val="0"/>
              </a:spcAft>
            </a:pPr>
            <a:r>
              <a:rPr lang="en-US" altLang="en-US" sz="1200" dirty="0">
                <a:solidFill>
                  <a:prstClr val="black"/>
                </a:solidFill>
                <a:latin typeface="Arial" panose="020B0604020202020204" pitchFamily="34" charset="0"/>
              </a:rPr>
              <a:t>If the user provides 1 or more number of arguments to the script file then $# is greater than 0 and so, we use the </a:t>
            </a:r>
            <a:r>
              <a:rPr lang="en-US" altLang="en-US" sz="1200" dirty="0">
                <a:solidFill>
                  <a:prstClr val="black"/>
                </a:solidFill>
                <a:latin typeface="Arial" panose="020B0604020202020204" pitchFamily="34" charset="0"/>
                <a:hlinkClick r:id="rId3">
                  <a:extLst>
                    <a:ext uri="{A12FA001-AC4F-418D-AE19-62706E023703}">
                      <ahyp:hlinkClr xmlns="" xmlns:ahyp="http://schemas.microsoft.com/office/drawing/2018/hyperlinkcolor" val="tx"/>
                    </a:ext>
                  </a:extLst>
                </a:hlinkClick>
              </a:rPr>
              <a:t>for loop</a:t>
            </a:r>
            <a:r>
              <a:rPr lang="en-US" altLang="en-US" sz="1200" dirty="0">
                <a:solidFill>
                  <a:prstClr val="black"/>
                </a:solidFill>
                <a:latin typeface="Arial" panose="020B0604020202020204" pitchFamily="34" charset="0"/>
              </a:rPr>
              <a:t> to pick each argument stored in variable </a:t>
            </a:r>
            <a:r>
              <a:rPr lang="en-US" altLang="en-US" sz="1200" dirty="0">
                <a:solidFill>
                  <a:prstClr val="black"/>
                </a:solidFill>
                <a:latin typeface="Arial Unicode MS"/>
              </a:rPr>
              <a:t>$@</a:t>
            </a:r>
            <a:r>
              <a:rPr lang="en-US" altLang="en-US" sz="1200" dirty="0">
                <a:solidFill>
                  <a:prstClr val="black"/>
                </a:solidFill>
              </a:rPr>
              <a:t> and assign it to variable </a:t>
            </a:r>
            <a:r>
              <a:rPr lang="en-US" altLang="en-US" sz="1200" dirty="0">
                <a:solidFill>
                  <a:prstClr val="black"/>
                </a:solidFill>
                <a:latin typeface="Arial Unicode MS"/>
              </a:rPr>
              <a:t>arg</a:t>
            </a:r>
            <a:r>
              <a:rPr lang="en-US" altLang="en-US" sz="1200" dirty="0">
                <a:solidFill>
                  <a:prstClr val="black"/>
                </a:solidFill>
              </a:rPr>
              <a:t>. </a:t>
            </a:r>
            <a:endParaRPr lang="en-US" altLang="en-US" sz="1200" dirty="0">
              <a:solidFill>
                <a:prstClr val="black"/>
              </a:solidFill>
              <a:latin typeface="Arial" panose="020B0604020202020204" pitchFamily="34" charset="0"/>
            </a:endParaRPr>
          </a:p>
          <a:p>
            <a:pPr lvl="0" eaLnBrk="0" fontAlgn="base" hangingPunct="0">
              <a:spcBef>
                <a:spcPct val="0"/>
              </a:spcBef>
              <a:spcAft>
                <a:spcPct val="0"/>
              </a:spcAft>
            </a:pPr>
            <a:r>
              <a:rPr lang="en-US" altLang="en-US" sz="1200" dirty="0">
                <a:solidFill>
                  <a:prstClr val="black"/>
                </a:solidFill>
                <a:latin typeface="Arial" panose="020B0604020202020204" pitchFamily="34" charset="0"/>
              </a:rPr>
              <a:t>Then, inside the body of the for loop we echo each of the arguments. </a:t>
            </a:r>
            <a:endParaRPr lang="en-US" altLang="en-US" sz="1200" b="1" dirty="0">
              <a:solidFill>
                <a:prstClr val="black"/>
              </a:solidFill>
              <a:latin typeface="Arial" panose="020B0604020202020204" pitchFamily="34" charset="0"/>
            </a:endParaRPr>
          </a:p>
          <a:p>
            <a:pPr lvl="0" eaLnBrk="0" fontAlgn="base" hangingPunct="0">
              <a:spcBef>
                <a:spcPct val="0"/>
              </a:spcBef>
              <a:spcAft>
                <a:spcPct val="0"/>
              </a:spcAft>
            </a:pPr>
            <a:r>
              <a:rPr lang="en-US" altLang="en-US" sz="1200" b="1" dirty="0">
                <a:solidFill>
                  <a:prstClr val="black"/>
                </a:solidFill>
                <a:latin typeface="Arial" panose="020B0604020202020204" pitchFamily="34" charset="0"/>
              </a:rPr>
              <a:t>The </a:t>
            </a:r>
            <a:r>
              <a:rPr lang="en-US" altLang="en-US" sz="1200" b="1" dirty="0">
                <a:solidFill>
                  <a:prstClr val="black"/>
                </a:solidFill>
                <a:latin typeface="Arial Unicode MS"/>
              </a:rPr>
              <a:t>$?</a:t>
            </a:r>
            <a:r>
              <a:rPr lang="en-US" altLang="en-US" sz="1200" b="1" dirty="0">
                <a:solidFill>
                  <a:prstClr val="black"/>
                </a:solidFill>
              </a:rPr>
              <a:t> variable</a:t>
            </a:r>
            <a:endParaRPr lang="en-US" altLang="en-US" sz="1200" b="1" dirty="0">
              <a:solidFill>
                <a:prstClr val="black"/>
              </a:solidFill>
              <a:latin typeface="Arial" panose="020B0604020202020204" pitchFamily="34" charset="0"/>
            </a:endParaRPr>
          </a:p>
          <a:p>
            <a:pPr lvl="0" eaLnBrk="0" fontAlgn="base" hangingPunct="0">
              <a:spcBef>
                <a:spcPct val="0"/>
              </a:spcBef>
              <a:spcAft>
                <a:spcPct val="0"/>
              </a:spcAft>
            </a:pPr>
            <a:r>
              <a:rPr lang="en-US" altLang="en-US" sz="1200" dirty="0">
                <a:solidFill>
                  <a:prstClr val="black"/>
                </a:solidFill>
                <a:latin typeface="Arial" panose="020B0604020202020204" pitchFamily="34" charset="0"/>
              </a:rPr>
              <a:t>This variable holds the exit value of the last run command or return code from a function. </a:t>
            </a:r>
          </a:p>
          <a:p>
            <a:pPr lvl="0" eaLnBrk="0" fontAlgn="base" hangingPunct="0">
              <a:spcBef>
                <a:spcPct val="0"/>
              </a:spcBef>
              <a:spcAft>
                <a:spcPct val="0"/>
              </a:spcAft>
            </a:pPr>
            <a:r>
              <a:rPr lang="en-US" altLang="en-US" sz="1200" dirty="0">
                <a:solidFill>
                  <a:prstClr val="black"/>
                </a:solidFill>
                <a:latin typeface="Arial" panose="020B0604020202020204" pitchFamily="34" charset="0"/>
              </a:rPr>
              <a:t>So, for example if we call a function that is supposed to return any value back then we can get that returned value using the </a:t>
            </a:r>
            <a:r>
              <a:rPr lang="en-US" altLang="en-US" sz="1200" dirty="0">
                <a:solidFill>
                  <a:prstClr val="black"/>
                </a:solidFill>
                <a:latin typeface="Arial Unicode MS"/>
              </a:rPr>
              <a:t>$?</a:t>
            </a:r>
            <a:r>
              <a:rPr lang="en-US" altLang="en-US" sz="1200" dirty="0">
                <a:solidFill>
                  <a:prstClr val="black"/>
                </a:solidFill>
              </a:rPr>
              <a:t> variable. </a:t>
            </a:r>
            <a:endParaRPr lang="en-US" altLang="en-US" sz="1200" b="1" dirty="0">
              <a:solidFill>
                <a:prstClr val="black"/>
              </a:solidFill>
              <a:latin typeface="Arial" panose="020B0604020202020204" pitchFamily="34" charset="0"/>
            </a:endParaRPr>
          </a:p>
        </p:txBody>
      </p:sp>
    </p:spTree>
    <p:extLst>
      <p:ext uri="{BB962C8B-B14F-4D97-AF65-F5344CB8AC3E}">
        <p14:creationId xmlns:p14="http://schemas.microsoft.com/office/powerpoint/2010/main" val="3305213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165"/>
            <a:ext cx="11821099" cy="6001643"/>
          </a:xfrm>
          <a:prstGeom prst="rect">
            <a:avLst/>
          </a:prstGeom>
        </p:spPr>
        <p:txBody>
          <a:bodyPr wrap="square">
            <a:spAutoFit/>
          </a:bodyPr>
          <a:lstStyle/>
          <a:p>
            <a:pPr lvl="0" eaLnBrk="0" fontAlgn="base" hangingPunct="0">
              <a:spcBef>
                <a:spcPct val="0"/>
              </a:spcBef>
              <a:spcAft>
                <a:spcPct val="0"/>
              </a:spcAft>
            </a:pPr>
            <a:r>
              <a:rPr lang="en-US" altLang="en-US" sz="1200" b="1" dirty="0">
                <a:solidFill>
                  <a:prstClr val="black"/>
                </a:solidFill>
                <a:latin typeface="Arial" panose="020B0604020202020204" pitchFamily="34" charset="0"/>
              </a:rPr>
              <a:t>Example </a:t>
            </a:r>
            <a:r>
              <a:rPr lang="en-US" altLang="en-US" sz="1200" b="1" dirty="0" smtClean="0">
                <a:solidFill>
                  <a:prstClr val="black"/>
                </a:solidFill>
                <a:latin typeface="Arial" panose="020B0604020202020204" pitchFamily="34" charset="0"/>
              </a:rPr>
              <a:t>4: </a:t>
            </a:r>
            <a:r>
              <a:rPr lang="en-US" altLang="en-US" sz="1200" b="1" dirty="0">
                <a:solidFill>
                  <a:prstClr val="black"/>
                </a:solidFill>
                <a:latin typeface="Arial" panose="020B0604020202020204" pitchFamily="34" charset="0"/>
              </a:rPr>
              <a:t>Write a Shell Script to display some result based on return value from a function call</a:t>
            </a:r>
          </a:p>
          <a:p>
            <a:pPr lvl="0" eaLnBrk="0" fontAlgn="base" hangingPunct="0">
              <a:spcBef>
                <a:spcPct val="0"/>
              </a:spcBef>
              <a:spcAft>
                <a:spcPct val="0"/>
              </a:spcAft>
            </a:pPr>
            <a:r>
              <a:rPr lang="en-US" altLang="en-US" sz="1200" dirty="0">
                <a:solidFill>
                  <a:prstClr val="black"/>
                </a:solidFill>
                <a:latin typeface="Arial" panose="020B0604020202020204" pitchFamily="34" charset="0"/>
              </a:rPr>
              <a:t>In the following example we are checking if argument was provided based on return code from a function call</a:t>
            </a:r>
            <a:r>
              <a:rPr lang="en-US" altLang="en-US" sz="1200" dirty="0" smtClean="0">
                <a:solidFill>
                  <a:prstClr val="black"/>
                </a:solidFill>
                <a:latin typeface="Arial" panose="020B0604020202020204" pitchFamily="34" charset="0"/>
              </a:rPr>
              <a:t>.</a:t>
            </a:r>
          </a:p>
          <a:p>
            <a:pPr lvl="0" eaLnBrk="0" fontAlgn="base" hangingPunct="0">
              <a:spcBef>
                <a:spcPct val="0"/>
              </a:spcBef>
              <a:spcAft>
                <a:spcPct val="0"/>
              </a:spcAft>
            </a:pPr>
            <a:r>
              <a:rPr lang="en-US" altLang="en-US" sz="1200" dirty="0" smtClean="0">
                <a:solidFill>
                  <a:prstClr val="black"/>
                </a:solidFill>
                <a:latin typeface="Arial" panose="020B0604020202020204" pitchFamily="34" charset="0"/>
              </a:rPr>
              <a:t> </a:t>
            </a:r>
            <a:endParaRPr lang="en-US" altLang="en-US" sz="1200" dirty="0">
              <a:solidFill>
                <a:prstClr val="black"/>
              </a:solidFill>
              <a:latin typeface="Arial Unicode MS"/>
            </a:endParaRPr>
          </a:p>
          <a:p>
            <a:pPr lvl="0" eaLnBrk="0" fontAlgn="base" hangingPunct="0">
              <a:spcBef>
                <a:spcPct val="0"/>
              </a:spcBef>
              <a:spcAft>
                <a:spcPct val="0"/>
              </a:spcAft>
            </a:pPr>
            <a:r>
              <a:rPr lang="en-US" altLang="en-US" sz="1200" dirty="0">
                <a:solidFill>
                  <a:prstClr val="black"/>
                </a:solidFill>
                <a:latin typeface="Arial Unicode MS"/>
              </a:rPr>
              <a:t>#!/bin/</a:t>
            </a:r>
            <a:r>
              <a:rPr lang="en-US" altLang="en-US" sz="1200" dirty="0" err="1">
                <a:solidFill>
                  <a:prstClr val="black"/>
                </a:solidFill>
                <a:latin typeface="Arial Unicode MS"/>
              </a:rPr>
              <a:t>sh</a:t>
            </a:r>
            <a:r>
              <a:rPr lang="en-US" altLang="en-US" sz="1200" dirty="0">
                <a:solidFill>
                  <a:prstClr val="black"/>
                </a:solidFill>
                <a:latin typeface="Arial Unicode MS"/>
              </a:rPr>
              <a:t> # function to check number of arguments passed to the script </a:t>
            </a:r>
            <a:r>
              <a:rPr lang="en-US" altLang="en-US" sz="1200" dirty="0" smtClean="0">
                <a:solidFill>
                  <a:prstClr val="black"/>
                </a:solidFill>
                <a:latin typeface="Arial Unicode MS"/>
              </a:rPr>
              <a:t>function</a:t>
            </a: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err="1">
                <a:solidFill>
                  <a:prstClr val="black"/>
                </a:solidFill>
                <a:latin typeface="Arial Unicode MS"/>
              </a:rPr>
              <a:t>isArgumentPresent</a:t>
            </a:r>
            <a:r>
              <a:rPr lang="en-US" altLang="en-US" sz="1200" dirty="0">
                <a:solidFill>
                  <a:prstClr val="black"/>
                </a:solidFill>
                <a:latin typeface="Arial Unicode MS"/>
              </a:rPr>
              <a:t> {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if </a:t>
            </a:r>
            <a:r>
              <a:rPr lang="en-US" altLang="en-US" sz="1200" dirty="0">
                <a:solidFill>
                  <a:prstClr val="black"/>
                </a:solidFill>
                <a:latin typeface="Arial Unicode MS"/>
              </a:rPr>
              <a:t>[ $1 -</a:t>
            </a:r>
            <a:r>
              <a:rPr lang="en-US" altLang="en-US" sz="1200" dirty="0" err="1">
                <a:solidFill>
                  <a:prstClr val="black"/>
                </a:solidFill>
                <a:latin typeface="Arial Unicode MS"/>
              </a:rPr>
              <a:t>gt</a:t>
            </a:r>
            <a:r>
              <a:rPr lang="en-US" altLang="en-US" sz="1200" dirty="0">
                <a:solidFill>
                  <a:prstClr val="black"/>
                </a:solidFill>
                <a:latin typeface="Arial Unicode MS"/>
              </a:rPr>
              <a:t> 0 </a:t>
            </a:r>
            <a:r>
              <a:rPr lang="en-US" altLang="en-US" sz="1200" dirty="0" smtClean="0">
                <a:solidFill>
                  <a:prstClr val="black"/>
                </a:solidFill>
                <a:latin typeface="Arial Unicode MS"/>
              </a:rPr>
              <a:t>]</a:t>
            </a: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then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return 0 </a:t>
            </a:r>
            <a:r>
              <a:rPr lang="en-US" altLang="en-US" sz="1200" dirty="0">
                <a:solidFill>
                  <a:prstClr val="black"/>
                </a:solidFill>
                <a:latin typeface="Arial Unicode MS"/>
              </a:rPr>
              <a:t># success code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else </a:t>
            </a:r>
            <a:r>
              <a:rPr lang="en-US" altLang="en-US" sz="1200" dirty="0">
                <a:solidFill>
                  <a:prstClr val="black"/>
                </a:solidFill>
                <a:latin typeface="Arial Unicode MS"/>
              </a:rPr>
              <a:t>return 1 # failure code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fi</a:t>
            </a:r>
          </a:p>
          <a:p>
            <a:pPr lvl="0" eaLnBrk="0" fontAlgn="base" hangingPunct="0">
              <a:spcBef>
                <a:spcPct val="0"/>
              </a:spcBef>
              <a:spcAft>
                <a:spcPct val="0"/>
              </a:spcAft>
            </a:pPr>
            <a:r>
              <a:rPr lang="en-US" altLang="en-US" sz="1200" dirty="0" smtClean="0">
                <a:solidFill>
                  <a:prstClr val="black"/>
                </a:solidFill>
                <a:latin typeface="Arial Unicode MS"/>
              </a:rPr>
              <a:t> }</a:t>
            </a:r>
          </a:p>
          <a:p>
            <a:pPr lvl="0" eaLnBrk="0" fontAlgn="base" hangingPunct="0">
              <a:spcBef>
                <a:spcPct val="0"/>
              </a:spcBef>
              <a:spcAft>
                <a:spcPct val="0"/>
              </a:spcAft>
            </a:pP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 calling the </a:t>
            </a:r>
            <a:r>
              <a:rPr lang="en-US" altLang="en-US" sz="1200" dirty="0" smtClean="0">
                <a:solidFill>
                  <a:prstClr val="black"/>
                </a:solidFill>
                <a:latin typeface="Arial Unicode MS"/>
              </a:rPr>
              <a:t>function</a:t>
            </a: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 and passing number of arguments passed to the </a:t>
            </a:r>
            <a:r>
              <a:rPr lang="en-US" altLang="en-US" sz="1200" dirty="0" smtClean="0">
                <a:solidFill>
                  <a:prstClr val="black"/>
                </a:solidFill>
                <a:latin typeface="Arial Unicode MS"/>
              </a:rPr>
              <a:t>script</a:t>
            </a:r>
          </a:p>
          <a:p>
            <a:pPr lvl="0" eaLnBrk="0" fontAlgn="base" hangingPunct="0">
              <a:spcBef>
                <a:spcPct val="0"/>
              </a:spcBef>
              <a:spcAft>
                <a:spcPct val="0"/>
              </a:spcAft>
            </a:pPr>
            <a:endParaRPr lang="en-US" altLang="en-US" sz="1200" dirty="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err="1">
                <a:solidFill>
                  <a:prstClr val="black"/>
                </a:solidFill>
                <a:latin typeface="Arial Unicode MS"/>
              </a:rPr>
              <a:t>isArgumentPresent</a:t>
            </a:r>
            <a:r>
              <a:rPr lang="en-US" altLang="en-US" sz="1200" dirty="0">
                <a:solidFill>
                  <a:prstClr val="black"/>
                </a:solidFill>
                <a:latin typeface="Arial Unicode MS"/>
              </a:rPr>
              <a:t> </a:t>
            </a:r>
            <a:r>
              <a:rPr lang="en-US" altLang="en-US" sz="1200" dirty="0" smtClean="0">
                <a:solidFill>
                  <a:prstClr val="black"/>
                </a:solidFill>
                <a:latin typeface="Arial Unicode MS"/>
              </a:rPr>
              <a:t>$# </a:t>
            </a: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 get the returned code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err="1" smtClean="0">
                <a:solidFill>
                  <a:prstClr val="black"/>
                </a:solidFill>
                <a:latin typeface="Arial Unicode MS"/>
              </a:rPr>
              <a:t>returnedCode</a:t>
            </a:r>
            <a:r>
              <a:rPr lang="en-US" altLang="en-US" sz="1200" dirty="0">
                <a:solidFill>
                  <a:prstClr val="black"/>
                </a:solidFill>
                <a:latin typeface="Arial Unicode MS"/>
              </a:rPr>
              <a:t>=$?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check </a:t>
            </a:r>
            <a:r>
              <a:rPr lang="en-US" altLang="en-US" sz="1200" dirty="0" err="1" smtClean="0">
                <a:solidFill>
                  <a:prstClr val="black"/>
                </a:solidFill>
                <a:latin typeface="Arial Unicode MS"/>
              </a:rPr>
              <a:t>returnedCode</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if [ $</a:t>
            </a:r>
            <a:r>
              <a:rPr lang="en-US" altLang="en-US" sz="1200" dirty="0" err="1">
                <a:solidFill>
                  <a:prstClr val="black"/>
                </a:solidFill>
                <a:latin typeface="Arial Unicode MS"/>
              </a:rPr>
              <a:t>returnedCode</a:t>
            </a:r>
            <a:r>
              <a:rPr lang="en-US" altLang="en-US" sz="1200" dirty="0">
                <a:solidFill>
                  <a:prstClr val="black"/>
                </a:solidFill>
                <a:latin typeface="Arial Unicode MS"/>
              </a:rPr>
              <a:t> -</a:t>
            </a:r>
            <a:r>
              <a:rPr lang="en-US" altLang="en-US" sz="1200" dirty="0" err="1">
                <a:solidFill>
                  <a:prstClr val="black"/>
                </a:solidFill>
                <a:latin typeface="Arial Unicode MS"/>
              </a:rPr>
              <a:t>eq</a:t>
            </a:r>
            <a:r>
              <a:rPr lang="en-US" altLang="en-US" sz="1200" dirty="0">
                <a:solidFill>
                  <a:prstClr val="black"/>
                </a:solidFill>
                <a:latin typeface="Arial Unicode MS"/>
              </a:rPr>
              <a:t> 0 ]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then </a:t>
            </a:r>
          </a:p>
          <a:p>
            <a:pPr lvl="0" eaLnBrk="0" fontAlgn="base" hangingPunct="0">
              <a:spcBef>
                <a:spcPct val="0"/>
              </a:spcBef>
              <a:spcAft>
                <a:spcPct val="0"/>
              </a:spcAft>
            </a:pPr>
            <a:r>
              <a:rPr lang="en-US" altLang="en-US" sz="1200" dirty="0" smtClean="0">
                <a:solidFill>
                  <a:prstClr val="black"/>
                </a:solidFill>
                <a:latin typeface="Arial Unicode MS"/>
              </a:rPr>
              <a:t>echo </a:t>
            </a:r>
            <a:r>
              <a:rPr lang="en-US" altLang="en-US" sz="1200" dirty="0">
                <a:solidFill>
                  <a:prstClr val="black"/>
                </a:solidFill>
                <a:latin typeface="Arial Unicode MS"/>
              </a:rPr>
              <a:t>"Arguments present</a:t>
            </a:r>
            <a:r>
              <a:rPr lang="en-US" altLang="en-US" sz="1200" dirty="0" smtClean="0">
                <a:solidFill>
                  <a:prstClr val="black"/>
                </a:solidFill>
                <a:latin typeface="Arial Unicode MS"/>
              </a:rPr>
              <a:t>!“</a:t>
            </a: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else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echo </a:t>
            </a:r>
            <a:r>
              <a:rPr lang="en-US" altLang="en-US" sz="1200" dirty="0">
                <a:solidFill>
                  <a:prstClr val="black"/>
                </a:solidFill>
                <a:latin typeface="Arial Unicode MS"/>
              </a:rPr>
              <a:t>"Arguments not present</a:t>
            </a:r>
            <a:r>
              <a:rPr lang="en-US" altLang="en-US" sz="1200" dirty="0" smtClean="0">
                <a:solidFill>
                  <a:prstClr val="black"/>
                </a:solidFill>
                <a:latin typeface="Arial Unicode MS"/>
              </a:rPr>
              <a:t>!“</a:t>
            </a:r>
          </a:p>
          <a:p>
            <a:pPr lvl="0" eaLnBrk="0" fontAlgn="base" hangingPunct="0">
              <a:spcBef>
                <a:spcPct val="0"/>
              </a:spcBef>
              <a:spcAft>
                <a:spcPct val="0"/>
              </a:spcAft>
            </a:pPr>
            <a:r>
              <a:rPr lang="en-US" altLang="en-US" sz="1200" dirty="0" smtClean="0">
                <a:solidFill>
                  <a:prstClr val="black"/>
                </a:solidFill>
                <a:latin typeface="Arial Unicode MS"/>
              </a:rPr>
              <a:t> </a:t>
            </a:r>
            <a:r>
              <a:rPr lang="en-US" altLang="en-US" sz="1200" dirty="0">
                <a:solidFill>
                  <a:prstClr val="black"/>
                </a:solidFill>
                <a:latin typeface="Arial Unicode MS"/>
              </a:rPr>
              <a:t>fi </a:t>
            </a:r>
            <a:endParaRPr lang="en-US" altLang="en-US" sz="1200" dirty="0" smtClean="0">
              <a:solidFill>
                <a:prstClr val="black"/>
              </a:solidFill>
              <a:latin typeface="Arial Unicode MS"/>
            </a:endParaRPr>
          </a:p>
          <a:p>
            <a:pPr lvl="0" eaLnBrk="0" fontAlgn="base" hangingPunct="0">
              <a:spcBef>
                <a:spcPct val="0"/>
              </a:spcBef>
              <a:spcAft>
                <a:spcPct val="0"/>
              </a:spcAft>
            </a:pPr>
            <a:r>
              <a:rPr lang="en-US" altLang="en-US" sz="1200" dirty="0" smtClean="0">
                <a:solidFill>
                  <a:prstClr val="black"/>
                </a:solidFill>
                <a:latin typeface="Arial Unicode MS"/>
              </a:rPr>
              <a:t>////////////////////////////////////////////////////</a:t>
            </a:r>
            <a:endParaRPr lang="en-US" altLang="en-US" sz="1200" dirty="0">
              <a:solidFill>
                <a:prstClr val="black"/>
              </a:solidFill>
            </a:endParaRPr>
          </a:p>
          <a:p>
            <a:pPr lvl="0" eaLnBrk="0" fontAlgn="base" hangingPunct="0">
              <a:spcBef>
                <a:spcPct val="0"/>
              </a:spcBef>
              <a:spcAft>
                <a:spcPct val="0"/>
              </a:spcAft>
            </a:pPr>
            <a:r>
              <a:rPr lang="en-US" altLang="en-US" sz="1200" dirty="0">
                <a:solidFill>
                  <a:prstClr val="black"/>
                </a:solidFill>
                <a:latin typeface="Arial" panose="020B0604020202020204" pitchFamily="34" charset="0"/>
              </a:rPr>
              <a:t>Output: </a:t>
            </a:r>
            <a:endParaRPr lang="en-US" altLang="en-US" sz="1200" dirty="0">
              <a:solidFill>
                <a:prstClr val="black"/>
              </a:solidFill>
              <a:latin typeface="Arial Unicode MS"/>
            </a:endParaRPr>
          </a:p>
          <a:p>
            <a:pPr lvl="0" eaLnBrk="0" fontAlgn="base" hangingPunct="0">
              <a:spcBef>
                <a:spcPct val="0"/>
              </a:spcBef>
              <a:spcAft>
                <a:spcPct val="0"/>
              </a:spcAft>
            </a:pPr>
            <a:r>
              <a:rPr lang="en-US" altLang="en-US" sz="1200" dirty="0">
                <a:solidFill>
                  <a:prstClr val="black"/>
                </a:solidFill>
                <a:latin typeface="Arial Unicode MS"/>
              </a:rPr>
              <a:t>$ </a:t>
            </a:r>
            <a:r>
              <a:rPr lang="en-US" altLang="en-US" sz="1200" dirty="0" err="1">
                <a:solidFill>
                  <a:prstClr val="black"/>
                </a:solidFill>
                <a:latin typeface="Arial Unicode MS"/>
              </a:rPr>
              <a:t>sh</a:t>
            </a:r>
            <a:r>
              <a:rPr lang="en-US" altLang="en-US" sz="1200" dirty="0">
                <a:solidFill>
                  <a:prstClr val="black"/>
                </a:solidFill>
                <a:latin typeface="Arial Unicode MS"/>
              </a:rPr>
              <a:t> example02.sh hello world Arguments present! $ </a:t>
            </a:r>
            <a:r>
              <a:rPr lang="en-US" altLang="en-US" sz="1200" dirty="0" err="1">
                <a:solidFill>
                  <a:prstClr val="black"/>
                </a:solidFill>
                <a:latin typeface="Arial Unicode MS"/>
              </a:rPr>
              <a:t>sh</a:t>
            </a:r>
            <a:r>
              <a:rPr lang="en-US" altLang="en-US" sz="1200" dirty="0">
                <a:solidFill>
                  <a:prstClr val="black"/>
                </a:solidFill>
                <a:latin typeface="Arial Unicode MS"/>
              </a:rPr>
              <a:t> example02.sh Arguments not present! </a:t>
            </a:r>
            <a:endParaRPr lang="en-US" altLang="en-US" sz="1200" b="1" dirty="0">
              <a:solidFill>
                <a:prstClr val="black"/>
              </a:solidFill>
            </a:endParaRPr>
          </a:p>
          <a:p>
            <a:pPr lvl="0" eaLnBrk="0" fontAlgn="base" hangingPunct="0">
              <a:spcBef>
                <a:spcPct val="0"/>
              </a:spcBef>
              <a:spcAft>
                <a:spcPct val="0"/>
              </a:spcAft>
            </a:pPr>
            <a:r>
              <a:rPr lang="en-US" altLang="en-US" sz="1200" b="1" dirty="0">
                <a:solidFill>
                  <a:prstClr val="black"/>
                </a:solidFill>
              </a:rPr>
              <a:t>The </a:t>
            </a:r>
            <a:r>
              <a:rPr lang="en-US" altLang="en-US" sz="1200" b="1" dirty="0">
                <a:solidFill>
                  <a:prstClr val="black"/>
                </a:solidFill>
                <a:latin typeface="Arial Unicode MS"/>
              </a:rPr>
              <a:t>$$</a:t>
            </a:r>
            <a:r>
              <a:rPr lang="en-US" altLang="en-US" sz="1200" b="1" dirty="0">
                <a:solidFill>
                  <a:prstClr val="black"/>
                </a:solidFill>
              </a:rPr>
              <a:t> variable</a:t>
            </a:r>
            <a:endParaRPr lang="en-US" altLang="en-US" sz="1200" b="1" dirty="0">
              <a:solidFill>
                <a:prstClr val="black"/>
              </a:solidFill>
              <a:latin typeface="Arial" panose="020B0604020202020204" pitchFamily="34" charset="0"/>
            </a:endParaRPr>
          </a:p>
          <a:p>
            <a:pPr lvl="0" eaLnBrk="0" fontAlgn="base" hangingPunct="0">
              <a:spcBef>
                <a:spcPct val="0"/>
              </a:spcBef>
              <a:spcAft>
                <a:spcPct val="0"/>
              </a:spcAft>
            </a:pPr>
            <a:r>
              <a:rPr lang="en-US" altLang="en-US" sz="1200" dirty="0">
                <a:solidFill>
                  <a:prstClr val="black"/>
                </a:solidFill>
                <a:latin typeface="Arial" panose="020B0604020202020204" pitchFamily="34" charset="0"/>
              </a:rPr>
              <a:t>This variable holds the PID i.e., </a:t>
            </a:r>
            <a:r>
              <a:rPr lang="en-US" altLang="en-US" sz="1200" b="1" dirty="0">
                <a:solidFill>
                  <a:prstClr val="black"/>
                </a:solidFill>
                <a:latin typeface="Arial" panose="020B0604020202020204" pitchFamily="34" charset="0"/>
              </a:rPr>
              <a:t>Process </a:t>
            </a:r>
            <a:r>
              <a:rPr lang="en-US" altLang="en-US" sz="1200" b="1" dirty="0" err="1">
                <a:solidFill>
                  <a:prstClr val="black"/>
                </a:solidFill>
                <a:latin typeface="Arial" panose="020B0604020202020204" pitchFamily="34" charset="0"/>
              </a:rPr>
              <a:t>IDentifier</a:t>
            </a:r>
            <a:r>
              <a:rPr lang="en-US" altLang="en-US" sz="1200" dirty="0">
                <a:solidFill>
                  <a:prstClr val="black"/>
                </a:solidFill>
                <a:latin typeface="Arial" panose="020B0604020202020204" pitchFamily="34" charset="0"/>
              </a:rPr>
              <a:t> of the currently running script. </a:t>
            </a:r>
          </a:p>
          <a:p>
            <a:pPr lvl="0" eaLnBrk="0" fontAlgn="base" hangingPunct="0">
              <a:spcBef>
                <a:spcPct val="0"/>
              </a:spcBef>
              <a:spcAft>
                <a:spcPct val="0"/>
              </a:spcAft>
            </a:pPr>
            <a:r>
              <a:rPr lang="en-US" altLang="en-US" sz="1200" dirty="0">
                <a:solidFill>
                  <a:prstClr val="black"/>
                </a:solidFill>
                <a:latin typeface="Arial" panose="020B0604020202020204" pitchFamily="34" charset="0"/>
              </a:rPr>
              <a:t>One use case of PID is to append it when creating temporary files from the script. </a:t>
            </a:r>
          </a:p>
          <a:p>
            <a:pPr lvl="0" eaLnBrk="0" fontAlgn="base" hangingPunct="0">
              <a:spcBef>
                <a:spcPct val="0"/>
              </a:spcBef>
              <a:spcAft>
                <a:spcPct val="0"/>
              </a:spcAft>
            </a:pPr>
            <a:r>
              <a:rPr lang="en-US" altLang="en-US" sz="1200" dirty="0">
                <a:solidFill>
                  <a:prstClr val="black"/>
                </a:solidFill>
                <a:latin typeface="Arial" panose="020B0604020202020204" pitchFamily="34" charset="0"/>
              </a:rPr>
              <a:t>Example: temp-file-$$.</a:t>
            </a:r>
            <a:r>
              <a:rPr lang="en-US" altLang="en-US" sz="1200" dirty="0" err="1">
                <a:solidFill>
                  <a:prstClr val="black"/>
                </a:solidFill>
                <a:latin typeface="Arial" panose="020B0604020202020204" pitchFamily="34" charset="0"/>
              </a:rPr>
              <a:t>tmp</a:t>
            </a:r>
            <a:r>
              <a:rPr lang="en-US" altLang="en-US" sz="1200" dirty="0">
                <a:solidFill>
                  <a:prstClr val="black"/>
                </a:solidFill>
                <a:latin typeface="Arial" panose="020B0604020202020204" pitchFamily="34" charset="0"/>
              </a:rPr>
              <a:t> </a:t>
            </a:r>
            <a:endParaRPr lang="en-US" altLang="en-US" sz="1200" b="1" dirty="0">
              <a:solidFill>
                <a:prstClr val="black"/>
              </a:solidFill>
              <a:latin typeface="Arial" panose="020B0604020202020204" pitchFamily="34" charset="0"/>
            </a:endParaRPr>
          </a:p>
        </p:txBody>
      </p:sp>
    </p:spTree>
    <p:extLst>
      <p:ext uri="{BB962C8B-B14F-4D97-AF65-F5344CB8AC3E}">
        <p14:creationId xmlns:p14="http://schemas.microsoft.com/office/powerpoint/2010/main" val="74340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2B30EB3-2AC2-4D51-8CE7-8DA5BB48F860}"/>
              </a:ext>
            </a:extLst>
          </p:cNvPr>
          <p:cNvSpPr/>
          <p:nvPr/>
        </p:nvSpPr>
        <p:spPr>
          <a:xfrm>
            <a:off x="0" y="351877"/>
            <a:ext cx="9144000" cy="2585323"/>
          </a:xfrm>
          <a:prstGeom prst="rect">
            <a:avLst/>
          </a:prstGeom>
        </p:spPr>
        <p:txBody>
          <a:bodyPr wrap="square">
            <a:spAutoFit/>
          </a:bodyPr>
          <a:lstStyle/>
          <a:p>
            <a:r>
              <a:rPr lang="en-US" sz="1400" dirty="0">
                <a:latin typeface="+mj-lt"/>
              </a:rPr>
              <a:t>Rules for Naming variable name (Both UDV and System Variable)</a:t>
            </a:r>
          </a:p>
          <a:p>
            <a:endParaRPr lang="en-US" sz="1400" dirty="0">
              <a:latin typeface="+mj-lt"/>
            </a:endParaRPr>
          </a:p>
          <a:p>
            <a:pPr marL="285750" indent="-285750">
              <a:buFont typeface="Arial" panose="020B0604020202020204" pitchFamily="34" charset="0"/>
              <a:buChar char="•"/>
            </a:pPr>
            <a:r>
              <a:rPr lang="en-US" sz="1400" dirty="0">
                <a:latin typeface="+mj-lt"/>
              </a:rPr>
              <a:t>Variable name must begin with Alphanumeric character or underscore character (_), followed by one or more Alphanumeric character. </a:t>
            </a:r>
          </a:p>
          <a:p>
            <a:pPr marL="285750" indent="-285750">
              <a:buFont typeface="Arial" panose="020B0604020202020204" pitchFamily="34" charset="0"/>
              <a:buChar char="•"/>
            </a:pPr>
            <a:r>
              <a:rPr lang="en-US" sz="1400" dirty="0">
                <a:latin typeface="+mj-lt"/>
              </a:rPr>
              <a:t>No spaces on either side of the equal sign when assigning value to variable.</a:t>
            </a:r>
          </a:p>
          <a:p>
            <a:pPr marL="285750" indent="-285750">
              <a:buFont typeface="Arial" panose="020B0604020202020204" pitchFamily="34" charset="0"/>
              <a:buChar char="•"/>
            </a:pPr>
            <a:r>
              <a:rPr lang="en-US" sz="1400" dirty="0">
                <a:latin typeface="+mj-lt"/>
              </a:rPr>
              <a:t>Variables are case-sensitive.</a:t>
            </a:r>
          </a:p>
          <a:p>
            <a:pPr marL="285750" indent="-285750">
              <a:buFont typeface="Arial" panose="020B0604020202020204" pitchFamily="34" charset="0"/>
              <a:buChar char="•"/>
            </a:pPr>
            <a:r>
              <a:rPr lang="en-US" sz="1400" dirty="0">
                <a:latin typeface="+mj-lt"/>
              </a:rPr>
              <a:t>You can define NULL variable as follows (NULL variable is variable which has no value at the time of definition) For e.g. $ </a:t>
            </a:r>
            <a:r>
              <a:rPr lang="en-US" sz="1400" dirty="0" err="1">
                <a:latin typeface="+mj-lt"/>
              </a:rPr>
              <a:t>vech</a:t>
            </a:r>
            <a:r>
              <a:rPr lang="en-US" sz="1400" dirty="0">
                <a:latin typeface="+mj-lt"/>
              </a:rPr>
              <a:t>= or $ </a:t>
            </a:r>
            <a:r>
              <a:rPr lang="en-US" sz="1400" dirty="0" err="1">
                <a:latin typeface="+mj-lt"/>
              </a:rPr>
              <a:t>vech</a:t>
            </a:r>
            <a:r>
              <a:rPr lang="en-US" sz="1400" dirty="0">
                <a:latin typeface="+mj-lt"/>
              </a:rPr>
              <a:t>=""</a:t>
            </a:r>
          </a:p>
          <a:p>
            <a:r>
              <a:rPr lang="en-US" sz="1400" dirty="0">
                <a:latin typeface="+mj-lt"/>
              </a:rPr>
              <a:t>Try to print it's value $ echo $</a:t>
            </a:r>
            <a:r>
              <a:rPr lang="en-US" sz="1400" dirty="0" err="1">
                <a:latin typeface="+mj-lt"/>
              </a:rPr>
              <a:t>vech</a:t>
            </a:r>
            <a:r>
              <a:rPr lang="en-US" sz="1400" dirty="0">
                <a:latin typeface="+mj-lt"/>
              </a:rPr>
              <a:t> , Here nothing will be shown because variable has no value i.e. NULL variable.</a:t>
            </a:r>
          </a:p>
          <a:p>
            <a:endParaRPr lang="en-US" dirty="0"/>
          </a:p>
          <a:p>
            <a:endParaRPr lang="en-US" dirty="0"/>
          </a:p>
        </p:txBody>
      </p:sp>
    </p:spTree>
    <p:extLst>
      <p:ext uri="{BB962C8B-B14F-4D97-AF65-F5344CB8AC3E}">
        <p14:creationId xmlns:p14="http://schemas.microsoft.com/office/powerpoint/2010/main" val="2586035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19285"/>
            <a:ext cx="10466024" cy="2862322"/>
          </a:xfrm>
          <a:prstGeom prst="rect">
            <a:avLst/>
          </a:prstGeom>
        </p:spPr>
        <p:txBody>
          <a:bodyPr wrap="square">
            <a:spAutoFit/>
          </a:bodyPr>
          <a:lstStyle/>
          <a:p>
            <a:r>
              <a:rPr lang="en-US" dirty="0"/>
              <a:t>Example </a:t>
            </a:r>
            <a:r>
              <a:rPr lang="en-US" dirty="0" smtClean="0"/>
              <a:t>5: </a:t>
            </a:r>
            <a:r>
              <a:rPr lang="en-US" dirty="0"/>
              <a:t>Write a Shell Script to print the PID of the currently running script</a:t>
            </a:r>
          </a:p>
          <a:p>
            <a:endParaRPr lang="en-US" dirty="0" smtClean="0"/>
          </a:p>
          <a:p>
            <a:r>
              <a:rPr lang="en-US" dirty="0" smtClean="0"/>
              <a:t>#!/bin/</a:t>
            </a:r>
            <a:r>
              <a:rPr lang="en-US" dirty="0" err="1" smtClean="0"/>
              <a:t>sh</a:t>
            </a:r>
            <a:endParaRPr lang="en-US" dirty="0" smtClean="0"/>
          </a:p>
          <a:p>
            <a:r>
              <a:rPr lang="en-US" dirty="0" smtClean="0"/>
              <a:t> </a:t>
            </a:r>
            <a:r>
              <a:rPr lang="en-US" dirty="0"/>
              <a:t>echo "PID of the current file is $$" </a:t>
            </a:r>
            <a:endParaRPr lang="en-US" dirty="0" smtClean="0"/>
          </a:p>
          <a:p>
            <a:endParaRPr lang="en-US" dirty="0"/>
          </a:p>
          <a:p>
            <a:endParaRPr lang="en-US" dirty="0"/>
          </a:p>
          <a:p>
            <a:r>
              <a:rPr lang="en-US" dirty="0"/>
              <a:t>Output: </a:t>
            </a:r>
          </a:p>
          <a:p>
            <a:r>
              <a:rPr lang="en-US" dirty="0"/>
              <a:t>$ </a:t>
            </a:r>
            <a:r>
              <a:rPr lang="en-US" dirty="0" err="1"/>
              <a:t>sh</a:t>
            </a:r>
            <a:r>
              <a:rPr lang="en-US" dirty="0"/>
              <a:t> example03.sh PID of the current file is 71084 </a:t>
            </a:r>
          </a:p>
          <a:p>
            <a:r>
              <a:rPr lang="en-US" dirty="0"/>
              <a:t>The $! variable</a:t>
            </a:r>
          </a:p>
          <a:p>
            <a:r>
              <a:rPr lang="en-US" dirty="0"/>
              <a:t>This variable holds the PID of the last run background process. </a:t>
            </a:r>
          </a:p>
        </p:txBody>
      </p:sp>
    </p:spTree>
    <p:extLst>
      <p:ext uri="{BB962C8B-B14F-4D97-AF65-F5344CB8AC3E}">
        <p14:creationId xmlns:p14="http://schemas.microsoft.com/office/powerpoint/2010/main" val="3110170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7006061-2745-44E2-B7DB-CE69826EC4D4}"/>
              </a:ext>
            </a:extLst>
          </p:cNvPr>
          <p:cNvSpPr/>
          <p:nvPr/>
        </p:nvSpPr>
        <p:spPr>
          <a:xfrm>
            <a:off x="180622" y="414025"/>
            <a:ext cx="11830756" cy="5262979"/>
          </a:xfrm>
          <a:prstGeom prst="rect">
            <a:avLst/>
          </a:prstGeom>
        </p:spPr>
        <p:txBody>
          <a:bodyPr wrap="square">
            <a:spAutoFit/>
          </a:bodyPr>
          <a:lstStyle/>
          <a:p>
            <a:r>
              <a:rPr lang="en-US" sz="1400" dirty="0"/>
              <a:t>Example </a:t>
            </a:r>
            <a:r>
              <a:rPr lang="en-US" sz="1400" dirty="0"/>
              <a:t>6</a:t>
            </a:r>
            <a:r>
              <a:rPr lang="en-US" sz="1400" dirty="0" smtClean="0"/>
              <a:t>: </a:t>
            </a:r>
            <a:r>
              <a:rPr lang="en-US" sz="1400" dirty="0"/>
              <a:t>Write a Shell Script to print the PID of the currently running script</a:t>
            </a:r>
          </a:p>
          <a:p>
            <a:endParaRPr lang="en-US" sz="1400" dirty="0"/>
          </a:p>
          <a:p>
            <a:r>
              <a:rPr lang="en-US" sz="1400" dirty="0"/>
              <a:t>#!/bin/</a:t>
            </a:r>
            <a:r>
              <a:rPr lang="en-US" sz="1400" dirty="0" err="1"/>
              <a:t>sh</a:t>
            </a:r>
            <a:endParaRPr lang="en-US" sz="1400" dirty="0"/>
          </a:p>
          <a:p>
            <a:endParaRPr lang="en-US" sz="1400" dirty="0"/>
          </a:p>
          <a:p>
            <a:r>
              <a:rPr lang="en-US" sz="1400" dirty="0"/>
              <a:t>echo "PID of the current file is $$"</a:t>
            </a:r>
          </a:p>
          <a:p>
            <a:endParaRPr lang="en-US" sz="1400" dirty="0"/>
          </a:p>
          <a:p>
            <a:r>
              <a:rPr lang="en-US" sz="1400" dirty="0"/>
              <a:t>Output:</a:t>
            </a:r>
          </a:p>
          <a:p>
            <a:endParaRPr lang="en-US" sz="1400" dirty="0"/>
          </a:p>
          <a:p>
            <a:r>
              <a:rPr lang="en-US" sz="1400" dirty="0"/>
              <a:t>$ </a:t>
            </a:r>
            <a:r>
              <a:rPr lang="en-US" sz="1400" dirty="0" err="1"/>
              <a:t>sh</a:t>
            </a:r>
            <a:r>
              <a:rPr lang="en-US" sz="1400" dirty="0"/>
              <a:t> example03.sh </a:t>
            </a:r>
          </a:p>
          <a:p>
            <a:r>
              <a:rPr lang="en-US" sz="1400" dirty="0"/>
              <a:t>PID of the current file is 71084</a:t>
            </a:r>
          </a:p>
          <a:p>
            <a:endParaRPr lang="en-US" sz="1400" dirty="0"/>
          </a:p>
          <a:p>
            <a:r>
              <a:rPr lang="en-US" sz="1400" dirty="0"/>
              <a:t>The $! variable</a:t>
            </a:r>
          </a:p>
          <a:p>
            <a:endParaRPr lang="en-US" sz="1400" dirty="0"/>
          </a:p>
          <a:p>
            <a:r>
              <a:rPr lang="en-US" sz="1400" dirty="0"/>
              <a:t>This variable holds the PID of the last run background process.</a:t>
            </a:r>
          </a:p>
          <a:p>
            <a:r>
              <a:rPr lang="en-US" sz="1400" dirty="0"/>
              <a:t>Example #4: Write a Shell Script to print the PID of the last run background process</a:t>
            </a:r>
          </a:p>
          <a:p>
            <a:endParaRPr lang="en-US" sz="1400" dirty="0"/>
          </a:p>
          <a:p>
            <a:r>
              <a:rPr lang="en-US" sz="1400" dirty="0"/>
              <a:t>#!/bin/</a:t>
            </a:r>
            <a:r>
              <a:rPr lang="en-US" sz="1400" dirty="0" err="1"/>
              <a:t>sh</a:t>
            </a:r>
            <a:endParaRPr lang="en-US" sz="1400" dirty="0"/>
          </a:p>
          <a:p>
            <a:endParaRPr lang="en-US" sz="1400" dirty="0"/>
          </a:p>
          <a:p>
            <a:r>
              <a:rPr lang="en-US" sz="1400" dirty="0"/>
              <a:t>echo "The PID of the last run background process was $!"</a:t>
            </a:r>
          </a:p>
          <a:p>
            <a:endParaRPr lang="en-US" sz="1400" dirty="0"/>
          </a:p>
          <a:p>
            <a:r>
              <a:rPr lang="en-US" sz="1400" dirty="0"/>
              <a:t>Output:</a:t>
            </a:r>
          </a:p>
          <a:p>
            <a:endParaRPr lang="en-US" sz="1400" dirty="0"/>
          </a:p>
          <a:p>
            <a:r>
              <a:rPr lang="en-US" sz="1400" dirty="0"/>
              <a:t>$ </a:t>
            </a:r>
            <a:r>
              <a:rPr lang="en-US" sz="1400" dirty="0" err="1"/>
              <a:t>sh</a:t>
            </a:r>
            <a:r>
              <a:rPr lang="en-US" sz="1400" dirty="0"/>
              <a:t> example04.sh </a:t>
            </a:r>
          </a:p>
          <a:p>
            <a:r>
              <a:rPr lang="en-US" sz="1400" dirty="0"/>
              <a:t>The PID of the last run background process was 84014</a:t>
            </a:r>
          </a:p>
        </p:txBody>
      </p:sp>
    </p:spTree>
    <p:extLst>
      <p:ext uri="{BB962C8B-B14F-4D97-AF65-F5344CB8AC3E}">
        <p14:creationId xmlns:p14="http://schemas.microsoft.com/office/powerpoint/2010/main" val="708261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ED43AFC-8BB1-4AAD-B295-E5CD3FDCEA70}"/>
              </a:ext>
            </a:extLst>
          </p:cNvPr>
          <p:cNvSpPr/>
          <p:nvPr/>
        </p:nvSpPr>
        <p:spPr>
          <a:xfrm>
            <a:off x="293511" y="297036"/>
            <a:ext cx="11637756" cy="1292662"/>
          </a:xfrm>
          <a:prstGeom prst="rect">
            <a:avLst/>
          </a:prstGeom>
        </p:spPr>
        <p:txBody>
          <a:bodyPr wrap="square">
            <a:spAutoFit/>
          </a:bodyPr>
          <a:lstStyle/>
          <a:p>
            <a:pPr lvl="0" eaLnBrk="0" fontAlgn="base" hangingPunct="0">
              <a:spcBef>
                <a:spcPct val="0"/>
              </a:spcBef>
              <a:spcAft>
                <a:spcPct val="0"/>
              </a:spcAft>
            </a:pPr>
            <a:r>
              <a:rPr lang="en-US" altLang="en-US" sz="1500" b="1" dirty="0">
                <a:solidFill>
                  <a:prstClr val="black"/>
                </a:solidFill>
                <a:latin typeface="Arial" panose="020B0604020202020204" pitchFamily="34" charset="0"/>
              </a:rPr>
              <a:t>Example </a:t>
            </a:r>
            <a:r>
              <a:rPr lang="en-US" altLang="en-US" sz="1500" b="1" dirty="0">
                <a:solidFill>
                  <a:prstClr val="black"/>
                </a:solidFill>
                <a:latin typeface="Arial" panose="020B0604020202020204" pitchFamily="34" charset="0"/>
              </a:rPr>
              <a:t>7</a:t>
            </a:r>
            <a:r>
              <a:rPr lang="en-US" altLang="en-US" sz="1500" b="1" dirty="0" smtClean="0">
                <a:solidFill>
                  <a:prstClr val="black"/>
                </a:solidFill>
                <a:latin typeface="Arial" panose="020B0604020202020204" pitchFamily="34" charset="0"/>
              </a:rPr>
              <a:t>: </a:t>
            </a:r>
            <a:r>
              <a:rPr lang="en-US" altLang="en-US" sz="1500" b="1" dirty="0">
                <a:solidFill>
                  <a:prstClr val="black"/>
                </a:solidFill>
                <a:latin typeface="Arial" panose="020B0604020202020204" pitchFamily="34" charset="0"/>
              </a:rPr>
              <a:t>Write a Shell Script to print the PID of the last run background </a:t>
            </a:r>
            <a:r>
              <a:rPr lang="en-US" altLang="en-US" sz="1500" b="1" dirty="0" smtClean="0">
                <a:solidFill>
                  <a:prstClr val="black"/>
                </a:solidFill>
                <a:latin typeface="Arial" panose="020B0604020202020204" pitchFamily="34" charset="0"/>
              </a:rPr>
              <a:t>process</a:t>
            </a:r>
          </a:p>
          <a:p>
            <a:pPr lvl="0" eaLnBrk="0" fontAlgn="base" hangingPunct="0">
              <a:spcBef>
                <a:spcPct val="0"/>
              </a:spcBef>
              <a:spcAft>
                <a:spcPct val="0"/>
              </a:spcAft>
            </a:pPr>
            <a:endParaRPr lang="en-US" altLang="en-US" sz="1500" b="1" dirty="0">
              <a:solidFill>
                <a:prstClr val="black"/>
              </a:solidFill>
              <a:latin typeface="Arial" panose="020B0604020202020204" pitchFamily="34" charset="0"/>
            </a:endParaRPr>
          </a:p>
          <a:p>
            <a:pPr lvl="0" eaLnBrk="0" fontAlgn="base" hangingPunct="0">
              <a:spcBef>
                <a:spcPct val="0"/>
              </a:spcBef>
              <a:spcAft>
                <a:spcPct val="0"/>
              </a:spcAft>
            </a:pPr>
            <a:r>
              <a:rPr lang="en-US" altLang="en-US" sz="1000" dirty="0">
                <a:solidFill>
                  <a:prstClr val="black"/>
                </a:solidFill>
                <a:latin typeface="Arial Unicode MS"/>
              </a:rPr>
              <a:t>#!/</a:t>
            </a:r>
            <a:r>
              <a:rPr lang="en-US" altLang="en-US" sz="1000" dirty="0" smtClean="0">
                <a:solidFill>
                  <a:prstClr val="black"/>
                </a:solidFill>
                <a:latin typeface="Arial Unicode MS"/>
              </a:rPr>
              <a:t>bin/</a:t>
            </a:r>
            <a:r>
              <a:rPr lang="en-US" altLang="en-US" sz="1000" dirty="0" err="1" smtClean="0">
                <a:solidFill>
                  <a:prstClr val="black"/>
                </a:solidFill>
                <a:latin typeface="Arial Unicode MS"/>
              </a:rPr>
              <a:t>sh</a:t>
            </a:r>
            <a:endParaRPr lang="en-US" altLang="en-US" sz="1000" dirty="0" smtClean="0">
              <a:solidFill>
                <a:prstClr val="black"/>
              </a:solidFill>
              <a:latin typeface="Arial Unicode MS"/>
            </a:endParaRPr>
          </a:p>
          <a:p>
            <a:pPr lvl="0" eaLnBrk="0" fontAlgn="base" hangingPunct="0">
              <a:spcBef>
                <a:spcPct val="0"/>
              </a:spcBef>
              <a:spcAft>
                <a:spcPct val="0"/>
              </a:spcAft>
            </a:pPr>
            <a:r>
              <a:rPr lang="en-US" altLang="en-US" sz="1000" dirty="0" smtClean="0">
                <a:solidFill>
                  <a:prstClr val="black"/>
                </a:solidFill>
                <a:latin typeface="Arial Unicode MS"/>
              </a:rPr>
              <a:t> </a:t>
            </a:r>
            <a:r>
              <a:rPr lang="en-US" altLang="en-US" sz="1000" dirty="0">
                <a:solidFill>
                  <a:prstClr val="black"/>
                </a:solidFill>
                <a:latin typeface="Arial Unicode MS"/>
              </a:rPr>
              <a:t>echo "The PID of the last run background process was $!" </a:t>
            </a:r>
            <a:endParaRPr lang="en-US" altLang="en-US" sz="1000" dirty="0">
              <a:solidFill>
                <a:prstClr val="black"/>
              </a:solidFill>
            </a:endParaRPr>
          </a:p>
          <a:p>
            <a:pPr lvl="0" eaLnBrk="0" fontAlgn="base" hangingPunct="0">
              <a:spcBef>
                <a:spcPct val="0"/>
              </a:spcBef>
              <a:spcAft>
                <a:spcPct val="0"/>
              </a:spcAft>
            </a:pPr>
            <a:r>
              <a:rPr lang="en-US" altLang="en-US" dirty="0">
                <a:solidFill>
                  <a:prstClr val="black"/>
                </a:solidFill>
                <a:latin typeface="Arial" panose="020B0604020202020204" pitchFamily="34" charset="0"/>
              </a:rPr>
              <a:t>Output: </a:t>
            </a:r>
            <a:endParaRPr lang="en-US" altLang="en-US" sz="1000" dirty="0">
              <a:solidFill>
                <a:prstClr val="black"/>
              </a:solidFill>
              <a:latin typeface="Arial Unicode MS"/>
            </a:endParaRPr>
          </a:p>
          <a:p>
            <a:pPr lvl="0" eaLnBrk="0" fontAlgn="base" hangingPunct="0">
              <a:spcBef>
                <a:spcPct val="0"/>
              </a:spcBef>
              <a:spcAft>
                <a:spcPct val="0"/>
              </a:spcAft>
            </a:pPr>
            <a:r>
              <a:rPr lang="en-US" altLang="en-US" sz="1000" dirty="0">
                <a:solidFill>
                  <a:prstClr val="black"/>
                </a:solidFill>
                <a:latin typeface="Arial Unicode MS"/>
              </a:rPr>
              <a:t>$ </a:t>
            </a:r>
            <a:r>
              <a:rPr lang="en-US" altLang="en-US" sz="1000" dirty="0" err="1">
                <a:solidFill>
                  <a:prstClr val="black"/>
                </a:solidFill>
                <a:latin typeface="Arial Unicode MS"/>
              </a:rPr>
              <a:t>sh</a:t>
            </a:r>
            <a:r>
              <a:rPr lang="en-US" altLang="en-US" sz="1000" dirty="0">
                <a:solidFill>
                  <a:prstClr val="black"/>
                </a:solidFill>
                <a:latin typeface="Arial Unicode MS"/>
              </a:rPr>
              <a:t> example04.sh The PID of the last run background process was 84014 </a:t>
            </a:r>
            <a:endParaRPr lang="en-US" alt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700939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48D30D9-8852-45C8-B865-5DA85194406A}"/>
              </a:ext>
            </a:extLst>
          </p:cNvPr>
          <p:cNvSpPr txBox="1"/>
          <p:nvPr/>
        </p:nvSpPr>
        <p:spPr>
          <a:xfrm>
            <a:off x="2883049" y="3244334"/>
            <a:ext cx="5206701" cy="369332"/>
          </a:xfrm>
          <a:prstGeom prst="rect">
            <a:avLst/>
          </a:prstGeom>
          <a:noFill/>
        </p:spPr>
        <p:txBody>
          <a:bodyPr wrap="square" rtlCol="0">
            <a:spAutoFit/>
          </a:bodyPr>
          <a:lstStyle/>
          <a:p>
            <a:pPr algn="ctr"/>
            <a:r>
              <a:rPr lang="en-IN" dirty="0"/>
              <a:t>Thank you</a:t>
            </a:r>
          </a:p>
        </p:txBody>
      </p:sp>
    </p:spTree>
    <p:extLst>
      <p:ext uri="{BB962C8B-B14F-4D97-AF65-F5344CB8AC3E}">
        <p14:creationId xmlns:p14="http://schemas.microsoft.com/office/powerpoint/2010/main" val="411290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91F8448-2C7D-4E8F-B743-806BA1E43721}"/>
              </a:ext>
            </a:extLst>
          </p:cNvPr>
          <p:cNvSpPr/>
          <p:nvPr/>
        </p:nvSpPr>
        <p:spPr>
          <a:xfrm>
            <a:off x="214489" y="213858"/>
            <a:ext cx="8884356" cy="4247317"/>
          </a:xfrm>
          <a:prstGeom prst="rect">
            <a:avLst/>
          </a:prstGeom>
        </p:spPr>
        <p:txBody>
          <a:bodyPr wrap="square">
            <a:spAutoFit/>
          </a:bodyPr>
          <a:lstStyle/>
          <a:p>
            <a:r>
              <a:rPr lang="en-US" sz="1400" dirty="0">
                <a:latin typeface="+mj-lt"/>
              </a:rPr>
              <a:t>You can define NULL variable as follows (NULL variable is variable which has no value at the time</a:t>
            </a:r>
          </a:p>
          <a:p>
            <a:r>
              <a:rPr lang="en-US" sz="1400" dirty="0">
                <a:latin typeface="+mj-lt"/>
              </a:rPr>
              <a:t>of definition) For e.g.</a:t>
            </a:r>
          </a:p>
          <a:p>
            <a:r>
              <a:rPr lang="en-US" sz="1400" dirty="0">
                <a:latin typeface="+mj-lt"/>
              </a:rPr>
              <a:t>$ </a:t>
            </a:r>
            <a:r>
              <a:rPr lang="en-US" sz="1400" dirty="0" err="1">
                <a:latin typeface="+mj-lt"/>
              </a:rPr>
              <a:t>vech</a:t>
            </a:r>
            <a:r>
              <a:rPr lang="en-US" sz="1400" dirty="0">
                <a:latin typeface="+mj-lt"/>
              </a:rPr>
              <a:t>=</a:t>
            </a:r>
          </a:p>
          <a:p>
            <a:r>
              <a:rPr lang="en-US" sz="1400" dirty="0">
                <a:latin typeface="+mj-lt"/>
              </a:rPr>
              <a:t>$ </a:t>
            </a:r>
            <a:r>
              <a:rPr lang="en-US" sz="1400" dirty="0" err="1">
                <a:latin typeface="+mj-lt"/>
              </a:rPr>
              <a:t>vech</a:t>
            </a:r>
            <a:r>
              <a:rPr lang="en-US" sz="1400" dirty="0">
                <a:latin typeface="+mj-lt"/>
              </a:rPr>
              <a:t>=""</a:t>
            </a:r>
          </a:p>
          <a:p>
            <a:r>
              <a:rPr lang="en-US" sz="1400" dirty="0">
                <a:latin typeface="+mj-lt"/>
              </a:rPr>
              <a:t>Try to print it's value $ echo $</a:t>
            </a:r>
            <a:r>
              <a:rPr lang="en-US" sz="1400" dirty="0" err="1">
                <a:latin typeface="+mj-lt"/>
              </a:rPr>
              <a:t>vech</a:t>
            </a:r>
            <a:r>
              <a:rPr lang="en-US" sz="1400" dirty="0">
                <a:latin typeface="+mj-lt"/>
              </a:rPr>
              <a:t> , Here nothing will be shown because variable has no value i.e. NULL variable.</a:t>
            </a:r>
          </a:p>
          <a:p>
            <a:endParaRPr lang="en-US" sz="1400" dirty="0">
              <a:latin typeface="+mj-lt"/>
            </a:endParaRPr>
          </a:p>
          <a:p>
            <a:r>
              <a:rPr lang="en-US" sz="1400" dirty="0">
                <a:latin typeface="+mj-lt"/>
              </a:rPr>
              <a:t>(5) Do not use ?,* </a:t>
            </a:r>
            <a:r>
              <a:rPr lang="en-US" sz="1400" dirty="0" err="1">
                <a:latin typeface="+mj-lt"/>
              </a:rPr>
              <a:t>etc</a:t>
            </a:r>
            <a:r>
              <a:rPr lang="en-US" sz="1400" dirty="0">
                <a:latin typeface="+mj-lt"/>
              </a:rPr>
              <a:t>, to name your variable names.</a:t>
            </a:r>
          </a:p>
          <a:p>
            <a:r>
              <a:rPr lang="en-US" sz="1400" dirty="0">
                <a:latin typeface="+mj-lt"/>
              </a:rPr>
              <a:t>How to print or access value of UDV (User defined variables)</a:t>
            </a:r>
          </a:p>
          <a:p>
            <a:r>
              <a:rPr lang="en-US" sz="1400" dirty="0">
                <a:latin typeface="+mj-lt"/>
              </a:rPr>
              <a:t>To print or access UDV use following syntax</a:t>
            </a:r>
          </a:p>
          <a:p>
            <a:r>
              <a:rPr lang="en-US" sz="1400" dirty="0">
                <a:latin typeface="+mj-lt"/>
              </a:rPr>
              <a:t>Syntax: $</a:t>
            </a:r>
            <a:r>
              <a:rPr lang="en-US" sz="1400" dirty="0" err="1">
                <a:latin typeface="+mj-lt"/>
              </a:rPr>
              <a:t>variablename</a:t>
            </a:r>
            <a:endParaRPr lang="en-US" sz="1400" dirty="0">
              <a:latin typeface="+mj-lt"/>
            </a:endParaRPr>
          </a:p>
          <a:p>
            <a:r>
              <a:rPr lang="en-US" sz="1400" dirty="0">
                <a:latin typeface="+mj-lt"/>
              </a:rPr>
              <a:t>For </a:t>
            </a:r>
            <a:r>
              <a:rPr lang="en-US" sz="1400" dirty="0" err="1">
                <a:latin typeface="+mj-lt"/>
              </a:rPr>
              <a:t>eg.</a:t>
            </a:r>
            <a:r>
              <a:rPr lang="en-US" sz="1400" dirty="0">
                <a:latin typeface="+mj-lt"/>
              </a:rPr>
              <a:t> To print contains of variable '</a:t>
            </a:r>
            <a:r>
              <a:rPr lang="en-US" sz="1400" dirty="0" err="1">
                <a:latin typeface="+mj-lt"/>
              </a:rPr>
              <a:t>vech</a:t>
            </a:r>
            <a:r>
              <a:rPr lang="en-US" sz="1400" dirty="0">
                <a:latin typeface="+mj-lt"/>
              </a:rPr>
              <a:t>'</a:t>
            </a:r>
          </a:p>
          <a:p>
            <a:r>
              <a:rPr lang="en-US" sz="1400" dirty="0">
                <a:latin typeface="+mj-lt"/>
              </a:rPr>
              <a:t>$ echo $</a:t>
            </a:r>
            <a:r>
              <a:rPr lang="en-US" sz="1400" dirty="0" err="1">
                <a:latin typeface="+mj-lt"/>
              </a:rPr>
              <a:t>vech</a:t>
            </a:r>
            <a:endParaRPr lang="en-US" sz="1400" dirty="0">
              <a:latin typeface="+mj-lt"/>
            </a:endParaRPr>
          </a:p>
          <a:p>
            <a:r>
              <a:rPr lang="en-US" sz="1400" dirty="0">
                <a:latin typeface="+mj-lt"/>
              </a:rPr>
              <a:t>It will print 'Bus' (if previously defined as </a:t>
            </a:r>
            <a:r>
              <a:rPr lang="en-US" sz="1400" dirty="0" err="1">
                <a:latin typeface="+mj-lt"/>
              </a:rPr>
              <a:t>vech</a:t>
            </a:r>
            <a:r>
              <a:rPr lang="en-US" sz="1400" dirty="0">
                <a:latin typeface="+mj-lt"/>
              </a:rPr>
              <a:t>=Bus) ,To print contains of variable 'n' $ echo $n</a:t>
            </a:r>
          </a:p>
          <a:p>
            <a:r>
              <a:rPr lang="en-US" sz="1400" dirty="0">
                <a:latin typeface="+mj-lt"/>
              </a:rPr>
              <a:t>It will print '10' (if previously defined as n=10)</a:t>
            </a:r>
          </a:p>
          <a:p>
            <a:r>
              <a:rPr lang="en-US" sz="1400" dirty="0">
                <a:latin typeface="+mj-lt"/>
              </a:rPr>
              <a:t>Caution: Do not try $ echo </a:t>
            </a:r>
            <a:r>
              <a:rPr lang="en-US" sz="1400" dirty="0" err="1">
                <a:latin typeface="+mj-lt"/>
              </a:rPr>
              <a:t>vech</a:t>
            </a:r>
            <a:r>
              <a:rPr lang="en-US" sz="1400" dirty="0">
                <a:latin typeface="+mj-lt"/>
              </a:rPr>
              <a:t> It will print </a:t>
            </a:r>
            <a:r>
              <a:rPr lang="en-US" sz="1400" dirty="0" err="1">
                <a:latin typeface="+mj-lt"/>
              </a:rPr>
              <a:t>vech</a:t>
            </a:r>
            <a:r>
              <a:rPr lang="en-US" sz="1400" dirty="0">
                <a:latin typeface="+mj-lt"/>
              </a:rPr>
              <a:t> instead its value 'Bus' and $ echo n, It will print</a:t>
            </a:r>
          </a:p>
          <a:p>
            <a:r>
              <a:rPr lang="en-US" sz="1400" dirty="0">
                <a:latin typeface="+mj-lt"/>
              </a:rPr>
              <a:t>n instead its value '10', You must use $ followed by variable name.</a:t>
            </a:r>
          </a:p>
          <a:p>
            <a:r>
              <a:rPr lang="en-US" sz="1400" dirty="0">
                <a:latin typeface="+mj-lt"/>
              </a:rPr>
              <a:t>Q.1.How to Define variable x with value 10 and print it on screen</a:t>
            </a:r>
          </a:p>
          <a:p>
            <a:r>
              <a:rPr lang="en-US" sz="1400" dirty="0">
                <a:latin typeface="+mj-lt"/>
              </a:rPr>
              <a:t>$ x=10</a:t>
            </a:r>
          </a:p>
          <a:p>
            <a:r>
              <a:rPr lang="en-US" sz="1400" dirty="0">
                <a:latin typeface="+mj-lt"/>
              </a:rPr>
              <a:t>$ echo $x</a:t>
            </a:r>
          </a:p>
        </p:txBody>
      </p:sp>
    </p:spTree>
    <p:extLst>
      <p:ext uri="{BB962C8B-B14F-4D97-AF65-F5344CB8AC3E}">
        <p14:creationId xmlns:p14="http://schemas.microsoft.com/office/powerpoint/2010/main" val="256379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3557" y="776955"/>
            <a:ext cx="10708395" cy="4247317"/>
          </a:xfrm>
          <a:prstGeom prst="rect">
            <a:avLst/>
          </a:prstGeom>
        </p:spPr>
        <p:txBody>
          <a:bodyPr wrap="square">
            <a:spAutoFit/>
          </a:bodyPr>
          <a:lstStyle/>
          <a:p>
            <a:r>
              <a:rPr lang="en-IN" b="1" dirty="0">
                <a:latin typeface="Times-Bold"/>
              </a:rPr>
              <a:t>Quotes, Quotes, and More Quotes</a:t>
            </a:r>
          </a:p>
          <a:p>
            <a:r>
              <a:rPr lang="en-US" dirty="0">
                <a:latin typeface="Times-Roman"/>
              </a:rPr>
              <a:t>Shell scripting has three different styles of quoting -- each with a different meaning:</a:t>
            </a:r>
          </a:p>
          <a:p>
            <a:r>
              <a:rPr lang="en-US" dirty="0">
                <a:latin typeface="Times-Roman"/>
              </a:rPr>
              <a:t>• unquoted strings are normally interpreted</a:t>
            </a:r>
          </a:p>
          <a:p>
            <a:r>
              <a:rPr lang="en-US" dirty="0">
                <a:latin typeface="Times-Roman"/>
              </a:rPr>
              <a:t>• "quoted strings are basically literals -- but $variables are evaluated"</a:t>
            </a:r>
          </a:p>
          <a:p>
            <a:r>
              <a:rPr lang="en-US" dirty="0">
                <a:latin typeface="Times-Roman"/>
              </a:rPr>
              <a:t>• 'quoted strings are absolutely literally interpreted'</a:t>
            </a:r>
          </a:p>
          <a:p>
            <a:r>
              <a:rPr lang="en-US" dirty="0">
                <a:latin typeface="Times-Roman"/>
              </a:rPr>
              <a:t>• `commands in quotes like this are executed, their output is then inserted as if it were</a:t>
            </a:r>
          </a:p>
          <a:p>
            <a:r>
              <a:rPr lang="en-US" dirty="0">
                <a:latin typeface="Times-Roman"/>
              </a:rPr>
              <a:t>assigned to a variable and then that variable was evaluated`</a:t>
            </a:r>
          </a:p>
          <a:p>
            <a:r>
              <a:rPr lang="en-US" dirty="0">
                <a:latin typeface="Times-Roman"/>
              </a:rPr>
              <a:t>"quotes" and 'quotes' are pretty straight-forward -- and will be constantly reinforced. But,</a:t>
            </a:r>
          </a:p>
          <a:p>
            <a:r>
              <a:rPr lang="en-US" dirty="0">
                <a:latin typeface="Times-Roman"/>
              </a:rPr>
              <a:t>Here is an example using `quotes` - commands in quotes</a:t>
            </a:r>
          </a:p>
          <a:p>
            <a:r>
              <a:rPr lang="en-US" b="1" i="1" dirty="0">
                <a:latin typeface="Times-BoldItalic"/>
              </a:rPr>
              <a:t>day=`date | cut -d" " -f1`</a:t>
            </a:r>
          </a:p>
          <a:p>
            <a:r>
              <a:rPr lang="en-US" b="1" i="1" dirty="0" err="1">
                <a:latin typeface="Times-BoldItalic"/>
              </a:rPr>
              <a:t>printf</a:t>
            </a:r>
            <a:r>
              <a:rPr lang="en-US" b="1" i="1" dirty="0">
                <a:latin typeface="Times-BoldItalic"/>
              </a:rPr>
              <a:t> "Today is %s.\n" $day</a:t>
            </a:r>
          </a:p>
          <a:p>
            <a:r>
              <a:rPr lang="en-US" dirty="0">
                <a:latin typeface="Times-Roman"/>
              </a:rPr>
              <a:t>The first expression finds the current date and uses cut (string tokenizer) to extract a specific part</a:t>
            </a:r>
          </a:p>
          <a:p>
            <a:r>
              <a:rPr lang="en-US" dirty="0">
                <a:latin typeface="Times-Roman"/>
              </a:rPr>
              <a:t>of the date. Then it assigns that to variable day. The day then is used by </a:t>
            </a:r>
            <a:r>
              <a:rPr lang="en-US" dirty="0" err="1">
                <a:latin typeface="Times-Roman"/>
              </a:rPr>
              <a:t>printf</a:t>
            </a:r>
            <a:r>
              <a:rPr lang="en-US" dirty="0">
                <a:latin typeface="Times-Roman"/>
              </a:rPr>
              <a:t> statement. You</a:t>
            </a:r>
          </a:p>
          <a:p>
            <a:r>
              <a:rPr lang="en-US" dirty="0">
                <a:latin typeface="Times-Roman"/>
              </a:rPr>
              <a:t>can read more about cut command later in this lecture. Cut comes handy in many shell scripts as</a:t>
            </a:r>
          </a:p>
          <a:p>
            <a:r>
              <a:rPr lang="en-US" dirty="0">
                <a:latin typeface="Times-Roman"/>
              </a:rPr>
              <a:t>it allows us to look at a specific token of a string.</a:t>
            </a:r>
            <a:endParaRPr lang="en-IN" dirty="0"/>
          </a:p>
        </p:txBody>
      </p:sp>
    </p:spTree>
    <p:extLst>
      <p:ext uri="{BB962C8B-B14F-4D97-AF65-F5344CB8AC3E}">
        <p14:creationId xmlns:p14="http://schemas.microsoft.com/office/powerpoint/2010/main" val="391052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959" y="303640"/>
            <a:ext cx="2828789" cy="499915"/>
          </a:xfrm>
          <a:prstGeom prst="rect">
            <a:avLst/>
          </a:prstGeom>
        </p:spPr>
      </p:pic>
      <p:sp>
        <p:nvSpPr>
          <p:cNvPr id="3" name="Rectangle 2"/>
          <p:cNvSpPr/>
          <p:nvPr/>
        </p:nvSpPr>
        <p:spPr>
          <a:xfrm>
            <a:off x="340958" y="803555"/>
            <a:ext cx="10664893" cy="3693319"/>
          </a:xfrm>
          <a:prstGeom prst="rect">
            <a:avLst/>
          </a:prstGeom>
        </p:spPr>
        <p:txBody>
          <a:bodyPr wrap="square">
            <a:spAutoFit/>
          </a:bodyPr>
          <a:lstStyle/>
          <a:p>
            <a:r>
              <a:rPr lang="en-US" dirty="0"/>
              <a:t>We can use the test to evaluate an expression. The following example will print 0 if </a:t>
            </a:r>
            <a:r>
              <a:rPr lang="en-US" dirty="0" err="1" smtClean="0"/>
              <a:t>raju</a:t>
            </a:r>
            <a:r>
              <a:rPr lang="en-US" dirty="0" smtClean="0"/>
              <a:t> </a:t>
            </a:r>
            <a:r>
              <a:rPr lang="en-US" dirty="0"/>
              <a:t>is</a:t>
            </a:r>
          </a:p>
          <a:p>
            <a:r>
              <a:rPr lang="en-US" dirty="0"/>
              <a:t>the user and 1 otherwise. It illustrates not only the test but also the use of the status variable.</a:t>
            </a:r>
          </a:p>
          <a:p>
            <a:r>
              <a:rPr lang="en-US" dirty="0"/>
              <a:t>status is automatically set to the exit value of the most recently exited program. The notation</a:t>
            </a:r>
          </a:p>
          <a:p>
            <a:r>
              <a:rPr lang="en-US" dirty="0"/>
              <a:t>$</a:t>
            </a:r>
            <a:r>
              <a:rPr lang="en-US" dirty="0" err="1"/>
              <a:t>var</a:t>
            </a:r>
            <a:r>
              <a:rPr lang="en-US" dirty="0"/>
              <a:t>, such as $test, evaluates the variable.</a:t>
            </a:r>
          </a:p>
          <a:p>
            <a:r>
              <a:rPr lang="en-US" dirty="0"/>
              <a:t>test "$LOGNAME" = </a:t>
            </a:r>
            <a:r>
              <a:rPr lang="en-US" dirty="0" err="1" smtClean="0"/>
              <a:t>raju</a:t>
            </a:r>
            <a:endParaRPr lang="en-US" dirty="0"/>
          </a:p>
          <a:p>
            <a:r>
              <a:rPr lang="en-US" dirty="0"/>
              <a:t>echo $?</a:t>
            </a:r>
          </a:p>
          <a:p>
            <a:r>
              <a:rPr lang="en-US" dirty="0"/>
              <a:t>Shell scripting languages are </a:t>
            </a:r>
            <a:r>
              <a:rPr lang="en-US" dirty="0" err="1"/>
              <a:t>typeless</a:t>
            </a:r>
            <a:r>
              <a:rPr lang="en-US" dirty="0"/>
              <a:t>. By default everything is interpreted as a string. So, when</a:t>
            </a:r>
          </a:p>
          <a:p>
            <a:r>
              <a:rPr lang="en-US" dirty="0"/>
              <a:t>using variables, we need to specify how we want them to be interpreted. So, the operators we use</a:t>
            </a:r>
          </a:p>
          <a:p>
            <a:r>
              <a:rPr lang="en-US" dirty="0"/>
              <a:t>vary with how we want the data </a:t>
            </a:r>
            <a:r>
              <a:rPr lang="en-US" dirty="0" smtClean="0"/>
              <a:t>interpreted.</a:t>
            </a:r>
          </a:p>
          <a:p>
            <a:endParaRPr lang="en-US" dirty="0" smtClean="0"/>
          </a:p>
          <a:p>
            <a:r>
              <a:rPr lang="en-US" dirty="0" smtClean="0"/>
              <a:t>Short hand for test</a:t>
            </a:r>
          </a:p>
          <a:p>
            <a:r>
              <a:rPr lang="en-IN" dirty="0"/>
              <a:t>t</a:t>
            </a:r>
            <a:r>
              <a:rPr lang="en-IN" dirty="0" smtClean="0"/>
              <a:t>he shorthand can be writte</a:t>
            </a:r>
            <a:r>
              <a:rPr lang="en-IN" dirty="0"/>
              <a:t>n</a:t>
            </a:r>
            <a:r>
              <a:rPr lang="en-IN" dirty="0" smtClean="0"/>
              <a:t> as [ expr ]</a:t>
            </a:r>
            <a:endParaRPr lang="en-IN" dirty="0"/>
          </a:p>
          <a:p>
            <a:r>
              <a:rPr lang="en-US" dirty="0" smtClean="0"/>
              <a:t>Example shown </a:t>
            </a:r>
            <a:r>
              <a:rPr lang="en-US" dirty="0"/>
              <a:t>is universally supported -- and much more reasonable to read</a:t>
            </a:r>
            <a:r>
              <a:rPr lang="en-US" dirty="0" smtClean="0"/>
              <a:t>: </a:t>
            </a:r>
            <a:r>
              <a:rPr lang="en-IN" b="1" dirty="0" smtClean="0"/>
              <a:t>[ </a:t>
            </a:r>
            <a:r>
              <a:rPr lang="en-IN" b="1" dirty="0"/>
              <a:t>-f somefile.txt ]</a:t>
            </a:r>
            <a:endParaRPr lang="en-IN" dirty="0"/>
          </a:p>
        </p:txBody>
      </p:sp>
    </p:spTree>
    <p:extLst>
      <p:ext uri="{BB962C8B-B14F-4D97-AF65-F5344CB8AC3E}">
        <p14:creationId xmlns:p14="http://schemas.microsoft.com/office/powerpoint/2010/main" val="249798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AE3716D-1549-4440-8008-1CAB0A481553}"/>
              </a:ext>
            </a:extLst>
          </p:cNvPr>
          <p:cNvSpPr/>
          <p:nvPr/>
        </p:nvSpPr>
        <p:spPr>
          <a:xfrm>
            <a:off x="494850" y="244468"/>
            <a:ext cx="11194045" cy="6924973"/>
          </a:xfrm>
          <a:prstGeom prst="rect">
            <a:avLst/>
          </a:prstGeom>
        </p:spPr>
        <p:txBody>
          <a:bodyPr wrap="square">
            <a:spAutoFit/>
          </a:bodyPr>
          <a:lstStyle/>
          <a:p>
            <a:r>
              <a:rPr lang="en-US" b="1" dirty="0">
                <a:latin typeface="+mj-lt"/>
              </a:rPr>
              <a:t>expr command</a:t>
            </a:r>
          </a:p>
          <a:p>
            <a:endParaRPr lang="en-US" sz="1400" dirty="0">
              <a:latin typeface="+mj-lt"/>
            </a:endParaRPr>
          </a:p>
          <a:p>
            <a:r>
              <a:rPr lang="en-US" sz="1600" dirty="0">
                <a:latin typeface="+mj-lt"/>
              </a:rPr>
              <a:t>How to print sum of two numbers, let's say 6 and 3?</a:t>
            </a:r>
          </a:p>
          <a:p>
            <a:r>
              <a:rPr lang="en-US" sz="1600" dirty="0">
                <a:latin typeface="+mj-lt"/>
              </a:rPr>
              <a:t>$ echo 6 + 3</a:t>
            </a:r>
          </a:p>
          <a:p>
            <a:r>
              <a:rPr lang="en-US" sz="1600" dirty="0">
                <a:latin typeface="+mj-lt"/>
              </a:rPr>
              <a:t>This will print 6 + 3, not the sum 9, To do sum or math operations in shell use expr, syntax is as follows </a:t>
            </a:r>
          </a:p>
          <a:p>
            <a:r>
              <a:rPr lang="en-US" sz="1600" dirty="0">
                <a:latin typeface="+mj-lt"/>
              </a:rPr>
              <a:t>Syntax: expr op1 operator op2</a:t>
            </a:r>
          </a:p>
          <a:p>
            <a:r>
              <a:rPr lang="en-US" sz="1600" dirty="0">
                <a:latin typeface="+mj-lt"/>
              </a:rPr>
              <a:t>Where, op1 and op2 are any Integer Number (Number without decimal point) and operator can be</a:t>
            </a:r>
          </a:p>
          <a:p>
            <a:r>
              <a:rPr lang="en-US" sz="1600" dirty="0">
                <a:latin typeface="+mj-lt"/>
              </a:rPr>
              <a:t>+ Addition</a:t>
            </a:r>
          </a:p>
          <a:p>
            <a:r>
              <a:rPr lang="en-US" sz="1600" dirty="0">
                <a:latin typeface="+mj-lt"/>
              </a:rPr>
              <a:t>- Subtraction</a:t>
            </a:r>
          </a:p>
          <a:p>
            <a:r>
              <a:rPr lang="en-US" sz="1600" dirty="0">
                <a:latin typeface="+mj-lt"/>
              </a:rPr>
              <a:t>/ Division</a:t>
            </a:r>
          </a:p>
          <a:p>
            <a:r>
              <a:rPr lang="en-US" sz="1600" dirty="0">
                <a:latin typeface="+mj-lt"/>
              </a:rPr>
              <a:t>% Modular, to find remainder For e.g. 20 / 3 = 6 , to find remainder 20 % 3 = 2, (Remember its</a:t>
            </a:r>
          </a:p>
          <a:p>
            <a:r>
              <a:rPr lang="en-US" sz="1600" dirty="0">
                <a:latin typeface="+mj-lt"/>
              </a:rPr>
              <a:t>integer calculation)</a:t>
            </a:r>
          </a:p>
          <a:p>
            <a:r>
              <a:rPr lang="en-US" sz="1600" dirty="0">
                <a:latin typeface="+mj-lt"/>
              </a:rPr>
              <a:t>\* Multiplication</a:t>
            </a:r>
          </a:p>
          <a:p>
            <a:endParaRPr lang="en-US" sz="1600" dirty="0">
              <a:latin typeface="+mj-lt"/>
            </a:endParaRPr>
          </a:p>
          <a:p>
            <a:r>
              <a:rPr lang="en-US" sz="1600" dirty="0">
                <a:latin typeface="+mj-lt"/>
              </a:rPr>
              <a:t>$ expr 6 + 3</a:t>
            </a:r>
          </a:p>
          <a:p>
            <a:r>
              <a:rPr lang="en-US" sz="1600" dirty="0">
                <a:latin typeface="+mj-lt"/>
              </a:rPr>
              <a:t>Now It will print sum as 9 , But</a:t>
            </a:r>
          </a:p>
          <a:p>
            <a:r>
              <a:rPr lang="en-US" sz="1600" dirty="0">
                <a:latin typeface="+mj-lt"/>
              </a:rPr>
              <a:t>$ expr 6+3</a:t>
            </a:r>
          </a:p>
          <a:p>
            <a:r>
              <a:rPr lang="en-US" sz="1600" dirty="0">
                <a:latin typeface="+mj-lt"/>
              </a:rPr>
              <a:t>will not work because space is required between number and operator (See Shell Arithmetic)</a:t>
            </a:r>
          </a:p>
          <a:p>
            <a:r>
              <a:rPr lang="en-US" sz="1600" dirty="0">
                <a:latin typeface="+mj-lt"/>
              </a:rPr>
              <a:t>Q.4.How to define two variable x=20, y=5 and then to print division of x and y (i.e. x/y)</a:t>
            </a:r>
          </a:p>
          <a:p>
            <a:r>
              <a:rPr lang="en-US" sz="1600" dirty="0">
                <a:latin typeface="+mj-lt"/>
              </a:rPr>
              <a:t>$x=20</a:t>
            </a:r>
          </a:p>
          <a:p>
            <a:r>
              <a:rPr lang="en-US" sz="1600" dirty="0">
                <a:latin typeface="+mj-lt"/>
              </a:rPr>
              <a:t>$ y=5</a:t>
            </a:r>
          </a:p>
          <a:p>
            <a:r>
              <a:rPr lang="en-US" sz="1600" dirty="0">
                <a:latin typeface="+mj-lt"/>
              </a:rPr>
              <a:t>$ expr x / y</a:t>
            </a:r>
          </a:p>
          <a:p>
            <a:r>
              <a:rPr lang="en-US" sz="1600" dirty="0">
                <a:latin typeface="+mj-lt"/>
              </a:rPr>
              <a:t>Q.5.Modify above and store division of x and y to variable called z</a:t>
            </a:r>
          </a:p>
          <a:p>
            <a:r>
              <a:rPr lang="en-US" sz="1600" dirty="0">
                <a:latin typeface="+mj-lt"/>
              </a:rPr>
              <a:t>$ x=20</a:t>
            </a:r>
          </a:p>
          <a:p>
            <a:r>
              <a:rPr lang="en-US" sz="1600" dirty="0">
                <a:latin typeface="+mj-lt"/>
              </a:rPr>
              <a:t>$ y=5</a:t>
            </a:r>
          </a:p>
          <a:p>
            <a:r>
              <a:rPr lang="en-US" sz="1600" dirty="0">
                <a:latin typeface="+mj-lt"/>
              </a:rPr>
              <a:t>$ z=`expr x / y`</a:t>
            </a:r>
          </a:p>
          <a:p>
            <a:r>
              <a:rPr lang="en-US" sz="1600" dirty="0">
                <a:latin typeface="+mj-lt"/>
              </a:rPr>
              <a:t>$ echo $</a:t>
            </a:r>
            <a:r>
              <a:rPr lang="en-US" sz="1600" dirty="0" smtClean="0">
                <a:latin typeface="+mj-lt"/>
              </a:rPr>
              <a:t>z Note </a:t>
            </a:r>
            <a:r>
              <a:rPr lang="en-US" sz="1600" dirty="0">
                <a:latin typeface="+mj-lt"/>
              </a:rPr>
              <a:t>: For third statement, read Shell Arithmetic.</a:t>
            </a:r>
          </a:p>
        </p:txBody>
      </p:sp>
    </p:spTree>
    <p:extLst>
      <p:ext uri="{BB962C8B-B14F-4D97-AF65-F5344CB8AC3E}">
        <p14:creationId xmlns:p14="http://schemas.microsoft.com/office/powerpoint/2010/main" val="142771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984" y="479100"/>
            <a:ext cx="3403304" cy="369332"/>
          </a:xfrm>
          <a:prstGeom prst="rect">
            <a:avLst/>
          </a:prstGeom>
        </p:spPr>
        <p:txBody>
          <a:bodyPr wrap="none">
            <a:spAutoFit/>
          </a:bodyPr>
          <a:lstStyle/>
          <a:p>
            <a:r>
              <a:rPr lang="en-US" dirty="0"/>
              <a:t>Operators for strings, </a:t>
            </a:r>
            <a:r>
              <a:rPr lang="en-US" dirty="0" err="1"/>
              <a:t>ints</a:t>
            </a:r>
            <a:r>
              <a:rPr lang="en-US" dirty="0"/>
              <a:t> and files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806858076"/>
              </p:ext>
            </p:extLst>
          </p:nvPr>
        </p:nvGraphicFramePr>
        <p:xfrm>
          <a:off x="1437090" y="1249088"/>
          <a:ext cx="7629790" cy="4846320"/>
        </p:xfrm>
        <a:graphic>
          <a:graphicData uri="http://schemas.openxmlformats.org/drawingml/2006/table">
            <a:tbl>
              <a:tblPr firstRow="1" bandRow="1">
                <a:tableStyleId>{073A0DAA-6AF3-43AB-8588-CEC1D06C72B9}</a:tableStyleId>
              </a:tblPr>
              <a:tblGrid>
                <a:gridCol w="1089970"/>
                <a:gridCol w="1089970"/>
                <a:gridCol w="1089970"/>
                <a:gridCol w="1089970"/>
                <a:gridCol w="1089970"/>
                <a:gridCol w="1089970"/>
                <a:gridCol w="1089970"/>
              </a:tblGrid>
              <a:tr h="0">
                <a:tc>
                  <a:txBody>
                    <a:bodyPr/>
                    <a:lstStyle/>
                    <a:p>
                      <a:r>
                        <a:rPr lang="en-IN" dirty="0" smtClean="0"/>
                        <a:t>Type</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IN" dirty="0" smtClean="0"/>
                        <a:t>Strings</a:t>
                      </a:r>
                      <a:endParaRPr lang="en-IN" dirty="0"/>
                    </a:p>
                  </a:txBody>
                  <a:tcPr/>
                </a:tc>
                <a:tc>
                  <a:txBody>
                    <a:bodyPr/>
                    <a:lstStyle/>
                    <a:p>
                      <a:r>
                        <a:rPr lang="en-IN" sz="1800" b="0" i="0" u="none" strike="noStrike" kern="1200" baseline="0" dirty="0" smtClean="0">
                          <a:solidFill>
                            <a:schemeClr val="dk1"/>
                          </a:solidFill>
                          <a:latin typeface="+mn-lt"/>
                          <a:ea typeface="+mn-ea"/>
                          <a:cs typeface="+mn-cs"/>
                        </a:rPr>
                        <a:t>x = y,</a:t>
                      </a:r>
                    </a:p>
                    <a:p>
                      <a:r>
                        <a:rPr lang="en-IN" sz="1800" b="0" i="0" u="none" strike="noStrike" kern="1200" baseline="0" dirty="0" smtClean="0">
                          <a:solidFill>
                            <a:schemeClr val="dk1"/>
                          </a:solidFill>
                          <a:latin typeface="+mn-lt"/>
                          <a:ea typeface="+mn-ea"/>
                          <a:cs typeface="+mn-cs"/>
                        </a:rPr>
                        <a:t>comparison:</a:t>
                      </a:r>
                    </a:p>
                    <a:p>
                      <a:r>
                        <a:rPr lang="en-IN" sz="1800" b="0" i="0" u="none" strike="noStrike" kern="1200" baseline="0" dirty="0" smtClean="0">
                          <a:solidFill>
                            <a:schemeClr val="dk1"/>
                          </a:solidFill>
                          <a:latin typeface="+mn-lt"/>
                          <a:ea typeface="+mn-ea"/>
                          <a:cs typeface="+mn-cs"/>
                        </a:rPr>
                        <a:t>equal</a:t>
                      </a:r>
                      <a:endParaRPr lang="en-IN" dirty="0"/>
                    </a:p>
                  </a:txBody>
                  <a:tcPr/>
                </a:tc>
                <a:tc>
                  <a:txBody>
                    <a:bodyPr/>
                    <a:lstStyle/>
                    <a:p>
                      <a:r>
                        <a:rPr lang="en-IN" sz="1800" b="0" i="0" u="none" strike="noStrike" kern="1200" baseline="0" dirty="0" smtClean="0">
                          <a:solidFill>
                            <a:schemeClr val="dk1"/>
                          </a:solidFill>
                          <a:latin typeface="+mn-lt"/>
                          <a:ea typeface="+mn-ea"/>
                          <a:cs typeface="+mn-cs"/>
                        </a:rPr>
                        <a:t>x != y,</a:t>
                      </a:r>
                    </a:p>
                    <a:p>
                      <a:r>
                        <a:rPr lang="en-IN" sz="1800" b="0" i="0" u="none" strike="noStrike" kern="1200" baseline="0" dirty="0" smtClean="0">
                          <a:solidFill>
                            <a:schemeClr val="dk1"/>
                          </a:solidFill>
                          <a:latin typeface="+mn-lt"/>
                          <a:ea typeface="+mn-ea"/>
                          <a:cs typeface="+mn-cs"/>
                        </a:rPr>
                        <a:t>comparison: not</a:t>
                      </a:r>
                    </a:p>
                    <a:p>
                      <a:r>
                        <a:rPr lang="en-IN" sz="1800" b="0" i="0" u="none" strike="noStrike" kern="1200" baseline="0" dirty="0" smtClean="0">
                          <a:solidFill>
                            <a:schemeClr val="dk1"/>
                          </a:solidFill>
                          <a:latin typeface="+mn-lt"/>
                          <a:ea typeface="+mn-ea"/>
                          <a:cs typeface="+mn-cs"/>
                        </a:rPr>
                        <a:t>equal</a:t>
                      </a:r>
                      <a:endParaRPr lang="en-IN" dirty="0"/>
                    </a:p>
                  </a:txBody>
                  <a:tcPr/>
                </a:tc>
                <a:tc>
                  <a:txBody>
                    <a:bodyPr/>
                    <a:lstStyle/>
                    <a:p>
                      <a:r>
                        <a:rPr lang="en-IN" sz="1800" b="0" i="0" u="none" strike="noStrike" kern="1200" baseline="0" dirty="0" smtClean="0">
                          <a:solidFill>
                            <a:schemeClr val="dk1"/>
                          </a:solidFill>
                          <a:latin typeface="+mn-lt"/>
                          <a:ea typeface="+mn-ea"/>
                          <a:cs typeface="+mn-cs"/>
                        </a:rPr>
                        <a:t>x, not null/not</a:t>
                      </a:r>
                    </a:p>
                    <a:p>
                      <a:r>
                        <a:rPr lang="en-IN" sz="1800" b="0" i="0" u="none" strike="noStrike" kern="1200" baseline="0" dirty="0" smtClean="0">
                          <a:solidFill>
                            <a:schemeClr val="dk1"/>
                          </a:solidFill>
                          <a:latin typeface="+mn-lt"/>
                          <a:ea typeface="+mn-ea"/>
                          <a:cs typeface="+mn-cs"/>
                        </a:rPr>
                        <a:t>0 length</a:t>
                      </a:r>
                      <a:endParaRPr lang="en-IN" dirty="0"/>
                    </a:p>
                  </a:txBody>
                  <a:tcPr/>
                </a:tc>
                <a:tc>
                  <a:txBody>
                    <a:bodyPr/>
                    <a:lstStyle/>
                    <a:p>
                      <a:r>
                        <a:rPr lang="en-IN" sz="1800" b="0" i="0" u="none" strike="noStrike" kern="1200" baseline="0" dirty="0" smtClean="0">
                          <a:solidFill>
                            <a:schemeClr val="dk1"/>
                          </a:solidFill>
                          <a:latin typeface="+mn-lt"/>
                          <a:ea typeface="+mn-ea"/>
                          <a:cs typeface="+mn-cs"/>
                        </a:rPr>
                        <a:t>-n x, is null</a:t>
                      </a:r>
                      <a:endParaRPr lang="en-IN" dirty="0"/>
                    </a:p>
                  </a:txBody>
                  <a:tcPr/>
                </a:tc>
                <a:tc>
                  <a:txBody>
                    <a:bodyPr/>
                    <a:lstStyle/>
                    <a:p>
                      <a:endParaRPr lang="en-IN" dirty="0"/>
                    </a:p>
                  </a:txBody>
                  <a:tcPr/>
                </a:tc>
                <a:tc>
                  <a:txBody>
                    <a:bodyPr/>
                    <a:lstStyle/>
                    <a:p>
                      <a:endParaRPr lang="en-IN" dirty="0"/>
                    </a:p>
                  </a:txBody>
                  <a:tcPr/>
                </a:tc>
              </a:tr>
              <a:tr h="370840">
                <a:tc>
                  <a:txBody>
                    <a:bodyPr/>
                    <a:lstStyle/>
                    <a:p>
                      <a:r>
                        <a:rPr lang="en-IN" dirty="0" smtClean="0"/>
                        <a:t>Integer</a:t>
                      </a:r>
                      <a:endParaRPr lang="en-IN" dirty="0"/>
                    </a:p>
                  </a:txBody>
                  <a:tcPr/>
                </a:tc>
                <a:tc>
                  <a:txBody>
                    <a:bodyPr/>
                    <a:lstStyle/>
                    <a:p>
                      <a:r>
                        <a:rPr lang="en-IN" sz="1800" b="0" i="0" u="none" strike="noStrike" kern="1200" baseline="0" dirty="0" smtClean="0">
                          <a:solidFill>
                            <a:schemeClr val="dk1"/>
                          </a:solidFill>
                          <a:latin typeface="+mn-lt"/>
                          <a:ea typeface="+mn-ea"/>
                          <a:cs typeface="+mn-cs"/>
                        </a:rPr>
                        <a:t>x -</a:t>
                      </a:r>
                      <a:r>
                        <a:rPr lang="en-IN" sz="1800" b="0" i="0" u="none" strike="noStrike" kern="1200" baseline="0" dirty="0" err="1" smtClean="0">
                          <a:solidFill>
                            <a:schemeClr val="dk1"/>
                          </a:solidFill>
                          <a:latin typeface="+mn-lt"/>
                          <a:ea typeface="+mn-ea"/>
                          <a:cs typeface="+mn-cs"/>
                        </a:rPr>
                        <a:t>eq</a:t>
                      </a:r>
                      <a:r>
                        <a:rPr lang="en-IN" sz="1800" b="0" i="0" u="none" strike="noStrike" kern="1200" baseline="0" dirty="0" smtClean="0">
                          <a:solidFill>
                            <a:schemeClr val="dk1"/>
                          </a:solidFill>
                          <a:latin typeface="+mn-lt"/>
                          <a:ea typeface="+mn-ea"/>
                          <a:cs typeface="+mn-cs"/>
                        </a:rPr>
                        <a:t> y, equal</a:t>
                      </a:r>
                      <a:endParaRPr lang="en-IN" dirty="0"/>
                    </a:p>
                  </a:txBody>
                  <a:tcPr/>
                </a:tc>
                <a:tc>
                  <a:txBody>
                    <a:bodyPr/>
                    <a:lstStyle/>
                    <a:p>
                      <a:r>
                        <a:rPr lang="en-US" sz="1800" b="0" i="0" u="none" strike="noStrike" kern="1200" baseline="0" dirty="0" smtClean="0">
                          <a:solidFill>
                            <a:schemeClr val="dk1"/>
                          </a:solidFill>
                          <a:latin typeface="+mn-lt"/>
                          <a:ea typeface="+mn-ea"/>
                          <a:cs typeface="+mn-cs"/>
                        </a:rPr>
                        <a:t>x -</a:t>
                      </a:r>
                      <a:r>
                        <a:rPr lang="en-US" sz="1800" b="0" i="0" u="none" strike="noStrike" kern="1200" baseline="0" dirty="0" err="1" smtClean="0">
                          <a:solidFill>
                            <a:schemeClr val="dk1"/>
                          </a:solidFill>
                          <a:latin typeface="+mn-lt"/>
                          <a:ea typeface="+mn-ea"/>
                          <a:cs typeface="+mn-cs"/>
                        </a:rPr>
                        <a:t>ge</a:t>
                      </a:r>
                      <a:r>
                        <a:rPr lang="en-US" sz="1800" b="0" i="0" u="none" strike="noStrike" kern="1200" baseline="0" dirty="0" smtClean="0">
                          <a:solidFill>
                            <a:schemeClr val="dk1"/>
                          </a:solidFill>
                          <a:latin typeface="+mn-lt"/>
                          <a:ea typeface="+mn-ea"/>
                          <a:cs typeface="+mn-cs"/>
                        </a:rPr>
                        <a:t> y, greater or</a:t>
                      </a:r>
                    </a:p>
                    <a:p>
                      <a:r>
                        <a:rPr lang="en-IN" sz="1800" b="0" i="0" u="none" strike="noStrike" kern="1200" baseline="0" dirty="0" smtClean="0">
                          <a:solidFill>
                            <a:schemeClr val="dk1"/>
                          </a:solidFill>
                          <a:latin typeface="+mn-lt"/>
                          <a:ea typeface="+mn-ea"/>
                          <a:cs typeface="+mn-cs"/>
                        </a:rPr>
                        <a:t>equal</a:t>
                      </a:r>
                      <a:endParaRPr lang="en-IN" dirty="0"/>
                    </a:p>
                  </a:txBody>
                  <a:tcPr/>
                </a:tc>
                <a:tc>
                  <a:txBody>
                    <a:bodyPr/>
                    <a:lstStyle/>
                    <a:p>
                      <a:r>
                        <a:rPr lang="en-IN" sz="1800" b="0" i="0" u="none" strike="noStrike" kern="1200" baseline="0" dirty="0" smtClean="0">
                          <a:solidFill>
                            <a:schemeClr val="dk1"/>
                          </a:solidFill>
                          <a:latin typeface="+mn-lt"/>
                          <a:ea typeface="+mn-ea"/>
                          <a:cs typeface="+mn-cs"/>
                        </a:rPr>
                        <a:t>x -le y, lesser</a:t>
                      </a:r>
                    </a:p>
                    <a:p>
                      <a:r>
                        <a:rPr lang="en-IN" sz="1800" b="0" i="0" u="none" strike="noStrike" kern="1200" baseline="0" dirty="0" smtClean="0">
                          <a:solidFill>
                            <a:schemeClr val="dk1"/>
                          </a:solidFill>
                          <a:latin typeface="+mn-lt"/>
                          <a:ea typeface="+mn-ea"/>
                          <a:cs typeface="+mn-cs"/>
                        </a:rPr>
                        <a:t>or equal</a:t>
                      </a:r>
                      <a:endParaRPr lang="en-IN" dirty="0"/>
                    </a:p>
                  </a:txBody>
                  <a:tcPr/>
                </a:tc>
                <a:tc>
                  <a:txBody>
                    <a:bodyPr/>
                    <a:lstStyle/>
                    <a:p>
                      <a:r>
                        <a:rPr lang="en-IN" sz="1800" b="0" i="0" u="none" strike="noStrike" kern="1200" baseline="0" dirty="0" smtClean="0">
                          <a:solidFill>
                            <a:schemeClr val="dk1"/>
                          </a:solidFill>
                          <a:latin typeface="+mn-lt"/>
                          <a:ea typeface="+mn-ea"/>
                          <a:cs typeface="+mn-cs"/>
                        </a:rPr>
                        <a:t>x -</a:t>
                      </a:r>
                      <a:r>
                        <a:rPr lang="en-IN" sz="1800" b="0" i="0" u="none" strike="noStrike" kern="1200" baseline="0" dirty="0" err="1" smtClean="0">
                          <a:solidFill>
                            <a:schemeClr val="dk1"/>
                          </a:solidFill>
                          <a:latin typeface="+mn-lt"/>
                          <a:ea typeface="+mn-ea"/>
                          <a:cs typeface="+mn-cs"/>
                        </a:rPr>
                        <a:t>gt</a:t>
                      </a:r>
                      <a:r>
                        <a:rPr lang="en-IN" sz="1800" b="0" i="0" u="none" strike="noStrike" kern="1200" baseline="0" dirty="0" smtClean="0">
                          <a:solidFill>
                            <a:schemeClr val="dk1"/>
                          </a:solidFill>
                          <a:latin typeface="+mn-lt"/>
                          <a:ea typeface="+mn-ea"/>
                          <a:cs typeface="+mn-cs"/>
                        </a:rPr>
                        <a:t> y, strictly</a:t>
                      </a:r>
                    </a:p>
                    <a:p>
                      <a:r>
                        <a:rPr lang="en-IN" sz="1800" b="0" i="0" u="none" strike="noStrike" kern="1200" baseline="0" dirty="0" smtClean="0">
                          <a:solidFill>
                            <a:schemeClr val="dk1"/>
                          </a:solidFill>
                          <a:latin typeface="+mn-lt"/>
                          <a:ea typeface="+mn-ea"/>
                          <a:cs typeface="+mn-cs"/>
                        </a:rPr>
                        <a:t>greater</a:t>
                      </a:r>
                      <a:endParaRPr lang="en-IN" dirty="0"/>
                    </a:p>
                  </a:txBody>
                  <a:tcPr/>
                </a:tc>
                <a:tc>
                  <a:txBody>
                    <a:bodyPr/>
                    <a:lstStyle/>
                    <a:p>
                      <a:r>
                        <a:rPr lang="en-IN" sz="1800" b="0" i="0" u="none" strike="noStrike" kern="1200" baseline="0" dirty="0" smtClean="0">
                          <a:solidFill>
                            <a:schemeClr val="dk1"/>
                          </a:solidFill>
                          <a:latin typeface="+mn-lt"/>
                          <a:ea typeface="+mn-ea"/>
                          <a:cs typeface="+mn-cs"/>
                        </a:rPr>
                        <a:t>x -</a:t>
                      </a:r>
                      <a:r>
                        <a:rPr lang="en-IN" sz="1800" b="0" i="0" u="none" strike="noStrike" kern="1200" baseline="0" dirty="0" err="1" smtClean="0">
                          <a:solidFill>
                            <a:schemeClr val="dk1"/>
                          </a:solidFill>
                          <a:latin typeface="+mn-lt"/>
                          <a:ea typeface="+mn-ea"/>
                          <a:cs typeface="+mn-cs"/>
                        </a:rPr>
                        <a:t>lt</a:t>
                      </a:r>
                      <a:r>
                        <a:rPr lang="en-IN" sz="1800" b="0" i="0" u="none" strike="noStrike" kern="1200" baseline="0" dirty="0" smtClean="0">
                          <a:solidFill>
                            <a:schemeClr val="dk1"/>
                          </a:solidFill>
                          <a:latin typeface="+mn-lt"/>
                          <a:ea typeface="+mn-ea"/>
                          <a:cs typeface="+mn-cs"/>
                        </a:rPr>
                        <a:t> y, strictly</a:t>
                      </a:r>
                    </a:p>
                    <a:p>
                      <a:r>
                        <a:rPr lang="en-IN" sz="1800" b="0" i="0" u="none" strike="noStrike" kern="1200" baseline="0" dirty="0" smtClean="0">
                          <a:solidFill>
                            <a:schemeClr val="dk1"/>
                          </a:solidFill>
                          <a:latin typeface="+mn-lt"/>
                          <a:ea typeface="+mn-ea"/>
                          <a:cs typeface="+mn-cs"/>
                        </a:rPr>
                        <a:t>Less than</a:t>
                      </a:r>
                      <a:endParaRPr lang="en-IN" dirty="0"/>
                    </a:p>
                  </a:txBody>
                  <a:tcPr/>
                </a:tc>
                <a:tc>
                  <a:txBody>
                    <a:bodyPr/>
                    <a:lstStyle/>
                    <a:p>
                      <a:r>
                        <a:rPr lang="en-IN" sz="1800" b="0" i="0" u="none" strike="noStrike" kern="1200" baseline="0" dirty="0" smtClean="0">
                          <a:solidFill>
                            <a:schemeClr val="dk1"/>
                          </a:solidFill>
                          <a:latin typeface="+mn-lt"/>
                          <a:ea typeface="+mn-ea"/>
                          <a:cs typeface="+mn-cs"/>
                        </a:rPr>
                        <a:t>x -ne y,</a:t>
                      </a:r>
                    </a:p>
                    <a:p>
                      <a:r>
                        <a:rPr lang="en-IN" sz="1800" b="0" i="0" u="none" strike="noStrike" kern="1200" baseline="0" dirty="0" smtClean="0">
                          <a:solidFill>
                            <a:schemeClr val="dk1"/>
                          </a:solidFill>
                          <a:latin typeface="+mn-lt"/>
                          <a:ea typeface="+mn-ea"/>
                          <a:cs typeface="+mn-cs"/>
                        </a:rPr>
                        <a:t>not</a:t>
                      </a:r>
                    </a:p>
                    <a:p>
                      <a:r>
                        <a:rPr lang="en-IN" sz="1800" b="0" i="0" u="none" strike="noStrike" kern="1200" baseline="0" dirty="0" smtClean="0">
                          <a:solidFill>
                            <a:schemeClr val="dk1"/>
                          </a:solidFill>
                          <a:latin typeface="+mn-lt"/>
                          <a:ea typeface="+mn-ea"/>
                          <a:cs typeface="+mn-cs"/>
                        </a:rPr>
                        <a:t>equal</a:t>
                      </a:r>
                      <a:endParaRPr lang="en-IN" dirty="0"/>
                    </a:p>
                  </a:txBody>
                  <a:tcPr/>
                </a:tc>
              </a:tr>
              <a:tr h="370840">
                <a:tc>
                  <a:txBody>
                    <a:bodyPr/>
                    <a:lstStyle/>
                    <a:p>
                      <a:r>
                        <a:rPr lang="en-IN" dirty="0" smtClean="0"/>
                        <a:t>Files</a:t>
                      </a:r>
                      <a:endParaRPr lang="en-IN" dirty="0"/>
                    </a:p>
                  </a:txBody>
                  <a:tcPr/>
                </a:tc>
                <a:tc>
                  <a:txBody>
                    <a:bodyPr/>
                    <a:lstStyle/>
                    <a:p>
                      <a:r>
                        <a:rPr lang="en-US" sz="1800" b="0" i="0" u="none" strike="noStrike" kern="1200" baseline="0" dirty="0" smtClean="0">
                          <a:solidFill>
                            <a:schemeClr val="dk1"/>
                          </a:solidFill>
                          <a:latin typeface="+mn-lt"/>
                          <a:ea typeface="+mn-ea"/>
                          <a:cs typeface="+mn-cs"/>
                        </a:rPr>
                        <a:t>-f x, is a regular</a:t>
                      </a:r>
                    </a:p>
                    <a:p>
                      <a:r>
                        <a:rPr lang="en-IN" sz="1800" b="0" i="0" u="none" strike="noStrike" kern="1200" baseline="0" dirty="0" smtClean="0">
                          <a:solidFill>
                            <a:schemeClr val="dk1"/>
                          </a:solidFill>
                          <a:latin typeface="+mn-lt"/>
                          <a:ea typeface="+mn-ea"/>
                          <a:cs typeface="+mn-cs"/>
                        </a:rPr>
                        <a:t>file</a:t>
                      </a:r>
                      <a:endParaRPr lang="en-IN" dirty="0"/>
                    </a:p>
                  </a:txBody>
                  <a:tcPr/>
                </a:tc>
                <a:tc>
                  <a:txBody>
                    <a:bodyPr/>
                    <a:lstStyle/>
                    <a:p>
                      <a:r>
                        <a:rPr lang="en-US" sz="1800" b="0" i="0" u="none" strike="noStrike" kern="1200" baseline="0" dirty="0" smtClean="0">
                          <a:solidFill>
                            <a:schemeClr val="dk1"/>
                          </a:solidFill>
                          <a:latin typeface="+mn-lt"/>
                          <a:ea typeface="+mn-ea"/>
                          <a:cs typeface="+mn-cs"/>
                        </a:rPr>
                        <a:t>-d x, is a directory</a:t>
                      </a:r>
                      <a:endParaRPr lang="en-IN" dirty="0"/>
                    </a:p>
                  </a:txBody>
                  <a:tcPr/>
                </a:tc>
                <a:tc>
                  <a:txBody>
                    <a:bodyPr/>
                    <a:lstStyle/>
                    <a:p>
                      <a:r>
                        <a:rPr lang="en-IN" sz="1800" b="0" i="0" u="none" strike="noStrike" kern="1200" baseline="0" dirty="0" smtClean="0">
                          <a:solidFill>
                            <a:schemeClr val="dk1"/>
                          </a:solidFill>
                          <a:latin typeface="+mn-lt"/>
                          <a:ea typeface="+mn-ea"/>
                          <a:cs typeface="+mn-cs"/>
                        </a:rPr>
                        <a:t>-r x, is readable</a:t>
                      </a:r>
                    </a:p>
                    <a:p>
                      <a:r>
                        <a:rPr lang="en-IN" sz="1800" b="0" i="0" u="none" strike="noStrike" kern="1200" baseline="0" dirty="0" smtClean="0">
                          <a:solidFill>
                            <a:schemeClr val="dk1"/>
                          </a:solidFill>
                          <a:latin typeface="+mn-lt"/>
                          <a:ea typeface="+mn-ea"/>
                          <a:cs typeface="+mn-cs"/>
                        </a:rPr>
                        <a:t>by this script</a:t>
                      </a:r>
                      <a:endParaRPr lang="en-IN" dirty="0"/>
                    </a:p>
                  </a:txBody>
                  <a:tcPr/>
                </a:tc>
                <a:tc>
                  <a:txBody>
                    <a:bodyPr/>
                    <a:lstStyle/>
                    <a:p>
                      <a:r>
                        <a:rPr lang="en-IN" sz="1800" b="0" i="0" u="none" strike="noStrike" kern="1200" baseline="0" dirty="0" smtClean="0">
                          <a:solidFill>
                            <a:schemeClr val="dk1"/>
                          </a:solidFill>
                          <a:latin typeface="+mn-lt"/>
                          <a:ea typeface="+mn-ea"/>
                          <a:cs typeface="+mn-cs"/>
                        </a:rPr>
                        <a:t>-w x, is</a:t>
                      </a:r>
                    </a:p>
                    <a:p>
                      <a:r>
                        <a:rPr lang="en-IN" sz="1800" b="0" i="0" u="none" strike="noStrike" kern="1200" baseline="0" dirty="0" smtClean="0">
                          <a:solidFill>
                            <a:schemeClr val="dk1"/>
                          </a:solidFill>
                          <a:latin typeface="+mn-lt"/>
                          <a:ea typeface="+mn-ea"/>
                          <a:cs typeface="+mn-cs"/>
                        </a:rPr>
                        <a:t>writeable by</a:t>
                      </a:r>
                    </a:p>
                    <a:p>
                      <a:r>
                        <a:rPr lang="en-IN" sz="1800" b="0" i="0" u="none" strike="noStrike" kern="1200" baseline="0" dirty="0" smtClean="0">
                          <a:solidFill>
                            <a:schemeClr val="dk1"/>
                          </a:solidFill>
                          <a:latin typeface="+mn-lt"/>
                          <a:ea typeface="+mn-ea"/>
                          <a:cs typeface="+mn-cs"/>
                        </a:rPr>
                        <a:t>this script</a:t>
                      </a:r>
                      <a:endParaRPr lang="en-IN" dirty="0"/>
                    </a:p>
                  </a:txBody>
                  <a:tcPr/>
                </a:tc>
                <a:tc>
                  <a:txBody>
                    <a:bodyPr/>
                    <a:lstStyle/>
                    <a:p>
                      <a:r>
                        <a:rPr lang="en-IN" sz="1800" b="0" i="0" u="none" strike="noStrike" kern="1200" baseline="0" dirty="0" smtClean="0">
                          <a:solidFill>
                            <a:schemeClr val="dk1"/>
                          </a:solidFill>
                          <a:latin typeface="+mn-lt"/>
                          <a:ea typeface="+mn-ea"/>
                          <a:cs typeface="+mn-cs"/>
                        </a:rPr>
                        <a:t>-x </a:t>
                      </a:r>
                      <a:r>
                        <a:rPr lang="en-IN" sz="1800" b="0" i="0" u="none" strike="noStrike" kern="1200" baseline="0" dirty="0" err="1" smtClean="0">
                          <a:solidFill>
                            <a:schemeClr val="dk1"/>
                          </a:solidFill>
                          <a:latin typeface="+mn-lt"/>
                          <a:ea typeface="+mn-ea"/>
                          <a:cs typeface="+mn-cs"/>
                        </a:rPr>
                        <a:t>x</a:t>
                      </a:r>
                      <a:r>
                        <a:rPr lang="en-IN" sz="1800" b="0" i="0" u="none" strike="noStrike" kern="1200" baseline="0" dirty="0" smtClean="0">
                          <a:solidFill>
                            <a:schemeClr val="dk1"/>
                          </a:solidFill>
                          <a:latin typeface="+mn-lt"/>
                          <a:ea typeface="+mn-ea"/>
                          <a:cs typeface="+mn-cs"/>
                        </a:rPr>
                        <a:t>, is</a:t>
                      </a:r>
                    </a:p>
                    <a:p>
                      <a:r>
                        <a:rPr lang="en-IN" sz="1800" b="0" i="0" u="none" strike="noStrike" kern="1200" baseline="0" dirty="0" err="1" smtClean="0">
                          <a:solidFill>
                            <a:schemeClr val="dk1"/>
                          </a:solidFill>
                          <a:latin typeface="+mn-lt"/>
                          <a:ea typeface="+mn-ea"/>
                          <a:cs typeface="+mn-cs"/>
                        </a:rPr>
                        <a:t>executible</a:t>
                      </a:r>
                      <a:r>
                        <a:rPr lang="en-IN" sz="1800" b="0" i="0" u="none" strike="noStrike" kern="1200" baseline="0" dirty="0" smtClean="0">
                          <a:solidFill>
                            <a:schemeClr val="dk1"/>
                          </a:solidFill>
                          <a:latin typeface="+mn-lt"/>
                          <a:ea typeface="+mn-ea"/>
                          <a:cs typeface="+mn-cs"/>
                        </a:rPr>
                        <a:t> by</a:t>
                      </a:r>
                    </a:p>
                    <a:p>
                      <a:r>
                        <a:rPr lang="en-IN" sz="1800" b="0" i="0" u="none" strike="noStrike" kern="1200" baseline="0" dirty="0" smtClean="0">
                          <a:solidFill>
                            <a:schemeClr val="dk1"/>
                          </a:solidFill>
                          <a:latin typeface="+mn-lt"/>
                          <a:ea typeface="+mn-ea"/>
                          <a:cs typeface="+mn-cs"/>
                        </a:rPr>
                        <a:t>this script</a:t>
                      </a:r>
                      <a:endParaRPr lang="en-IN" dirty="0"/>
                    </a:p>
                  </a:txBody>
                  <a:tcPr/>
                </a:tc>
                <a:tc>
                  <a:txBody>
                    <a:bodyPr/>
                    <a:lstStyle/>
                    <a:p>
                      <a:endParaRPr lang="en-IN"/>
                    </a:p>
                  </a:txBody>
                  <a:tcPr/>
                </a:tc>
              </a:tr>
              <a:tr h="370840">
                <a:tc>
                  <a:txBody>
                    <a:bodyPr/>
                    <a:lstStyle/>
                    <a:p>
                      <a:r>
                        <a:rPr lang="en-IN" dirty="0" smtClean="0"/>
                        <a:t>Logical</a:t>
                      </a:r>
                      <a:endParaRPr lang="en-IN" dirty="0"/>
                    </a:p>
                  </a:txBody>
                  <a:tcPr/>
                </a:tc>
                <a:tc gridSpan="3">
                  <a:txBody>
                    <a:bodyPr/>
                    <a:lstStyle/>
                    <a:p>
                      <a:r>
                        <a:rPr lang="en-US" sz="1800" b="0" i="0" u="none" strike="noStrike" kern="1200" baseline="0" dirty="0" smtClean="0">
                          <a:solidFill>
                            <a:schemeClr val="dk1"/>
                          </a:solidFill>
                          <a:latin typeface="+mn-lt"/>
                          <a:ea typeface="+mn-ea"/>
                          <a:cs typeface="+mn-cs"/>
                        </a:rPr>
                        <a:t>-a y, logical and, like &amp;&amp; in C (0 is true, though</a:t>
                      </a:r>
                      <a:endParaRPr lang="en-IN" dirty="0"/>
                    </a:p>
                  </a:txBody>
                  <a:tcPr/>
                </a:tc>
                <a:tc hMerge="1">
                  <a:txBody>
                    <a:bodyPr/>
                    <a:lstStyle/>
                    <a:p>
                      <a:endParaRPr lang="en-IN" dirty="0"/>
                    </a:p>
                  </a:txBody>
                  <a:tcPr/>
                </a:tc>
                <a:tc hMerge="1">
                  <a:txBody>
                    <a:bodyPr/>
                    <a:lstStyle/>
                    <a:p>
                      <a:endParaRPr lang="en-IN" dirty="0"/>
                    </a:p>
                  </a:txBody>
                  <a:tcPr/>
                </a:tc>
                <a:tc gridSpan="3">
                  <a:txBody>
                    <a:bodyPr/>
                    <a:lstStyle/>
                    <a:p>
                      <a:r>
                        <a:rPr lang="en-US" sz="1800" b="0" i="0" u="none" strike="noStrike" kern="1200" baseline="0" dirty="0" smtClean="0">
                          <a:solidFill>
                            <a:schemeClr val="dk1"/>
                          </a:solidFill>
                          <a:latin typeface="+mn-lt"/>
                          <a:ea typeface="+mn-ea"/>
                          <a:cs typeface="+mn-cs"/>
                        </a:rPr>
                        <a:t>x -o y, logical or, like &amp;&amp; in C (0 is true,</a:t>
                      </a:r>
                    </a:p>
                    <a:p>
                      <a:r>
                        <a:rPr lang="en-IN" sz="1800" b="0" i="0" u="none" strike="noStrike" kern="1200" baseline="0" dirty="0" smtClean="0">
                          <a:solidFill>
                            <a:schemeClr val="dk1"/>
                          </a:solidFill>
                          <a:latin typeface="+mn-lt"/>
                          <a:ea typeface="+mn-ea"/>
                          <a:cs typeface="+mn-cs"/>
                        </a:rPr>
                        <a:t>though)</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164827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4404</Words>
  <Application>Microsoft Office PowerPoint</Application>
  <PresentationFormat>Widescreen</PresentationFormat>
  <Paragraphs>793</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 Unicode MS</vt:lpstr>
      <vt:lpstr>Arial</vt:lpstr>
      <vt:lpstr>Calibri</vt:lpstr>
      <vt:lpstr>Calibri Light</vt:lpstr>
      <vt:lpstr>Times New Roman</vt:lpstr>
      <vt:lpstr>Times-Bold</vt:lpstr>
      <vt:lpstr>Times-BoldItalic</vt:lpstr>
      <vt:lpstr>Times-Roman</vt:lpstr>
      <vt:lpstr>Wingdings</vt:lpstr>
      <vt:lpstr>Office Theme</vt:lpstr>
      <vt:lpstr>Shell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bhaskar gopal</dc:creator>
  <cp:lastModifiedBy>bakku</cp:lastModifiedBy>
  <cp:revision>112</cp:revision>
  <dcterms:created xsi:type="dcterms:W3CDTF">2020-05-08T05:24:43Z</dcterms:created>
  <dcterms:modified xsi:type="dcterms:W3CDTF">2021-07-03T05:36:21Z</dcterms:modified>
</cp:coreProperties>
</file>