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5143500" cx="9144000"/>
  <p:notesSz cx="6858000" cy="9144000"/>
  <p:embeddedFontLst>
    <p:embeddedFont>
      <p:font typeface="Playfair Display"/>
      <p:regular r:id="rId63"/>
      <p:bold r:id="rId64"/>
      <p:italic r:id="rId65"/>
      <p:boldItalic r:id="rId66"/>
    </p:embeddedFont>
    <p:embeddedFont>
      <p:font typeface="Lat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Lato-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PlayfairDisplay-bold.fntdata"/><Relationship Id="rId63" Type="http://schemas.openxmlformats.org/officeDocument/2006/relationships/font" Target="fonts/PlayfairDisplay-regular.fntdata"/><Relationship Id="rId22" Type="http://schemas.openxmlformats.org/officeDocument/2006/relationships/slide" Target="slides/slide18.xml"/><Relationship Id="rId66" Type="http://schemas.openxmlformats.org/officeDocument/2006/relationships/font" Target="fonts/PlayfairDisplay-boldItalic.fntdata"/><Relationship Id="rId21" Type="http://schemas.openxmlformats.org/officeDocument/2006/relationships/slide" Target="slides/slide17.xml"/><Relationship Id="rId65" Type="http://schemas.openxmlformats.org/officeDocument/2006/relationships/font" Target="fonts/PlayfairDisplay-italic.fntdata"/><Relationship Id="rId24" Type="http://schemas.openxmlformats.org/officeDocument/2006/relationships/slide" Target="slides/slide20.xml"/><Relationship Id="rId68" Type="http://schemas.openxmlformats.org/officeDocument/2006/relationships/font" Target="fonts/Lato-bold.fntdata"/><Relationship Id="rId23" Type="http://schemas.openxmlformats.org/officeDocument/2006/relationships/slide" Target="slides/slide19.xml"/><Relationship Id="rId67" Type="http://schemas.openxmlformats.org/officeDocument/2006/relationships/font" Target="fonts/Lato-regular.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Lato-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2" name="Shape 1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Shape 13"/>
          <p:cNvSpPr txBox="1"/>
          <p:nvPr>
            <p:ph type="ctrTitle"/>
          </p:nvPr>
        </p:nvSpPr>
        <p:spPr>
          <a:xfrm>
            <a:off x="630600" y="136800"/>
            <a:ext cx="7893000" cy="1853700"/>
          </a:xfrm>
          <a:prstGeom prst="rect">
            <a:avLst/>
          </a:prstGeom>
        </p:spPr>
        <p:txBody>
          <a:bodyPr anchorCtr="0" anchor="b" bIns="91425" lIns="91425" spcFirstLastPara="1" rIns="91425" wrap="square" tIns="91425"/>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Shape 14"/>
          <p:cNvSpPr txBox="1"/>
          <p:nvPr>
            <p:ph idx="1" type="subTitle"/>
          </p:nvPr>
        </p:nvSpPr>
        <p:spPr>
          <a:xfrm>
            <a:off x="630600" y="3228375"/>
            <a:ext cx="7893000" cy="1274100"/>
          </a:xfrm>
          <a:prstGeom prst="rect">
            <a:avLst/>
          </a:prstGeom>
        </p:spPr>
        <p:txBody>
          <a:bodyPr anchorCtr="0" anchor="b" bIns="91425" lIns="91425" spcFirstLastPara="1" rIns="91425" wrap="square" tIns="91425"/>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Shape 57"/>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Shape 60"/>
          <p:cNvSpPr txBox="1"/>
          <p:nvPr>
            <p:ph idx="1" type="body"/>
          </p:nvPr>
        </p:nvSpPr>
        <p:spPr>
          <a:xfrm>
            <a:off x="586725" y="2968388"/>
            <a:ext cx="79707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64" name="Shape 64"/>
        <p:cNvGrpSpPr/>
        <p:nvPr/>
      </p:nvGrpSpPr>
      <p:grpSpPr>
        <a:xfrm>
          <a:off x="0" y="0"/>
          <a:ext cx="0" cy="0"/>
          <a:chOff x="0" y="0"/>
          <a:chExt cx="0" cy="0"/>
        </a:xfrm>
      </p:grpSpPr>
      <p:sp>
        <p:nvSpPr>
          <p:cNvPr id="65" name="Shape 65"/>
          <p:cNvSpPr/>
          <p:nvPr/>
        </p:nvSpPr>
        <p:spPr>
          <a:xfrm>
            <a:off x="0" y="0"/>
            <a:ext cx="9144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5218" y="201292"/>
            <a:ext cx="408900" cy="3819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100882" y="201292"/>
            <a:ext cx="408900" cy="3819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319" y="201292"/>
            <a:ext cx="408900" cy="3819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txBox="1"/>
          <p:nvPr>
            <p:ph type="title"/>
          </p:nvPr>
        </p:nvSpPr>
        <p:spPr>
          <a:xfrm>
            <a:off x="233600" y="829550"/>
            <a:ext cx="2566200" cy="8925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74" name="Shape 74"/>
          <p:cNvSpPr txBox="1"/>
          <p:nvPr>
            <p:ph idx="1" type="body"/>
          </p:nvPr>
        </p:nvSpPr>
        <p:spPr>
          <a:xfrm>
            <a:off x="233600" y="1798300"/>
            <a:ext cx="2566200" cy="29772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75" name="Shape 7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Shape 17"/>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txBox="1"/>
          <p:nvPr>
            <p:ph type="title"/>
          </p:nvPr>
        </p:nvSpPr>
        <p:spPr>
          <a:xfrm>
            <a:off x="509550" y="1921350"/>
            <a:ext cx="8124900" cy="1300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Shape 22"/>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3" name="Shape 23"/>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Shape 2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417800"/>
            <a:ext cx="8520600" cy="3150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Shape 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Shape 28"/>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Shape 29"/>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 type="body"/>
          </p:nvPr>
        </p:nvSpPr>
        <p:spPr>
          <a:xfrm>
            <a:off x="3117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2" type="body"/>
          </p:nvPr>
        </p:nvSpPr>
        <p:spPr>
          <a:xfrm>
            <a:off x="4832400" y="1417950"/>
            <a:ext cx="3999900" cy="3150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Shape 34"/>
          <p:cNvSpPr txBox="1"/>
          <p:nvPr>
            <p:ph type="title"/>
          </p:nvPr>
        </p:nvSpPr>
        <p:spPr>
          <a:xfrm>
            <a:off x="311700" y="372725"/>
            <a:ext cx="8520600" cy="6450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Shape 3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Shape 38"/>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Shape 39"/>
          <p:cNvSpPr txBox="1"/>
          <p:nvPr>
            <p:ph idx="1" type="body"/>
          </p:nvPr>
        </p:nvSpPr>
        <p:spPr>
          <a:xfrm>
            <a:off x="311700" y="1640350"/>
            <a:ext cx="2808000" cy="2928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Shape 4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Shape 4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8" name="Shape 4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Shape 49"/>
          <p:cNvSpPr txBox="1"/>
          <p:nvPr>
            <p:ph type="title"/>
          </p:nvPr>
        </p:nvSpPr>
        <p:spPr>
          <a:xfrm>
            <a:off x="265500" y="1084625"/>
            <a:ext cx="4045200" cy="170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Shape 50"/>
          <p:cNvSpPr txBox="1"/>
          <p:nvPr>
            <p:ph idx="1" type="subTitle"/>
          </p:nvPr>
        </p:nvSpPr>
        <p:spPr>
          <a:xfrm>
            <a:off x="265500" y="2845200"/>
            <a:ext cx="4045200" cy="1421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Shape 5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33.png"/><Relationship Id="rId6" Type="http://schemas.openxmlformats.org/officeDocument/2006/relationships/image" Target="../media/image19.png"/><Relationship Id="rId7"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8.png"/><Relationship Id="rId6" Type="http://schemas.openxmlformats.org/officeDocument/2006/relationships/image" Target="../media/image30.png"/><Relationship Id="rId7"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5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8.png"/><Relationship Id="rId4" Type="http://schemas.openxmlformats.org/officeDocument/2006/relationships/image" Target="../media/image64.png"/><Relationship Id="rId5" Type="http://schemas.openxmlformats.org/officeDocument/2006/relationships/image" Target="../media/image59.png"/><Relationship Id="rId6" Type="http://schemas.openxmlformats.org/officeDocument/2006/relationships/image" Target="../media/image56.png"/><Relationship Id="rId7"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gov.i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5.png"/><Relationship Id="rId4" Type="http://schemas.openxmlformats.org/officeDocument/2006/relationships/image" Target="../media/image61.png"/><Relationship Id="rId5" Type="http://schemas.openxmlformats.org/officeDocument/2006/relationships/image" Target="../media/image60.png"/><Relationship Id="rId6" Type="http://schemas.openxmlformats.org/officeDocument/2006/relationships/image" Target="../media/image63.png"/><Relationship Id="rId7" Type="http://schemas.openxmlformats.org/officeDocument/2006/relationships/image" Target="../media/image6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2.png"/><Relationship Id="rId4" Type="http://schemas.openxmlformats.org/officeDocument/2006/relationships/image" Target="../media/image66.png"/><Relationship Id="rId5" Type="http://schemas.openxmlformats.org/officeDocument/2006/relationships/image" Target="../media/image68.png"/><Relationship Id="rId6" Type="http://schemas.openxmlformats.org/officeDocument/2006/relationships/image" Target="../media/image67.png"/><Relationship Id="rId7" Type="http://schemas.openxmlformats.org/officeDocument/2006/relationships/image" Target="../media/image7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1.png"/><Relationship Id="rId4" Type="http://schemas.openxmlformats.org/officeDocument/2006/relationships/image" Target="../media/image74.png"/><Relationship Id="rId5" Type="http://schemas.openxmlformats.org/officeDocument/2006/relationships/image" Target="../media/image69.png"/><Relationship Id="rId6" Type="http://schemas.openxmlformats.org/officeDocument/2006/relationships/image" Target="../media/image70.png"/><Relationship Id="rId7" Type="http://schemas.openxmlformats.org/officeDocument/2006/relationships/image" Target="../media/image7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2.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image" Target="../media/image78.png"/><Relationship Id="rId7" Type="http://schemas.openxmlformats.org/officeDocument/2006/relationships/image" Target="../media/image7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0.png"/><Relationship Id="rId4" Type="http://schemas.openxmlformats.org/officeDocument/2006/relationships/image" Target="../media/image84.png"/><Relationship Id="rId5" Type="http://schemas.openxmlformats.org/officeDocument/2006/relationships/image" Target="../media/image81.png"/><Relationship Id="rId6" Type="http://schemas.openxmlformats.org/officeDocument/2006/relationships/image" Target="../media/image83.png"/><Relationship Id="rId7" Type="http://schemas.openxmlformats.org/officeDocument/2006/relationships/image" Target="../media/image8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5.png"/><Relationship Id="rId4" Type="http://schemas.openxmlformats.org/officeDocument/2006/relationships/image" Target="../media/image88.png"/><Relationship Id="rId5" Type="http://schemas.openxmlformats.org/officeDocument/2006/relationships/image" Target="../media/image82.png"/><Relationship Id="rId6" Type="http://schemas.openxmlformats.org/officeDocument/2006/relationships/image" Target="../media/image87.png"/><Relationship Id="rId7" Type="http://schemas.openxmlformats.org/officeDocument/2006/relationships/image" Target="../media/image9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9.png"/><Relationship Id="rId4" Type="http://schemas.openxmlformats.org/officeDocument/2006/relationships/image" Target="../media/image90.png"/><Relationship Id="rId5" Type="http://schemas.openxmlformats.org/officeDocument/2006/relationships/image" Target="../media/image91.png"/><Relationship Id="rId6" Type="http://schemas.openxmlformats.org/officeDocument/2006/relationships/image" Target="../media/image92.png"/><Relationship Id="rId7" Type="http://schemas.openxmlformats.org/officeDocument/2006/relationships/image" Target="../media/image9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7.png"/><Relationship Id="rId6" Type="http://schemas.openxmlformats.org/officeDocument/2006/relationships/image" Target="../media/image98.png"/><Relationship Id="rId7" Type="http://schemas.openxmlformats.org/officeDocument/2006/relationships/image" Target="../media/image9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00.png"/><Relationship Id="rId4" Type="http://schemas.openxmlformats.org/officeDocument/2006/relationships/image" Target="../media/image106.png"/><Relationship Id="rId5" Type="http://schemas.openxmlformats.org/officeDocument/2006/relationships/image" Target="../media/image105.png"/><Relationship Id="rId6" Type="http://schemas.openxmlformats.org/officeDocument/2006/relationships/image" Target="../media/image104.png"/><Relationship Id="rId7" Type="http://schemas.openxmlformats.org/officeDocument/2006/relationships/image" Target="../media/image1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8.png"/><Relationship Id="rId4" Type="http://schemas.openxmlformats.org/officeDocument/2006/relationships/image" Target="../media/image101.png"/><Relationship Id="rId5" Type="http://schemas.openxmlformats.org/officeDocument/2006/relationships/image" Target="../media/image107.png"/><Relationship Id="rId6" Type="http://schemas.openxmlformats.org/officeDocument/2006/relationships/image" Target="../media/image103.png"/><Relationship Id="rId7" Type="http://schemas.openxmlformats.org/officeDocument/2006/relationships/image" Target="../media/image10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3.png"/><Relationship Id="rId6" Type="http://schemas.openxmlformats.org/officeDocument/2006/relationships/image" Target="../media/image112.png"/><Relationship Id="rId7" Type="http://schemas.openxmlformats.org/officeDocument/2006/relationships/image" Target="../media/image1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7.png"/><Relationship Id="rId4" Type="http://schemas.openxmlformats.org/officeDocument/2006/relationships/image" Target="../media/image115.png"/><Relationship Id="rId5" Type="http://schemas.openxmlformats.org/officeDocument/2006/relationships/image" Target="../media/image116.png"/><Relationship Id="rId6" Type="http://schemas.openxmlformats.org/officeDocument/2006/relationships/image" Target="../media/image118.png"/><Relationship Id="rId7" Type="http://schemas.openxmlformats.org/officeDocument/2006/relationships/image" Target="../media/image1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19.png"/><Relationship Id="rId4" Type="http://schemas.openxmlformats.org/officeDocument/2006/relationships/image" Target="../media/image122.png"/><Relationship Id="rId5" Type="http://schemas.openxmlformats.org/officeDocument/2006/relationships/image" Target="../media/image126.png"/><Relationship Id="rId6" Type="http://schemas.openxmlformats.org/officeDocument/2006/relationships/image" Target="../media/image121.png"/><Relationship Id="rId7" Type="http://schemas.openxmlformats.org/officeDocument/2006/relationships/image" Target="../media/image1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20.png"/><Relationship Id="rId4" Type="http://schemas.openxmlformats.org/officeDocument/2006/relationships/image" Target="../media/image124.png"/><Relationship Id="rId5" Type="http://schemas.openxmlformats.org/officeDocument/2006/relationships/image" Target="../media/image127.png"/><Relationship Id="rId6" Type="http://schemas.openxmlformats.org/officeDocument/2006/relationships/image" Target="../media/image125.png"/><Relationship Id="rId7" Type="http://schemas.openxmlformats.org/officeDocument/2006/relationships/image" Target="../media/image1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8.png"/><Relationship Id="rId4" Type="http://schemas.openxmlformats.org/officeDocument/2006/relationships/image" Target="../media/image131.png"/><Relationship Id="rId5" Type="http://schemas.openxmlformats.org/officeDocument/2006/relationships/image" Target="../media/image134.png"/><Relationship Id="rId6" Type="http://schemas.openxmlformats.org/officeDocument/2006/relationships/image" Target="../media/image133.png"/><Relationship Id="rId7" Type="http://schemas.openxmlformats.org/officeDocument/2006/relationships/image" Target="../media/image1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32.png"/><Relationship Id="rId4" Type="http://schemas.openxmlformats.org/officeDocument/2006/relationships/image" Target="../media/image139.png"/><Relationship Id="rId5" Type="http://schemas.openxmlformats.org/officeDocument/2006/relationships/image" Target="../media/image136.png"/><Relationship Id="rId6" Type="http://schemas.openxmlformats.org/officeDocument/2006/relationships/image" Target="../media/image137.png"/><Relationship Id="rId7" Type="http://schemas.openxmlformats.org/officeDocument/2006/relationships/image" Target="../media/image1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1.pn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a:t>Visualizations for Crime Against Women in India</a:t>
            </a:r>
            <a:endParaRPr/>
          </a:p>
        </p:txBody>
      </p:sp>
      <p:sp>
        <p:nvSpPr>
          <p:cNvPr id="81" name="Shape 81"/>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a:spcBef>
                <a:spcPts val="1000"/>
              </a:spcBef>
              <a:spcAft>
                <a:spcPts val="0"/>
              </a:spcAft>
              <a:buNone/>
            </a:pPr>
            <a:r>
              <a:rPr lang="en"/>
              <a:t>Akash Gautam (2013008)</a:t>
            </a:r>
            <a:br>
              <a:rPr lang="en"/>
            </a:br>
            <a:r>
              <a:rPr lang="en"/>
              <a:t>Gaurav Yadav(2013037)</a:t>
            </a:r>
            <a:endParaRPr/>
          </a:p>
          <a:p>
            <a:pPr indent="0" lvl="0" marL="0">
              <a:spcBef>
                <a:spcPts val="1000"/>
              </a:spcBef>
              <a:spcAft>
                <a:spcPts val="0"/>
              </a:spcAft>
              <a:buNone/>
            </a:pPr>
            <a:r>
              <a:rPr lang="en"/>
              <a:t>Vedaint Solanki(2014117)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152400" y="152400"/>
            <a:ext cx="3886200" cy="2686050"/>
          </a:xfrm>
          <a:prstGeom prst="rect">
            <a:avLst/>
          </a:prstGeom>
          <a:noFill/>
          <a:ln>
            <a:noFill/>
          </a:ln>
        </p:spPr>
      </p:pic>
      <p:pic>
        <p:nvPicPr>
          <p:cNvPr id="144" name="Shape 144"/>
          <p:cNvPicPr preferRelativeResize="0"/>
          <p:nvPr/>
        </p:nvPicPr>
        <p:blipFill>
          <a:blip r:embed="rId4">
            <a:alphaModFix/>
          </a:blip>
          <a:stretch>
            <a:fillRect/>
          </a:stretch>
        </p:blipFill>
        <p:spPr>
          <a:xfrm>
            <a:off x="4191000" y="152400"/>
            <a:ext cx="3886200" cy="2686050"/>
          </a:xfrm>
          <a:prstGeom prst="rect">
            <a:avLst/>
          </a:prstGeom>
          <a:noFill/>
          <a:ln>
            <a:noFill/>
          </a:ln>
        </p:spPr>
      </p:pic>
      <p:pic>
        <p:nvPicPr>
          <p:cNvPr id="145" name="Shape 145"/>
          <p:cNvPicPr preferRelativeResize="0"/>
          <p:nvPr/>
        </p:nvPicPr>
        <p:blipFill>
          <a:blip r:embed="rId5">
            <a:alphaModFix/>
          </a:blip>
          <a:stretch>
            <a:fillRect/>
          </a:stretch>
        </p:blipFill>
        <p:spPr>
          <a:xfrm>
            <a:off x="152400" y="2990850"/>
            <a:ext cx="2893979" cy="2000250"/>
          </a:xfrm>
          <a:prstGeom prst="rect">
            <a:avLst/>
          </a:prstGeom>
          <a:noFill/>
          <a:ln>
            <a:noFill/>
          </a:ln>
        </p:spPr>
      </p:pic>
      <p:pic>
        <p:nvPicPr>
          <p:cNvPr id="146" name="Shape 146"/>
          <p:cNvPicPr preferRelativeResize="0"/>
          <p:nvPr/>
        </p:nvPicPr>
        <p:blipFill>
          <a:blip r:embed="rId6">
            <a:alphaModFix/>
          </a:blip>
          <a:stretch>
            <a:fillRect/>
          </a:stretch>
        </p:blipFill>
        <p:spPr>
          <a:xfrm>
            <a:off x="3198779" y="2990850"/>
            <a:ext cx="2872699" cy="2000250"/>
          </a:xfrm>
          <a:prstGeom prst="rect">
            <a:avLst/>
          </a:prstGeom>
          <a:noFill/>
          <a:ln>
            <a:noFill/>
          </a:ln>
        </p:spPr>
      </p:pic>
      <p:pic>
        <p:nvPicPr>
          <p:cNvPr id="147" name="Shape 147"/>
          <p:cNvPicPr preferRelativeResize="0"/>
          <p:nvPr/>
        </p:nvPicPr>
        <p:blipFill>
          <a:blip r:embed="rId7">
            <a:alphaModFix/>
          </a:blip>
          <a:stretch>
            <a:fillRect/>
          </a:stretch>
        </p:blipFill>
        <p:spPr>
          <a:xfrm>
            <a:off x="6223878" y="2990850"/>
            <a:ext cx="2767722" cy="19129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Shape 152"/>
          <p:cNvPicPr preferRelativeResize="0"/>
          <p:nvPr/>
        </p:nvPicPr>
        <p:blipFill>
          <a:blip r:embed="rId3">
            <a:alphaModFix/>
          </a:blip>
          <a:stretch>
            <a:fillRect/>
          </a:stretch>
        </p:blipFill>
        <p:spPr>
          <a:xfrm>
            <a:off x="152400" y="152400"/>
            <a:ext cx="3886200" cy="2686050"/>
          </a:xfrm>
          <a:prstGeom prst="rect">
            <a:avLst/>
          </a:prstGeom>
          <a:noFill/>
          <a:ln>
            <a:noFill/>
          </a:ln>
        </p:spPr>
      </p:pic>
      <p:pic>
        <p:nvPicPr>
          <p:cNvPr id="153" name="Shape 153"/>
          <p:cNvPicPr preferRelativeResize="0"/>
          <p:nvPr/>
        </p:nvPicPr>
        <p:blipFill>
          <a:blip r:embed="rId4">
            <a:alphaModFix/>
          </a:blip>
          <a:stretch>
            <a:fillRect/>
          </a:stretch>
        </p:blipFill>
        <p:spPr>
          <a:xfrm>
            <a:off x="4191000" y="152400"/>
            <a:ext cx="3762375" cy="2686050"/>
          </a:xfrm>
          <a:prstGeom prst="rect">
            <a:avLst/>
          </a:prstGeom>
          <a:noFill/>
          <a:ln>
            <a:noFill/>
          </a:ln>
        </p:spPr>
      </p:pic>
      <p:pic>
        <p:nvPicPr>
          <p:cNvPr id="154" name="Shape 154"/>
          <p:cNvPicPr preferRelativeResize="0"/>
          <p:nvPr/>
        </p:nvPicPr>
        <p:blipFill>
          <a:blip r:embed="rId5">
            <a:alphaModFix/>
          </a:blip>
          <a:stretch>
            <a:fillRect/>
          </a:stretch>
        </p:blipFill>
        <p:spPr>
          <a:xfrm>
            <a:off x="152400" y="2990850"/>
            <a:ext cx="2851420" cy="2000250"/>
          </a:xfrm>
          <a:prstGeom prst="rect">
            <a:avLst/>
          </a:prstGeom>
          <a:noFill/>
          <a:ln>
            <a:noFill/>
          </a:ln>
        </p:spPr>
      </p:pic>
      <p:pic>
        <p:nvPicPr>
          <p:cNvPr id="155" name="Shape 155"/>
          <p:cNvPicPr preferRelativeResize="0"/>
          <p:nvPr/>
        </p:nvPicPr>
        <p:blipFill>
          <a:blip r:embed="rId6">
            <a:alphaModFix/>
          </a:blip>
          <a:stretch>
            <a:fillRect/>
          </a:stretch>
        </p:blipFill>
        <p:spPr>
          <a:xfrm>
            <a:off x="3156220" y="2990850"/>
            <a:ext cx="2851420" cy="2000250"/>
          </a:xfrm>
          <a:prstGeom prst="rect">
            <a:avLst/>
          </a:prstGeom>
          <a:noFill/>
          <a:ln>
            <a:noFill/>
          </a:ln>
        </p:spPr>
      </p:pic>
      <p:pic>
        <p:nvPicPr>
          <p:cNvPr id="156" name="Shape 156"/>
          <p:cNvPicPr preferRelativeResize="0"/>
          <p:nvPr/>
        </p:nvPicPr>
        <p:blipFill>
          <a:blip r:embed="rId7">
            <a:alphaModFix/>
          </a:blip>
          <a:stretch>
            <a:fillRect/>
          </a:stretch>
        </p:blipFill>
        <p:spPr>
          <a:xfrm>
            <a:off x="6160040" y="2990850"/>
            <a:ext cx="2801769" cy="200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152400" y="152400"/>
            <a:ext cx="3886200" cy="2686050"/>
          </a:xfrm>
          <a:prstGeom prst="rect">
            <a:avLst/>
          </a:prstGeom>
          <a:noFill/>
          <a:ln>
            <a:noFill/>
          </a:ln>
        </p:spPr>
      </p:pic>
      <p:pic>
        <p:nvPicPr>
          <p:cNvPr id="162" name="Shape 162"/>
          <p:cNvPicPr preferRelativeResize="0"/>
          <p:nvPr/>
        </p:nvPicPr>
        <p:blipFill>
          <a:blip r:embed="rId4">
            <a:alphaModFix/>
          </a:blip>
          <a:stretch>
            <a:fillRect/>
          </a:stretch>
        </p:blipFill>
        <p:spPr>
          <a:xfrm>
            <a:off x="4191000" y="152400"/>
            <a:ext cx="3886200" cy="2686050"/>
          </a:xfrm>
          <a:prstGeom prst="rect">
            <a:avLst/>
          </a:prstGeom>
          <a:noFill/>
          <a:ln>
            <a:noFill/>
          </a:ln>
        </p:spPr>
      </p:pic>
      <p:pic>
        <p:nvPicPr>
          <p:cNvPr id="163" name="Shape 163"/>
          <p:cNvPicPr preferRelativeResize="0"/>
          <p:nvPr/>
        </p:nvPicPr>
        <p:blipFill>
          <a:blip r:embed="rId5">
            <a:alphaModFix/>
          </a:blip>
          <a:stretch>
            <a:fillRect/>
          </a:stretch>
        </p:blipFill>
        <p:spPr>
          <a:xfrm>
            <a:off x="152400" y="2990850"/>
            <a:ext cx="2844327" cy="2000250"/>
          </a:xfrm>
          <a:prstGeom prst="rect">
            <a:avLst/>
          </a:prstGeom>
          <a:noFill/>
          <a:ln>
            <a:noFill/>
          </a:ln>
        </p:spPr>
      </p:pic>
      <p:pic>
        <p:nvPicPr>
          <p:cNvPr id="164" name="Shape 164"/>
          <p:cNvPicPr preferRelativeResize="0"/>
          <p:nvPr/>
        </p:nvPicPr>
        <p:blipFill>
          <a:blip r:embed="rId6">
            <a:alphaModFix/>
          </a:blip>
          <a:stretch>
            <a:fillRect/>
          </a:stretch>
        </p:blipFill>
        <p:spPr>
          <a:xfrm>
            <a:off x="3149127" y="2990850"/>
            <a:ext cx="2893979" cy="2000250"/>
          </a:xfrm>
          <a:prstGeom prst="rect">
            <a:avLst/>
          </a:prstGeom>
          <a:noFill/>
          <a:ln>
            <a:noFill/>
          </a:ln>
        </p:spPr>
      </p:pic>
      <p:pic>
        <p:nvPicPr>
          <p:cNvPr id="165" name="Shape 165"/>
          <p:cNvPicPr preferRelativeResize="0"/>
          <p:nvPr/>
        </p:nvPicPr>
        <p:blipFill>
          <a:blip r:embed="rId7">
            <a:alphaModFix/>
          </a:blip>
          <a:stretch>
            <a:fillRect/>
          </a:stretch>
        </p:blipFill>
        <p:spPr>
          <a:xfrm>
            <a:off x="6195506" y="2990850"/>
            <a:ext cx="2796094" cy="19325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Visualizations 2 - Different crimes Statistics</a:t>
            </a:r>
            <a:endParaRPr/>
          </a:p>
        </p:txBody>
      </p:sp>
      <p:sp>
        <p:nvSpPr>
          <p:cNvPr id="171" name="Shape 17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With these visualizations we tried to show how different crime against women’s have been changing over time or it can be used to check major problems over time in a particular state.</a:t>
            </a:r>
            <a:endParaRPr/>
          </a:p>
          <a:p>
            <a:pPr indent="0" lvl="0" marL="0" rtl="0">
              <a:spcBef>
                <a:spcPts val="1600"/>
              </a:spcBef>
              <a:spcAft>
                <a:spcPts val="1600"/>
              </a:spcAft>
              <a:buNone/>
            </a:pPr>
            <a:r>
              <a:rPr lang="en"/>
              <a:t> As we can’t put all graphs here, so we have graphs for major cities as follows: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chemeClr val="dk2"/>
                </a:solidFill>
              </a:rPr>
              <a:t>A&amp;N ISLANDS</a:t>
            </a:r>
            <a:endParaRPr>
              <a:solidFill>
                <a:schemeClr val="dk2"/>
              </a:solidFill>
            </a:endParaRPr>
          </a:p>
        </p:txBody>
      </p:sp>
      <p:sp>
        <p:nvSpPr>
          <p:cNvPr id="177" name="Shape 177"/>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INCREASE IN NUMBER OF RAPES TILL THE END OF 2015.</a:t>
            </a:r>
            <a:endParaRPr>
              <a:solidFill>
                <a:schemeClr val="dk2"/>
              </a:solidFill>
            </a:endParaRPr>
          </a:p>
          <a:p>
            <a:pPr indent="-317500" lvl="0" marL="457200">
              <a:spcBef>
                <a:spcPts val="0"/>
              </a:spcBef>
              <a:spcAft>
                <a:spcPts val="0"/>
              </a:spcAft>
              <a:buClr>
                <a:schemeClr val="dk2"/>
              </a:buClr>
              <a:buSzPts val="1400"/>
              <a:buChar char="●"/>
            </a:pPr>
            <a:r>
              <a:rPr lang="en">
                <a:solidFill>
                  <a:schemeClr val="dk2"/>
                </a:solidFill>
              </a:rPr>
              <a:t>DOWRY DEATHS BEING VERY LOW </a:t>
            </a:r>
            <a:r>
              <a:rPr lang="en">
                <a:solidFill>
                  <a:schemeClr val="dk2"/>
                </a:solidFill>
              </a:rPr>
              <a:t>THROUGHOUT</a:t>
            </a:r>
            <a:r>
              <a:rPr lang="en">
                <a:solidFill>
                  <a:schemeClr val="dk2"/>
                </a:solidFill>
              </a:rPr>
              <a:t> THIS PERIOD.</a:t>
            </a:r>
            <a:endParaRPr>
              <a:solidFill>
                <a:schemeClr val="dk2"/>
              </a:solidFill>
            </a:endParaRPr>
          </a:p>
        </p:txBody>
      </p:sp>
      <p:pic>
        <p:nvPicPr>
          <p:cNvPr id="178" name="Shape 178"/>
          <p:cNvPicPr preferRelativeResize="0"/>
          <p:nvPr/>
        </p:nvPicPr>
        <p:blipFill>
          <a:blip r:embed="rId3">
            <a:alphaModFix/>
          </a:blip>
          <a:stretch>
            <a:fillRect/>
          </a:stretch>
        </p:blipFill>
        <p:spPr>
          <a:xfrm>
            <a:off x="3084325" y="243350"/>
            <a:ext cx="6059675" cy="439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ANDHRA PRADESH</a:t>
            </a:r>
            <a:endParaRPr>
              <a:solidFill>
                <a:schemeClr val="dk2"/>
              </a:solidFill>
            </a:endParaRPr>
          </a:p>
        </p:txBody>
      </p:sp>
      <p:sp>
        <p:nvSpPr>
          <p:cNvPr id="184" name="Shape 184"/>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2"/>
              </a:buClr>
              <a:buSzPts val="1400"/>
              <a:buChar char="●"/>
            </a:pPr>
            <a:r>
              <a:rPr lang="en">
                <a:solidFill>
                  <a:schemeClr val="dk2"/>
                </a:solidFill>
              </a:rPr>
              <a:t>VERY HIGH NUMBER OF CASES FOR CRUELTY AGAINST WOMEN BY HUSBAND OR HIS RELATIVES. </a:t>
            </a:r>
            <a:endParaRPr>
              <a:solidFill>
                <a:schemeClr val="dk2"/>
              </a:solidFill>
            </a:endParaRPr>
          </a:p>
        </p:txBody>
      </p:sp>
      <p:pic>
        <p:nvPicPr>
          <p:cNvPr id="185" name="Shape 185"/>
          <p:cNvPicPr preferRelativeResize="0"/>
          <p:nvPr/>
        </p:nvPicPr>
        <p:blipFill>
          <a:blip r:embed="rId3">
            <a:alphaModFix/>
          </a:blip>
          <a:stretch>
            <a:fillRect/>
          </a:stretch>
        </p:blipFill>
        <p:spPr>
          <a:xfrm>
            <a:off x="3154300" y="364911"/>
            <a:ext cx="5989700" cy="41399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ARUNACHAL PRADESH</a:t>
            </a:r>
            <a:endParaRPr>
              <a:solidFill>
                <a:schemeClr val="dk2"/>
              </a:solidFill>
            </a:endParaRPr>
          </a:p>
        </p:txBody>
      </p:sp>
      <p:sp>
        <p:nvSpPr>
          <p:cNvPr id="191" name="Shape 191"/>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2"/>
              </a:buClr>
              <a:buSzPts val="1400"/>
              <a:buChar char="●"/>
            </a:pPr>
            <a:r>
              <a:rPr lang="en">
                <a:solidFill>
                  <a:schemeClr val="dk2"/>
                </a:solidFill>
              </a:rPr>
              <a:t>CLEARLY SHOWS A </a:t>
            </a:r>
            <a:r>
              <a:rPr lang="en">
                <a:solidFill>
                  <a:schemeClr val="dk2"/>
                </a:solidFill>
              </a:rPr>
              <a:t>STEEP</a:t>
            </a:r>
            <a:r>
              <a:rPr lang="en">
                <a:solidFill>
                  <a:schemeClr val="dk2"/>
                </a:solidFill>
              </a:rPr>
              <a:t> INCREASE IN NUMBER OF KIDNAPPING AND ABDUCTION CASES.</a:t>
            </a:r>
            <a:endParaRPr>
              <a:solidFill>
                <a:schemeClr val="dk2"/>
              </a:solidFill>
            </a:endParaRPr>
          </a:p>
        </p:txBody>
      </p:sp>
      <p:pic>
        <p:nvPicPr>
          <p:cNvPr id="192" name="Shape 192"/>
          <p:cNvPicPr preferRelativeResize="0"/>
          <p:nvPr/>
        </p:nvPicPr>
        <p:blipFill>
          <a:blip r:embed="rId3">
            <a:alphaModFix/>
          </a:blip>
          <a:stretch>
            <a:fillRect/>
          </a:stretch>
        </p:blipFill>
        <p:spPr>
          <a:xfrm>
            <a:off x="3119850" y="415150"/>
            <a:ext cx="5940775" cy="4360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ASSAM</a:t>
            </a:r>
            <a:endParaRPr>
              <a:solidFill>
                <a:schemeClr val="dk2"/>
              </a:solidFill>
            </a:endParaRPr>
          </a:p>
        </p:txBody>
      </p:sp>
      <p:sp>
        <p:nvSpPr>
          <p:cNvPr id="198" name="Shape 198"/>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CRUELTY BY HUSBAND OR HIS RELATIVES BEING THE HIGHEST </a:t>
            </a:r>
            <a:r>
              <a:rPr lang="en">
                <a:solidFill>
                  <a:schemeClr val="dk2"/>
                </a:solidFill>
              </a:rPr>
              <a:t>COMMITTED</a:t>
            </a:r>
            <a:r>
              <a:rPr lang="en">
                <a:solidFill>
                  <a:schemeClr val="dk2"/>
                </a:solidFill>
              </a:rPr>
              <a:t> CRIME IN ASSAM.</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GOVT. SHOULD WORK ON WAYS TO BRING THEM DOWN BY SPREADING AWARENESS.</a:t>
            </a:r>
            <a:endParaRPr>
              <a:solidFill>
                <a:schemeClr val="dk2"/>
              </a:solidFill>
            </a:endParaRPr>
          </a:p>
        </p:txBody>
      </p:sp>
      <p:pic>
        <p:nvPicPr>
          <p:cNvPr id="199" name="Shape 199"/>
          <p:cNvPicPr preferRelativeResize="0"/>
          <p:nvPr/>
        </p:nvPicPr>
        <p:blipFill>
          <a:blip r:embed="rId3">
            <a:alphaModFix/>
          </a:blip>
          <a:stretch>
            <a:fillRect/>
          </a:stretch>
        </p:blipFill>
        <p:spPr>
          <a:xfrm>
            <a:off x="3012825" y="314075"/>
            <a:ext cx="6253325" cy="432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BIHAR</a:t>
            </a:r>
            <a:endParaRPr>
              <a:solidFill>
                <a:schemeClr val="dk2"/>
              </a:solidFill>
            </a:endParaRPr>
          </a:p>
        </p:txBody>
      </p:sp>
      <p:sp>
        <p:nvSpPr>
          <p:cNvPr id="205" name="Shape 205"/>
          <p:cNvSpPr txBox="1"/>
          <p:nvPr>
            <p:ph idx="1" type="body"/>
          </p:nvPr>
        </p:nvSpPr>
        <p:spPr>
          <a:xfrm>
            <a:off x="233600" y="1798300"/>
            <a:ext cx="2626200" cy="31107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RAPES AND DOWRY DEATHS BEING LOW RELATIVE TO KIDNAPPING AND CRUELTY CASES IN BIHAR. </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BUT STILL KIDNAPPING AND ABDUCTION CASES ARE BEING VERY HIGH AND STILL INCREASING.</a:t>
            </a:r>
            <a:endParaRPr>
              <a:solidFill>
                <a:schemeClr val="dk2"/>
              </a:solidFill>
            </a:endParaRPr>
          </a:p>
        </p:txBody>
      </p:sp>
      <p:pic>
        <p:nvPicPr>
          <p:cNvPr id="206" name="Shape 206"/>
          <p:cNvPicPr preferRelativeResize="0"/>
          <p:nvPr/>
        </p:nvPicPr>
        <p:blipFill>
          <a:blip r:embed="rId3">
            <a:alphaModFix/>
          </a:blip>
          <a:stretch>
            <a:fillRect/>
          </a:stretch>
        </p:blipFill>
        <p:spPr>
          <a:xfrm>
            <a:off x="2991275" y="341550"/>
            <a:ext cx="6152725" cy="432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CHANDIGARH</a:t>
            </a:r>
            <a:endParaRPr>
              <a:solidFill>
                <a:schemeClr val="dk2"/>
              </a:solidFill>
            </a:endParaRPr>
          </a:p>
        </p:txBody>
      </p:sp>
      <p:sp>
        <p:nvSpPr>
          <p:cNvPr id="212" name="Shape 212"/>
          <p:cNvSpPr txBox="1"/>
          <p:nvPr>
            <p:ph idx="1" type="body"/>
          </p:nvPr>
        </p:nvSpPr>
        <p:spPr>
          <a:xfrm>
            <a:off x="121250" y="1798300"/>
            <a:ext cx="26787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2014 SAW A SMALL FALL IN NUMBER OF KIDNAPPING AND ABDUCTION CASES.</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WHILE BY THE END OF 2015 INCREASE IN  NUMBER OF RAPE CASES CAN’T BE IGNORED.</a:t>
            </a:r>
            <a:endParaRPr>
              <a:solidFill>
                <a:schemeClr val="dk2"/>
              </a:solidFill>
            </a:endParaRPr>
          </a:p>
        </p:txBody>
      </p:sp>
      <p:pic>
        <p:nvPicPr>
          <p:cNvPr id="213" name="Shape 213"/>
          <p:cNvPicPr preferRelativeResize="0"/>
          <p:nvPr/>
        </p:nvPicPr>
        <p:blipFill>
          <a:blip r:embed="rId3">
            <a:alphaModFix/>
          </a:blip>
          <a:stretch>
            <a:fillRect/>
          </a:stretch>
        </p:blipFill>
        <p:spPr>
          <a:xfrm>
            <a:off x="3043150" y="243350"/>
            <a:ext cx="6054075" cy="432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a:t>
            </a:r>
            <a:endParaRPr/>
          </a:p>
        </p:txBody>
      </p:sp>
      <p:sp>
        <p:nvSpPr>
          <p:cNvPr id="87" name="Shape 87"/>
          <p:cNvSpPr txBox="1"/>
          <p:nvPr>
            <p:ph idx="1" type="body"/>
          </p:nvPr>
        </p:nvSpPr>
        <p:spPr>
          <a:xfrm>
            <a:off x="311700" y="1417800"/>
            <a:ext cx="8520600" cy="340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Crime has always been one of the larger problems in India, especially since it is the second most populous country in the world, and a bane of India’s development efforts. </a:t>
            </a:r>
            <a:endParaRPr/>
          </a:p>
          <a:p>
            <a:pPr indent="0" lvl="0" marL="0">
              <a:spcBef>
                <a:spcPts val="1600"/>
              </a:spcBef>
              <a:spcAft>
                <a:spcPts val="0"/>
              </a:spcAft>
              <a:buNone/>
            </a:pPr>
            <a:r>
              <a:rPr lang="en"/>
              <a:t>The skewed sex ratio, age-old customs like Sati and Dowry and the lower status women hold in society leave women at higher risk to become victims of sexualized violence.</a:t>
            </a:r>
            <a:endParaRPr/>
          </a:p>
          <a:p>
            <a:pPr indent="0" lvl="0" marL="0">
              <a:spcBef>
                <a:spcPts val="1600"/>
              </a:spcBef>
              <a:spcAft>
                <a:spcPts val="1600"/>
              </a:spcAft>
              <a:buNone/>
            </a:pPr>
            <a:r>
              <a:rPr lang="en"/>
              <a:t>The safety of women has suddenly become a national priority; the issue has gained visibility through different journalistic media, we tried to contribute to same using Data Analysis trategies.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CHHATTISGARH</a:t>
            </a:r>
            <a:endParaRPr>
              <a:solidFill>
                <a:schemeClr val="dk2"/>
              </a:solidFill>
            </a:endParaRPr>
          </a:p>
        </p:txBody>
      </p:sp>
      <p:sp>
        <p:nvSpPr>
          <p:cNvPr id="219" name="Shape 219"/>
          <p:cNvSpPr txBox="1"/>
          <p:nvPr>
            <p:ph idx="1" type="body"/>
          </p:nvPr>
        </p:nvSpPr>
        <p:spPr>
          <a:xfrm>
            <a:off x="131375" y="1798300"/>
            <a:ext cx="2668500" cy="297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2"/>
              </a:buClr>
              <a:buSzPts val="1400"/>
              <a:buChar char="●"/>
            </a:pPr>
            <a:r>
              <a:rPr lang="en">
                <a:solidFill>
                  <a:schemeClr val="dk2"/>
                </a:solidFill>
              </a:rPr>
              <a:t>CHHATTISGARH ALSO SAW A INCREASE NUMBER OF RAPE AND VERY SHARP INCREASE IN NUMBER KIDNAPPING AND ABDUCTION CASES BY THE END OF 2015.</a:t>
            </a:r>
            <a:endParaRPr>
              <a:solidFill>
                <a:schemeClr val="dk2"/>
              </a:solidFill>
            </a:endParaRPr>
          </a:p>
        </p:txBody>
      </p:sp>
      <p:pic>
        <p:nvPicPr>
          <p:cNvPr id="220" name="Shape 220"/>
          <p:cNvPicPr preferRelativeResize="0"/>
          <p:nvPr/>
        </p:nvPicPr>
        <p:blipFill>
          <a:blip r:embed="rId3">
            <a:alphaModFix/>
          </a:blip>
          <a:stretch>
            <a:fillRect/>
          </a:stretch>
        </p:blipFill>
        <p:spPr>
          <a:xfrm>
            <a:off x="3123975" y="334300"/>
            <a:ext cx="5974075" cy="4190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DAMAN &amp; DIU</a:t>
            </a:r>
            <a:endParaRPr>
              <a:solidFill>
                <a:schemeClr val="dk2"/>
              </a:solidFill>
            </a:endParaRPr>
          </a:p>
        </p:txBody>
      </p:sp>
      <p:sp>
        <p:nvSpPr>
          <p:cNvPr id="226" name="Shape 226"/>
          <p:cNvSpPr txBox="1"/>
          <p:nvPr>
            <p:ph idx="1" type="body"/>
          </p:nvPr>
        </p:nvSpPr>
        <p:spPr>
          <a:xfrm>
            <a:off x="233600" y="1798300"/>
            <a:ext cx="2656500" cy="297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2"/>
              </a:buClr>
              <a:buSzPts val="1400"/>
              <a:buChar char="●"/>
            </a:pPr>
            <a:r>
              <a:rPr lang="en">
                <a:solidFill>
                  <a:schemeClr val="dk2"/>
                </a:solidFill>
              </a:rPr>
              <a:t>2014 WAS A VERY GOOD YEAR IN DAMAN &amp; DIU AS NUMBER OF CRIMES AGAINST WOMEN CAME DOWN BUT SAW A INCREASE AS 2015 APPROACHES.</a:t>
            </a:r>
            <a:endParaRPr>
              <a:solidFill>
                <a:schemeClr val="dk2"/>
              </a:solidFill>
            </a:endParaRPr>
          </a:p>
        </p:txBody>
      </p:sp>
      <p:pic>
        <p:nvPicPr>
          <p:cNvPr id="227" name="Shape 227"/>
          <p:cNvPicPr preferRelativeResize="0"/>
          <p:nvPr/>
        </p:nvPicPr>
        <p:blipFill>
          <a:blip r:embed="rId3">
            <a:alphaModFix/>
          </a:blip>
          <a:stretch>
            <a:fillRect/>
          </a:stretch>
        </p:blipFill>
        <p:spPr>
          <a:xfrm>
            <a:off x="3154025" y="233250"/>
            <a:ext cx="5989975" cy="4342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DELHI</a:t>
            </a:r>
            <a:endParaRPr>
              <a:solidFill>
                <a:schemeClr val="dk2"/>
              </a:solidFill>
            </a:endParaRPr>
          </a:p>
        </p:txBody>
      </p:sp>
      <p:sp>
        <p:nvSpPr>
          <p:cNvPr id="233" name="Shape 233"/>
          <p:cNvSpPr txBox="1"/>
          <p:nvPr>
            <p:ph idx="1" type="body"/>
          </p:nvPr>
        </p:nvSpPr>
        <p:spPr>
          <a:xfrm>
            <a:off x="80850" y="1798300"/>
            <a:ext cx="27189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NUMBER OF RAPES HAVE BEEN SIGNIFICANTLY INCREASED SINCE 2008.</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WHILE NUMBER OF KIDNAPPING AND CRUELTY STILL INCREASING DAY BY DAY.</a:t>
            </a:r>
            <a:endParaRPr>
              <a:solidFill>
                <a:schemeClr val="dk2"/>
              </a:solidFill>
            </a:endParaRPr>
          </a:p>
        </p:txBody>
      </p:sp>
      <p:pic>
        <p:nvPicPr>
          <p:cNvPr id="234" name="Shape 234"/>
          <p:cNvPicPr preferRelativeResize="0"/>
          <p:nvPr/>
        </p:nvPicPr>
        <p:blipFill>
          <a:blip r:embed="rId3">
            <a:alphaModFix/>
          </a:blip>
          <a:stretch>
            <a:fillRect/>
          </a:stretch>
        </p:blipFill>
        <p:spPr>
          <a:xfrm>
            <a:off x="3103775" y="455550"/>
            <a:ext cx="5960500" cy="4191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GOA</a:t>
            </a:r>
            <a:endParaRPr>
              <a:solidFill>
                <a:schemeClr val="dk2"/>
              </a:solidFill>
            </a:endParaRPr>
          </a:p>
        </p:txBody>
      </p:sp>
      <p:sp>
        <p:nvSpPr>
          <p:cNvPr id="240" name="Shape 240"/>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2014 SAW THE HIGHEST NUMBER OF RAPES TILL 2015 IN GOA.</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WHILE DOWRY DEATHS BEING VERY LOW THROUGHOUT.</a:t>
            </a:r>
            <a:endParaRPr>
              <a:solidFill>
                <a:schemeClr val="dk2"/>
              </a:solidFill>
            </a:endParaRPr>
          </a:p>
        </p:txBody>
      </p:sp>
      <p:pic>
        <p:nvPicPr>
          <p:cNvPr id="241" name="Shape 241"/>
          <p:cNvPicPr preferRelativeResize="0"/>
          <p:nvPr/>
        </p:nvPicPr>
        <p:blipFill>
          <a:blip r:embed="rId3">
            <a:alphaModFix/>
          </a:blip>
          <a:stretch>
            <a:fillRect/>
          </a:stretch>
        </p:blipFill>
        <p:spPr>
          <a:xfrm>
            <a:off x="3056425" y="192800"/>
            <a:ext cx="6087575" cy="441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GUJARAT</a:t>
            </a:r>
            <a:endParaRPr>
              <a:solidFill>
                <a:schemeClr val="dk2"/>
              </a:solidFill>
            </a:endParaRPr>
          </a:p>
        </p:txBody>
      </p:sp>
      <p:sp>
        <p:nvSpPr>
          <p:cNvPr id="247" name="Shape 247"/>
          <p:cNvSpPr txBox="1"/>
          <p:nvPr>
            <p:ph idx="1" type="body"/>
          </p:nvPr>
        </p:nvSpPr>
        <p:spPr>
          <a:xfrm>
            <a:off x="233600" y="1798300"/>
            <a:ext cx="26766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CRIME RATES HAVE ALMOST DOUBLED SINCE 2001 BY THE END OF 2015.</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THOUGH CRUELTY AGAINST WOMEN SAW SOME DECREASE FROM 2013.</a:t>
            </a:r>
            <a:endParaRPr>
              <a:solidFill>
                <a:schemeClr val="dk2"/>
              </a:solidFill>
            </a:endParaRPr>
          </a:p>
        </p:txBody>
      </p:sp>
      <p:pic>
        <p:nvPicPr>
          <p:cNvPr id="248" name="Shape 248"/>
          <p:cNvPicPr preferRelativeResize="0"/>
          <p:nvPr/>
        </p:nvPicPr>
        <p:blipFill>
          <a:blip r:embed="rId3">
            <a:alphaModFix/>
          </a:blip>
          <a:stretch>
            <a:fillRect/>
          </a:stretch>
        </p:blipFill>
        <p:spPr>
          <a:xfrm>
            <a:off x="3069800" y="152400"/>
            <a:ext cx="6074200" cy="4271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HARYANA</a:t>
            </a:r>
            <a:endParaRPr>
              <a:solidFill>
                <a:schemeClr val="dk2"/>
              </a:solidFill>
            </a:endParaRPr>
          </a:p>
        </p:txBody>
      </p:sp>
      <p:sp>
        <p:nvSpPr>
          <p:cNvPr id="254" name="Shape 254"/>
          <p:cNvSpPr txBox="1"/>
          <p:nvPr>
            <p:ph idx="1" type="body"/>
          </p:nvPr>
        </p:nvSpPr>
        <p:spPr>
          <a:xfrm>
            <a:off x="233600" y="1798300"/>
            <a:ext cx="26868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HARYANA BEING PICTURISED AS BEING MORE RURAL THAN URBAN SAW VERY LOW NUMBER OF DOWRY DEATHS.</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WHILE CRUELTY BY HUSBAND CASES HAVE INCREASED SIGNIFICANTLY OVER TIME.</a:t>
            </a:r>
            <a:endParaRPr>
              <a:solidFill>
                <a:schemeClr val="dk2"/>
              </a:solidFill>
            </a:endParaRPr>
          </a:p>
        </p:txBody>
      </p:sp>
      <p:pic>
        <p:nvPicPr>
          <p:cNvPr id="255" name="Shape 255"/>
          <p:cNvPicPr preferRelativeResize="0"/>
          <p:nvPr/>
        </p:nvPicPr>
        <p:blipFill>
          <a:blip r:embed="rId3">
            <a:alphaModFix/>
          </a:blip>
          <a:stretch>
            <a:fillRect/>
          </a:stretch>
        </p:blipFill>
        <p:spPr>
          <a:xfrm>
            <a:off x="3083575" y="273675"/>
            <a:ext cx="6060425" cy="42619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HIMACHAL PRADESH</a:t>
            </a:r>
            <a:endParaRPr>
              <a:solidFill>
                <a:schemeClr val="dk2"/>
              </a:solidFill>
            </a:endParaRPr>
          </a:p>
        </p:txBody>
      </p:sp>
      <p:sp>
        <p:nvSpPr>
          <p:cNvPr id="261" name="Shape 261"/>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HIGH INCREASE IN KIDNAPPING AND ABDUCTION CASES FROM 2012 TO 2013.</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FALL CRUELTY CASES BY THE END OF 2015.</a:t>
            </a:r>
            <a:endParaRPr>
              <a:solidFill>
                <a:schemeClr val="dk2"/>
              </a:solidFill>
            </a:endParaRPr>
          </a:p>
        </p:txBody>
      </p:sp>
      <p:pic>
        <p:nvPicPr>
          <p:cNvPr id="262" name="Shape 262"/>
          <p:cNvPicPr preferRelativeResize="0"/>
          <p:nvPr/>
        </p:nvPicPr>
        <p:blipFill>
          <a:blip r:embed="rId3">
            <a:alphaModFix/>
          </a:blip>
          <a:stretch>
            <a:fillRect/>
          </a:stretch>
        </p:blipFill>
        <p:spPr>
          <a:xfrm>
            <a:off x="3019150" y="162525"/>
            <a:ext cx="6124850" cy="4372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JAMMU &amp; KASHMIR</a:t>
            </a:r>
            <a:endParaRPr>
              <a:solidFill>
                <a:schemeClr val="dk2"/>
              </a:solidFill>
            </a:endParaRPr>
          </a:p>
        </p:txBody>
      </p:sp>
      <p:sp>
        <p:nvSpPr>
          <p:cNvPr id="268" name="Shape 268"/>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KIDNAPPING AND ABDUCTION BEING THE HIGHEST COMMITTED CRIME IN J&amp;K.</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DOWRY DEATHS ARE VERY LOW.</a:t>
            </a:r>
            <a:endParaRPr>
              <a:solidFill>
                <a:schemeClr val="dk2"/>
              </a:solidFill>
            </a:endParaRPr>
          </a:p>
        </p:txBody>
      </p:sp>
      <p:pic>
        <p:nvPicPr>
          <p:cNvPr id="269" name="Shape 269"/>
          <p:cNvPicPr preferRelativeResize="0"/>
          <p:nvPr/>
        </p:nvPicPr>
        <p:blipFill>
          <a:blip r:embed="rId3">
            <a:alphaModFix/>
          </a:blip>
          <a:stretch>
            <a:fillRect/>
          </a:stretch>
        </p:blipFill>
        <p:spPr>
          <a:xfrm>
            <a:off x="3041075" y="213025"/>
            <a:ext cx="6102925" cy="4291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JHARKHAND</a:t>
            </a:r>
            <a:endParaRPr>
              <a:solidFill>
                <a:schemeClr val="dk2"/>
              </a:solidFill>
            </a:endParaRPr>
          </a:p>
        </p:txBody>
      </p:sp>
      <p:sp>
        <p:nvSpPr>
          <p:cNvPr id="275" name="Shape 275"/>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SHARP INCREASE IN CRUELTY CASES FROM 2011 TO 2013.</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DOWRY DEATHS BEING CONSISTENT AND DIDN’T HAVE MUCH INCREASE THROUGHOUT THE TIME.</a:t>
            </a:r>
            <a:endParaRPr>
              <a:solidFill>
                <a:schemeClr val="dk2"/>
              </a:solidFill>
            </a:endParaRPr>
          </a:p>
        </p:txBody>
      </p:sp>
      <p:pic>
        <p:nvPicPr>
          <p:cNvPr id="276" name="Shape 276"/>
          <p:cNvPicPr preferRelativeResize="0"/>
          <p:nvPr/>
        </p:nvPicPr>
        <p:blipFill>
          <a:blip r:embed="rId3">
            <a:alphaModFix/>
          </a:blip>
          <a:stretch>
            <a:fillRect/>
          </a:stretch>
        </p:blipFill>
        <p:spPr>
          <a:xfrm>
            <a:off x="3097900" y="233250"/>
            <a:ext cx="6046100" cy="4241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KARNATAKA</a:t>
            </a:r>
            <a:endParaRPr>
              <a:solidFill>
                <a:schemeClr val="dk2"/>
              </a:solidFill>
            </a:endParaRPr>
          </a:p>
        </p:txBody>
      </p:sp>
      <p:sp>
        <p:nvSpPr>
          <p:cNvPr id="282" name="Shape 282"/>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CRUELTY BY HUSBAND OR HIS RELATIVES BEING THE HIGHEST COMMITTED CRIME IN KARNATAKA.</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WHILE KIDNAPPING AND ABDUCTION CASES STILL INCREASING BY THE END OF 2015.</a:t>
            </a:r>
            <a:endParaRPr>
              <a:solidFill>
                <a:schemeClr val="dk2"/>
              </a:solidFill>
            </a:endParaRPr>
          </a:p>
        </p:txBody>
      </p:sp>
      <p:pic>
        <p:nvPicPr>
          <p:cNvPr id="283" name="Shape 283"/>
          <p:cNvPicPr preferRelativeResize="0"/>
          <p:nvPr/>
        </p:nvPicPr>
        <p:blipFill>
          <a:blip r:embed="rId3">
            <a:alphaModFix/>
          </a:blip>
          <a:stretch>
            <a:fillRect/>
          </a:stretch>
        </p:blipFill>
        <p:spPr>
          <a:xfrm>
            <a:off x="3055450" y="223150"/>
            <a:ext cx="6088550" cy="428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Goals</a:t>
            </a:r>
            <a:endParaRPr/>
          </a:p>
        </p:txBody>
      </p:sp>
      <p:sp>
        <p:nvSpPr>
          <p:cNvPr id="93" name="Shape 9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aim to create a series of visualizations to allow exploration and analysis of data about Crime Against Women in India. Using several categories of data.  Visualizations so that any one can understand different crimes in different states as per their requirements.</a:t>
            </a:r>
            <a:endParaRPr/>
          </a:p>
          <a:p>
            <a:pPr indent="0" lvl="0" marL="0">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KERALA</a:t>
            </a:r>
            <a:endParaRPr>
              <a:solidFill>
                <a:schemeClr val="dk2"/>
              </a:solidFill>
            </a:endParaRPr>
          </a:p>
        </p:txBody>
      </p:sp>
      <p:sp>
        <p:nvSpPr>
          <p:cNvPr id="289" name="Shape 289"/>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CRUELTY BEING THE HIGHEST CRIME AGAINST WOMEN IN </a:t>
            </a:r>
            <a:r>
              <a:rPr lang="en">
                <a:solidFill>
                  <a:schemeClr val="dk2"/>
                </a:solidFill>
              </a:rPr>
              <a:t>KERALA</a:t>
            </a:r>
            <a:r>
              <a:rPr lang="en">
                <a:solidFill>
                  <a:schemeClr val="dk2"/>
                </a:solidFill>
              </a:rPr>
              <a:t>.</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DOWRY DEATHS BEING VERY LOW THROUGHOUT.</a:t>
            </a:r>
            <a:endParaRPr>
              <a:solidFill>
                <a:schemeClr val="dk2"/>
              </a:solidFill>
            </a:endParaRPr>
          </a:p>
        </p:txBody>
      </p:sp>
      <p:pic>
        <p:nvPicPr>
          <p:cNvPr id="290" name="Shape 290"/>
          <p:cNvPicPr preferRelativeResize="0"/>
          <p:nvPr/>
        </p:nvPicPr>
        <p:blipFill>
          <a:blip r:embed="rId3">
            <a:alphaModFix/>
          </a:blip>
          <a:stretch>
            <a:fillRect/>
          </a:stretch>
        </p:blipFill>
        <p:spPr>
          <a:xfrm>
            <a:off x="3098575" y="213025"/>
            <a:ext cx="6045425" cy="4251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LAKSHADWEEP</a:t>
            </a:r>
            <a:endParaRPr>
              <a:solidFill>
                <a:schemeClr val="dk2"/>
              </a:solidFill>
            </a:endParaRPr>
          </a:p>
        </p:txBody>
      </p:sp>
      <p:sp>
        <p:nvSpPr>
          <p:cNvPr id="296" name="Shape 296"/>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LAKSHADWEEP WITH BEING THE LOWEST NUMBER OF CRIMES AMONG ALL OTHER CASES AS COMPARED TO OTHER CASES. </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POPULATION DENSITY BEING NOT CONSIDERED.</a:t>
            </a:r>
            <a:endParaRPr>
              <a:solidFill>
                <a:schemeClr val="dk2"/>
              </a:solidFill>
            </a:endParaRPr>
          </a:p>
        </p:txBody>
      </p:sp>
      <p:pic>
        <p:nvPicPr>
          <p:cNvPr id="297" name="Shape 297"/>
          <p:cNvPicPr preferRelativeResize="0"/>
          <p:nvPr/>
        </p:nvPicPr>
        <p:blipFill>
          <a:blip r:embed="rId3">
            <a:alphaModFix/>
          </a:blip>
          <a:stretch>
            <a:fillRect/>
          </a:stretch>
        </p:blipFill>
        <p:spPr>
          <a:xfrm>
            <a:off x="3053250" y="556600"/>
            <a:ext cx="5849350" cy="4134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MAHARASHTRA</a:t>
            </a:r>
            <a:endParaRPr>
              <a:solidFill>
                <a:schemeClr val="dk2"/>
              </a:solidFill>
            </a:endParaRPr>
          </a:p>
        </p:txBody>
      </p:sp>
      <p:sp>
        <p:nvSpPr>
          <p:cNvPr id="303" name="Shape 303"/>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HIGH INCREASE IN KIDNAPPING AND ABDUCTION CASES FROM 2014.</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CRUELTY BY HUSBAND OR HIS RELATIVES BEING THE HIGHEST CRIME.</a:t>
            </a:r>
            <a:endParaRPr>
              <a:solidFill>
                <a:schemeClr val="dk2"/>
              </a:solidFill>
            </a:endParaRPr>
          </a:p>
        </p:txBody>
      </p:sp>
      <p:pic>
        <p:nvPicPr>
          <p:cNvPr id="304" name="Shape 304"/>
          <p:cNvPicPr preferRelativeResize="0"/>
          <p:nvPr/>
        </p:nvPicPr>
        <p:blipFill>
          <a:blip r:embed="rId3">
            <a:alphaModFix/>
          </a:blip>
          <a:stretch>
            <a:fillRect/>
          </a:stretch>
        </p:blipFill>
        <p:spPr>
          <a:xfrm>
            <a:off x="3093675" y="213025"/>
            <a:ext cx="5959225" cy="4190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NAGALAND</a:t>
            </a:r>
            <a:endParaRPr>
              <a:solidFill>
                <a:schemeClr val="dk2"/>
              </a:solidFill>
            </a:endParaRPr>
          </a:p>
        </p:txBody>
      </p:sp>
      <p:sp>
        <p:nvSpPr>
          <p:cNvPr id="310" name="Shape 310"/>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NUMBER OF RAPES BEING THE HIGHEST CRIME IN NAGALAND.</a:t>
            </a:r>
            <a:endParaRPr>
              <a:solidFill>
                <a:schemeClr val="dk2"/>
              </a:solidFill>
            </a:endParaRPr>
          </a:p>
          <a:p>
            <a:pPr indent="-317500" lvl="0" marL="457200">
              <a:spcBef>
                <a:spcPts val="0"/>
              </a:spcBef>
              <a:spcAft>
                <a:spcPts val="0"/>
              </a:spcAft>
              <a:buClr>
                <a:schemeClr val="dk2"/>
              </a:buClr>
              <a:buSzPts val="1400"/>
              <a:buChar char="●"/>
            </a:pPr>
            <a:r>
              <a:rPr lang="en">
                <a:solidFill>
                  <a:schemeClr val="dk2"/>
                </a:solidFill>
              </a:rPr>
              <a:t>STEEP INCREASE IN NUMBER OF RAPES SINCE 2014 TILL 2015.</a:t>
            </a:r>
            <a:endParaRPr>
              <a:solidFill>
                <a:schemeClr val="dk2"/>
              </a:solidFill>
            </a:endParaRPr>
          </a:p>
          <a:p>
            <a:pPr indent="0" lvl="0" marL="0" rtl="0">
              <a:spcBef>
                <a:spcPts val="1600"/>
              </a:spcBef>
              <a:spcAft>
                <a:spcPts val="1600"/>
              </a:spcAft>
              <a:buNone/>
            </a:pPr>
            <a:r>
              <a:t/>
            </a:r>
            <a:endParaRPr>
              <a:solidFill>
                <a:schemeClr val="dk2"/>
              </a:solidFill>
            </a:endParaRPr>
          </a:p>
        </p:txBody>
      </p:sp>
      <p:pic>
        <p:nvPicPr>
          <p:cNvPr id="311" name="Shape 311"/>
          <p:cNvPicPr preferRelativeResize="0"/>
          <p:nvPr/>
        </p:nvPicPr>
        <p:blipFill>
          <a:blip r:embed="rId3">
            <a:alphaModFix/>
          </a:blip>
          <a:stretch>
            <a:fillRect/>
          </a:stretch>
        </p:blipFill>
        <p:spPr>
          <a:xfrm>
            <a:off x="3204825" y="182725"/>
            <a:ext cx="5753025" cy="4170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PUNJAB</a:t>
            </a:r>
            <a:endParaRPr>
              <a:solidFill>
                <a:schemeClr val="dk2"/>
              </a:solidFill>
            </a:endParaRPr>
          </a:p>
        </p:txBody>
      </p:sp>
      <p:sp>
        <p:nvSpPr>
          <p:cNvPr id="317" name="Shape 317"/>
          <p:cNvSpPr txBox="1"/>
          <p:nvPr>
            <p:ph idx="1" type="body"/>
          </p:nvPr>
        </p:nvSpPr>
        <p:spPr>
          <a:xfrm>
            <a:off x="233600" y="1858925"/>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INCREASE IN NUMBER OF KIDNAPPING AND ABDUCTION CASES AND RAPES SINCE 2011 TILL 2015.</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DOWRY DEATHS SAW A FALL SINCE 2001 TILL 2015.</a:t>
            </a:r>
            <a:endParaRPr>
              <a:solidFill>
                <a:schemeClr val="dk2"/>
              </a:solidFill>
            </a:endParaRPr>
          </a:p>
        </p:txBody>
      </p:sp>
      <p:pic>
        <p:nvPicPr>
          <p:cNvPr id="318" name="Shape 318"/>
          <p:cNvPicPr preferRelativeResize="0"/>
          <p:nvPr/>
        </p:nvPicPr>
        <p:blipFill>
          <a:blip r:embed="rId3">
            <a:alphaModFix/>
          </a:blip>
          <a:stretch>
            <a:fillRect/>
          </a:stretch>
        </p:blipFill>
        <p:spPr>
          <a:xfrm>
            <a:off x="3103775" y="405025"/>
            <a:ext cx="6089350" cy="4271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RAJASTHAN</a:t>
            </a:r>
            <a:endParaRPr>
              <a:solidFill>
                <a:schemeClr val="dk2"/>
              </a:solidFill>
            </a:endParaRPr>
          </a:p>
        </p:txBody>
      </p:sp>
      <p:sp>
        <p:nvSpPr>
          <p:cNvPr id="324" name="Shape 324"/>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2"/>
              </a:buClr>
              <a:buSzPts val="1400"/>
              <a:buChar char="●"/>
            </a:pPr>
            <a:r>
              <a:rPr lang="en">
                <a:solidFill>
                  <a:schemeClr val="dk2"/>
                </a:solidFill>
              </a:rPr>
              <a:t>RAJASTHAN BEING HAVING VERY NUMBER OF CRUELTY BY HUSBAND OR HIS RELATIVES.</a:t>
            </a:r>
            <a:endParaRPr>
              <a:solidFill>
                <a:schemeClr val="dk2"/>
              </a:solidFill>
            </a:endParaRPr>
          </a:p>
          <a:p>
            <a:pPr indent="-317500" lvl="0" marL="457200" rtl="0">
              <a:spcBef>
                <a:spcPts val="0"/>
              </a:spcBef>
              <a:spcAft>
                <a:spcPts val="0"/>
              </a:spcAft>
              <a:buClr>
                <a:schemeClr val="dk2"/>
              </a:buClr>
              <a:buSzPts val="1400"/>
              <a:buChar char="●"/>
            </a:pPr>
            <a:r>
              <a:rPr lang="en">
                <a:solidFill>
                  <a:schemeClr val="dk2"/>
                </a:solidFill>
              </a:rPr>
              <a:t>CONSISTENCY IN DOWRY DEATHS CASES THROUGHOUT THE TIME.</a:t>
            </a:r>
            <a:endParaRPr>
              <a:solidFill>
                <a:schemeClr val="dk2"/>
              </a:solidFill>
            </a:endParaRPr>
          </a:p>
        </p:txBody>
      </p:sp>
      <p:pic>
        <p:nvPicPr>
          <p:cNvPr id="325" name="Shape 325"/>
          <p:cNvPicPr preferRelativeResize="0"/>
          <p:nvPr/>
        </p:nvPicPr>
        <p:blipFill>
          <a:blip r:embed="rId3">
            <a:alphaModFix/>
          </a:blip>
          <a:stretch>
            <a:fillRect/>
          </a:stretch>
        </p:blipFill>
        <p:spPr>
          <a:xfrm>
            <a:off x="3051525" y="293875"/>
            <a:ext cx="6092475" cy="4210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TAMIL NADU</a:t>
            </a:r>
            <a:endParaRPr>
              <a:solidFill>
                <a:schemeClr val="dk2"/>
              </a:solidFill>
            </a:endParaRPr>
          </a:p>
        </p:txBody>
      </p:sp>
      <p:sp>
        <p:nvSpPr>
          <p:cNvPr id="331" name="Shape 331"/>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2"/>
              </a:buClr>
              <a:buSzPts val="1400"/>
              <a:buChar char="●"/>
            </a:pPr>
            <a:r>
              <a:rPr lang="en">
                <a:solidFill>
                  <a:schemeClr val="dk2"/>
                </a:solidFill>
              </a:rPr>
              <a:t>OVERALL </a:t>
            </a:r>
            <a:r>
              <a:rPr lang="en">
                <a:solidFill>
                  <a:schemeClr val="dk2"/>
                </a:solidFill>
              </a:rPr>
              <a:t>DECREASE</a:t>
            </a:r>
            <a:r>
              <a:rPr lang="en">
                <a:solidFill>
                  <a:schemeClr val="dk2"/>
                </a:solidFill>
              </a:rPr>
              <a:t> IN CRIME RATES SINCE 2013 TILL THE END OF 2015.</a:t>
            </a:r>
            <a:endParaRPr>
              <a:solidFill>
                <a:schemeClr val="dk2"/>
              </a:solidFill>
            </a:endParaRPr>
          </a:p>
        </p:txBody>
      </p:sp>
      <p:pic>
        <p:nvPicPr>
          <p:cNvPr id="332" name="Shape 332"/>
          <p:cNvPicPr preferRelativeResize="0"/>
          <p:nvPr/>
        </p:nvPicPr>
        <p:blipFill>
          <a:blip r:embed="rId3">
            <a:alphaModFix/>
          </a:blip>
          <a:stretch>
            <a:fillRect/>
          </a:stretch>
        </p:blipFill>
        <p:spPr>
          <a:xfrm>
            <a:off x="3130875" y="280925"/>
            <a:ext cx="6054675" cy="4355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chemeClr val="dk2"/>
                </a:solidFill>
              </a:rPr>
              <a:t>UTTAR PRADESH</a:t>
            </a:r>
            <a:endParaRPr>
              <a:solidFill>
                <a:schemeClr val="dk2"/>
              </a:solidFill>
            </a:endParaRPr>
          </a:p>
        </p:txBody>
      </p:sp>
      <p:sp>
        <p:nvSpPr>
          <p:cNvPr id="338" name="Shape 338"/>
          <p:cNvSpPr txBox="1"/>
          <p:nvPr>
            <p:ph idx="1" type="body"/>
          </p:nvPr>
        </p:nvSpPr>
        <p:spPr>
          <a:xfrm>
            <a:off x="233600" y="1798300"/>
            <a:ext cx="2566200" cy="2977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2"/>
              </a:buClr>
              <a:buSzPts val="1400"/>
              <a:buChar char="●"/>
            </a:pPr>
            <a:r>
              <a:rPr lang="en">
                <a:solidFill>
                  <a:schemeClr val="dk2"/>
                </a:solidFill>
              </a:rPr>
              <a:t>UTTAR PRADESH SAW VERY HIGH NUMBER OF CRUELTY BY HUSBAND OR HIS RELATIVES WITH KIDNAPPING AND ABDUCTION BEING THE HIGHEST.</a:t>
            </a:r>
            <a:endParaRPr>
              <a:solidFill>
                <a:schemeClr val="dk2"/>
              </a:solidFill>
            </a:endParaRPr>
          </a:p>
        </p:txBody>
      </p:sp>
      <p:pic>
        <p:nvPicPr>
          <p:cNvPr id="339" name="Shape 339"/>
          <p:cNvPicPr preferRelativeResize="0"/>
          <p:nvPr/>
        </p:nvPicPr>
        <p:blipFill>
          <a:blip r:embed="rId3">
            <a:alphaModFix/>
          </a:blip>
          <a:stretch>
            <a:fillRect/>
          </a:stretch>
        </p:blipFill>
        <p:spPr>
          <a:xfrm>
            <a:off x="3124625" y="314100"/>
            <a:ext cx="6019375" cy="4160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Visualizations 3 - Dowry Deaths</a:t>
            </a:r>
            <a:endParaRPr/>
          </a:p>
        </p:txBody>
      </p:sp>
      <p:sp>
        <p:nvSpPr>
          <p:cNvPr id="345" name="Shape 34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With these visualizations we tried to show how </a:t>
            </a:r>
            <a:r>
              <a:rPr lang="en"/>
              <a:t>women's</a:t>
            </a:r>
            <a:r>
              <a:rPr lang="en"/>
              <a:t> are </a:t>
            </a:r>
            <a:r>
              <a:rPr lang="en"/>
              <a:t>losing</a:t>
            </a:r>
            <a:r>
              <a:rPr lang="en"/>
              <a:t> </a:t>
            </a:r>
            <a:r>
              <a:rPr lang="en"/>
              <a:t>lives</a:t>
            </a:r>
            <a:r>
              <a:rPr lang="en"/>
              <a:t> for dowry demands in different states.</a:t>
            </a:r>
            <a:endParaRPr/>
          </a:p>
          <a:p>
            <a:pPr indent="0" lvl="0" marL="0" rtl="0">
              <a:spcBef>
                <a:spcPts val="1600"/>
              </a:spcBef>
              <a:spcAft>
                <a:spcPts val="0"/>
              </a:spcAft>
              <a:buNone/>
            </a:pPr>
            <a:r>
              <a:rPr lang="en"/>
              <a:t> Changes in Numbers of such incidents also shows how mentality of people changing over time or is it getting worse.</a:t>
            </a:r>
            <a:endParaRPr/>
          </a:p>
          <a:p>
            <a:pPr indent="0" lvl="0" marL="0" rtl="0">
              <a:spcBef>
                <a:spcPts val="1600"/>
              </a:spcBef>
              <a:spcAft>
                <a:spcPts val="1600"/>
              </a:spcAft>
              <a:buNone/>
            </a:pPr>
            <a:r>
              <a:rPr lang="en"/>
              <a:t>As we can’t put all graphs here, so we have graphs for major cities as follows: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pic>
        <p:nvPicPr>
          <p:cNvPr id="350" name="Shape 350"/>
          <p:cNvPicPr preferRelativeResize="0"/>
          <p:nvPr/>
        </p:nvPicPr>
        <p:blipFill>
          <a:blip r:embed="rId3">
            <a:alphaModFix/>
          </a:blip>
          <a:stretch>
            <a:fillRect/>
          </a:stretch>
        </p:blipFill>
        <p:spPr>
          <a:xfrm>
            <a:off x="152400" y="152400"/>
            <a:ext cx="3800475" cy="2686050"/>
          </a:xfrm>
          <a:prstGeom prst="rect">
            <a:avLst/>
          </a:prstGeom>
          <a:noFill/>
          <a:ln>
            <a:noFill/>
          </a:ln>
        </p:spPr>
      </p:pic>
      <p:pic>
        <p:nvPicPr>
          <p:cNvPr id="351" name="Shape 351"/>
          <p:cNvPicPr preferRelativeResize="0"/>
          <p:nvPr/>
        </p:nvPicPr>
        <p:blipFill>
          <a:blip r:embed="rId4">
            <a:alphaModFix/>
          </a:blip>
          <a:stretch>
            <a:fillRect/>
          </a:stretch>
        </p:blipFill>
        <p:spPr>
          <a:xfrm>
            <a:off x="4105275" y="152400"/>
            <a:ext cx="3819525" cy="2686050"/>
          </a:xfrm>
          <a:prstGeom prst="rect">
            <a:avLst/>
          </a:prstGeom>
          <a:noFill/>
          <a:ln>
            <a:noFill/>
          </a:ln>
        </p:spPr>
      </p:pic>
      <p:pic>
        <p:nvPicPr>
          <p:cNvPr id="352" name="Shape 352"/>
          <p:cNvPicPr preferRelativeResize="0"/>
          <p:nvPr/>
        </p:nvPicPr>
        <p:blipFill>
          <a:blip r:embed="rId5">
            <a:alphaModFix/>
          </a:blip>
          <a:stretch>
            <a:fillRect/>
          </a:stretch>
        </p:blipFill>
        <p:spPr>
          <a:xfrm>
            <a:off x="152400" y="2990850"/>
            <a:ext cx="2851420" cy="2000250"/>
          </a:xfrm>
          <a:prstGeom prst="rect">
            <a:avLst/>
          </a:prstGeom>
          <a:noFill/>
          <a:ln>
            <a:noFill/>
          </a:ln>
        </p:spPr>
      </p:pic>
      <p:pic>
        <p:nvPicPr>
          <p:cNvPr id="353" name="Shape 353"/>
          <p:cNvPicPr preferRelativeResize="0"/>
          <p:nvPr/>
        </p:nvPicPr>
        <p:blipFill>
          <a:blip r:embed="rId6">
            <a:alphaModFix/>
          </a:blip>
          <a:stretch>
            <a:fillRect/>
          </a:stretch>
        </p:blipFill>
        <p:spPr>
          <a:xfrm>
            <a:off x="3156220" y="2990850"/>
            <a:ext cx="2893979" cy="2000250"/>
          </a:xfrm>
          <a:prstGeom prst="rect">
            <a:avLst/>
          </a:prstGeom>
          <a:noFill/>
          <a:ln>
            <a:noFill/>
          </a:ln>
        </p:spPr>
      </p:pic>
      <p:pic>
        <p:nvPicPr>
          <p:cNvPr id="354" name="Shape 354"/>
          <p:cNvPicPr preferRelativeResize="0"/>
          <p:nvPr/>
        </p:nvPicPr>
        <p:blipFill>
          <a:blip r:embed="rId7">
            <a:alphaModFix/>
          </a:blip>
          <a:stretch>
            <a:fillRect/>
          </a:stretch>
        </p:blipFill>
        <p:spPr>
          <a:xfrm>
            <a:off x="6202599" y="2990850"/>
            <a:ext cx="2789001" cy="19911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Data-Set Info</a:t>
            </a:r>
            <a:endParaRPr/>
          </a:p>
        </p:txBody>
      </p:sp>
      <p:sp>
        <p:nvSpPr>
          <p:cNvPr id="99" name="Shape 9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Arial"/>
                <a:ea typeface="Arial"/>
                <a:cs typeface="Arial"/>
                <a:sym typeface="Arial"/>
              </a:rPr>
              <a:t>The data refers to district wise details on crimes against women during the years . The nature of such crimes includes Rape, Kidnapping and Abduction, Dowry Death, Assault on women with intent to outrage her modesty, Insult to modesty of Women, Cruelty by Husband or his Relatives and Importation of Girls.</a:t>
            </a:r>
            <a:endParaRPr>
              <a:solidFill>
                <a:srgbClr val="FFFFFF"/>
              </a:solidFill>
              <a:latin typeface="Arial"/>
              <a:ea typeface="Arial"/>
              <a:cs typeface="Arial"/>
              <a:sym typeface="Arial"/>
            </a:endParaRPr>
          </a:p>
          <a:p>
            <a:pPr indent="0" lvl="0" marL="0">
              <a:spcBef>
                <a:spcPts val="1600"/>
              </a:spcBef>
              <a:spcAft>
                <a:spcPts val="0"/>
              </a:spcAft>
              <a:buNone/>
            </a:pPr>
            <a:r>
              <a:rPr lang="en"/>
              <a:t>Data being used from </a:t>
            </a:r>
            <a:r>
              <a:rPr lang="en" u="sng">
                <a:solidFill>
                  <a:schemeClr val="accent5"/>
                </a:solidFill>
                <a:hlinkClick r:id="rId3"/>
              </a:rPr>
              <a:t>https://data.gov.in/</a:t>
            </a:r>
            <a:r>
              <a:rPr lang="en"/>
              <a:t>  for crimes against women </a:t>
            </a:r>
            <a:endParaRPr/>
          </a:p>
          <a:p>
            <a:pPr indent="-342900" lvl="0" marL="457200" rtl="0">
              <a:spcBef>
                <a:spcPts val="1600"/>
              </a:spcBef>
              <a:spcAft>
                <a:spcPts val="0"/>
              </a:spcAft>
              <a:buSzPts val="1800"/>
              <a:buAutoNum type="arabicPeriod"/>
            </a:pPr>
            <a:r>
              <a:rPr lang="en"/>
              <a:t>From 2001 to 2012</a:t>
            </a:r>
            <a:endParaRPr/>
          </a:p>
          <a:p>
            <a:pPr indent="-342900" lvl="0" marL="457200" rtl="0">
              <a:spcBef>
                <a:spcPts val="0"/>
              </a:spcBef>
              <a:spcAft>
                <a:spcPts val="0"/>
              </a:spcAft>
              <a:buSzPts val="1800"/>
              <a:buAutoNum type="arabicPeriod"/>
            </a:pPr>
            <a:r>
              <a:rPr lang="en"/>
              <a:t>2013</a:t>
            </a:r>
            <a:endParaRPr/>
          </a:p>
          <a:p>
            <a:pPr indent="-342900" lvl="0" marL="457200" rtl="0">
              <a:spcBef>
                <a:spcPts val="0"/>
              </a:spcBef>
              <a:spcAft>
                <a:spcPts val="0"/>
              </a:spcAft>
              <a:buSzPts val="1800"/>
              <a:buAutoNum type="arabicPeriod"/>
            </a:pPr>
            <a:r>
              <a:rPr lang="en"/>
              <a:t>2014</a:t>
            </a:r>
            <a:endParaRPr/>
          </a:p>
          <a:p>
            <a:pPr indent="-342900" lvl="0" marL="457200" rtl="0">
              <a:spcBef>
                <a:spcPts val="0"/>
              </a:spcBef>
              <a:spcAft>
                <a:spcPts val="0"/>
              </a:spcAft>
              <a:buSzPts val="1800"/>
              <a:buAutoNum type="arabicPeriod"/>
            </a:pPr>
            <a:r>
              <a:rPr lang="en"/>
              <a:t>2015</a:t>
            </a:r>
            <a:endParaRPr/>
          </a:p>
          <a:p>
            <a:pPr indent="0" lvl="0" marL="0">
              <a:spcBef>
                <a:spcPts val="1600"/>
              </a:spcBef>
              <a:spcAft>
                <a:spcPts val="0"/>
              </a:spcAft>
              <a:buNone/>
            </a:pPr>
            <a:r>
              <a:t/>
            </a:r>
            <a:endParaRPr>
              <a:solidFill>
                <a:srgbClr val="8E8E8E"/>
              </a:solidFill>
              <a:highlight>
                <a:schemeClr val="dk1"/>
              </a:highlight>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pic>
        <p:nvPicPr>
          <p:cNvPr id="359" name="Shape 359"/>
          <p:cNvPicPr preferRelativeResize="0"/>
          <p:nvPr/>
        </p:nvPicPr>
        <p:blipFill>
          <a:blip r:embed="rId3">
            <a:alphaModFix/>
          </a:blip>
          <a:stretch>
            <a:fillRect/>
          </a:stretch>
        </p:blipFill>
        <p:spPr>
          <a:xfrm>
            <a:off x="152400" y="152400"/>
            <a:ext cx="3829050" cy="2686050"/>
          </a:xfrm>
          <a:prstGeom prst="rect">
            <a:avLst/>
          </a:prstGeom>
          <a:noFill/>
          <a:ln>
            <a:noFill/>
          </a:ln>
        </p:spPr>
      </p:pic>
      <p:pic>
        <p:nvPicPr>
          <p:cNvPr id="360" name="Shape 360"/>
          <p:cNvPicPr preferRelativeResize="0"/>
          <p:nvPr/>
        </p:nvPicPr>
        <p:blipFill>
          <a:blip r:embed="rId4">
            <a:alphaModFix/>
          </a:blip>
          <a:stretch>
            <a:fillRect/>
          </a:stretch>
        </p:blipFill>
        <p:spPr>
          <a:xfrm>
            <a:off x="4133850" y="152400"/>
            <a:ext cx="3800475" cy="2686050"/>
          </a:xfrm>
          <a:prstGeom prst="rect">
            <a:avLst/>
          </a:prstGeom>
          <a:noFill/>
          <a:ln>
            <a:noFill/>
          </a:ln>
        </p:spPr>
      </p:pic>
      <p:pic>
        <p:nvPicPr>
          <p:cNvPr id="361" name="Shape 361"/>
          <p:cNvPicPr preferRelativeResize="0"/>
          <p:nvPr/>
        </p:nvPicPr>
        <p:blipFill>
          <a:blip r:embed="rId5">
            <a:alphaModFix/>
          </a:blip>
          <a:stretch>
            <a:fillRect/>
          </a:stretch>
        </p:blipFill>
        <p:spPr>
          <a:xfrm>
            <a:off x="152400" y="2990850"/>
            <a:ext cx="2801769" cy="2000250"/>
          </a:xfrm>
          <a:prstGeom prst="rect">
            <a:avLst/>
          </a:prstGeom>
          <a:noFill/>
          <a:ln>
            <a:noFill/>
          </a:ln>
        </p:spPr>
      </p:pic>
      <p:pic>
        <p:nvPicPr>
          <p:cNvPr id="362" name="Shape 362"/>
          <p:cNvPicPr preferRelativeResize="0"/>
          <p:nvPr/>
        </p:nvPicPr>
        <p:blipFill>
          <a:blip r:embed="rId6">
            <a:alphaModFix/>
          </a:blip>
          <a:stretch>
            <a:fillRect/>
          </a:stretch>
        </p:blipFill>
        <p:spPr>
          <a:xfrm>
            <a:off x="3106569" y="2990850"/>
            <a:ext cx="2851420" cy="2000250"/>
          </a:xfrm>
          <a:prstGeom prst="rect">
            <a:avLst/>
          </a:prstGeom>
          <a:noFill/>
          <a:ln>
            <a:noFill/>
          </a:ln>
        </p:spPr>
      </p:pic>
      <p:pic>
        <p:nvPicPr>
          <p:cNvPr id="363" name="Shape 363"/>
          <p:cNvPicPr preferRelativeResize="0"/>
          <p:nvPr/>
        </p:nvPicPr>
        <p:blipFill>
          <a:blip r:embed="rId7">
            <a:alphaModFix/>
          </a:blip>
          <a:stretch>
            <a:fillRect/>
          </a:stretch>
        </p:blipFill>
        <p:spPr>
          <a:xfrm>
            <a:off x="6110389" y="2990850"/>
            <a:ext cx="2801769" cy="2000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pic>
        <p:nvPicPr>
          <p:cNvPr id="368" name="Shape 368"/>
          <p:cNvPicPr preferRelativeResize="0"/>
          <p:nvPr/>
        </p:nvPicPr>
        <p:blipFill>
          <a:blip r:embed="rId3">
            <a:alphaModFix/>
          </a:blip>
          <a:stretch>
            <a:fillRect/>
          </a:stretch>
        </p:blipFill>
        <p:spPr>
          <a:xfrm>
            <a:off x="152400" y="152400"/>
            <a:ext cx="3857625" cy="2686050"/>
          </a:xfrm>
          <a:prstGeom prst="rect">
            <a:avLst/>
          </a:prstGeom>
          <a:noFill/>
          <a:ln>
            <a:noFill/>
          </a:ln>
        </p:spPr>
      </p:pic>
      <p:pic>
        <p:nvPicPr>
          <p:cNvPr id="369" name="Shape 369"/>
          <p:cNvPicPr preferRelativeResize="0"/>
          <p:nvPr/>
        </p:nvPicPr>
        <p:blipFill>
          <a:blip r:embed="rId4">
            <a:alphaModFix/>
          </a:blip>
          <a:stretch>
            <a:fillRect/>
          </a:stretch>
        </p:blipFill>
        <p:spPr>
          <a:xfrm>
            <a:off x="4162425" y="152400"/>
            <a:ext cx="3829050" cy="2686050"/>
          </a:xfrm>
          <a:prstGeom prst="rect">
            <a:avLst/>
          </a:prstGeom>
          <a:noFill/>
          <a:ln>
            <a:noFill/>
          </a:ln>
        </p:spPr>
      </p:pic>
      <p:pic>
        <p:nvPicPr>
          <p:cNvPr id="370" name="Shape 370"/>
          <p:cNvPicPr preferRelativeResize="0"/>
          <p:nvPr/>
        </p:nvPicPr>
        <p:blipFill>
          <a:blip r:embed="rId5">
            <a:alphaModFix/>
          </a:blip>
          <a:stretch>
            <a:fillRect/>
          </a:stretch>
        </p:blipFill>
        <p:spPr>
          <a:xfrm>
            <a:off x="152400" y="2990850"/>
            <a:ext cx="2851420" cy="2000250"/>
          </a:xfrm>
          <a:prstGeom prst="rect">
            <a:avLst/>
          </a:prstGeom>
          <a:noFill/>
          <a:ln>
            <a:noFill/>
          </a:ln>
        </p:spPr>
      </p:pic>
      <p:pic>
        <p:nvPicPr>
          <p:cNvPr id="371" name="Shape 371"/>
          <p:cNvPicPr preferRelativeResize="0"/>
          <p:nvPr/>
        </p:nvPicPr>
        <p:blipFill>
          <a:blip r:embed="rId6">
            <a:alphaModFix/>
          </a:blip>
          <a:stretch>
            <a:fillRect/>
          </a:stretch>
        </p:blipFill>
        <p:spPr>
          <a:xfrm>
            <a:off x="3156220" y="2990850"/>
            <a:ext cx="2801769" cy="2000250"/>
          </a:xfrm>
          <a:prstGeom prst="rect">
            <a:avLst/>
          </a:prstGeom>
          <a:noFill/>
          <a:ln>
            <a:noFill/>
          </a:ln>
        </p:spPr>
      </p:pic>
      <p:pic>
        <p:nvPicPr>
          <p:cNvPr id="372" name="Shape 372"/>
          <p:cNvPicPr preferRelativeResize="0"/>
          <p:nvPr/>
        </p:nvPicPr>
        <p:blipFill>
          <a:blip r:embed="rId7">
            <a:alphaModFix/>
          </a:blip>
          <a:stretch>
            <a:fillRect/>
          </a:stretch>
        </p:blipFill>
        <p:spPr>
          <a:xfrm>
            <a:off x="6110389" y="2990850"/>
            <a:ext cx="2844327" cy="2000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pic>
        <p:nvPicPr>
          <p:cNvPr id="377" name="Shape 377"/>
          <p:cNvPicPr preferRelativeResize="0"/>
          <p:nvPr/>
        </p:nvPicPr>
        <p:blipFill>
          <a:blip r:embed="rId3">
            <a:alphaModFix/>
          </a:blip>
          <a:stretch>
            <a:fillRect/>
          </a:stretch>
        </p:blipFill>
        <p:spPr>
          <a:xfrm>
            <a:off x="152400" y="152400"/>
            <a:ext cx="3829050" cy="2686050"/>
          </a:xfrm>
          <a:prstGeom prst="rect">
            <a:avLst/>
          </a:prstGeom>
          <a:noFill/>
          <a:ln>
            <a:noFill/>
          </a:ln>
        </p:spPr>
      </p:pic>
      <p:pic>
        <p:nvPicPr>
          <p:cNvPr id="378" name="Shape 378"/>
          <p:cNvPicPr preferRelativeResize="0"/>
          <p:nvPr/>
        </p:nvPicPr>
        <p:blipFill>
          <a:blip r:embed="rId4">
            <a:alphaModFix/>
          </a:blip>
          <a:stretch>
            <a:fillRect/>
          </a:stretch>
        </p:blipFill>
        <p:spPr>
          <a:xfrm>
            <a:off x="4133850" y="152400"/>
            <a:ext cx="3819525" cy="2686050"/>
          </a:xfrm>
          <a:prstGeom prst="rect">
            <a:avLst/>
          </a:prstGeom>
          <a:noFill/>
          <a:ln>
            <a:noFill/>
          </a:ln>
        </p:spPr>
      </p:pic>
      <p:pic>
        <p:nvPicPr>
          <p:cNvPr id="379" name="Shape 379"/>
          <p:cNvPicPr preferRelativeResize="0"/>
          <p:nvPr/>
        </p:nvPicPr>
        <p:blipFill>
          <a:blip r:embed="rId5">
            <a:alphaModFix/>
          </a:blip>
          <a:stretch>
            <a:fillRect/>
          </a:stretch>
        </p:blipFill>
        <p:spPr>
          <a:xfrm>
            <a:off x="152400" y="2990850"/>
            <a:ext cx="2851420" cy="2000250"/>
          </a:xfrm>
          <a:prstGeom prst="rect">
            <a:avLst/>
          </a:prstGeom>
          <a:noFill/>
          <a:ln>
            <a:noFill/>
          </a:ln>
        </p:spPr>
      </p:pic>
      <p:pic>
        <p:nvPicPr>
          <p:cNvPr id="380" name="Shape 380"/>
          <p:cNvPicPr preferRelativeResize="0"/>
          <p:nvPr/>
        </p:nvPicPr>
        <p:blipFill>
          <a:blip r:embed="rId6">
            <a:alphaModFix/>
          </a:blip>
          <a:stretch>
            <a:fillRect/>
          </a:stretch>
        </p:blipFill>
        <p:spPr>
          <a:xfrm>
            <a:off x="3156220" y="2990850"/>
            <a:ext cx="2893979" cy="2000250"/>
          </a:xfrm>
          <a:prstGeom prst="rect">
            <a:avLst/>
          </a:prstGeom>
          <a:noFill/>
          <a:ln>
            <a:noFill/>
          </a:ln>
        </p:spPr>
      </p:pic>
      <p:pic>
        <p:nvPicPr>
          <p:cNvPr id="381" name="Shape 381"/>
          <p:cNvPicPr preferRelativeResize="0"/>
          <p:nvPr/>
        </p:nvPicPr>
        <p:blipFill>
          <a:blip r:embed="rId7">
            <a:alphaModFix/>
          </a:blip>
          <a:stretch>
            <a:fillRect/>
          </a:stretch>
        </p:blipFill>
        <p:spPr>
          <a:xfrm>
            <a:off x="6202599" y="2990850"/>
            <a:ext cx="2789001" cy="196134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Visualizations 4 - KIDNAPPING AND ABDUCTION</a:t>
            </a:r>
            <a:endParaRPr/>
          </a:p>
        </p:txBody>
      </p:sp>
      <p:sp>
        <p:nvSpPr>
          <p:cNvPr id="387" name="Shape 38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spcBef>
                <a:spcPts val="1600"/>
              </a:spcBef>
              <a:spcAft>
                <a:spcPts val="0"/>
              </a:spcAft>
              <a:buNone/>
            </a:pPr>
            <a:r>
              <a:rPr lang="en"/>
              <a:t>With these visualizations we tried to show Kidnapping and Abduction cases in different states over given span of time.</a:t>
            </a:r>
            <a:endParaRPr/>
          </a:p>
          <a:p>
            <a:pPr indent="0" lvl="0" marL="0" rtl="0">
              <a:spcBef>
                <a:spcPts val="1600"/>
              </a:spcBef>
              <a:spcAft>
                <a:spcPts val="0"/>
              </a:spcAft>
              <a:buNone/>
            </a:pPr>
            <a:r>
              <a:rPr lang="en"/>
              <a:t> </a:t>
            </a:r>
            <a:endParaRPr/>
          </a:p>
          <a:p>
            <a:pPr indent="0" lvl="0" marL="0" rtl="0">
              <a:spcBef>
                <a:spcPts val="1600"/>
              </a:spcBef>
              <a:spcAft>
                <a:spcPts val="1600"/>
              </a:spcAft>
              <a:buNone/>
            </a:pPr>
            <a:r>
              <a:rPr lang="en"/>
              <a:t>As we can’t put all graphs here, so we have graphs for major cities as follows: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pic>
        <p:nvPicPr>
          <p:cNvPr id="392" name="Shape 392"/>
          <p:cNvPicPr preferRelativeResize="0"/>
          <p:nvPr/>
        </p:nvPicPr>
        <p:blipFill>
          <a:blip r:embed="rId3">
            <a:alphaModFix/>
          </a:blip>
          <a:stretch>
            <a:fillRect/>
          </a:stretch>
        </p:blipFill>
        <p:spPr>
          <a:xfrm>
            <a:off x="152400" y="152400"/>
            <a:ext cx="3857625" cy="2686050"/>
          </a:xfrm>
          <a:prstGeom prst="rect">
            <a:avLst/>
          </a:prstGeom>
          <a:noFill/>
          <a:ln>
            <a:noFill/>
          </a:ln>
        </p:spPr>
      </p:pic>
      <p:pic>
        <p:nvPicPr>
          <p:cNvPr id="393" name="Shape 393"/>
          <p:cNvPicPr preferRelativeResize="0"/>
          <p:nvPr/>
        </p:nvPicPr>
        <p:blipFill>
          <a:blip r:embed="rId4">
            <a:alphaModFix/>
          </a:blip>
          <a:stretch>
            <a:fillRect/>
          </a:stretch>
        </p:blipFill>
        <p:spPr>
          <a:xfrm>
            <a:off x="4162425" y="152400"/>
            <a:ext cx="3886200" cy="2686050"/>
          </a:xfrm>
          <a:prstGeom prst="rect">
            <a:avLst/>
          </a:prstGeom>
          <a:noFill/>
          <a:ln>
            <a:noFill/>
          </a:ln>
        </p:spPr>
      </p:pic>
      <p:pic>
        <p:nvPicPr>
          <p:cNvPr id="394" name="Shape 394"/>
          <p:cNvPicPr preferRelativeResize="0"/>
          <p:nvPr/>
        </p:nvPicPr>
        <p:blipFill>
          <a:blip r:embed="rId5">
            <a:alphaModFix/>
          </a:blip>
          <a:stretch>
            <a:fillRect/>
          </a:stretch>
        </p:blipFill>
        <p:spPr>
          <a:xfrm>
            <a:off x="152400" y="2990850"/>
            <a:ext cx="2865606" cy="2000250"/>
          </a:xfrm>
          <a:prstGeom prst="rect">
            <a:avLst/>
          </a:prstGeom>
          <a:noFill/>
          <a:ln>
            <a:noFill/>
          </a:ln>
        </p:spPr>
      </p:pic>
      <p:pic>
        <p:nvPicPr>
          <p:cNvPr id="395" name="Shape 395"/>
          <p:cNvPicPr preferRelativeResize="0"/>
          <p:nvPr/>
        </p:nvPicPr>
        <p:blipFill>
          <a:blip r:embed="rId6">
            <a:alphaModFix/>
          </a:blip>
          <a:stretch>
            <a:fillRect/>
          </a:stretch>
        </p:blipFill>
        <p:spPr>
          <a:xfrm>
            <a:off x="3170406" y="2990850"/>
            <a:ext cx="2893979" cy="2000250"/>
          </a:xfrm>
          <a:prstGeom prst="rect">
            <a:avLst/>
          </a:prstGeom>
          <a:noFill/>
          <a:ln>
            <a:noFill/>
          </a:ln>
        </p:spPr>
      </p:pic>
      <p:pic>
        <p:nvPicPr>
          <p:cNvPr id="396" name="Shape 396"/>
          <p:cNvPicPr preferRelativeResize="0"/>
          <p:nvPr/>
        </p:nvPicPr>
        <p:blipFill>
          <a:blip r:embed="rId7">
            <a:alphaModFix/>
          </a:blip>
          <a:stretch>
            <a:fillRect/>
          </a:stretch>
        </p:blipFill>
        <p:spPr>
          <a:xfrm>
            <a:off x="6216785" y="2990850"/>
            <a:ext cx="2774815" cy="191788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pic>
        <p:nvPicPr>
          <p:cNvPr id="401" name="Shape 401"/>
          <p:cNvPicPr preferRelativeResize="0"/>
          <p:nvPr/>
        </p:nvPicPr>
        <p:blipFill>
          <a:blip r:embed="rId3">
            <a:alphaModFix/>
          </a:blip>
          <a:stretch>
            <a:fillRect/>
          </a:stretch>
        </p:blipFill>
        <p:spPr>
          <a:xfrm>
            <a:off x="152400" y="152400"/>
            <a:ext cx="3829050" cy="2686050"/>
          </a:xfrm>
          <a:prstGeom prst="rect">
            <a:avLst/>
          </a:prstGeom>
          <a:noFill/>
          <a:ln>
            <a:noFill/>
          </a:ln>
        </p:spPr>
      </p:pic>
      <p:pic>
        <p:nvPicPr>
          <p:cNvPr id="402" name="Shape 402"/>
          <p:cNvPicPr preferRelativeResize="0"/>
          <p:nvPr/>
        </p:nvPicPr>
        <p:blipFill>
          <a:blip r:embed="rId4">
            <a:alphaModFix/>
          </a:blip>
          <a:stretch>
            <a:fillRect/>
          </a:stretch>
        </p:blipFill>
        <p:spPr>
          <a:xfrm>
            <a:off x="4133850" y="152400"/>
            <a:ext cx="3886200" cy="2686050"/>
          </a:xfrm>
          <a:prstGeom prst="rect">
            <a:avLst/>
          </a:prstGeom>
          <a:noFill/>
          <a:ln>
            <a:noFill/>
          </a:ln>
        </p:spPr>
      </p:pic>
      <p:pic>
        <p:nvPicPr>
          <p:cNvPr id="403" name="Shape 403"/>
          <p:cNvPicPr preferRelativeResize="0"/>
          <p:nvPr/>
        </p:nvPicPr>
        <p:blipFill>
          <a:blip r:embed="rId5">
            <a:alphaModFix/>
          </a:blip>
          <a:stretch>
            <a:fillRect/>
          </a:stretch>
        </p:blipFill>
        <p:spPr>
          <a:xfrm>
            <a:off x="152400" y="2990850"/>
            <a:ext cx="2801769" cy="2000250"/>
          </a:xfrm>
          <a:prstGeom prst="rect">
            <a:avLst/>
          </a:prstGeom>
          <a:noFill/>
          <a:ln>
            <a:noFill/>
          </a:ln>
        </p:spPr>
      </p:pic>
      <p:pic>
        <p:nvPicPr>
          <p:cNvPr id="404" name="Shape 404"/>
          <p:cNvPicPr preferRelativeResize="0"/>
          <p:nvPr/>
        </p:nvPicPr>
        <p:blipFill>
          <a:blip r:embed="rId6">
            <a:alphaModFix/>
          </a:blip>
          <a:stretch>
            <a:fillRect/>
          </a:stretch>
        </p:blipFill>
        <p:spPr>
          <a:xfrm>
            <a:off x="3106569" y="2990850"/>
            <a:ext cx="2801769" cy="2000250"/>
          </a:xfrm>
          <a:prstGeom prst="rect">
            <a:avLst/>
          </a:prstGeom>
          <a:noFill/>
          <a:ln>
            <a:noFill/>
          </a:ln>
        </p:spPr>
      </p:pic>
      <p:pic>
        <p:nvPicPr>
          <p:cNvPr id="405" name="Shape 405"/>
          <p:cNvPicPr preferRelativeResize="0"/>
          <p:nvPr/>
        </p:nvPicPr>
        <p:blipFill>
          <a:blip r:embed="rId7">
            <a:alphaModFix/>
          </a:blip>
          <a:stretch>
            <a:fillRect/>
          </a:stretch>
        </p:blipFill>
        <p:spPr>
          <a:xfrm>
            <a:off x="6060737" y="2990850"/>
            <a:ext cx="2893979" cy="20002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pic>
        <p:nvPicPr>
          <p:cNvPr id="410" name="Shape 410"/>
          <p:cNvPicPr preferRelativeResize="0"/>
          <p:nvPr/>
        </p:nvPicPr>
        <p:blipFill>
          <a:blip r:embed="rId3">
            <a:alphaModFix/>
          </a:blip>
          <a:stretch>
            <a:fillRect/>
          </a:stretch>
        </p:blipFill>
        <p:spPr>
          <a:xfrm>
            <a:off x="152400" y="152400"/>
            <a:ext cx="3762375" cy="2686050"/>
          </a:xfrm>
          <a:prstGeom prst="rect">
            <a:avLst/>
          </a:prstGeom>
          <a:noFill/>
          <a:ln>
            <a:noFill/>
          </a:ln>
        </p:spPr>
      </p:pic>
      <p:pic>
        <p:nvPicPr>
          <p:cNvPr id="411" name="Shape 411"/>
          <p:cNvPicPr preferRelativeResize="0"/>
          <p:nvPr/>
        </p:nvPicPr>
        <p:blipFill>
          <a:blip r:embed="rId4">
            <a:alphaModFix/>
          </a:blip>
          <a:stretch>
            <a:fillRect/>
          </a:stretch>
        </p:blipFill>
        <p:spPr>
          <a:xfrm>
            <a:off x="4067175" y="152400"/>
            <a:ext cx="3886200" cy="2686050"/>
          </a:xfrm>
          <a:prstGeom prst="rect">
            <a:avLst/>
          </a:prstGeom>
          <a:noFill/>
          <a:ln>
            <a:noFill/>
          </a:ln>
        </p:spPr>
      </p:pic>
      <p:pic>
        <p:nvPicPr>
          <p:cNvPr id="412" name="Shape 412"/>
          <p:cNvPicPr preferRelativeResize="0"/>
          <p:nvPr/>
        </p:nvPicPr>
        <p:blipFill>
          <a:blip r:embed="rId5">
            <a:alphaModFix/>
          </a:blip>
          <a:stretch>
            <a:fillRect/>
          </a:stretch>
        </p:blipFill>
        <p:spPr>
          <a:xfrm>
            <a:off x="152400" y="2990850"/>
            <a:ext cx="2893979" cy="2000250"/>
          </a:xfrm>
          <a:prstGeom prst="rect">
            <a:avLst/>
          </a:prstGeom>
          <a:noFill/>
          <a:ln>
            <a:noFill/>
          </a:ln>
        </p:spPr>
      </p:pic>
      <p:pic>
        <p:nvPicPr>
          <p:cNvPr id="413" name="Shape 413"/>
          <p:cNvPicPr preferRelativeResize="0"/>
          <p:nvPr/>
        </p:nvPicPr>
        <p:blipFill>
          <a:blip r:embed="rId6">
            <a:alphaModFix/>
          </a:blip>
          <a:stretch>
            <a:fillRect/>
          </a:stretch>
        </p:blipFill>
        <p:spPr>
          <a:xfrm>
            <a:off x="3198779" y="2990850"/>
            <a:ext cx="2851420" cy="2000250"/>
          </a:xfrm>
          <a:prstGeom prst="rect">
            <a:avLst/>
          </a:prstGeom>
          <a:noFill/>
          <a:ln>
            <a:noFill/>
          </a:ln>
        </p:spPr>
      </p:pic>
      <p:pic>
        <p:nvPicPr>
          <p:cNvPr id="414" name="Shape 414"/>
          <p:cNvPicPr preferRelativeResize="0"/>
          <p:nvPr/>
        </p:nvPicPr>
        <p:blipFill>
          <a:blip r:embed="rId7">
            <a:alphaModFix/>
          </a:blip>
          <a:stretch>
            <a:fillRect/>
          </a:stretch>
        </p:blipFill>
        <p:spPr>
          <a:xfrm>
            <a:off x="6202599" y="2990850"/>
            <a:ext cx="2789001" cy="192769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pic>
        <p:nvPicPr>
          <p:cNvPr id="419" name="Shape 419"/>
          <p:cNvPicPr preferRelativeResize="0"/>
          <p:nvPr/>
        </p:nvPicPr>
        <p:blipFill>
          <a:blip r:embed="rId3">
            <a:alphaModFix/>
          </a:blip>
          <a:stretch>
            <a:fillRect/>
          </a:stretch>
        </p:blipFill>
        <p:spPr>
          <a:xfrm>
            <a:off x="152400" y="152400"/>
            <a:ext cx="3762375" cy="2686050"/>
          </a:xfrm>
          <a:prstGeom prst="rect">
            <a:avLst/>
          </a:prstGeom>
          <a:noFill/>
          <a:ln>
            <a:noFill/>
          </a:ln>
        </p:spPr>
      </p:pic>
      <p:pic>
        <p:nvPicPr>
          <p:cNvPr id="420" name="Shape 420"/>
          <p:cNvPicPr preferRelativeResize="0"/>
          <p:nvPr/>
        </p:nvPicPr>
        <p:blipFill>
          <a:blip r:embed="rId4">
            <a:alphaModFix/>
          </a:blip>
          <a:stretch>
            <a:fillRect/>
          </a:stretch>
        </p:blipFill>
        <p:spPr>
          <a:xfrm>
            <a:off x="4067175" y="152400"/>
            <a:ext cx="3886200" cy="2686050"/>
          </a:xfrm>
          <a:prstGeom prst="rect">
            <a:avLst/>
          </a:prstGeom>
          <a:noFill/>
          <a:ln>
            <a:noFill/>
          </a:ln>
        </p:spPr>
      </p:pic>
      <p:pic>
        <p:nvPicPr>
          <p:cNvPr id="421" name="Shape 421"/>
          <p:cNvPicPr preferRelativeResize="0"/>
          <p:nvPr/>
        </p:nvPicPr>
        <p:blipFill>
          <a:blip r:embed="rId5">
            <a:alphaModFix/>
          </a:blip>
          <a:stretch>
            <a:fillRect/>
          </a:stretch>
        </p:blipFill>
        <p:spPr>
          <a:xfrm>
            <a:off x="152400" y="2990850"/>
            <a:ext cx="2893979" cy="2000250"/>
          </a:xfrm>
          <a:prstGeom prst="rect">
            <a:avLst/>
          </a:prstGeom>
          <a:noFill/>
          <a:ln>
            <a:noFill/>
          </a:ln>
        </p:spPr>
      </p:pic>
      <p:pic>
        <p:nvPicPr>
          <p:cNvPr id="422" name="Shape 422"/>
          <p:cNvPicPr preferRelativeResize="0"/>
          <p:nvPr/>
        </p:nvPicPr>
        <p:blipFill>
          <a:blip r:embed="rId6">
            <a:alphaModFix/>
          </a:blip>
          <a:stretch>
            <a:fillRect/>
          </a:stretch>
        </p:blipFill>
        <p:spPr>
          <a:xfrm>
            <a:off x="3198779" y="2990850"/>
            <a:ext cx="2851420" cy="2000250"/>
          </a:xfrm>
          <a:prstGeom prst="rect">
            <a:avLst/>
          </a:prstGeom>
          <a:noFill/>
          <a:ln>
            <a:noFill/>
          </a:ln>
        </p:spPr>
      </p:pic>
      <p:pic>
        <p:nvPicPr>
          <p:cNvPr id="423" name="Shape 423"/>
          <p:cNvPicPr preferRelativeResize="0"/>
          <p:nvPr/>
        </p:nvPicPr>
        <p:blipFill>
          <a:blip r:embed="rId7">
            <a:alphaModFix/>
          </a:blip>
          <a:stretch>
            <a:fillRect/>
          </a:stretch>
        </p:blipFill>
        <p:spPr>
          <a:xfrm>
            <a:off x="6202599" y="2990850"/>
            <a:ext cx="2789001" cy="192769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pic>
        <p:nvPicPr>
          <p:cNvPr id="428" name="Shape 428"/>
          <p:cNvPicPr preferRelativeResize="0"/>
          <p:nvPr/>
        </p:nvPicPr>
        <p:blipFill>
          <a:blip r:embed="rId3">
            <a:alphaModFix/>
          </a:blip>
          <a:stretch>
            <a:fillRect/>
          </a:stretch>
        </p:blipFill>
        <p:spPr>
          <a:xfrm>
            <a:off x="152400" y="152400"/>
            <a:ext cx="3819525" cy="2686050"/>
          </a:xfrm>
          <a:prstGeom prst="rect">
            <a:avLst/>
          </a:prstGeom>
          <a:noFill/>
          <a:ln>
            <a:noFill/>
          </a:ln>
        </p:spPr>
      </p:pic>
      <p:pic>
        <p:nvPicPr>
          <p:cNvPr id="429" name="Shape 429"/>
          <p:cNvPicPr preferRelativeResize="0"/>
          <p:nvPr/>
        </p:nvPicPr>
        <p:blipFill>
          <a:blip r:embed="rId4">
            <a:alphaModFix/>
          </a:blip>
          <a:stretch>
            <a:fillRect/>
          </a:stretch>
        </p:blipFill>
        <p:spPr>
          <a:xfrm>
            <a:off x="4124325" y="152400"/>
            <a:ext cx="3886200" cy="2686050"/>
          </a:xfrm>
          <a:prstGeom prst="rect">
            <a:avLst/>
          </a:prstGeom>
          <a:noFill/>
          <a:ln>
            <a:noFill/>
          </a:ln>
        </p:spPr>
      </p:pic>
      <p:pic>
        <p:nvPicPr>
          <p:cNvPr id="430" name="Shape 430"/>
          <p:cNvPicPr preferRelativeResize="0"/>
          <p:nvPr/>
        </p:nvPicPr>
        <p:blipFill>
          <a:blip r:embed="rId5">
            <a:alphaModFix/>
          </a:blip>
          <a:stretch>
            <a:fillRect/>
          </a:stretch>
        </p:blipFill>
        <p:spPr>
          <a:xfrm>
            <a:off x="152400" y="2990850"/>
            <a:ext cx="2851420" cy="2000250"/>
          </a:xfrm>
          <a:prstGeom prst="rect">
            <a:avLst/>
          </a:prstGeom>
          <a:noFill/>
          <a:ln>
            <a:noFill/>
          </a:ln>
        </p:spPr>
      </p:pic>
      <p:pic>
        <p:nvPicPr>
          <p:cNvPr id="431" name="Shape 431"/>
          <p:cNvPicPr preferRelativeResize="0"/>
          <p:nvPr/>
        </p:nvPicPr>
        <p:blipFill>
          <a:blip r:embed="rId6">
            <a:alphaModFix/>
          </a:blip>
          <a:stretch>
            <a:fillRect/>
          </a:stretch>
        </p:blipFill>
        <p:spPr>
          <a:xfrm>
            <a:off x="3156220" y="2990850"/>
            <a:ext cx="2893979" cy="2000250"/>
          </a:xfrm>
          <a:prstGeom prst="rect">
            <a:avLst/>
          </a:prstGeom>
          <a:noFill/>
          <a:ln>
            <a:noFill/>
          </a:ln>
        </p:spPr>
      </p:pic>
      <p:pic>
        <p:nvPicPr>
          <p:cNvPr id="432" name="Shape 432"/>
          <p:cNvPicPr preferRelativeResize="0"/>
          <p:nvPr/>
        </p:nvPicPr>
        <p:blipFill>
          <a:blip r:embed="rId7">
            <a:alphaModFix/>
          </a:blip>
          <a:stretch>
            <a:fillRect/>
          </a:stretch>
        </p:blipFill>
        <p:spPr>
          <a:xfrm>
            <a:off x="6202599" y="2990850"/>
            <a:ext cx="2789001" cy="192769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pic>
        <p:nvPicPr>
          <p:cNvPr id="437" name="Shape 437"/>
          <p:cNvPicPr preferRelativeResize="0"/>
          <p:nvPr/>
        </p:nvPicPr>
        <p:blipFill>
          <a:blip r:embed="rId3">
            <a:alphaModFix/>
          </a:blip>
          <a:stretch>
            <a:fillRect/>
          </a:stretch>
        </p:blipFill>
        <p:spPr>
          <a:xfrm>
            <a:off x="152400" y="152400"/>
            <a:ext cx="3829050" cy="2686050"/>
          </a:xfrm>
          <a:prstGeom prst="rect">
            <a:avLst/>
          </a:prstGeom>
          <a:noFill/>
          <a:ln>
            <a:noFill/>
          </a:ln>
        </p:spPr>
      </p:pic>
      <p:pic>
        <p:nvPicPr>
          <p:cNvPr id="438" name="Shape 438"/>
          <p:cNvPicPr preferRelativeResize="0"/>
          <p:nvPr/>
        </p:nvPicPr>
        <p:blipFill>
          <a:blip r:embed="rId4">
            <a:alphaModFix/>
          </a:blip>
          <a:stretch>
            <a:fillRect/>
          </a:stretch>
        </p:blipFill>
        <p:spPr>
          <a:xfrm>
            <a:off x="4133850" y="152400"/>
            <a:ext cx="3762375" cy="2686050"/>
          </a:xfrm>
          <a:prstGeom prst="rect">
            <a:avLst/>
          </a:prstGeom>
          <a:noFill/>
          <a:ln>
            <a:noFill/>
          </a:ln>
        </p:spPr>
      </p:pic>
      <p:pic>
        <p:nvPicPr>
          <p:cNvPr id="439" name="Shape 439"/>
          <p:cNvPicPr preferRelativeResize="0"/>
          <p:nvPr/>
        </p:nvPicPr>
        <p:blipFill>
          <a:blip r:embed="rId5">
            <a:alphaModFix/>
          </a:blip>
          <a:stretch>
            <a:fillRect/>
          </a:stretch>
        </p:blipFill>
        <p:spPr>
          <a:xfrm>
            <a:off x="152400" y="2990850"/>
            <a:ext cx="2801769" cy="2000250"/>
          </a:xfrm>
          <a:prstGeom prst="rect">
            <a:avLst/>
          </a:prstGeom>
          <a:noFill/>
          <a:ln>
            <a:noFill/>
          </a:ln>
        </p:spPr>
      </p:pic>
      <p:pic>
        <p:nvPicPr>
          <p:cNvPr id="440" name="Shape 440"/>
          <p:cNvPicPr preferRelativeResize="0"/>
          <p:nvPr/>
        </p:nvPicPr>
        <p:blipFill>
          <a:blip r:embed="rId6">
            <a:alphaModFix/>
          </a:blip>
          <a:stretch>
            <a:fillRect/>
          </a:stretch>
        </p:blipFill>
        <p:spPr>
          <a:xfrm>
            <a:off x="3106569" y="2990850"/>
            <a:ext cx="2893979" cy="2000250"/>
          </a:xfrm>
          <a:prstGeom prst="rect">
            <a:avLst/>
          </a:prstGeom>
          <a:noFill/>
          <a:ln>
            <a:noFill/>
          </a:ln>
        </p:spPr>
      </p:pic>
      <p:pic>
        <p:nvPicPr>
          <p:cNvPr id="441" name="Shape 441"/>
          <p:cNvPicPr preferRelativeResize="0"/>
          <p:nvPr/>
        </p:nvPicPr>
        <p:blipFill>
          <a:blip r:embed="rId7">
            <a:alphaModFix/>
          </a:blip>
          <a:stretch>
            <a:fillRect/>
          </a:stretch>
        </p:blipFill>
        <p:spPr>
          <a:xfrm>
            <a:off x="6152947" y="2990850"/>
            <a:ext cx="2838653" cy="19620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tried to show the following</a:t>
            </a:r>
            <a:endParaRPr/>
          </a:p>
        </p:txBody>
      </p:sp>
      <p:sp>
        <p:nvSpPr>
          <p:cNvPr id="105" name="Shape 10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Year-wise Number of Rapes in different states.</a:t>
            </a:r>
            <a:endParaRPr/>
          </a:p>
          <a:p>
            <a:pPr indent="-342900" lvl="0" marL="457200" rtl="0">
              <a:spcBef>
                <a:spcPts val="0"/>
              </a:spcBef>
              <a:spcAft>
                <a:spcPts val="0"/>
              </a:spcAft>
              <a:buSzPts val="1800"/>
              <a:buAutoNum type="arabicPeriod"/>
            </a:pPr>
            <a:r>
              <a:rPr lang="en"/>
              <a:t>Number of Dowry Deaths in different States from 2001 till 2015.</a:t>
            </a:r>
            <a:endParaRPr/>
          </a:p>
          <a:p>
            <a:pPr indent="-342900" lvl="0" marL="457200" rtl="0">
              <a:spcBef>
                <a:spcPts val="0"/>
              </a:spcBef>
              <a:spcAft>
                <a:spcPts val="0"/>
              </a:spcAft>
              <a:buSzPts val="1800"/>
              <a:buAutoNum type="arabicPeriod"/>
            </a:pPr>
            <a:r>
              <a:rPr lang="en"/>
              <a:t>Mix line plots for each state differently showing how different crimes have changed over this time period.</a:t>
            </a:r>
            <a:endParaRPr/>
          </a:p>
          <a:p>
            <a:pPr indent="-342900" lvl="0" marL="457200">
              <a:spcBef>
                <a:spcPts val="0"/>
              </a:spcBef>
              <a:spcAft>
                <a:spcPts val="0"/>
              </a:spcAft>
              <a:buSzPts val="1800"/>
              <a:buAutoNum type="arabicPeriod"/>
            </a:pPr>
            <a:r>
              <a:rPr lang="en"/>
              <a:t>We also tried to plot how different states have been successfully curbed on these crime rates while how some failed </a:t>
            </a:r>
            <a:r>
              <a:rPr lang="en"/>
              <a:t>miserably</a:t>
            </a:r>
            <a:r>
              <a:rPr lang="en"/>
              <a:t> over same.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Shape 446"/>
          <p:cNvPicPr preferRelativeResize="0"/>
          <p:nvPr/>
        </p:nvPicPr>
        <p:blipFill>
          <a:blip r:embed="rId3">
            <a:alphaModFix/>
          </a:blip>
          <a:stretch>
            <a:fillRect/>
          </a:stretch>
        </p:blipFill>
        <p:spPr>
          <a:xfrm>
            <a:off x="152400" y="152400"/>
            <a:ext cx="3886200" cy="2686050"/>
          </a:xfrm>
          <a:prstGeom prst="rect">
            <a:avLst/>
          </a:prstGeom>
          <a:noFill/>
          <a:ln>
            <a:noFill/>
          </a:ln>
        </p:spPr>
      </p:pic>
      <p:pic>
        <p:nvPicPr>
          <p:cNvPr id="447" name="Shape 447"/>
          <p:cNvPicPr preferRelativeResize="0"/>
          <p:nvPr/>
        </p:nvPicPr>
        <p:blipFill>
          <a:blip r:embed="rId4">
            <a:alphaModFix/>
          </a:blip>
          <a:stretch>
            <a:fillRect/>
          </a:stretch>
        </p:blipFill>
        <p:spPr>
          <a:xfrm>
            <a:off x="4191000" y="152400"/>
            <a:ext cx="3886200" cy="2686050"/>
          </a:xfrm>
          <a:prstGeom prst="rect">
            <a:avLst/>
          </a:prstGeom>
          <a:noFill/>
          <a:ln>
            <a:noFill/>
          </a:ln>
        </p:spPr>
      </p:pic>
      <p:pic>
        <p:nvPicPr>
          <p:cNvPr id="448" name="Shape 448"/>
          <p:cNvPicPr preferRelativeResize="0"/>
          <p:nvPr/>
        </p:nvPicPr>
        <p:blipFill>
          <a:blip r:embed="rId5">
            <a:alphaModFix/>
          </a:blip>
          <a:stretch>
            <a:fillRect/>
          </a:stretch>
        </p:blipFill>
        <p:spPr>
          <a:xfrm>
            <a:off x="152400" y="2990850"/>
            <a:ext cx="2851420" cy="2000250"/>
          </a:xfrm>
          <a:prstGeom prst="rect">
            <a:avLst/>
          </a:prstGeom>
          <a:noFill/>
          <a:ln>
            <a:noFill/>
          </a:ln>
        </p:spPr>
      </p:pic>
      <p:pic>
        <p:nvPicPr>
          <p:cNvPr id="449" name="Shape 449"/>
          <p:cNvPicPr preferRelativeResize="0"/>
          <p:nvPr/>
        </p:nvPicPr>
        <p:blipFill>
          <a:blip r:embed="rId6">
            <a:alphaModFix/>
          </a:blip>
          <a:stretch>
            <a:fillRect/>
          </a:stretch>
        </p:blipFill>
        <p:spPr>
          <a:xfrm>
            <a:off x="3156220" y="2990850"/>
            <a:ext cx="2936537" cy="2000250"/>
          </a:xfrm>
          <a:prstGeom prst="rect">
            <a:avLst/>
          </a:prstGeom>
          <a:noFill/>
          <a:ln>
            <a:noFill/>
          </a:ln>
        </p:spPr>
      </p:pic>
      <p:pic>
        <p:nvPicPr>
          <p:cNvPr id="450" name="Shape 450"/>
          <p:cNvPicPr preferRelativeResize="0"/>
          <p:nvPr/>
        </p:nvPicPr>
        <p:blipFill>
          <a:blip r:embed="rId7">
            <a:alphaModFix/>
          </a:blip>
          <a:stretch>
            <a:fillRect/>
          </a:stretch>
        </p:blipFill>
        <p:spPr>
          <a:xfrm>
            <a:off x="6245157" y="2990850"/>
            <a:ext cx="2746443" cy="193141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Visualizations 5 - Cruelty by husband or his Relatives</a:t>
            </a:r>
            <a:endParaRPr/>
          </a:p>
        </p:txBody>
      </p:sp>
      <p:sp>
        <p:nvSpPr>
          <p:cNvPr id="456" name="Shape 456"/>
          <p:cNvSpPr txBox="1"/>
          <p:nvPr>
            <p:ph idx="1" type="body"/>
          </p:nvPr>
        </p:nvSpPr>
        <p:spPr>
          <a:xfrm>
            <a:off x="311700" y="1458225"/>
            <a:ext cx="8520600" cy="315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With these visualizations we tried to show how women face cruelty after marriage by her husband or his relatives  in different states.</a:t>
            </a:r>
            <a:endParaRPr/>
          </a:p>
          <a:p>
            <a:pPr indent="0" lvl="0" marL="0" rtl="0">
              <a:spcBef>
                <a:spcPts val="1600"/>
              </a:spcBef>
              <a:spcAft>
                <a:spcPts val="0"/>
              </a:spcAft>
              <a:buNone/>
            </a:pPr>
            <a:r>
              <a:rPr lang="en"/>
              <a:t> Changes in Numbers of such incidents also shows how mentality of people changing over time or is it getting worse.</a:t>
            </a:r>
            <a:endParaRPr/>
          </a:p>
          <a:p>
            <a:pPr indent="0" lvl="0" marL="0" rtl="0">
              <a:spcBef>
                <a:spcPts val="1600"/>
              </a:spcBef>
              <a:spcAft>
                <a:spcPts val="1600"/>
              </a:spcAft>
              <a:buNone/>
            </a:pPr>
            <a:r>
              <a:rPr lang="en"/>
              <a:t>As we can’t put all graphs here, so we have graphs for major cities as follows: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pic>
        <p:nvPicPr>
          <p:cNvPr id="461" name="Shape 461"/>
          <p:cNvPicPr preferRelativeResize="0"/>
          <p:nvPr/>
        </p:nvPicPr>
        <p:blipFill>
          <a:blip r:embed="rId3">
            <a:alphaModFix/>
          </a:blip>
          <a:stretch>
            <a:fillRect/>
          </a:stretch>
        </p:blipFill>
        <p:spPr>
          <a:xfrm>
            <a:off x="152400" y="152400"/>
            <a:ext cx="3810000" cy="2686050"/>
          </a:xfrm>
          <a:prstGeom prst="rect">
            <a:avLst/>
          </a:prstGeom>
          <a:noFill/>
          <a:ln>
            <a:noFill/>
          </a:ln>
        </p:spPr>
      </p:pic>
      <p:pic>
        <p:nvPicPr>
          <p:cNvPr id="462" name="Shape 462"/>
          <p:cNvPicPr preferRelativeResize="0"/>
          <p:nvPr/>
        </p:nvPicPr>
        <p:blipFill>
          <a:blip r:embed="rId4">
            <a:alphaModFix/>
          </a:blip>
          <a:stretch>
            <a:fillRect/>
          </a:stretch>
        </p:blipFill>
        <p:spPr>
          <a:xfrm>
            <a:off x="4114800" y="152400"/>
            <a:ext cx="4162425" cy="2686050"/>
          </a:xfrm>
          <a:prstGeom prst="rect">
            <a:avLst/>
          </a:prstGeom>
          <a:noFill/>
          <a:ln>
            <a:noFill/>
          </a:ln>
        </p:spPr>
      </p:pic>
      <p:pic>
        <p:nvPicPr>
          <p:cNvPr id="463" name="Shape 463"/>
          <p:cNvPicPr preferRelativeResize="0"/>
          <p:nvPr/>
        </p:nvPicPr>
        <p:blipFill>
          <a:blip r:embed="rId5">
            <a:alphaModFix/>
          </a:blip>
          <a:stretch>
            <a:fillRect/>
          </a:stretch>
        </p:blipFill>
        <p:spPr>
          <a:xfrm>
            <a:off x="152400" y="2990850"/>
            <a:ext cx="3135144" cy="2000250"/>
          </a:xfrm>
          <a:prstGeom prst="rect">
            <a:avLst/>
          </a:prstGeom>
          <a:noFill/>
          <a:ln>
            <a:noFill/>
          </a:ln>
        </p:spPr>
      </p:pic>
      <p:pic>
        <p:nvPicPr>
          <p:cNvPr id="464" name="Shape 464"/>
          <p:cNvPicPr preferRelativeResize="0"/>
          <p:nvPr/>
        </p:nvPicPr>
        <p:blipFill>
          <a:blip r:embed="rId6">
            <a:alphaModFix/>
          </a:blip>
          <a:stretch>
            <a:fillRect/>
          </a:stretch>
        </p:blipFill>
        <p:spPr>
          <a:xfrm>
            <a:off x="3439944" y="2990850"/>
            <a:ext cx="2936537" cy="2000250"/>
          </a:xfrm>
          <a:prstGeom prst="rect">
            <a:avLst/>
          </a:prstGeom>
          <a:noFill/>
          <a:ln>
            <a:noFill/>
          </a:ln>
        </p:spPr>
      </p:pic>
      <p:pic>
        <p:nvPicPr>
          <p:cNvPr id="465" name="Shape 465"/>
          <p:cNvPicPr preferRelativeResize="0"/>
          <p:nvPr/>
        </p:nvPicPr>
        <p:blipFill>
          <a:blip r:embed="rId7">
            <a:alphaModFix/>
          </a:blip>
          <a:stretch>
            <a:fillRect/>
          </a:stretch>
        </p:blipFill>
        <p:spPr>
          <a:xfrm>
            <a:off x="6528881" y="2990850"/>
            <a:ext cx="2462720" cy="17021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pic>
        <p:nvPicPr>
          <p:cNvPr id="470" name="Shape 470"/>
          <p:cNvPicPr preferRelativeResize="0"/>
          <p:nvPr/>
        </p:nvPicPr>
        <p:blipFill>
          <a:blip r:embed="rId3">
            <a:alphaModFix/>
          </a:blip>
          <a:stretch>
            <a:fillRect/>
          </a:stretch>
        </p:blipFill>
        <p:spPr>
          <a:xfrm>
            <a:off x="152400" y="152400"/>
            <a:ext cx="3867150" cy="2686050"/>
          </a:xfrm>
          <a:prstGeom prst="rect">
            <a:avLst/>
          </a:prstGeom>
          <a:noFill/>
          <a:ln>
            <a:noFill/>
          </a:ln>
        </p:spPr>
      </p:pic>
      <p:pic>
        <p:nvPicPr>
          <p:cNvPr id="471" name="Shape 471"/>
          <p:cNvPicPr preferRelativeResize="0"/>
          <p:nvPr/>
        </p:nvPicPr>
        <p:blipFill>
          <a:blip r:embed="rId4">
            <a:alphaModFix/>
          </a:blip>
          <a:stretch>
            <a:fillRect/>
          </a:stretch>
        </p:blipFill>
        <p:spPr>
          <a:xfrm>
            <a:off x="4171950" y="152400"/>
            <a:ext cx="4000500" cy="2686050"/>
          </a:xfrm>
          <a:prstGeom prst="rect">
            <a:avLst/>
          </a:prstGeom>
          <a:noFill/>
          <a:ln>
            <a:noFill/>
          </a:ln>
        </p:spPr>
      </p:pic>
      <p:pic>
        <p:nvPicPr>
          <p:cNvPr id="472" name="Shape 472"/>
          <p:cNvPicPr preferRelativeResize="0"/>
          <p:nvPr/>
        </p:nvPicPr>
        <p:blipFill>
          <a:blip r:embed="rId5">
            <a:alphaModFix/>
          </a:blip>
          <a:stretch>
            <a:fillRect/>
          </a:stretch>
        </p:blipFill>
        <p:spPr>
          <a:xfrm>
            <a:off x="152400" y="2990850"/>
            <a:ext cx="2759210" cy="2000250"/>
          </a:xfrm>
          <a:prstGeom prst="rect">
            <a:avLst/>
          </a:prstGeom>
          <a:noFill/>
          <a:ln>
            <a:noFill/>
          </a:ln>
        </p:spPr>
      </p:pic>
      <p:pic>
        <p:nvPicPr>
          <p:cNvPr id="473" name="Shape 473"/>
          <p:cNvPicPr preferRelativeResize="0"/>
          <p:nvPr/>
        </p:nvPicPr>
        <p:blipFill>
          <a:blip r:embed="rId6">
            <a:alphaModFix/>
          </a:blip>
          <a:stretch>
            <a:fillRect/>
          </a:stretch>
        </p:blipFill>
        <p:spPr>
          <a:xfrm>
            <a:off x="3064010" y="2990850"/>
            <a:ext cx="2801769" cy="2000250"/>
          </a:xfrm>
          <a:prstGeom prst="rect">
            <a:avLst/>
          </a:prstGeom>
          <a:noFill/>
          <a:ln>
            <a:noFill/>
          </a:ln>
        </p:spPr>
      </p:pic>
      <p:pic>
        <p:nvPicPr>
          <p:cNvPr id="474" name="Shape 474"/>
          <p:cNvPicPr preferRelativeResize="0"/>
          <p:nvPr/>
        </p:nvPicPr>
        <p:blipFill>
          <a:blip r:embed="rId7">
            <a:alphaModFix/>
          </a:blip>
          <a:stretch>
            <a:fillRect/>
          </a:stretch>
        </p:blipFill>
        <p:spPr>
          <a:xfrm>
            <a:off x="6018179" y="2990850"/>
            <a:ext cx="2893979" cy="20002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pic>
        <p:nvPicPr>
          <p:cNvPr id="479" name="Shape 479"/>
          <p:cNvPicPr preferRelativeResize="0"/>
          <p:nvPr/>
        </p:nvPicPr>
        <p:blipFill>
          <a:blip r:embed="rId3">
            <a:alphaModFix/>
          </a:blip>
          <a:stretch>
            <a:fillRect/>
          </a:stretch>
        </p:blipFill>
        <p:spPr>
          <a:xfrm>
            <a:off x="152400" y="152400"/>
            <a:ext cx="3762375" cy="2686050"/>
          </a:xfrm>
          <a:prstGeom prst="rect">
            <a:avLst/>
          </a:prstGeom>
          <a:noFill/>
          <a:ln>
            <a:noFill/>
          </a:ln>
        </p:spPr>
      </p:pic>
      <p:pic>
        <p:nvPicPr>
          <p:cNvPr id="480" name="Shape 480"/>
          <p:cNvPicPr preferRelativeResize="0"/>
          <p:nvPr/>
        </p:nvPicPr>
        <p:blipFill>
          <a:blip r:embed="rId4">
            <a:alphaModFix/>
          </a:blip>
          <a:stretch>
            <a:fillRect/>
          </a:stretch>
        </p:blipFill>
        <p:spPr>
          <a:xfrm>
            <a:off x="4067175" y="152400"/>
            <a:ext cx="3886200" cy="2686050"/>
          </a:xfrm>
          <a:prstGeom prst="rect">
            <a:avLst/>
          </a:prstGeom>
          <a:noFill/>
          <a:ln>
            <a:noFill/>
          </a:ln>
        </p:spPr>
      </p:pic>
      <p:pic>
        <p:nvPicPr>
          <p:cNvPr id="481" name="Shape 481"/>
          <p:cNvPicPr preferRelativeResize="0"/>
          <p:nvPr/>
        </p:nvPicPr>
        <p:blipFill>
          <a:blip r:embed="rId5">
            <a:alphaModFix/>
          </a:blip>
          <a:stretch>
            <a:fillRect/>
          </a:stretch>
        </p:blipFill>
        <p:spPr>
          <a:xfrm>
            <a:off x="152400" y="2990850"/>
            <a:ext cx="2893979" cy="2000250"/>
          </a:xfrm>
          <a:prstGeom prst="rect">
            <a:avLst/>
          </a:prstGeom>
          <a:noFill/>
          <a:ln>
            <a:noFill/>
          </a:ln>
        </p:spPr>
      </p:pic>
      <p:pic>
        <p:nvPicPr>
          <p:cNvPr id="482" name="Shape 482"/>
          <p:cNvPicPr preferRelativeResize="0"/>
          <p:nvPr/>
        </p:nvPicPr>
        <p:blipFill>
          <a:blip r:embed="rId6">
            <a:alphaModFix/>
          </a:blip>
          <a:stretch>
            <a:fillRect/>
          </a:stretch>
        </p:blipFill>
        <p:spPr>
          <a:xfrm>
            <a:off x="3198779" y="2990850"/>
            <a:ext cx="3057120" cy="2000250"/>
          </a:xfrm>
          <a:prstGeom prst="rect">
            <a:avLst/>
          </a:prstGeom>
          <a:noFill/>
          <a:ln>
            <a:noFill/>
          </a:ln>
        </p:spPr>
      </p:pic>
      <p:pic>
        <p:nvPicPr>
          <p:cNvPr id="483" name="Shape 483"/>
          <p:cNvPicPr preferRelativeResize="0"/>
          <p:nvPr/>
        </p:nvPicPr>
        <p:blipFill>
          <a:blip r:embed="rId7">
            <a:alphaModFix/>
          </a:blip>
          <a:stretch>
            <a:fillRect/>
          </a:stretch>
        </p:blipFill>
        <p:spPr>
          <a:xfrm>
            <a:off x="6408298" y="2990850"/>
            <a:ext cx="2583302" cy="171409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pic>
        <p:nvPicPr>
          <p:cNvPr id="488" name="Shape 488"/>
          <p:cNvPicPr preferRelativeResize="0"/>
          <p:nvPr/>
        </p:nvPicPr>
        <p:blipFill>
          <a:blip r:embed="rId3">
            <a:alphaModFix/>
          </a:blip>
          <a:stretch>
            <a:fillRect/>
          </a:stretch>
        </p:blipFill>
        <p:spPr>
          <a:xfrm>
            <a:off x="152400" y="152400"/>
            <a:ext cx="3886200" cy="2686050"/>
          </a:xfrm>
          <a:prstGeom prst="rect">
            <a:avLst/>
          </a:prstGeom>
          <a:noFill/>
          <a:ln>
            <a:noFill/>
          </a:ln>
        </p:spPr>
      </p:pic>
      <p:pic>
        <p:nvPicPr>
          <p:cNvPr id="489" name="Shape 489"/>
          <p:cNvPicPr preferRelativeResize="0"/>
          <p:nvPr/>
        </p:nvPicPr>
        <p:blipFill>
          <a:blip r:embed="rId4">
            <a:alphaModFix/>
          </a:blip>
          <a:stretch>
            <a:fillRect/>
          </a:stretch>
        </p:blipFill>
        <p:spPr>
          <a:xfrm>
            <a:off x="4191000" y="152400"/>
            <a:ext cx="3886200" cy="2686050"/>
          </a:xfrm>
          <a:prstGeom prst="rect">
            <a:avLst/>
          </a:prstGeom>
          <a:noFill/>
          <a:ln>
            <a:noFill/>
          </a:ln>
        </p:spPr>
      </p:pic>
      <p:pic>
        <p:nvPicPr>
          <p:cNvPr id="490" name="Shape 490"/>
          <p:cNvPicPr preferRelativeResize="0"/>
          <p:nvPr/>
        </p:nvPicPr>
        <p:blipFill>
          <a:blip r:embed="rId5">
            <a:alphaModFix/>
          </a:blip>
          <a:stretch>
            <a:fillRect/>
          </a:stretch>
        </p:blipFill>
        <p:spPr>
          <a:xfrm>
            <a:off x="152400" y="2990850"/>
            <a:ext cx="2893979" cy="2000250"/>
          </a:xfrm>
          <a:prstGeom prst="rect">
            <a:avLst/>
          </a:prstGeom>
          <a:noFill/>
          <a:ln>
            <a:noFill/>
          </a:ln>
        </p:spPr>
      </p:pic>
      <p:pic>
        <p:nvPicPr>
          <p:cNvPr id="491" name="Shape 491"/>
          <p:cNvPicPr preferRelativeResize="0"/>
          <p:nvPr/>
        </p:nvPicPr>
        <p:blipFill>
          <a:blip r:embed="rId6">
            <a:alphaModFix/>
          </a:blip>
          <a:stretch>
            <a:fillRect/>
          </a:stretch>
        </p:blipFill>
        <p:spPr>
          <a:xfrm>
            <a:off x="3198779" y="2990850"/>
            <a:ext cx="2943630" cy="2000250"/>
          </a:xfrm>
          <a:prstGeom prst="rect">
            <a:avLst/>
          </a:prstGeom>
          <a:noFill/>
          <a:ln>
            <a:noFill/>
          </a:ln>
        </p:spPr>
      </p:pic>
      <p:pic>
        <p:nvPicPr>
          <p:cNvPr id="492" name="Shape 492"/>
          <p:cNvPicPr preferRelativeResize="0"/>
          <p:nvPr/>
        </p:nvPicPr>
        <p:blipFill>
          <a:blip r:embed="rId7">
            <a:alphaModFix/>
          </a:blip>
          <a:stretch>
            <a:fillRect/>
          </a:stretch>
        </p:blipFill>
        <p:spPr>
          <a:xfrm>
            <a:off x="6294809" y="2990850"/>
            <a:ext cx="2696791" cy="176449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pic>
        <p:nvPicPr>
          <p:cNvPr id="497" name="Shape 497"/>
          <p:cNvPicPr preferRelativeResize="0"/>
          <p:nvPr/>
        </p:nvPicPr>
        <p:blipFill>
          <a:blip r:embed="rId3">
            <a:alphaModFix/>
          </a:blip>
          <a:stretch>
            <a:fillRect/>
          </a:stretch>
        </p:blipFill>
        <p:spPr>
          <a:xfrm>
            <a:off x="152400" y="152400"/>
            <a:ext cx="3990975" cy="2686050"/>
          </a:xfrm>
          <a:prstGeom prst="rect">
            <a:avLst/>
          </a:prstGeom>
          <a:noFill/>
          <a:ln>
            <a:noFill/>
          </a:ln>
        </p:spPr>
      </p:pic>
      <p:pic>
        <p:nvPicPr>
          <p:cNvPr id="498" name="Shape 498"/>
          <p:cNvPicPr preferRelativeResize="0"/>
          <p:nvPr/>
        </p:nvPicPr>
        <p:blipFill>
          <a:blip r:embed="rId4">
            <a:alphaModFix/>
          </a:blip>
          <a:stretch>
            <a:fillRect/>
          </a:stretch>
        </p:blipFill>
        <p:spPr>
          <a:xfrm>
            <a:off x="4295775" y="152400"/>
            <a:ext cx="3762375" cy="2686050"/>
          </a:xfrm>
          <a:prstGeom prst="rect">
            <a:avLst/>
          </a:prstGeom>
          <a:noFill/>
          <a:ln>
            <a:noFill/>
          </a:ln>
        </p:spPr>
      </p:pic>
      <p:pic>
        <p:nvPicPr>
          <p:cNvPr id="499" name="Shape 499"/>
          <p:cNvPicPr preferRelativeResize="0"/>
          <p:nvPr/>
        </p:nvPicPr>
        <p:blipFill>
          <a:blip r:embed="rId5">
            <a:alphaModFix/>
          </a:blip>
          <a:stretch>
            <a:fillRect/>
          </a:stretch>
        </p:blipFill>
        <p:spPr>
          <a:xfrm>
            <a:off x="152400" y="2990850"/>
            <a:ext cx="2893979" cy="2000250"/>
          </a:xfrm>
          <a:prstGeom prst="rect">
            <a:avLst/>
          </a:prstGeom>
          <a:noFill/>
          <a:ln>
            <a:noFill/>
          </a:ln>
        </p:spPr>
      </p:pic>
      <p:pic>
        <p:nvPicPr>
          <p:cNvPr id="500" name="Shape 500"/>
          <p:cNvPicPr preferRelativeResize="0"/>
          <p:nvPr/>
        </p:nvPicPr>
        <p:blipFill>
          <a:blip r:embed="rId6">
            <a:alphaModFix/>
          </a:blip>
          <a:stretch>
            <a:fillRect/>
          </a:stretch>
        </p:blipFill>
        <p:spPr>
          <a:xfrm>
            <a:off x="3198779" y="2990850"/>
            <a:ext cx="2893979" cy="2000250"/>
          </a:xfrm>
          <a:prstGeom prst="rect">
            <a:avLst/>
          </a:prstGeom>
          <a:noFill/>
          <a:ln>
            <a:noFill/>
          </a:ln>
        </p:spPr>
      </p:pic>
      <p:pic>
        <p:nvPicPr>
          <p:cNvPr id="501" name="Shape 501"/>
          <p:cNvPicPr preferRelativeResize="0"/>
          <p:nvPr/>
        </p:nvPicPr>
        <p:blipFill>
          <a:blip r:embed="rId7">
            <a:alphaModFix/>
          </a:blip>
          <a:stretch>
            <a:fillRect/>
          </a:stretch>
        </p:blipFill>
        <p:spPr>
          <a:xfrm>
            <a:off x="6245157" y="2990850"/>
            <a:ext cx="2746443" cy="187076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pic>
        <p:nvPicPr>
          <p:cNvPr id="506" name="Shape 506"/>
          <p:cNvPicPr preferRelativeResize="0"/>
          <p:nvPr/>
        </p:nvPicPr>
        <p:blipFill>
          <a:blip r:embed="rId3">
            <a:alphaModFix/>
          </a:blip>
          <a:stretch>
            <a:fillRect/>
          </a:stretch>
        </p:blipFill>
        <p:spPr>
          <a:xfrm>
            <a:off x="152400" y="152400"/>
            <a:ext cx="3705225" cy="2686050"/>
          </a:xfrm>
          <a:prstGeom prst="rect">
            <a:avLst/>
          </a:prstGeom>
          <a:noFill/>
          <a:ln>
            <a:noFill/>
          </a:ln>
        </p:spPr>
      </p:pic>
      <p:pic>
        <p:nvPicPr>
          <p:cNvPr id="507" name="Shape 507"/>
          <p:cNvPicPr preferRelativeResize="0"/>
          <p:nvPr/>
        </p:nvPicPr>
        <p:blipFill>
          <a:blip r:embed="rId4">
            <a:alphaModFix/>
          </a:blip>
          <a:stretch>
            <a:fillRect/>
          </a:stretch>
        </p:blipFill>
        <p:spPr>
          <a:xfrm>
            <a:off x="4010025" y="152400"/>
            <a:ext cx="3886200" cy="2686050"/>
          </a:xfrm>
          <a:prstGeom prst="rect">
            <a:avLst/>
          </a:prstGeom>
          <a:noFill/>
          <a:ln>
            <a:noFill/>
          </a:ln>
        </p:spPr>
      </p:pic>
      <p:pic>
        <p:nvPicPr>
          <p:cNvPr id="508" name="Shape 508"/>
          <p:cNvPicPr preferRelativeResize="0"/>
          <p:nvPr/>
        </p:nvPicPr>
        <p:blipFill>
          <a:blip r:embed="rId5">
            <a:alphaModFix/>
          </a:blip>
          <a:stretch>
            <a:fillRect/>
          </a:stretch>
        </p:blipFill>
        <p:spPr>
          <a:xfrm>
            <a:off x="152400" y="2990850"/>
            <a:ext cx="2844327" cy="2000250"/>
          </a:xfrm>
          <a:prstGeom prst="rect">
            <a:avLst/>
          </a:prstGeom>
          <a:noFill/>
          <a:ln>
            <a:noFill/>
          </a:ln>
        </p:spPr>
      </p:pic>
      <p:pic>
        <p:nvPicPr>
          <p:cNvPr id="509" name="Shape 509"/>
          <p:cNvPicPr preferRelativeResize="0"/>
          <p:nvPr/>
        </p:nvPicPr>
        <p:blipFill>
          <a:blip r:embed="rId6">
            <a:alphaModFix/>
          </a:blip>
          <a:stretch>
            <a:fillRect/>
          </a:stretch>
        </p:blipFill>
        <p:spPr>
          <a:xfrm>
            <a:off x="3149127" y="2990850"/>
            <a:ext cx="3050027" cy="2000250"/>
          </a:xfrm>
          <a:prstGeom prst="rect">
            <a:avLst/>
          </a:prstGeom>
          <a:noFill/>
          <a:ln>
            <a:noFill/>
          </a:ln>
        </p:spPr>
      </p:pic>
      <p:pic>
        <p:nvPicPr>
          <p:cNvPr id="510" name="Shape 510"/>
          <p:cNvPicPr preferRelativeResize="0"/>
          <p:nvPr/>
        </p:nvPicPr>
        <p:blipFill>
          <a:blip r:embed="rId7">
            <a:alphaModFix/>
          </a:blip>
          <a:stretch>
            <a:fillRect/>
          </a:stretch>
        </p:blipFill>
        <p:spPr>
          <a:xfrm>
            <a:off x="6351554" y="2990850"/>
            <a:ext cx="2640047" cy="176420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nvSpPr>
        <p:spPr>
          <a:xfrm>
            <a:off x="1162100" y="2079625"/>
            <a:ext cx="5820600" cy="67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sz="4800">
                <a:solidFill>
                  <a:srgbClr val="E06666"/>
                </a:solidFill>
              </a:rPr>
              <a:t>THANK YOU</a:t>
            </a:r>
            <a:endParaRPr b="1" i="1" sz="4800">
              <a:solidFill>
                <a:srgbClr val="E0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Visualizations 1 - Rapes</a:t>
            </a:r>
            <a:endParaRPr/>
          </a:p>
        </p:txBody>
      </p:sp>
      <p:sp>
        <p:nvSpPr>
          <p:cNvPr id="111" name="Shape 11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With these visualizations we tried to show Number of Rapes have been changing in a state of user choice over past years and how will they be going through for </a:t>
            </a:r>
            <a:r>
              <a:rPr lang="en"/>
              <a:t>upcoming </a:t>
            </a:r>
            <a:r>
              <a:rPr lang="en"/>
              <a:t> years.</a:t>
            </a:r>
            <a:endParaRPr/>
          </a:p>
          <a:p>
            <a:pPr indent="0" lvl="0" marL="0">
              <a:spcBef>
                <a:spcPts val="1600"/>
              </a:spcBef>
              <a:spcAft>
                <a:spcPts val="1600"/>
              </a:spcAft>
              <a:buNone/>
            </a:pPr>
            <a:r>
              <a:rPr lang="en"/>
              <a:t>As we can’t put all graphs here, so we have graphs for major cities as follows: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152400" y="152400"/>
            <a:ext cx="3762375" cy="2686050"/>
          </a:xfrm>
          <a:prstGeom prst="rect">
            <a:avLst/>
          </a:prstGeom>
          <a:noFill/>
          <a:ln>
            <a:noFill/>
          </a:ln>
        </p:spPr>
      </p:pic>
      <p:pic>
        <p:nvPicPr>
          <p:cNvPr id="117" name="Shape 117"/>
          <p:cNvPicPr preferRelativeResize="0"/>
          <p:nvPr/>
        </p:nvPicPr>
        <p:blipFill>
          <a:blip r:embed="rId4">
            <a:alphaModFix/>
          </a:blip>
          <a:stretch>
            <a:fillRect/>
          </a:stretch>
        </p:blipFill>
        <p:spPr>
          <a:xfrm>
            <a:off x="4067175" y="152400"/>
            <a:ext cx="3886200" cy="2686050"/>
          </a:xfrm>
          <a:prstGeom prst="rect">
            <a:avLst/>
          </a:prstGeom>
          <a:noFill/>
          <a:ln>
            <a:noFill/>
          </a:ln>
        </p:spPr>
      </p:pic>
      <p:pic>
        <p:nvPicPr>
          <p:cNvPr id="118" name="Shape 118"/>
          <p:cNvPicPr preferRelativeResize="0"/>
          <p:nvPr/>
        </p:nvPicPr>
        <p:blipFill>
          <a:blip r:embed="rId5">
            <a:alphaModFix/>
          </a:blip>
          <a:stretch>
            <a:fillRect/>
          </a:stretch>
        </p:blipFill>
        <p:spPr>
          <a:xfrm>
            <a:off x="152400" y="2990850"/>
            <a:ext cx="2801769" cy="2000250"/>
          </a:xfrm>
          <a:prstGeom prst="rect">
            <a:avLst/>
          </a:prstGeom>
          <a:noFill/>
          <a:ln>
            <a:noFill/>
          </a:ln>
        </p:spPr>
      </p:pic>
      <p:pic>
        <p:nvPicPr>
          <p:cNvPr id="119" name="Shape 119"/>
          <p:cNvPicPr preferRelativeResize="0"/>
          <p:nvPr/>
        </p:nvPicPr>
        <p:blipFill>
          <a:blip r:embed="rId6">
            <a:alphaModFix/>
          </a:blip>
          <a:stretch>
            <a:fillRect/>
          </a:stretch>
        </p:blipFill>
        <p:spPr>
          <a:xfrm>
            <a:off x="3106569" y="2990850"/>
            <a:ext cx="2893979" cy="2000250"/>
          </a:xfrm>
          <a:prstGeom prst="rect">
            <a:avLst/>
          </a:prstGeom>
          <a:noFill/>
          <a:ln>
            <a:noFill/>
          </a:ln>
        </p:spPr>
      </p:pic>
      <p:pic>
        <p:nvPicPr>
          <p:cNvPr id="120" name="Shape 120"/>
          <p:cNvPicPr preferRelativeResize="0"/>
          <p:nvPr/>
        </p:nvPicPr>
        <p:blipFill>
          <a:blip r:embed="rId7">
            <a:alphaModFix/>
          </a:blip>
          <a:stretch>
            <a:fillRect/>
          </a:stretch>
        </p:blipFill>
        <p:spPr>
          <a:xfrm>
            <a:off x="6152947" y="2990850"/>
            <a:ext cx="2838653" cy="19620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Shape 125"/>
          <p:cNvPicPr preferRelativeResize="0"/>
          <p:nvPr/>
        </p:nvPicPr>
        <p:blipFill>
          <a:blip r:embed="rId3">
            <a:alphaModFix/>
          </a:blip>
          <a:stretch>
            <a:fillRect/>
          </a:stretch>
        </p:blipFill>
        <p:spPr>
          <a:xfrm>
            <a:off x="152400" y="152400"/>
            <a:ext cx="3762375" cy="2686050"/>
          </a:xfrm>
          <a:prstGeom prst="rect">
            <a:avLst/>
          </a:prstGeom>
          <a:noFill/>
          <a:ln>
            <a:noFill/>
          </a:ln>
        </p:spPr>
      </p:pic>
      <p:pic>
        <p:nvPicPr>
          <p:cNvPr id="126" name="Shape 126"/>
          <p:cNvPicPr preferRelativeResize="0"/>
          <p:nvPr/>
        </p:nvPicPr>
        <p:blipFill>
          <a:blip r:embed="rId4">
            <a:alphaModFix/>
          </a:blip>
          <a:stretch>
            <a:fillRect/>
          </a:stretch>
        </p:blipFill>
        <p:spPr>
          <a:xfrm>
            <a:off x="4067175" y="152400"/>
            <a:ext cx="3886200" cy="2686050"/>
          </a:xfrm>
          <a:prstGeom prst="rect">
            <a:avLst/>
          </a:prstGeom>
          <a:noFill/>
          <a:ln>
            <a:noFill/>
          </a:ln>
        </p:spPr>
      </p:pic>
      <p:pic>
        <p:nvPicPr>
          <p:cNvPr id="127" name="Shape 127"/>
          <p:cNvPicPr preferRelativeResize="0"/>
          <p:nvPr/>
        </p:nvPicPr>
        <p:blipFill>
          <a:blip r:embed="rId5">
            <a:alphaModFix/>
          </a:blip>
          <a:stretch>
            <a:fillRect/>
          </a:stretch>
        </p:blipFill>
        <p:spPr>
          <a:xfrm>
            <a:off x="152400" y="2990850"/>
            <a:ext cx="2759210" cy="2000250"/>
          </a:xfrm>
          <a:prstGeom prst="rect">
            <a:avLst/>
          </a:prstGeom>
          <a:noFill/>
          <a:ln>
            <a:noFill/>
          </a:ln>
        </p:spPr>
      </p:pic>
      <p:pic>
        <p:nvPicPr>
          <p:cNvPr id="128" name="Shape 128"/>
          <p:cNvPicPr preferRelativeResize="0"/>
          <p:nvPr/>
        </p:nvPicPr>
        <p:blipFill>
          <a:blip r:embed="rId6">
            <a:alphaModFix/>
          </a:blip>
          <a:stretch>
            <a:fillRect/>
          </a:stretch>
        </p:blipFill>
        <p:spPr>
          <a:xfrm>
            <a:off x="3064010" y="2990850"/>
            <a:ext cx="2759210" cy="2000250"/>
          </a:xfrm>
          <a:prstGeom prst="rect">
            <a:avLst/>
          </a:prstGeom>
          <a:noFill/>
          <a:ln>
            <a:noFill/>
          </a:ln>
        </p:spPr>
      </p:pic>
      <p:pic>
        <p:nvPicPr>
          <p:cNvPr id="129" name="Shape 129"/>
          <p:cNvPicPr preferRelativeResize="0"/>
          <p:nvPr/>
        </p:nvPicPr>
        <p:blipFill>
          <a:blip r:embed="rId7">
            <a:alphaModFix/>
          </a:blip>
          <a:stretch>
            <a:fillRect/>
          </a:stretch>
        </p:blipFill>
        <p:spPr>
          <a:xfrm>
            <a:off x="5975620" y="2990850"/>
            <a:ext cx="2893979" cy="200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Shape 134"/>
          <p:cNvPicPr preferRelativeResize="0"/>
          <p:nvPr/>
        </p:nvPicPr>
        <p:blipFill>
          <a:blip r:embed="rId3">
            <a:alphaModFix/>
          </a:blip>
          <a:stretch>
            <a:fillRect/>
          </a:stretch>
        </p:blipFill>
        <p:spPr>
          <a:xfrm>
            <a:off x="152400" y="152400"/>
            <a:ext cx="3762375" cy="2686050"/>
          </a:xfrm>
          <a:prstGeom prst="rect">
            <a:avLst/>
          </a:prstGeom>
          <a:noFill/>
          <a:ln>
            <a:noFill/>
          </a:ln>
        </p:spPr>
      </p:pic>
      <p:pic>
        <p:nvPicPr>
          <p:cNvPr id="135" name="Shape 135"/>
          <p:cNvPicPr preferRelativeResize="0"/>
          <p:nvPr/>
        </p:nvPicPr>
        <p:blipFill>
          <a:blip r:embed="rId4">
            <a:alphaModFix/>
          </a:blip>
          <a:stretch>
            <a:fillRect/>
          </a:stretch>
        </p:blipFill>
        <p:spPr>
          <a:xfrm>
            <a:off x="4067175" y="152400"/>
            <a:ext cx="3819525" cy="2686050"/>
          </a:xfrm>
          <a:prstGeom prst="rect">
            <a:avLst/>
          </a:prstGeom>
          <a:noFill/>
          <a:ln>
            <a:noFill/>
          </a:ln>
        </p:spPr>
      </p:pic>
      <p:pic>
        <p:nvPicPr>
          <p:cNvPr id="136" name="Shape 136"/>
          <p:cNvPicPr preferRelativeResize="0"/>
          <p:nvPr/>
        </p:nvPicPr>
        <p:blipFill>
          <a:blip r:embed="rId5">
            <a:alphaModFix/>
          </a:blip>
          <a:stretch>
            <a:fillRect/>
          </a:stretch>
        </p:blipFill>
        <p:spPr>
          <a:xfrm>
            <a:off x="152400" y="2990850"/>
            <a:ext cx="2893979" cy="2000250"/>
          </a:xfrm>
          <a:prstGeom prst="rect">
            <a:avLst/>
          </a:prstGeom>
          <a:noFill/>
          <a:ln>
            <a:noFill/>
          </a:ln>
        </p:spPr>
      </p:pic>
      <p:pic>
        <p:nvPicPr>
          <p:cNvPr id="137" name="Shape 137"/>
          <p:cNvPicPr preferRelativeResize="0"/>
          <p:nvPr/>
        </p:nvPicPr>
        <p:blipFill>
          <a:blip r:embed="rId6">
            <a:alphaModFix/>
          </a:blip>
          <a:stretch>
            <a:fillRect/>
          </a:stretch>
        </p:blipFill>
        <p:spPr>
          <a:xfrm>
            <a:off x="3198779" y="2990850"/>
            <a:ext cx="2851420" cy="2000250"/>
          </a:xfrm>
          <a:prstGeom prst="rect">
            <a:avLst/>
          </a:prstGeom>
          <a:noFill/>
          <a:ln>
            <a:noFill/>
          </a:ln>
        </p:spPr>
      </p:pic>
      <p:pic>
        <p:nvPicPr>
          <p:cNvPr id="138" name="Shape 138"/>
          <p:cNvPicPr preferRelativeResize="0"/>
          <p:nvPr/>
        </p:nvPicPr>
        <p:blipFill>
          <a:blip r:embed="rId7">
            <a:alphaModFix/>
          </a:blip>
          <a:stretch>
            <a:fillRect/>
          </a:stretch>
        </p:blipFill>
        <p:spPr>
          <a:xfrm>
            <a:off x="6202599" y="2990850"/>
            <a:ext cx="2789002" cy="1956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