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body"/>
          </p:nvPr>
        </p:nvSpPr>
        <p:spPr>
          <a:xfrm>
            <a:off x="7200" y="-720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908440"/>
            <a:ext cx="3861720" cy="168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85;p19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62680" y="31932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6166440" y="33451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title"/>
          </p:nvPr>
        </p:nvSpPr>
        <p:spPr>
          <a:xfrm>
            <a:off x="6170760" y="1488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title"/>
          </p:nvPr>
        </p:nvSpPr>
        <p:spPr>
          <a:xfrm>
            <a:off x="3462480" y="14878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title"/>
          </p:nvPr>
        </p:nvSpPr>
        <p:spPr>
          <a:xfrm>
            <a:off x="3461760" y="33451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title"/>
          </p:nvPr>
        </p:nvSpPr>
        <p:spPr>
          <a:xfrm>
            <a:off x="837720" y="1488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7"/>
          <p:cNvSpPr>
            <a:spLocks noGrp="1"/>
          </p:cNvSpPr>
          <p:nvPr>
            <p:ph type="title"/>
          </p:nvPr>
        </p:nvSpPr>
        <p:spPr>
          <a:xfrm>
            <a:off x="837720" y="33451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00;p20"/>
          <p:cNvSpPr/>
          <p:nvPr/>
        </p:nvSpPr>
        <p:spPr>
          <a:xfrm>
            <a:off x="20736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65640" y="882360"/>
            <a:ext cx="402912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665640" y="2944800"/>
            <a:ext cx="402912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fr-FR" sz="45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b="0" lang="fr-FR" sz="45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780520" y="306720"/>
            <a:ext cx="2854800" cy="452952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90000" rIns="90000" tIns="45000" bIns="4500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body"/>
          </p:nvPr>
        </p:nvSpPr>
        <p:spPr>
          <a:xfrm>
            <a:off x="-7560" y="-7560"/>
            <a:ext cx="9143640" cy="5187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504000" y="705240"/>
            <a:ext cx="3325680" cy="105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33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5761080" y="2996280"/>
            <a:ext cx="2287800" cy="78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Be Vietnam Pro ExtraLight"/>
                <a:ea typeface="Be Vietnam Pro ExtraLight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07;p21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65640" y="49896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buNone/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110;p21"/>
          <p:cNvSpPr/>
          <p:nvPr/>
        </p:nvSpPr>
        <p:spPr>
          <a:xfrm>
            <a:off x="5985000" y="3460320"/>
            <a:ext cx="271872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  <a:hlinkClick r:id="rId3"/>
              </a:rPr>
              <a:t>Freepik</a:t>
            </a:r>
            <a:r>
              <a:rPr b="0" lang="en" sz="1000" strike="noStrike" u="none">
                <a:solidFill>
                  <a:schemeClr val="dk1"/>
                </a:solidFill>
                <a:effectLst/>
                <a:uFillTx/>
                <a:latin typeface="Be Vietnam Pro"/>
                <a:ea typeface="Be Vietnam Pro"/>
              </a:rPr>
              <a:t> </a:t>
            </a:r>
            <a:endParaRPr b="0" lang="en-US" sz="10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2;p22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14;p23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21;p5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66640" y="319680"/>
            <a:ext cx="83484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8094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28;p6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27040" y="2955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2782080" y="4323960"/>
            <a:ext cx="3658320" cy="36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1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1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120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_1_1"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123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2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13"/>
          <p:cNvSpPr/>
          <p:nvPr/>
        </p:nvSpPr>
        <p:spPr>
          <a:xfrm>
            <a:off x="1912680" y="228600"/>
            <a:ext cx="7017480" cy="46861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body"/>
          </p:nvPr>
        </p:nvSpPr>
        <p:spPr>
          <a:xfrm>
            <a:off x="402480" y="316080"/>
            <a:ext cx="3006720" cy="45111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90000" rIns="90000" tIns="45000" bIns="4500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4156560" y="354600"/>
            <a:ext cx="41695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title"/>
          </p:nvPr>
        </p:nvSpPr>
        <p:spPr>
          <a:xfrm>
            <a:off x="4180320" y="389124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4180320" y="20037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title"/>
          </p:nvPr>
        </p:nvSpPr>
        <p:spPr>
          <a:xfrm>
            <a:off x="4180320" y="26330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6"/>
          <p:cNvSpPr>
            <a:spLocks noGrp="1"/>
          </p:cNvSpPr>
          <p:nvPr>
            <p:ph type="title"/>
          </p:nvPr>
        </p:nvSpPr>
        <p:spPr>
          <a:xfrm>
            <a:off x="4180320" y="32619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7"/>
          <p:cNvSpPr>
            <a:spLocks noGrp="1"/>
          </p:cNvSpPr>
          <p:nvPr>
            <p:ph type="title"/>
          </p:nvPr>
        </p:nvSpPr>
        <p:spPr>
          <a:xfrm>
            <a:off x="4180320" y="13744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2;p14"/>
          <p:cNvSpPr/>
          <p:nvPr/>
        </p:nvSpPr>
        <p:spPr>
          <a:xfrm>
            <a:off x="20736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27400" y="456480"/>
            <a:ext cx="5562360" cy="6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6;p15"/>
          <p:cNvSpPr/>
          <p:nvPr/>
        </p:nvSpPr>
        <p:spPr>
          <a:xfrm>
            <a:off x="186120" y="164160"/>
            <a:ext cx="79801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65200" y="321840"/>
            <a:ext cx="4961520" cy="1698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702800" y="2306880"/>
            <a:ext cx="3823920" cy="251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21120" y="279360"/>
            <a:ext cx="3055320" cy="458424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txBody>
          <a:bodyPr lIns="90000" rIns="90000" tIns="45000" bIns="4500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fr-F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1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1;p16"/>
          <p:cNvSpPr/>
          <p:nvPr/>
        </p:nvSpPr>
        <p:spPr>
          <a:xfrm>
            <a:off x="20736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1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6840" y="32328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ONLY_2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2">
    <p:bg>
      <p:bgPr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189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6;p18"/>
          <p:cNvSpPr/>
          <p:nvPr/>
        </p:nvSpPr>
        <p:spPr>
          <a:xfrm flipH="1">
            <a:off x="206640" y="164160"/>
            <a:ext cx="8728920" cy="4815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2694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992240" y="2691000"/>
            <a:ext cx="10263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2013840" y="1530000"/>
            <a:ext cx="983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2013840" y="3852000"/>
            <a:ext cx="983160" cy="31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xx%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559440" y="322920"/>
            <a:ext cx="834084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  <p:sldLayoutId id="2147483673" r:id="rId3"/>
    <p:sldLayoutId id="214748367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laceholder for pic" descr=""/>
          <p:cNvPicPr/>
          <p:nvPr/>
        </p:nvPicPr>
        <p:blipFill>
          <a:blip r:embed="rId1"/>
          <a:stretch/>
        </p:blipFill>
        <p:spPr>
          <a:xfrm>
            <a:off x="9360" y="-9360"/>
            <a:ext cx="9143640" cy="514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Google Shape;131;p28" descr=""/>
          <p:cNvPicPr/>
          <p:nvPr/>
        </p:nvPicPr>
        <p:blipFill>
          <a:blip r:embed="rId2"/>
          <a:srcRect l="0" t="2333" r="0" b="13494"/>
          <a:stretch/>
        </p:blipFill>
        <p:spPr>
          <a:xfrm>
            <a:off x="0" y="6840"/>
            <a:ext cx="9143640" cy="512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Google Shape;132;p28"/>
          <p:cNvSpPr/>
          <p:nvPr/>
        </p:nvSpPr>
        <p:spPr>
          <a:xfrm>
            <a:off x="7200" y="0"/>
            <a:ext cx="9143640" cy="514332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43320"/>
              <a:gd name="textAreaBottom" fmla="*/ 5143680 h 514332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11510645" y="4334320"/>
                </a:moveTo>
                <a:cubicBezTo>
                  <a:pt x="11510645" y="4476496"/>
                  <a:pt x="11395393" y="4591749"/>
                  <a:pt x="11253216" y="4591749"/>
                </a:cubicBezTo>
                <a:lnTo>
                  <a:pt x="8821483" y="4591749"/>
                </a:lnTo>
                <a:cubicBezTo>
                  <a:pt x="8679307" y="4591749"/>
                  <a:pt x="8564055" y="4707001"/>
                  <a:pt x="8564055" y="4849178"/>
                </a:cubicBezTo>
                <a:lnTo>
                  <a:pt x="8564055" y="6057202"/>
                </a:lnTo>
                <a:cubicBezTo>
                  <a:pt x="8564055" y="6199378"/>
                  <a:pt x="8448802" y="6314631"/>
                  <a:pt x="8306626" y="6314631"/>
                </a:cubicBezTo>
                <a:lnTo>
                  <a:pt x="6096000" y="6314631"/>
                </a:lnTo>
                <a:cubicBezTo>
                  <a:pt x="5953824" y="6314631"/>
                  <a:pt x="5838571" y="6199378"/>
                  <a:pt x="5838571" y="6057202"/>
                </a:cubicBezTo>
                <a:lnTo>
                  <a:pt x="5838571" y="3888105"/>
                </a:lnTo>
                <a:cubicBezTo>
                  <a:pt x="5838571" y="3745928"/>
                  <a:pt x="5723319" y="3630676"/>
                  <a:pt x="5581142" y="3630676"/>
                </a:cubicBezTo>
                <a:lnTo>
                  <a:pt x="3822002" y="3630676"/>
                </a:lnTo>
                <a:cubicBezTo>
                  <a:pt x="3679825" y="3630676"/>
                  <a:pt x="3564572" y="3515424"/>
                  <a:pt x="3564572" y="3373247"/>
                </a:cubicBezTo>
                <a:lnTo>
                  <a:pt x="3564572" y="3270250"/>
                </a:lnTo>
                <a:cubicBezTo>
                  <a:pt x="3564572" y="3128074"/>
                  <a:pt x="3449320" y="3012821"/>
                  <a:pt x="3307144" y="3012821"/>
                </a:cubicBezTo>
                <a:lnTo>
                  <a:pt x="938784" y="3012821"/>
                </a:lnTo>
                <a:cubicBezTo>
                  <a:pt x="796608" y="3012821"/>
                  <a:pt x="681355" y="2897569"/>
                  <a:pt x="681355" y="2755392"/>
                </a:cubicBezTo>
                <a:lnTo>
                  <a:pt x="681355" y="1390968"/>
                </a:lnTo>
                <a:cubicBezTo>
                  <a:pt x="681355" y="1248791"/>
                  <a:pt x="796608" y="1133539"/>
                  <a:pt x="938784" y="1133539"/>
                </a:cubicBezTo>
                <a:lnTo>
                  <a:pt x="3307144" y="1133539"/>
                </a:lnTo>
                <a:cubicBezTo>
                  <a:pt x="3449320" y="1133539"/>
                  <a:pt x="3564572" y="1145286"/>
                  <a:pt x="3564572" y="1003110"/>
                </a:cubicBezTo>
                <a:lnTo>
                  <a:pt x="3564572" y="771462"/>
                </a:lnTo>
                <a:cubicBezTo>
                  <a:pt x="3564572" y="629285"/>
                  <a:pt x="3679825" y="514032"/>
                  <a:pt x="3822002" y="514032"/>
                </a:cubicBezTo>
                <a:lnTo>
                  <a:pt x="8747569" y="514032"/>
                </a:lnTo>
                <a:cubicBezTo>
                  <a:pt x="8889746" y="514032"/>
                  <a:pt x="9004998" y="629285"/>
                  <a:pt x="9004998" y="771462"/>
                </a:cubicBezTo>
                <a:lnTo>
                  <a:pt x="9004998" y="1131824"/>
                </a:lnTo>
                <a:cubicBezTo>
                  <a:pt x="9004998" y="1274001"/>
                  <a:pt x="9120251" y="1262253"/>
                  <a:pt x="9262428" y="1262253"/>
                </a:cubicBezTo>
                <a:lnTo>
                  <a:pt x="11253216" y="1262253"/>
                </a:lnTo>
                <a:cubicBezTo>
                  <a:pt x="11395393" y="1262253"/>
                  <a:pt x="11510645" y="1377506"/>
                  <a:pt x="11510645" y="1519682"/>
                </a:cubicBezTo>
                <a:lnTo>
                  <a:pt x="11510645" y="433432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18900000"/>
          </a:gra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905200"/>
            <a:ext cx="3857400" cy="168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Multi-Agent AI System for Financial Decision-Making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6620040" y="3772080"/>
            <a:ext cx="1866600" cy="71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katab"/>
                <a:ea typeface="Akatab"/>
              </a:rPr>
              <a:t>Optimizing Financial Strategies with Advanced Technologies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9" name="Google Shape;135;p28"/>
          <p:cNvSpPr/>
          <p:nvPr/>
        </p:nvSpPr>
        <p:spPr>
          <a:xfrm>
            <a:off x="6943680" y="361800"/>
            <a:ext cx="1723680" cy="38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Start here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23800" y="45720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Decision Agent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191040" y="212400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This agent applies sophisticated algorithms, including sentiment analysis and statistical models, to derive actionable trading signals such as BUY, SELL, or HOLD.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By processing integrated data, it detects patterns and trends that help guide investment strategies.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Its decision-making capabilities are pivotal in ensuring timely and informed actions in financial markets.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23800" y="45720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Conclusions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ubTitle"/>
          </p:nvPr>
        </p:nvSpPr>
        <p:spPr>
          <a:xfrm>
            <a:off x="3191040" y="212400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The multi-agent AI system presented enhances financial decision-making through sophisticated data processing mechanisms.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By utilizing specialized agents for data retrieval, integration, and analysis, the system addresses complex market dynamics effectively.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Future enhancements can leverage machine learning to further refine forecasting accuracy and adapt to real-time changes.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66720" y="495360"/>
            <a:ext cx="508608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4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Thank you!</a:t>
            </a:r>
            <a:endParaRPr b="0" lang="fr-FR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771480" y="1523880"/>
            <a:ext cx="4447800" cy="12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Do you have any questions?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grpSp>
        <p:nvGrpSpPr>
          <p:cNvPr id="102" name="Google Shape;334;p41"/>
          <p:cNvGrpSpPr/>
          <p:nvPr/>
        </p:nvGrpSpPr>
        <p:grpSpPr>
          <a:xfrm>
            <a:off x="841320" y="2755080"/>
            <a:ext cx="275760" cy="275760"/>
            <a:chOff x="841320" y="2755080"/>
            <a:chExt cx="275760" cy="275760"/>
          </a:xfrm>
        </p:grpSpPr>
        <p:sp>
          <p:nvSpPr>
            <p:cNvPr id="103" name="Google Shape;335;p41"/>
            <p:cNvSpPr/>
            <p:nvPr/>
          </p:nvSpPr>
          <p:spPr>
            <a:xfrm>
              <a:off x="841320" y="2755080"/>
              <a:ext cx="275760" cy="2757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4" name="Google Shape;336;p41"/>
            <p:cNvSpPr/>
            <p:nvPr/>
          </p:nvSpPr>
          <p:spPr>
            <a:xfrm>
              <a:off x="905400" y="2820600"/>
              <a:ext cx="146880" cy="1440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2000" bIns="72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5" name="Google Shape;337;p41"/>
            <p:cNvSpPr/>
            <p:nvPr/>
          </p:nvSpPr>
          <p:spPr>
            <a:xfrm>
              <a:off x="1035000" y="2790720"/>
              <a:ext cx="37440" cy="3708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06" name="Google Shape;338;p41"/>
          <p:cNvGrpSpPr/>
          <p:nvPr/>
        </p:nvGrpSpPr>
        <p:grpSpPr>
          <a:xfrm>
            <a:off x="1489320" y="2773800"/>
            <a:ext cx="266400" cy="238320"/>
            <a:chOff x="1489320" y="2773800"/>
            <a:chExt cx="266400" cy="238320"/>
          </a:xfrm>
        </p:grpSpPr>
        <p:sp>
          <p:nvSpPr>
            <p:cNvPr id="107" name="Google Shape;339;p41"/>
            <p:cNvSpPr/>
            <p:nvPr/>
          </p:nvSpPr>
          <p:spPr>
            <a:xfrm>
              <a:off x="1498680" y="2858040"/>
              <a:ext cx="60840" cy="1540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8" name="Google Shape;340;p41"/>
            <p:cNvSpPr/>
            <p:nvPr/>
          </p:nvSpPr>
          <p:spPr>
            <a:xfrm>
              <a:off x="1489320" y="277380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5280" bIns="35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" name="Google Shape;341;p41"/>
            <p:cNvSpPr/>
            <p:nvPr/>
          </p:nvSpPr>
          <p:spPr>
            <a:xfrm>
              <a:off x="1591920" y="2858040"/>
              <a:ext cx="163800" cy="15408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77040" bIns="770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110" name="Google Shape;342;p41"/>
          <p:cNvSpPr/>
          <p:nvPr/>
        </p:nvSpPr>
        <p:spPr>
          <a:xfrm>
            <a:off x="5905440" y="4143240"/>
            <a:ext cx="2714400" cy="2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lnSpcReduction="9999"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+00 000 000 000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11" name="Google Shape;343;p41"/>
          <p:cNvSpPr/>
          <p:nvPr/>
        </p:nvSpPr>
        <p:spPr>
          <a:xfrm>
            <a:off x="2128320" y="2756160"/>
            <a:ext cx="268200" cy="273960"/>
          </a:xfrm>
          <a:custGeom>
            <a:avLst/>
            <a:gdLst>
              <a:gd name="textAreaLeft" fmla="*/ 0 w 268200"/>
              <a:gd name="textAreaRight" fmla="*/ 268560 w 26820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6712561" h="6860069">
                <a:moveTo>
                  <a:pt x="3994869" y="2904749"/>
                </a:moveTo>
                <a:lnTo>
                  <a:pt x="6493788" y="0"/>
                </a:lnTo>
                <a:lnTo>
                  <a:pt x="5901628" y="0"/>
                </a:lnTo>
                <a:lnTo>
                  <a:pt x="3731848" y="2522189"/>
                </a:lnTo>
                <a:lnTo>
                  <a:pt x="1998833" y="0"/>
                </a:lnTo>
                <a:lnTo>
                  <a:pt x="0" y="0"/>
                </a:lnTo>
                <a:lnTo>
                  <a:pt x="2620640" y="3813966"/>
                </a:lnTo>
                <a:lnTo>
                  <a:pt x="0" y="6860070"/>
                </a:lnTo>
                <a:lnTo>
                  <a:pt x="592216" y="6860070"/>
                </a:lnTo>
                <a:lnTo>
                  <a:pt x="2883548" y="4196581"/>
                </a:lnTo>
                <a:lnTo>
                  <a:pt x="4713728" y="6860070"/>
                </a:lnTo>
                <a:lnTo>
                  <a:pt x="6712561" y="6860070"/>
                </a:lnTo>
                <a:lnTo>
                  <a:pt x="3994757" y="2904749"/>
                </a:lnTo>
                <a:lnTo>
                  <a:pt x="3994925" y="2904749"/>
                </a:lnTo>
                <a:close/>
                <a:moveTo>
                  <a:pt x="3183768" y="3847528"/>
                </a:moveTo>
                <a:lnTo>
                  <a:pt x="2918230" y="3467765"/>
                </a:lnTo>
                <a:lnTo>
                  <a:pt x="805563" y="445770"/>
                </a:lnTo>
                <a:lnTo>
                  <a:pt x="1715115" y="445770"/>
                </a:lnTo>
                <a:lnTo>
                  <a:pt x="3420106" y="2884611"/>
                </a:lnTo>
                <a:lnTo>
                  <a:pt x="3685644" y="3264375"/>
                </a:lnTo>
                <a:lnTo>
                  <a:pt x="5901907" y="6434494"/>
                </a:lnTo>
                <a:lnTo>
                  <a:pt x="4992356" y="6434494"/>
                </a:lnTo>
                <a:lnTo>
                  <a:pt x="3183824" y="3847640"/>
                </a:lnTo>
                <a:lnTo>
                  <a:pt x="3183824" y="3847472"/>
                </a:lnTo>
                <a:close/>
              </a:path>
            </a:pathLst>
          </a:cu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23800" y="45720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Introduction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3191040" y="212400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This presentation outlines a multi-agent AI system designed to enhance financial decision-making. It examines the complexities of current financial data challenges and demonstrates how a cohesive strategy involving various agents can provide actionable insights for trading recommendations. This framework aims to empower stakeholders with timely and informed decisions in an ever-evolving market landscape.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209;p32" descr=""/>
          <p:cNvPicPr/>
          <p:nvPr/>
        </p:nvPicPr>
        <p:blipFill>
          <a:blip r:embed="rId1"/>
          <a:srcRect l="603" t="0" r="603" b="0"/>
          <a:stretch/>
        </p:blipFill>
        <p:spPr>
          <a:xfrm>
            <a:off x="-7560" y="-7560"/>
            <a:ext cx="9143640" cy="518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Google Shape;210;p32"/>
          <p:cNvSpPr/>
          <p:nvPr/>
        </p:nvSpPr>
        <p:spPr>
          <a:xfrm>
            <a:off x="0" y="-10800"/>
            <a:ext cx="9143640" cy="51944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94440"/>
              <a:gd name="textAreaBottom" fmla="*/ 5194800 h 51944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11394757" y="3293936"/>
                </a:moveTo>
                <a:cubicBezTo>
                  <a:pt x="11394757" y="3459290"/>
                  <a:pt x="11260709" y="3593338"/>
                  <a:pt x="11095355" y="3593338"/>
                </a:cubicBezTo>
                <a:lnTo>
                  <a:pt x="7411339" y="3593338"/>
                </a:lnTo>
                <a:cubicBezTo>
                  <a:pt x="7245985" y="3593338"/>
                  <a:pt x="7111937" y="3727387"/>
                  <a:pt x="7111937" y="3892741"/>
                </a:cubicBezTo>
                <a:lnTo>
                  <a:pt x="7111937" y="5664454"/>
                </a:lnTo>
                <a:cubicBezTo>
                  <a:pt x="7111937" y="5829808"/>
                  <a:pt x="6977888" y="5963857"/>
                  <a:pt x="6812534" y="5963857"/>
                </a:cubicBezTo>
                <a:lnTo>
                  <a:pt x="1096645" y="5963857"/>
                </a:lnTo>
                <a:cubicBezTo>
                  <a:pt x="931291" y="5963857"/>
                  <a:pt x="797243" y="5829808"/>
                  <a:pt x="797243" y="5664454"/>
                </a:cubicBezTo>
                <a:lnTo>
                  <a:pt x="797243" y="2976436"/>
                </a:lnTo>
                <a:cubicBezTo>
                  <a:pt x="797243" y="2811082"/>
                  <a:pt x="931291" y="2677033"/>
                  <a:pt x="1096645" y="2677033"/>
                </a:cubicBezTo>
                <a:lnTo>
                  <a:pt x="4521708" y="2677033"/>
                </a:lnTo>
                <a:cubicBezTo>
                  <a:pt x="4687062" y="2677033"/>
                  <a:pt x="4821111" y="2542985"/>
                  <a:pt x="4821111" y="2377631"/>
                </a:cubicBezTo>
                <a:lnTo>
                  <a:pt x="4821111" y="1193610"/>
                </a:lnTo>
                <a:cubicBezTo>
                  <a:pt x="4821111" y="1028255"/>
                  <a:pt x="4955159" y="894207"/>
                  <a:pt x="5120513" y="894207"/>
                </a:cubicBezTo>
                <a:lnTo>
                  <a:pt x="11095355" y="894207"/>
                </a:lnTo>
                <a:cubicBezTo>
                  <a:pt x="11260709" y="894207"/>
                  <a:pt x="11394757" y="1028255"/>
                  <a:pt x="11394757" y="1193610"/>
                </a:cubicBezTo>
                <a:lnTo>
                  <a:pt x="11394757" y="32939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094000"/>
          </a:gra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4" name="Google Shape;211;p32"/>
          <p:cNvSpPr/>
          <p:nvPr/>
        </p:nvSpPr>
        <p:spPr>
          <a:xfrm>
            <a:off x="5572080" y="2962440"/>
            <a:ext cx="267624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414360" bIns="414360" anchor="t">
            <a:normAutofit fontScale="2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5915160" y="3962520"/>
            <a:ext cx="2504880" cy="58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algn="ctr"/>
            <a:endParaRPr b="0" lang="en-US" sz="1400" strike="noStrike" u="none">
              <a:solidFill>
                <a:schemeClr val="dk1"/>
              </a:solidFill>
              <a:effectLst/>
              <a:uFillTx/>
              <a:latin typeface="Be Vietnam Pro Light"/>
              <a:ea typeface="Be Vietnam Pro Ligh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504720" y="704880"/>
            <a:ext cx="332388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3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Project Overview</a:t>
            </a:r>
            <a:endParaRPr b="0" lang="fr-FR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title"/>
          </p:nvPr>
        </p:nvSpPr>
        <p:spPr>
          <a:xfrm>
            <a:off x="5762520" y="3000240"/>
            <a:ext cx="2285640" cy="7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Be Vietnam Pro ExtraLight"/>
                <a:ea typeface="Be Vietnam Pro ExtraLight"/>
              </a:rPr>
              <a:t>01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3800" y="45720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Business Challenge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91040" y="212400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Financial decision-making involves interpreting vast amounts of data from diverse sources, making it a significant challenge. The complexity of stock market dynamics necessitates advanced approaches to integrate and analyze data efficiently to yield profitable outcomes.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23800" y="45720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Importance of Multi-Agent AI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91040" y="212400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Multi-agent AI systems are vital for tackling complex data-driven problems in finance. They enable the distribution of tasks among specialized agents, ensuring swift data processing, accurate analysis, and effective decision-making to optimize financial strategies and minimize risks.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202;p31" title="futuristic-fantasy-scene-with-abstract-costume (2).jpg"/>
          <p:cNvSpPr/>
          <p:nvPr/>
        </p:nvSpPr>
        <p:spPr>
          <a:xfrm>
            <a:off x="5721120" y="279360"/>
            <a:ext cx="3055320" cy="4584240"/>
          </a:xfrm>
          <a:prstGeom prst="roundRect">
            <a:avLst>
              <a:gd name="adj" fmla="val 7585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61960" y="324000"/>
            <a:ext cx="4962240" cy="16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Complex Data-Driven Problems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704960" y="2305080"/>
            <a:ext cx="3819240" cy="25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Navigating the financial landscape requires a deep understanding of numerous variables and their interconnections. 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With a wealth of data available, traditional methods often fall short in providing timely insights. 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The integration of multi-agent AI systems can facilitate better analysis and improve response times to market changes, ultimately enhancing decision-making for investors and financial institutions.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209;p32" descr=""/>
          <p:cNvPicPr/>
          <p:nvPr/>
        </p:nvPicPr>
        <p:blipFill>
          <a:blip r:embed="rId1"/>
          <a:srcRect l="603" t="0" r="603" b="0"/>
          <a:stretch/>
        </p:blipFill>
        <p:spPr>
          <a:xfrm>
            <a:off x="-7560" y="-7560"/>
            <a:ext cx="9143640" cy="5187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Google Shape;210;p32"/>
          <p:cNvSpPr/>
          <p:nvPr/>
        </p:nvSpPr>
        <p:spPr>
          <a:xfrm>
            <a:off x="0" y="-10800"/>
            <a:ext cx="9143640" cy="5194440"/>
          </a:xfrm>
          <a:custGeom>
            <a:avLst/>
            <a:gdLst>
              <a:gd name="textAreaLeft" fmla="*/ 0 w 9143640"/>
              <a:gd name="textAreaRight" fmla="*/ 9144000 w 9143640"/>
              <a:gd name="textAreaTop" fmla="*/ 0 h 5194440"/>
              <a:gd name="textAreaBottom" fmla="*/ 5194800 h 51944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0" y="0"/>
                </a:move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lnTo>
                  <a:pt x="0" y="0"/>
                </a:lnTo>
                <a:close/>
                <a:moveTo>
                  <a:pt x="11394757" y="3293936"/>
                </a:moveTo>
                <a:cubicBezTo>
                  <a:pt x="11394757" y="3459290"/>
                  <a:pt x="11260709" y="3593338"/>
                  <a:pt x="11095355" y="3593338"/>
                </a:cubicBezTo>
                <a:lnTo>
                  <a:pt x="7411339" y="3593338"/>
                </a:lnTo>
                <a:cubicBezTo>
                  <a:pt x="7245985" y="3593338"/>
                  <a:pt x="7111937" y="3727387"/>
                  <a:pt x="7111937" y="3892741"/>
                </a:cubicBezTo>
                <a:lnTo>
                  <a:pt x="7111937" y="5664454"/>
                </a:lnTo>
                <a:cubicBezTo>
                  <a:pt x="7111937" y="5829808"/>
                  <a:pt x="6977888" y="5963857"/>
                  <a:pt x="6812534" y="5963857"/>
                </a:cubicBezTo>
                <a:lnTo>
                  <a:pt x="1096645" y="5963857"/>
                </a:lnTo>
                <a:cubicBezTo>
                  <a:pt x="931291" y="5963857"/>
                  <a:pt x="797243" y="5829808"/>
                  <a:pt x="797243" y="5664454"/>
                </a:cubicBezTo>
                <a:lnTo>
                  <a:pt x="797243" y="2976436"/>
                </a:lnTo>
                <a:cubicBezTo>
                  <a:pt x="797243" y="2811082"/>
                  <a:pt x="931291" y="2677033"/>
                  <a:pt x="1096645" y="2677033"/>
                </a:cubicBezTo>
                <a:lnTo>
                  <a:pt x="4521708" y="2677033"/>
                </a:lnTo>
                <a:cubicBezTo>
                  <a:pt x="4687062" y="2677033"/>
                  <a:pt x="4821111" y="2542985"/>
                  <a:pt x="4821111" y="2377631"/>
                </a:cubicBezTo>
                <a:lnTo>
                  <a:pt x="4821111" y="1193610"/>
                </a:lnTo>
                <a:cubicBezTo>
                  <a:pt x="4821111" y="1028255"/>
                  <a:pt x="4955159" y="894207"/>
                  <a:pt x="5120513" y="894207"/>
                </a:cubicBezTo>
                <a:lnTo>
                  <a:pt x="11095355" y="894207"/>
                </a:lnTo>
                <a:cubicBezTo>
                  <a:pt x="11260709" y="894207"/>
                  <a:pt x="11394757" y="1028255"/>
                  <a:pt x="11394757" y="1193610"/>
                </a:cubicBezTo>
                <a:lnTo>
                  <a:pt x="11394757" y="3293999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8094000"/>
          </a:gra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7" name="Google Shape;211;p32"/>
          <p:cNvSpPr/>
          <p:nvPr/>
        </p:nvSpPr>
        <p:spPr>
          <a:xfrm>
            <a:off x="5572080" y="2962440"/>
            <a:ext cx="267624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414360" bIns="414360" anchor="t">
            <a:normAutofit fontScale="2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915160" y="3962520"/>
            <a:ext cx="2504880" cy="58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algn="ctr"/>
            <a:endParaRPr b="0" lang="en-US" sz="1400" strike="noStrike" u="none">
              <a:solidFill>
                <a:schemeClr val="dk1"/>
              </a:solidFill>
              <a:effectLst/>
              <a:uFillTx/>
              <a:latin typeface="Be Vietnam Pro Light"/>
              <a:ea typeface="Be Vietnam Pro Ligh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title"/>
          </p:nvPr>
        </p:nvSpPr>
        <p:spPr>
          <a:xfrm>
            <a:off x="504720" y="704880"/>
            <a:ext cx="3323880" cy="105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3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System Architecture</a:t>
            </a:r>
            <a:endParaRPr b="0" lang="fr-FR" sz="3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title"/>
          </p:nvPr>
        </p:nvSpPr>
        <p:spPr>
          <a:xfrm>
            <a:off x="5762520" y="3000240"/>
            <a:ext cx="2285640" cy="790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7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Be Vietnam Pro ExtraLight"/>
                <a:ea typeface="Be Vietnam Pro ExtraLight"/>
              </a:rPr>
              <a:t>02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23800" y="457200"/>
            <a:ext cx="5562360" cy="69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30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Data Fetching Agent</a:t>
            </a:r>
            <a:endParaRPr b="0" lang="fr-FR" sz="3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191040" y="2124000"/>
            <a:ext cx="5562360" cy="254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This agent is responsible for gathering essential data such as stock prices, news articles, and economic indicators.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By utilizing APIs and web scraping techniques, it collects real-time information crucial for effective market analysis, thus serving as the foundational layer for the decision-making process.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02;p31" title="futuristic-fantasy-scene-with-abstract-costume (2).jpg"/>
          <p:cNvSpPr/>
          <p:nvPr/>
        </p:nvSpPr>
        <p:spPr>
          <a:xfrm>
            <a:off x="5721120" y="279360"/>
            <a:ext cx="3055320" cy="4584240"/>
          </a:xfrm>
          <a:prstGeom prst="roundRect">
            <a:avLst>
              <a:gd name="adj" fmla="val 7585"/>
            </a:avLst>
          </a:prstGeom>
          <a:blipFill rotWithShape="0">
            <a:blip r:embed="rId1"/>
            <a:srcRect/>
            <a:stretch/>
          </a:blip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61960" y="324000"/>
            <a:ext cx="4962240" cy="169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2600" strike="noStrike" u="non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Data Merging Agent</a:t>
            </a:r>
            <a:endParaRPr b="0" lang="fr-FR" sz="2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1704960" y="2305080"/>
            <a:ext cx="3819240" cy="25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The data merging agent consolidates information from various sources into comprehensive datasets. 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It ensures data consistency and accuracy by harmonizing disparate formats and structures. 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300" strike="noStrike" u="none">
                <a:solidFill>
                  <a:schemeClr val="dk1"/>
                </a:solidFill>
                <a:effectLst/>
                <a:uFillTx/>
                <a:latin typeface="Be Vietnam Pro Light"/>
                <a:ea typeface="Be Vietnam Pro Light"/>
              </a:rPr>
              <a:t>This integration is critical for enabling analytical processes that rely on holistic and unified datasets for informed decision-making.</a:t>
            </a:r>
            <a:endParaRPr b="0" lang="fr-FR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AI Tools News by Slidesgo">
  <a:themeElements>
    <a:clrScheme name="Simple Light">
      <a:dk1>
        <a:srgbClr val="191919"/>
      </a:dk1>
      <a:lt1>
        <a:srgbClr val="ffffff"/>
      </a:lt1>
      <a:dk2>
        <a:srgbClr val="595959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LibreOffice/25.2.4.3$Linux_X86_64 LibreOffice_project/520$Build-3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2025-08-09T20:06:52Z</dcterms:created>
  <dc:creator>Unknown Creator</dc:creator>
  <dc:description/>
  <dc:language>en-US</dc:language>
  <cp:lastModifiedBy>Unknown Creator</cp:lastModifiedBy>
  <dcterms:modified xsi:type="dcterms:W3CDTF">2025-08-09T20:06:52Z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