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6" r:id="rId2"/>
    <p:sldId id="276" r:id="rId3"/>
    <p:sldId id="258" r:id="rId4"/>
    <p:sldId id="269" r:id="rId5"/>
    <p:sldId id="262" r:id="rId6"/>
    <p:sldId id="264" r:id="rId7"/>
    <p:sldId id="265" r:id="rId8"/>
    <p:sldId id="266" r:id="rId9"/>
    <p:sldId id="270" r:id="rId10"/>
    <p:sldId id="271" r:id="rId11"/>
    <p:sldId id="273" r:id="rId12"/>
    <p:sldId id="274"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5" d="100"/>
          <a:sy n="75" d="100"/>
        </p:scale>
        <p:origin x="1134"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127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102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725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8722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7005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939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3502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489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4182458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07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53187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03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913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133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788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899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6/21/2024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373941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909360">
            <a:off x="-105106" y="2745113"/>
            <a:ext cx="10384221" cy="1323439"/>
          </a:xfrm>
          <a:prstGeom prst="rect">
            <a:avLst/>
          </a:prstGeom>
          <a:noFill/>
        </p:spPr>
        <p:txBody>
          <a:bodyPr wrap="square" lIns="91440" tIns="45720" rIns="91440" bIns="45720">
            <a:spAutoFit/>
          </a:bodyPr>
          <a:lstStyle/>
          <a:p>
            <a:pPr algn="ctr"/>
            <a:r>
              <a:rPr lang="en-US" sz="8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SQL </a:t>
            </a:r>
            <a:r>
              <a:rPr lang="en-US" sz="8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Final Capstone</a:t>
            </a:r>
            <a:endParaRPr lang="en-US" sz="8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801318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745" y="63360"/>
            <a:ext cx="9435211" cy="1320800"/>
          </a:xfrm>
        </p:spPr>
        <p:txBody>
          <a:bodyPr>
            <a:noAutofit/>
          </a:bodyPr>
          <a:lstStyle/>
          <a:p>
            <a:r>
              <a:rPr lang="en-US" sz="2400" b="1" dirty="0" smtClean="0">
                <a:solidFill>
                  <a:srgbClr val="92D050"/>
                </a:solidFill>
              </a:rPr>
              <a:t>Ques </a:t>
            </a:r>
            <a:r>
              <a:rPr lang="en-US" sz="2400" b="1" dirty="0">
                <a:solidFill>
                  <a:srgbClr val="92D050"/>
                </a:solidFill>
              </a:rPr>
              <a:t>5</a:t>
            </a:r>
            <a:r>
              <a:rPr lang="en-US" sz="2400" b="1" dirty="0" smtClean="0">
                <a:solidFill>
                  <a:srgbClr val="92D050"/>
                </a:solidFill>
              </a:rPr>
              <a:t> </a:t>
            </a:r>
            <a:r>
              <a:rPr lang="en-US" sz="2400" b="1" dirty="0" smtClean="0">
                <a:solidFill>
                  <a:srgbClr val="92D050"/>
                </a:solidFill>
              </a:rPr>
              <a:t>– </a:t>
            </a:r>
            <a:r>
              <a:rPr lang="en-US" sz="2400" b="1" dirty="0">
                <a:solidFill>
                  <a:schemeClr val="tx1"/>
                </a:solidFill>
              </a:rPr>
              <a:t>Write a query to find what is the Average delivery time </a:t>
            </a:r>
            <a:r>
              <a:rPr lang="en-US" sz="2400" b="1" dirty="0" smtClean="0">
                <a:solidFill>
                  <a:schemeClr val="tx1"/>
                </a:solidFill>
              </a:rPr>
              <a:t>		    for </a:t>
            </a:r>
            <a:r>
              <a:rPr lang="en-US" sz="2400" b="1" dirty="0">
                <a:solidFill>
                  <a:schemeClr val="tx1"/>
                </a:solidFill>
              </a:rPr>
              <a:t>orders placed on weekdays versus weekends.</a:t>
            </a:r>
            <a:endParaRPr lang="en-IN" sz="800" b="1" dirty="0">
              <a:solidFill>
                <a:schemeClr val="tx1"/>
              </a:solidFill>
            </a:endParaRPr>
          </a:p>
        </p:txBody>
      </p:sp>
      <p:sp>
        <p:nvSpPr>
          <p:cNvPr id="3" name="Text Placeholder 2"/>
          <p:cNvSpPr>
            <a:spLocks noGrp="1"/>
          </p:cNvSpPr>
          <p:nvPr>
            <p:ph type="body" idx="1"/>
          </p:nvPr>
        </p:nvSpPr>
        <p:spPr>
          <a:xfrm>
            <a:off x="207600" y="636811"/>
            <a:ext cx="4185623" cy="576262"/>
          </a:xfrm>
        </p:spPr>
        <p:txBody>
          <a:bodyPr/>
          <a:lstStyle/>
          <a:p>
            <a:r>
              <a:rPr lang="en-US" dirty="0" smtClean="0"/>
              <a:t>Query </a:t>
            </a:r>
            <a:r>
              <a:rPr lang="en-US" dirty="0" smtClean="0">
                <a:sym typeface="Wingdings" panose="05000000000000000000" pitchFamily="2" charset="2"/>
              </a:rPr>
              <a:t></a:t>
            </a:r>
            <a:endParaRPr lang="en-IN" dirty="0"/>
          </a:p>
        </p:txBody>
      </p:sp>
      <p:sp>
        <p:nvSpPr>
          <p:cNvPr id="5" name="Text Placeholder 4"/>
          <p:cNvSpPr>
            <a:spLocks noGrp="1"/>
          </p:cNvSpPr>
          <p:nvPr>
            <p:ph type="body" sz="quarter" idx="3"/>
          </p:nvPr>
        </p:nvSpPr>
        <p:spPr>
          <a:xfrm>
            <a:off x="383753" y="5118971"/>
            <a:ext cx="4185618" cy="576262"/>
          </a:xfrm>
        </p:spPr>
        <p:txBody>
          <a:bodyPr/>
          <a:lstStyle/>
          <a:p>
            <a:r>
              <a:rPr lang="en-US" dirty="0" smtClean="0"/>
              <a:t>Output </a:t>
            </a:r>
            <a:r>
              <a:rPr lang="en-US" dirty="0" smtClean="0">
                <a:sym typeface="Wingdings" panose="05000000000000000000" pitchFamily="2" charset="2"/>
              </a:rPr>
              <a:t></a:t>
            </a:r>
            <a:endParaRPr lang="en-IN" dirty="0"/>
          </a:p>
        </p:txBody>
      </p:sp>
      <p:sp>
        <p:nvSpPr>
          <p:cNvPr id="7" name="Rectangle 6"/>
          <p:cNvSpPr/>
          <p:nvPr/>
        </p:nvSpPr>
        <p:spPr>
          <a:xfrm>
            <a:off x="675745" y="2967828"/>
            <a:ext cx="3486352" cy="32017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Rounded Rectangle 7"/>
          <p:cNvSpPr/>
          <p:nvPr/>
        </p:nvSpPr>
        <p:spPr>
          <a:xfrm>
            <a:off x="1346200" y="965200"/>
            <a:ext cx="9855200" cy="4324858"/>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ounded Rectangle 8"/>
          <p:cNvSpPr/>
          <p:nvPr/>
        </p:nvSpPr>
        <p:spPr>
          <a:xfrm>
            <a:off x="4976645" y="2967828"/>
            <a:ext cx="4297355" cy="3140082"/>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0" name="Rounded Rectangle 9"/>
          <p:cNvSpPr/>
          <p:nvPr/>
        </p:nvSpPr>
        <p:spPr>
          <a:xfrm>
            <a:off x="1797267" y="5454307"/>
            <a:ext cx="5225833" cy="124022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20" name="Content Placeholder 1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24515" y="1116304"/>
            <a:ext cx="9156895" cy="4037299"/>
          </a:xfrm>
        </p:spPr>
      </p:pic>
      <p:pic>
        <p:nvPicPr>
          <p:cNvPr id="22" name="Content Placeholder 2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378729" y="5467008"/>
            <a:ext cx="4111646" cy="1095755"/>
          </a:xfrm>
        </p:spPr>
      </p:pic>
    </p:spTree>
    <p:extLst>
      <p:ext uri="{BB962C8B-B14F-4D97-AF65-F5344CB8AC3E}">
        <p14:creationId xmlns:p14="http://schemas.microsoft.com/office/powerpoint/2010/main" val="168033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59" y="336462"/>
            <a:ext cx="9435211" cy="1320800"/>
          </a:xfrm>
        </p:spPr>
        <p:txBody>
          <a:bodyPr>
            <a:noAutofit/>
          </a:bodyPr>
          <a:lstStyle/>
          <a:p>
            <a:r>
              <a:rPr lang="en-US" sz="2400" b="1" dirty="0" smtClean="0">
                <a:solidFill>
                  <a:srgbClr val="92D050"/>
                </a:solidFill>
              </a:rPr>
              <a:t>Ques </a:t>
            </a:r>
            <a:r>
              <a:rPr lang="en-US" sz="2400" b="1" dirty="0">
                <a:solidFill>
                  <a:srgbClr val="92D050"/>
                </a:solidFill>
              </a:rPr>
              <a:t>6</a:t>
            </a:r>
            <a:r>
              <a:rPr lang="en-US" sz="2400" b="1" dirty="0" smtClean="0">
                <a:solidFill>
                  <a:srgbClr val="92D050"/>
                </a:solidFill>
              </a:rPr>
              <a:t> </a:t>
            </a:r>
            <a:r>
              <a:rPr lang="en-US" sz="2400" b="1" dirty="0" smtClean="0">
                <a:solidFill>
                  <a:srgbClr val="92D050"/>
                </a:solidFill>
              </a:rPr>
              <a:t>– </a:t>
            </a:r>
            <a:r>
              <a:rPr lang="en-US" sz="2000" b="1" dirty="0">
                <a:solidFill>
                  <a:schemeClr val="tx1"/>
                </a:solidFill>
              </a:rPr>
              <a:t>Write a query to Calculate the running total of orders </a:t>
            </a:r>
            <a:r>
              <a:rPr lang="en-US" sz="2000" b="1" dirty="0" smtClean="0">
                <a:solidFill>
                  <a:schemeClr val="tx1"/>
                </a:solidFill>
              </a:rPr>
              <a:t>delivered	 		     time </a:t>
            </a:r>
            <a:r>
              <a:rPr lang="en-US" sz="2000" b="1" dirty="0">
                <a:solidFill>
                  <a:schemeClr val="tx1"/>
                </a:solidFill>
              </a:rPr>
              <a:t>to identify trends in the order delivery volume.</a:t>
            </a:r>
            <a:endParaRPr lang="en-IN" sz="400" b="1" dirty="0">
              <a:solidFill>
                <a:schemeClr val="tx1"/>
              </a:solidFill>
            </a:endParaRPr>
          </a:p>
        </p:txBody>
      </p:sp>
      <p:sp>
        <p:nvSpPr>
          <p:cNvPr id="3" name="Text Placeholder 2"/>
          <p:cNvSpPr>
            <a:spLocks noGrp="1"/>
          </p:cNvSpPr>
          <p:nvPr>
            <p:ph type="body" idx="1"/>
          </p:nvPr>
        </p:nvSpPr>
        <p:spPr>
          <a:xfrm>
            <a:off x="199929" y="1946893"/>
            <a:ext cx="4185623" cy="576262"/>
          </a:xfrm>
        </p:spPr>
        <p:txBody>
          <a:bodyPr/>
          <a:lstStyle/>
          <a:p>
            <a:r>
              <a:rPr lang="en-US" dirty="0" smtClean="0"/>
              <a:t>Query </a:t>
            </a:r>
            <a:r>
              <a:rPr lang="en-US" dirty="0" smtClean="0">
                <a:sym typeface="Wingdings" panose="05000000000000000000" pitchFamily="2" charset="2"/>
              </a:rPr>
              <a:t></a:t>
            </a:r>
            <a:endParaRPr lang="en-IN" dirty="0"/>
          </a:p>
        </p:txBody>
      </p:sp>
      <p:sp>
        <p:nvSpPr>
          <p:cNvPr id="5" name="Text Placeholder 4"/>
          <p:cNvSpPr>
            <a:spLocks noGrp="1"/>
          </p:cNvSpPr>
          <p:nvPr>
            <p:ph type="body" sz="quarter" idx="3"/>
          </p:nvPr>
        </p:nvSpPr>
        <p:spPr>
          <a:xfrm>
            <a:off x="383753" y="5118971"/>
            <a:ext cx="4185618" cy="576262"/>
          </a:xfrm>
        </p:spPr>
        <p:txBody>
          <a:bodyPr/>
          <a:lstStyle/>
          <a:p>
            <a:r>
              <a:rPr lang="en-US" dirty="0" smtClean="0"/>
              <a:t>Output </a:t>
            </a:r>
            <a:r>
              <a:rPr lang="en-US" dirty="0" smtClean="0">
                <a:sym typeface="Wingdings" panose="05000000000000000000" pitchFamily="2" charset="2"/>
              </a:rPr>
              <a:t></a:t>
            </a:r>
            <a:endParaRPr lang="en-IN" dirty="0"/>
          </a:p>
        </p:txBody>
      </p:sp>
      <p:sp>
        <p:nvSpPr>
          <p:cNvPr id="7" name="Rectangle 6"/>
          <p:cNvSpPr/>
          <p:nvPr/>
        </p:nvSpPr>
        <p:spPr>
          <a:xfrm>
            <a:off x="675745" y="2967828"/>
            <a:ext cx="3486352" cy="32017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Rounded Rectangle 7"/>
          <p:cNvSpPr/>
          <p:nvPr/>
        </p:nvSpPr>
        <p:spPr>
          <a:xfrm>
            <a:off x="1639615" y="1166404"/>
            <a:ext cx="9860377" cy="332193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ounded Rectangle 8"/>
          <p:cNvSpPr/>
          <p:nvPr/>
        </p:nvSpPr>
        <p:spPr>
          <a:xfrm>
            <a:off x="4976645" y="2967828"/>
            <a:ext cx="4297355" cy="3140082"/>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0" name="Rounded Rectangle 9"/>
          <p:cNvSpPr/>
          <p:nvPr/>
        </p:nvSpPr>
        <p:spPr>
          <a:xfrm>
            <a:off x="1849821" y="4635062"/>
            <a:ext cx="9921765" cy="199941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12" name="Content Placeholder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2016309" y="4781789"/>
            <a:ext cx="9483683" cy="1705961"/>
          </a:xfrm>
        </p:spPr>
      </p:pic>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985686" y="1218597"/>
            <a:ext cx="9320362" cy="3183352"/>
          </a:xfrm>
        </p:spPr>
      </p:pic>
    </p:spTree>
    <p:extLst>
      <p:ext uri="{BB962C8B-B14F-4D97-AF65-F5344CB8AC3E}">
        <p14:creationId xmlns:p14="http://schemas.microsoft.com/office/powerpoint/2010/main" val="2551383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59" y="336462"/>
            <a:ext cx="9435211" cy="1320800"/>
          </a:xfrm>
        </p:spPr>
        <p:txBody>
          <a:bodyPr>
            <a:noAutofit/>
          </a:bodyPr>
          <a:lstStyle/>
          <a:p>
            <a:r>
              <a:rPr lang="en-US" sz="2400" b="1" dirty="0" smtClean="0">
                <a:solidFill>
                  <a:srgbClr val="92D050"/>
                </a:solidFill>
              </a:rPr>
              <a:t>Ques </a:t>
            </a:r>
            <a:r>
              <a:rPr lang="en-US" sz="2400" b="1" dirty="0">
                <a:solidFill>
                  <a:srgbClr val="92D050"/>
                </a:solidFill>
              </a:rPr>
              <a:t>7</a:t>
            </a:r>
            <a:r>
              <a:rPr lang="en-US" sz="2400" b="1" dirty="0" smtClean="0">
                <a:solidFill>
                  <a:srgbClr val="92D050"/>
                </a:solidFill>
              </a:rPr>
              <a:t> </a:t>
            </a:r>
            <a:r>
              <a:rPr lang="en-US" sz="2400" b="1" dirty="0" smtClean="0">
                <a:solidFill>
                  <a:srgbClr val="92D050"/>
                </a:solidFill>
              </a:rPr>
              <a:t>– </a:t>
            </a:r>
            <a:r>
              <a:rPr lang="en-US" sz="2400" b="1" dirty="0">
                <a:solidFill>
                  <a:schemeClr val="tx1"/>
                </a:solidFill>
              </a:rPr>
              <a:t>Evaluate the distribution of orders delivered based </a:t>
            </a:r>
            <a:r>
              <a:rPr lang="en-US" sz="2400" b="1" dirty="0" smtClean="0">
                <a:solidFill>
                  <a:schemeClr val="tx1"/>
                </a:solidFill>
              </a:rPr>
              <a:t>			    on </a:t>
            </a:r>
            <a:r>
              <a:rPr lang="en-US" sz="2400" b="1" dirty="0">
                <a:solidFill>
                  <a:schemeClr val="tx1"/>
                </a:solidFill>
              </a:rPr>
              <a:t>gender to understand any gender-related trends</a:t>
            </a:r>
            <a:r>
              <a:rPr lang="en-US" b="1" dirty="0">
                <a:solidFill>
                  <a:schemeClr val="tx1"/>
                </a:solidFill>
              </a:rPr>
              <a:t>.</a:t>
            </a:r>
            <a:endParaRPr lang="en-IN" sz="400" b="1" dirty="0">
              <a:solidFill>
                <a:schemeClr val="tx1"/>
              </a:solidFill>
            </a:endParaRPr>
          </a:p>
        </p:txBody>
      </p:sp>
      <p:sp>
        <p:nvSpPr>
          <p:cNvPr id="3" name="Text Placeholder 2"/>
          <p:cNvSpPr>
            <a:spLocks noGrp="1"/>
          </p:cNvSpPr>
          <p:nvPr>
            <p:ph type="body" idx="1"/>
          </p:nvPr>
        </p:nvSpPr>
        <p:spPr>
          <a:xfrm>
            <a:off x="199929" y="1946893"/>
            <a:ext cx="4185623" cy="576262"/>
          </a:xfrm>
        </p:spPr>
        <p:txBody>
          <a:bodyPr/>
          <a:lstStyle/>
          <a:p>
            <a:r>
              <a:rPr lang="en-US" dirty="0" smtClean="0"/>
              <a:t>  Query </a:t>
            </a:r>
            <a:r>
              <a:rPr lang="en-US" dirty="0" smtClean="0">
                <a:sym typeface="Wingdings" panose="05000000000000000000" pitchFamily="2" charset="2"/>
              </a:rPr>
              <a:t></a:t>
            </a:r>
            <a:endParaRPr lang="en-IN" dirty="0"/>
          </a:p>
        </p:txBody>
      </p:sp>
      <p:sp>
        <p:nvSpPr>
          <p:cNvPr id="5" name="Text Placeholder 4"/>
          <p:cNvSpPr>
            <a:spLocks noGrp="1"/>
          </p:cNvSpPr>
          <p:nvPr>
            <p:ph type="body" sz="quarter" idx="3"/>
          </p:nvPr>
        </p:nvSpPr>
        <p:spPr>
          <a:xfrm>
            <a:off x="383753" y="5118971"/>
            <a:ext cx="4185618" cy="576262"/>
          </a:xfrm>
        </p:spPr>
        <p:txBody>
          <a:bodyPr/>
          <a:lstStyle/>
          <a:p>
            <a:r>
              <a:rPr lang="en-US" dirty="0" smtClean="0"/>
              <a:t>Output </a:t>
            </a:r>
            <a:r>
              <a:rPr lang="en-US" dirty="0" smtClean="0">
                <a:sym typeface="Wingdings" panose="05000000000000000000" pitchFamily="2" charset="2"/>
              </a:rPr>
              <a:t></a:t>
            </a:r>
            <a:endParaRPr lang="en-IN" dirty="0"/>
          </a:p>
        </p:txBody>
      </p:sp>
      <p:sp>
        <p:nvSpPr>
          <p:cNvPr id="7" name="Rectangle 6"/>
          <p:cNvSpPr/>
          <p:nvPr/>
        </p:nvSpPr>
        <p:spPr>
          <a:xfrm>
            <a:off x="675745" y="2967828"/>
            <a:ext cx="3486352" cy="32017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Rounded Rectangle 7"/>
          <p:cNvSpPr/>
          <p:nvPr/>
        </p:nvSpPr>
        <p:spPr>
          <a:xfrm>
            <a:off x="2252714" y="1359239"/>
            <a:ext cx="8066148" cy="253617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ounded Rectangle 8"/>
          <p:cNvSpPr/>
          <p:nvPr/>
        </p:nvSpPr>
        <p:spPr>
          <a:xfrm>
            <a:off x="4976645" y="2967828"/>
            <a:ext cx="4297355" cy="3140082"/>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0" name="Rounded Rectangle 9"/>
          <p:cNvSpPr/>
          <p:nvPr/>
        </p:nvSpPr>
        <p:spPr>
          <a:xfrm>
            <a:off x="1849821" y="4185046"/>
            <a:ext cx="8945179" cy="253325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28534" y="1698656"/>
            <a:ext cx="7448719" cy="1857343"/>
          </a:xfrm>
        </p:spPr>
      </p:pic>
      <p:pic>
        <p:nvPicPr>
          <p:cNvPr id="13" name="Content Placeholder 1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035074" y="4391470"/>
            <a:ext cx="8413002" cy="2222775"/>
          </a:xfrm>
        </p:spPr>
      </p:pic>
    </p:spTree>
    <p:extLst>
      <p:ext uri="{BB962C8B-B14F-4D97-AF65-F5344CB8AC3E}">
        <p14:creationId xmlns:p14="http://schemas.microsoft.com/office/powerpoint/2010/main" val="115724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59" y="336462"/>
            <a:ext cx="9435211" cy="1320800"/>
          </a:xfrm>
        </p:spPr>
        <p:txBody>
          <a:bodyPr>
            <a:noAutofit/>
          </a:bodyPr>
          <a:lstStyle/>
          <a:p>
            <a:r>
              <a:rPr lang="en-US" sz="3200" b="1" dirty="0" smtClean="0">
                <a:solidFill>
                  <a:srgbClr val="92D050"/>
                </a:solidFill>
              </a:rPr>
              <a:t>Ques </a:t>
            </a:r>
            <a:r>
              <a:rPr lang="en-US" sz="3200" b="1" dirty="0" smtClean="0">
                <a:solidFill>
                  <a:srgbClr val="92D050"/>
                </a:solidFill>
              </a:rPr>
              <a:t>8</a:t>
            </a:r>
            <a:r>
              <a:rPr lang="en-US" sz="2400" b="1" dirty="0" smtClean="0">
                <a:solidFill>
                  <a:srgbClr val="92D050"/>
                </a:solidFill>
              </a:rPr>
              <a:t>– </a:t>
            </a:r>
            <a:r>
              <a:rPr lang="en-US" sz="3200" b="1" dirty="0">
                <a:solidFill>
                  <a:schemeClr val="tx1"/>
                </a:solidFill>
              </a:rPr>
              <a:t>Day over Day trend of </a:t>
            </a:r>
            <a:r>
              <a:rPr lang="en-US" sz="3200" b="1" dirty="0" smtClean="0">
                <a:solidFill>
                  <a:schemeClr val="tx1"/>
                </a:solidFill>
              </a:rPr>
              <a:t>GMV.</a:t>
            </a:r>
            <a:endParaRPr lang="en-IN" sz="400" b="1" dirty="0">
              <a:solidFill>
                <a:schemeClr val="tx1"/>
              </a:solidFill>
            </a:endParaRPr>
          </a:p>
        </p:txBody>
      </p:sp>
      <p:sp>
        <p:nvSpPr>
          <p:cNvPr id="3" name="Text Placeholder 2"/>
          <p:cNvSpPr>
            <a:spLocks noGrp="1"/>
          </p:cNvSpPr>
          <p:nvPr>
            <p:ph type="body" idx="1"/>
          </p:nvPr>
        </p:nvSpPr>
        <p:spPr>
          <a:xfrm>
            <a:off x="199929" y="1946893"/>
            <a:ext cx="4185623" cy="576262"/>
          </a:xfrm>
        </p:spPr>
        <p:txBody>
          <a:bodyPr/>
          <a:lstStyle/>
          <a:p>
            <a:r>
              <a:rPr lang="en-US" dirty="0" smtClean="0"/>
              <a:t>Query </a:t>
            </a:r>
            <a:r>
              <a:rPr lang="en-US" dirty="0" smtClean="0">
                <a:sym typeface="Wingdings" panose="05000000000000000000" pitchFamily="2" charset="2"/>
              </a:rPr>
              <a:t></a:t>
            </a:r>
            <a:endParaRPr lang="en-IN" dirty="0"/>
          </a:p>
        </p:txBody>
      </p:sp>
      <p:sp>
        <p:nvSpPr>
          <p:cNvPr id="5" name="Text Placeholder 4"/>
          <p:cNvSpPr>
            <a:spLocks noGrp="1"/>
          </p:cNvSpPr>
          <p:nvPr>
            <p:ph type="body" sz="quarter" idx="3"/>
          </p:nvPr>
        </p:nvSpPr>
        <p:spPr>
          <a:xfrm>
            <a:off x="383753" y="5118971"/>
            <a:ext cx="4185618" cy="576262"/>
          </a:xfrm>
        </p:spPr>
        <p:txBody>
          <a:bodyPr/>
          <a:lstStyle/>
          <a:p>
            <a:r>
              <a:rPr lang="en-US" dirty="0" smtClean="0"/>
              <a:t>Output </a:t>
            </a:r>
            <a:r>
              <a:rPr lang="en-US" dirty="0" smtClean="0">
                <a:sym typeface="Wingdings" panose="05000000000000000000" pitchFamily="2" charset="2"/>
              </a:rPr>
              <a:t></a:t>
            </a:r>
            <a:endParaRPr lang="en-IN" dirty="0"/>
          </a:p>
        </p:txBody>
      </p:sp>
      <p:sp>
        <p:nvSpPr>
          <p:cNvPr id="7" name="Rectangle 6"/>
          <p:cNvSpPr/>
          <p:nvPr/>
        </p:nvSpPr>
        <p:spPr>
          <a:xfrm>
            <a:off x="675745" y="2967828"/>
            <a:ext cx="3486352" cy="32017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Rounded Rectangle 7"/>
          <p:cNvSpPr/>
          <p:nvPr/>
        </p:nvSpPr>
        <p:spPr>
          <a:xfrm>
            <a:off x="1965543" y="1369437"/>
            <a:ext cx="5019457" cy="251518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ounded Rectangle 8"/>
          <p:cNvSpPr/>
          <p:nvPr/>
        </p:nvSpPr>
        <p:spPr>
          <a:xfrm>
            <a:off x="4976645" y="2967828"/>
            <a:ext cx="4297355" cy="3140082"/>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0" name="Rounded Rectangle 9"/>
          <p:cNvSpPr/>
          <p:nvPr/>
        </p:nvSpPr>
        <p:spPr>
          <a:xfrm>
            <a:off x="1849821" y="4258514"/>
            <a:ext cx="8780079" cy="259948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4" name="Content Placeholder 3"/>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18621"/>
          <a:stretch/>
        </p:blipFill>
        <p:spPr>
          <a:xfrm>
            <a:off x="2200144" y="1510273"/>
            <a:ext cx="4545147" cy="2198127"/>
          </a:xfrm>
        </p:spPr>
      </p:pic>
      <p:pic>
        <p:nvPicPr>
          <p:cNvPr id="18" name="Content Placeholder 1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208792" y="4358960"/>
            <a:ext cx="8239284" cy="2281337"/>
          </a:xfrm>
        </p:spPr>
      </p:pic>
    </p:spTree>
    <p:extLst>
      <p:ext uri="{BB962C8B-B14F-4D97-AF65-F5344CB8AC3E}">
        <p14:creationId xmlns:p14="http://schemas.microsoft.com/office/powerpoint/2010/main" val="236944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185" y="273268"/>
            <a:ext cx="7756635" cy="6376140"/>
          </a:xfrm>
          <a:prstGeom prst="rect">
            <a:avLst/>
          </a:prstGeom>
        </p:spPr>
      </p:pic>
    </p:spTree>
    <p:extLst>
      <p:ext uri="{BB962C8B-B14F-4D97-AF65-F5344CB8AC3E}">
        <p14:creationId xmlns:p14="http://schemas.microsoft.com/office/powerpoint/2010/main" val="257412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617" y="85892"/>
            <a:ext cx="9435211" cy="1320800"/>
          </a:xfrm>
        </p:spPr>
        <p:txBody>
          <a:bodyPr>
            <a:noAutofit/>
          </a:bodyPr>
          <a:lstStyle/>
          <a:p>
            <a:r>
              <a:rPr lang="en-US" sz="1800" dirty="0" smtClean="0"/>
              <a:t>Ques 1 </a:t>
            </a:r>
            <a:r>
              <a:rPr lang="en-US" sz="1800" dirty="0" smtClean="0"/>
              <a:t>– </a:t>
            </a:r>
            <a:r>
              <a:rPr lang="en-US" sz="1400" b="1" dirty="0" smtClean="0">
                <a:solidFill>
                  <a:schemeClr val="tx1"/>
                </a:solidFill>
              </a:rPr>
              <a:t>Write </a:t>
            </a:r>
            <a:r>
              <a:rPr lang="en-US" sz="1400" b="1" dirty="0">
                <a:solidFill>
                  <a:schemeClr val="tx1"/>
                </a:solidFill>
              </a:rPr>
              <a:t>an SQL query to find the count of users in each order bucket based on their order </a:t>
            </a:r>
            <a:r>
              <a:rPr lang="en-US" sz="1400" b="1" dirty="0" smtClean="0">
                <a:solidFill>
                  <a:schemeClr val="tx1"/>
                </a:solidFill>
              </a:rPr>
              <a:t>				    history</a:t>
            </a:r>
            <a:r>
              <a:rPr lang="en-US" sz="1400" b="1" dirty="0">
                <a:solidFill>
                  <a:schemeClr val="tx1"/>
                </a:solidFill>
              </a:rPr>
              <a:t>. The order buckets are categorized as '</a:t>
            </a:r>
            <a:r>
              <a:rPr lang="en-US" sz="1400" b="1" dirty="0" err="1">
                <a:solidFill>
                  <a:schemeClr val="tx1"/>
                </a:solidFill>
              </a:rPr>
              <a:t>No_orders</a:t>
            </a:r>
            <a:r>
              <a:rPr lang="en-US" sz="1400" b="1" dirty="0">
                <a:solidFill>
                  <a:schemeClr val="tx1"/>
                </a:solidFill>
              </a:rPr>
              <a:t>' for customers with no delivered </a:t>
            </a:r>
            <a:r>
              <a:rPr lang="en-US" sz="1400" b="1" dirty="0" smtClean="0">
                <a:solidFill>
                  <a:schemeClr val="tx1"/>
                </a:solidFill>
              </a:rPr>
              <a:t>             	             orders, </a:t>
            </a:r>
            <a:r>
              <a:rPr lang="en-US" sz="1400" b="1" dirty="0">
                <a:solidFill>
                  <a:schemeClr val="tx1"/>
                </a:solidFill>
              </a:rPr>
              <a:t>'1_to_5_orders' for those with 1 to 5 delivered orders, '6_to_10_orders' for 6 to 10 </a:t>
            </a:r>
            <a:r>
              <a:rPr lang="en-US" sz="1400" b="1" dirty="0" smtClean="0">
                <a:solidFill>
                  <a:schemeClr val="tx1"/>
                </a:solidFill>
              </a:rPr>
              <a:t>	    		    delivered </a:t>
            </a:r>
            <a:r>
              <a:rPr lang="en-US" sz="1400" b="1" dirty="0">
                <a:solidFill>
                  <a:schemeClr val="tx1"/>
                </a:solidFill>
              </a:rPr>
              <a:t>orders, and '&gt;=10_orders' for customers with more than 10 delivered orders. The </a:t>
            </a:r>
            <a:r>
              <a:rPr lang="en-US" sz="1400" b="1" dirty="0" smtClean="0">
                <a:solidFill>
                  <a:schemeClr val="tx1"/>
                </a:solidFill>
              </a:rPr>
              <a:t>          		    result should </a:t>
            </a:r>
            <a:r>
              <a:rPr lang="en-US" sz="1400" b="1" dirty="0">
                <a:solidFill>
                  <a:schemeClr val="tx1"/>
                </a:solidFill>
              </a:rPr>
              <a:t>display the order bucket and the corresponding count of users.</a:t>
            </a:r>
            <a:endParaRPr lang="en-IN" sz="1400" dirty="0">
              <a:solidFill>
                <a:schemeClr val="tx1"/>
              </a:solidFill>
            </a:endParaRPr>
          </a:p>
        </p:txBody>
      </p:sp>
      <p:sp>
        <p:nvSpPr>
          <p:cNvPr id="3" name="Text Placeholder 2"/>
          <p:cNvSpPr>
            <a:spLocks noGrp="1"/>
          </p:cNvSpPr>
          <p:nvPr>
            <p:ph type="body" idx="1"/>
          </p:nvPr>
        </p:nvSpPr>
        <p:spPr>
          <a:xfrm>
            <a:off x="199929" y="1946893"/>
            <a:ext cx="4185623" cy="576262"/>
          </a:xfrm>
        </p:spPr>
        <p:txBody>
          <a:bodyPr/>
          <a:lstStyle/>
          <a:p>
            <a:r>
              <a:rPr lang="en-US" dirty="0" smtClean="0"/>
              <a:t>Query </a:t>
            </a:r>
            <a:r>
              <a:rPr lang="en-US" dirty="0" smtClean="0">
                <a:sym typeface="Wingdings" panose="05000000000000000000" pitchFamily="2" charset="2"/>
              </a:rPr>
              <a:t></a:t>
            </a:r>
            <a:endParaRPr lang="en-IN" dirty="0"/>
          </a:p>
        </p:txBody>
      </p:sp>
      <p:sp>
        <p:nvSpPr>
          <p:cNvPr id="5" name="Text Placeholder 4"/>
          <p:cNvSpPr>
            <a:spLocks noGrp="1"/>
          </p:cNvSpPr>
          <p:nvPr>
            <p:ph type="body" sz="quarter" idx="3"/>
          </p:nvPr>
        </p:nvSpPr>
        <p:spPr>
          <a:xfrm>
            <a:off x="383753" y="5118971"/>
            <a:ext cx="4185618" cy="576262"/>
          </a:xfrm>
        </p:spPr>
        <p:txBody>
          <a:bodyPr/>
          <a:lstStyle/>
          <a:p>
            <a:r>
              <a:rPr lang="en-US" dirty="0" smtClean="0"/>
              <a:t>Output </a:t>
            </a:r>
            <a:r>
              <a:rPr lang="en-US" dirty="0" smtClean="0">
                <a:sym typeface="Wingdings" panose="05000000000000000000" pitchFamily="2" charset="2"/>
              </a:rPr>
              <a:t></a:t>
            </a:r>
            <a:endParaRPr lang="en-IN" dirty="0"/>
          </a:p>
        </p:txBody>
      </p:sp>
      <p:sp>
        <p:nvSpPr>
          <p:cNvPr id="7" name="Rectangle 6"/>
          <p:cNvSpPr/>
          <p:nvPr/>
        </p:nvSpPr>
        <p:spPr>
          <a:xfrm>
            <a:off x="675745" y="2967828"/>
            <a:ext cx="3486352" cy="32017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Rounded Rectangle 7"/>
          <p:cNvSpPr/>
          <p:nvPr/>
        </p:nvSpPr>
        <p:spPr>
          <a:xfrm>
            <a:off x="1570904" y="1279585"/>
            <a:ext cx="9706696" cy="307004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ounded Rectangle 8"/>
          <p:cNvSpPr/>
          <p:nvPr/>
        </p:nvSpPr>
        <p:spPr>
          <a:xfrm>
            <a:off x="4976645" y="2967828"/>
            <a:ext cx="4297355" cy="3140082"/>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0" name="Rounded Rectangle 9"/>
          <p:cNvSpPr/>
          <p:nvPr/>
        </p:nvSpPr>
        <p:spPr>
          <a:xfrm>
            <a:off x="2544842" y="4417136"/>
            <a:ext cx="7208758" cy="231386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16" name="Content Placeholder 15"/>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t="899" b="27948"/>
          <a:stretch/>
        </p:blipFill>
        <p:spPr>
          <a:xfrm>
            <a:off x="2777011" y="4568700"/>
            <a:ext cx="6831071" cy="20099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904673" y="1347091"/>
            <a:ext cx="9101442" cy="2960809"/>
          </a:xfrm>
        </p:spPr>
      </p:pic>
    </p:spTree>
    <p:extLst>
      <p:ext uri="{BB962C8B-B14F-4D97-AF65-F5344CB8AC3E}">
        <p14:creationId xmlns:p14="http://schemas.microsoft.com/office/powerpoint/2010/main" val="261888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55" y="231228"/>
            <a:ext cx="11561379" cy="1699172"/>
          </a:xfrm>
        </p:spPr>
        <p:txBody>
          <a:bodyPr>
            <a:noAutofit/>
          </a:bodyPr>
          <a:lstStyle/>
          <a:p>
            <a:r>
              <a:rPr lang="en-US" sz="2800" dirty="0" smtClean="0"/>
              <a:t>Ques 2 </a:t>
            </a:r>
            <a:r>
              <a:rPr lang="en-US" sz="2800" dirty="0" smtClean="0"/>
              <a:t>– </a:t>
            </a:r>
            <a:r>
              <a:rPr lang="en-US" sz="2800" dirty="0" smtClean="0">
                <a:solidFill>
                  <a:schemeClr val="tx1">
                    <a:lumMod val="95000"/>
                    <a:lumOff val="5000"/>
                  </a:schemeClr>
                </a:solidFill>
              </a:rPr>
              <a:t>Fetch the below </a:t>
            </a:r>
            <a:r>
              <a:rPr lang="en-US" sz="2800" dirty="0" err="1" smtClean="0">
                <a:solidFill>
                  <a:schemeClr val="tx1">
                    <a:lumMod val="95000"/>
                    <a:lumOff val="5000"/>
                  </a:schemeClr>
                </a:solidFill>
              </a:rPr>
              <a:t>matrics</a:t>
            </a:r>
            <a:r>
              <a:rPr lang="en-US" sz="2800" dirty="0" smtClean="0">
                <a:solidFill>
                  <a:schemeClr val="tx1">
                    <a:lumMod val="95000"/>
                    <a:lumOff val="5000"/>
                  </a:schemeClr>
                </a:solidFill>
              </a:rPr>
              <a:t> for month on month comparison of :</a:t>
            </a:r>
            <a:br>
              <a:rPr lang="en-US" sz="2800" dirty="0" smtClean="0">
                <a:solidFill>
                  <a:schemeClr val="tx1">
                    <a:lumMod val="95000"/>
                    <a:lumOff val="5000"/>
                  </a:schemeClr>
                </a:solidFill>
              </a:rPr>
            </a:br>
            <a:r>
              <a:rPr lang="en-US" sz="2400" dirty="0" smtClean="0">
                <a:solidFill>
                  <a:schemeClr val="tx1">
                    <a:lumMod val="95000"/>
                    <a:lumOff val="5000"/>
                  </a:schemeClr>
                </a:solidFill>
              </a:rPr>
              <a:t>1- Total Revenue, 2- </a:t>
            </a:r>
            <a:r>
              <a:rPr lang="en-US" sz="2400" dirty="0" err="1" smtClean="0">
                <a:solidFill>
                  <a:schemeClr val="tx1">
                    <a:lumMod val="95000"/>
                    <a:lumOff val="5000"/>
                  </a:schemeClr>
                </a:solidFill>
              </a:rPr>
              <a:t>Avg</a:t>
            </a:r>
            <a:r>
              <a:rPr lang="en-US" sz="2400" dirty="0" smtClean="0">
                <a:solidFill>
                  <a:schemeClr val="tx1">
                    <a:lumMod val="95000"/>
                    <a:lumOff val="5000"/>
                  </a:schemeClr>
                </a:solidFill>
              </a:rPr>
              <a:t> order value, 3-Total Orders, 4-Avg Processing Time</a:t>
            </a:r>
            <a:endParaRPr lang="en-IN" sz="2400" dirty="0"/>
          </a:p>
        </p:txBody>
      </p:sp>
      <p:sp>
        <p:nvSpPr>
          <p:cNvPr id="3" name="Text Placeholder 2"/>
          <p:cNvSpPr>
            <a:spLocks noGrp="1"/>
          </p:cNvSpPr>
          <p:nvPr>
            <p:ph type="body" idx="1"/>
          </p:nvPr>
        </p:nvSpPr>
        <p:spPr>
          <a:xfrm>
            <a:off x="326109" y="1615552"/>
            <a:ext cx="4185623" cy="576262"/>
          </a:xfrm>
        </p:spPr>
        <p:txBody>
          <a:bodyPr/>
          <a:lstStyle/>
          <a:p>
            <a:r>
              <a:rPr lang="en-US" dirty="0" smtClean="0"/>
              <a:t>Query </a:t>
            </a:r>
            <a:r>
              <a:rPr lang="en-US" dirty="0" smtClean="0">
                <a:sym typeface="Wingdings" panose="05000000000000000000" pitchFamily="2" charset="2"/>
              </a:rPr>
              <a:t></a:t>
            </a:r>
            <a:endParaRPr lang="en-IN"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09189" y="2334274"/>
            <a:ext cx="8796167" cy="1899971"/>
          </a:xfrm>
        </p:spPr>
      </p:pic>
      <p:sp>
        <p:nvSpPr>
          <p:cNvPr id="5" name="Text Placeholder 4"/>
          <p:cNvSpPr>
            <a:spLocks noGrp="1"/>
          </p:cNvSpPr>
          <p:nvPr>
            <p:ph type="body" sz="quarter" idx="3"/>
          </p:nvPr>
        </p:nvSpPr>
        <p:spPr>
          <a:xfrm>
            <a:off x="326109" y="4234246"/>
            <a:ext cx="4185618" cy="576262"/>
          </a:xfrm>
        </p:spPr>
        <p:txBody>
          <a:bodyPr/>
          <a:lstStyle/>
          <a:p>
            <a:r>
              <a:rPr lang="en-US" dirty="0" smtClean="0"/>
              <a:t>Output </a:t>
            </a:r>
            <a:r>
              <a:rPr lang="en-US" dirty="0" smtClean="0">
                <a:sym typeface="Wingdings" panose="05000000000000000000" pitchFamily="2" charset="2"/>
              </a:rPr>
              <a:t></a:t>
            </a:r>
            <a:endParaRPr lang="en-IN" dirty="0"/>
          </a:p>
        </p:txBody>
      </p:sp>
      <p:sp>
        <p:nvSpPr>
          <p:cNvPr id="7" name="Rectangle 6"/>
          <p:cNvSpPr/>
          <p:nvPr/>
        </p:nvSpPr>
        <p:spPr>
          <a:xfrm>
            <a:off x="675745" y="2967828"/>
            <a:ext cx="3486352" cy="32017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Rounded Rectangle 7"/>
          <p:cNvSpPr/>
          <p:nvPr/>
        </p:nvSpPr>
        <p:spPr>
          <a:xfrm>
            <a:off x="675744" y="2191814"/>
            <a:ext cx="8773056" cy="20858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ounded Rectangle 8"/>
          <p:cNvSpPr/>
          <p:nvPr/>
        </p:nvSpPr>
        <p:spPr>
          <a:xfrm>
            <a:off x="4976645" y="2967828"/>
            <a:ext cx="4297355" cy="3140082"/>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0" name="Rounded Rectangle 9"/>
          <p:cNvSpPr/>
          <p:nvPr/>
        </p:nvSpPr>
        <p:spPr>
          <a:xfrm>
            <a:off x="675742" y="4810508"/>
            <a:ext cx="9603375" cy="184254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13" name="Content Placeholder 1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06213" y="4926120"/>
            <a:ext cx="9311369" cy="1563094"/>
          </a:xfrm>
        </p:spPr>
      </p:pic>
    </p:spTree>
    <p:extLst>
      <p:ext uri="{BB962C8B-B14F-4D97-AF65-F5344CB8AC3E}">
        <p14:creationId xmlns:p14="http://schemas.microsoft.com/office/powerpoint/2010/main" val="2830029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06" y="145625"/>
            <a:ext cx="9370556" cy="1320800"/>
          </a:xfrm>
        </p:spPr>
        <p:txBody>
          <a:bodyPr/>
          <a:lstStyle/>
          <a:p>
            <a:r>
              <a:rPr lang="en-US" dirty="0" smtClean="0"/>
              <a:t>Ques </a:t>
            </a:r>
            <a:r>
              <a:rPr lang="en-US" dirty="0"/>
              <a:t>3</a:t>
            </a:r>
            <a:r>
              <a:rPr lang="en-US" dirty="0" smtClean="0"/>
              <a:t> (a)– </a:t>
            </a:r>
            <a:r>
              <a:rPr lang="en-US" dirty="0" smtClean="0">
                <a:solidFill>
                  <a:schemeClr val="tx1">
                    <a:lumMod val="95000"/>
                    <a:lumOff val="5000"/>
                  </a:schemeClr>
                </a:solidFill>
              </a:rPr>
              <a:t>Month on month comparison of 						top 10 highest selling products.</a:t>
            </a:r>
            <a:endParaRPr lang="en-IN" dirty="0"/>
          </a:p>
        </p:txBody>
      </p:sp>
      <p:sp>
        <p:nvSpPr>
          <p:cNvPr id="3" name="Text Placeholder 2"/>
          <p:cNvSpPr>
            <a:spLocks noGrp="1"/>
          </p:cNvSpPr>
          <p:nvPr>
            <p:ph type="body" idx="1"/>
          </p:nvPr>
        </p:nvSpPr>
        <p:spPr>
          <a:xfrm>
            <a:off x="326109" y="1123690"/>
            <a:ext cx="4185623" cy="576262"/>
          </a:xfrm>
        </p:spPr>
        <p:txBody>
          <a:bodyPr/>
          <a:lstStyle/>
          <a:p>
            <a:r>
              <a:rPr lang="en-US" b="1" i="1" u="sng" dirty="0" smtClean="0"/>
              <a:t>Query</a:t>
            </a:r>
            <a:r>
              <a:rPr lang="en-US" dirty="0" smtClean="0"/>
              <a:t> </a:t>
            </a:r>
            <a:r>
              <a:rPr lang="en-US" dirty="0" smtClean="0">
                <a:sym typeface="Wingdings" panose="05000000000000000000" pitchFamily="2" charset="2"/>
              </a:rPr>
              <a:t></a:t>
            </a:r>
            <a:endParaRPr lang="en-IN"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22097" y="1628446"/>
            <a:ext cx="8238503" cy="2625332"/>
          </a:xfrm>
        </p:spPr>
      </p:pic>
      <p:sp>
        <p:nvSpPr>
          <p:cNvPr id="5" name="Text Placeholder 4"/>
          <p:cNvSpPr>
            <a:spLocks noGrp="1"/>
          </p:cNvSpPr>
          <p:nvPr>
            <p:ph type="body" sz="quarter" idx="3"/>
          </p:nvPr>
        </p:nvSpPr>
        <p:spPr>
          <a:xfrm>
            <a:off x="431006" y="4285350"/>
            <a:ext cx="4185618" cy="576262"/>
          </a:xfrm>
        </p:spPr>
        <p:txBody>
          <a:bodyPr/>
          <a:lstStyle/>
          <a:p>
            <a:r>
              <a:rPr lang="en-US" b="1" i="1" u="sng" dirty="0" smtClean="0"/>
              <a:t>Output</a:t>
            </a:r>
            <a:r>
              <a:rPr lang="en-US" dirty="0" smtClean="0"/>
              <a:t> </a:t>
            </a:r>
            <a:r>
              <a:rPr lang="en-US" dirty="0" smtClean="0">
                <a:sym typeface="Wingdings" panose="05000000000000000000" pitchFamily="2" charset="2"/>
              </a:rPr>
              <a:t></a:t>
            </a:r>
            <a:endParaRPr lang="en-IN" dirty="0"/>
          </a:p>
        </p:txBody>
      </p:sp>
      <p:sp>
        <p:nvSpPr>
          <p:cNvPr id="7" name="Rectangle 6"/>
          <p:cNvSpPr/>
          <p:nvPr/>
        </p:nvSpPr>
        <p:spPr>
          <a:xfrm>
            <a:off x="675745" y="2967828"/>
            <a:ext cx="3486352" cy="32017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Rounded Rectangle 7"/>
          <p:cNvSpPr/>
          <p:nvPr/>
        </p:nvSpPr>
        <p:spPr>
          <a:xfrm>
            <a:off x="1665745" y="1605643"/>
            <a:ext cx="8897151" cy="267970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ounded Rectangle 8"/>
          <p:cNvSpPr/>
          <p:nvPr/>
        </p:nvSpPr>
        <p:spPr>
          <a:xfrm>
            <a:off x="4976645" y="2967828"/>
            <a:ext cx="4297355" cy="3140082"/>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0" name="Rounded Rectangle 9"/>
          <p:cNvSpPr/>
          <p:nvPr/>
        </p:nvSpPr>
        <p:spPr>
          <a:xfrm>
            <a:off x="1545022" y="4861612"/>
            <a:ext cx="8355724" cy="1727549"/>
          </a:xfrm>
          <a:prstGeom prst="roundRect">
            <a:avLst>
              <a:gd name="adj" fmla="val 10018"/>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13" name="Content Placeholder 1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1789820" y="4886261"/>
            <a:ext cx="8011742" cy="1702900"/>
          </a:xfrm>
        </p:spPr>
      </p:pic>
    </p:spTree>
    <p:extLst>
      <p:ext uri="{BB962C8B-B14F-4D97-AF65-F5344CB8AC3E}">
        <p14:creationId xmlns:p14="http://schemas.microsoft.com/office/powerpoint/2010/main" val="248944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617" y="6825"/>
            <a:ext cx="9570252" cy="1320800"/>
          </a:xfrm>
        </p:spPr>
        <p:txBody>
          <a:bodyPr>
            <a:normAutofit fontScale="90000"/>
          </a:bodyPr>
          <a:lstStyle/>
          <a:p>
            <a:r>
              <a:rPr lang="en-US" dirty="0" smtClean="0"/>
              <a:t>Ques </a:t>
            </a:r>
            <a:r>
              <a:rPr lang="en-US" dirty="0"/>
              <a:t>3</a:t>
            </a:r>
            <a:r>
              <a:rPr lang="en-US" dirty="0" smtClean="0"/>
              <a:t> (b)–  </a:t>
            </a:r>
            <a:r>
              <a:rPr lang="en-US" sz="3100" dirty="0">
                <a:solidFill>
                  <a:schemeClr val="tx1">
                    <a:lumMod val="95000"/>
                    <a:lumOff val="5000"/>
                  </a:schemeClr>
                </a:solidFill>
              </a:rPr>
              <a:t>Month on month comparison </a:t>
            </a:r>
            <a:r>
              <a:rPr lang="en-US" sz="3100" dirty="0" smtClean="0">
                <a:solidFill>
                  <a:schemeClr val="tx1">
                    <a:lumMod val="95000"/>
                    <a:lumOff val="5000"/>
                  </a:schemeClr>
                </a:solidFill>
              </a:rPr>
              <a:t>of </a:t>
            </a:r>
            <a:r>
              <a:rPr lang="en-US" sz="3100" dirty="0" smtClean="0">
                <a:solidFill>
                  <a:schemeClr val="tx1"/>
                </a:solidFill>
              </a:rPr>
              <a:t>Bucket 						   distribution of different ratings and count of 				   orders in it.</a:t>
            </a:r>
            <a:endParaRPr lang="en-IN" sz="3100" dirty="0"/>
          </a:p>
        </p:txBody>
      </p:sp>
      <p:sp>
        <p:nvSpPr>
          <p:cNvPr id="3" name="Text Placeholder 2"/>
          <p:cNvSpPr>
            <a:spLocks noGrp="1"/>
          </p:cNvSpPr>
          <p:nvPr>
            <p:ph type="body" idx="1"/>
          </p:nvPr>
        </p:nvSpPr>
        <p:spPr>
          <a:xfrm>
            <a:off x="549617" y="1270077"/>
            <a:ext cx="4185623" cy="576262"/>
          </a:xfrm>
        </p:spPr>
        <p:txBody>
          <a:bodyPr/>
          <a:lstStyle/>
          <a:p>
            <a:r>
              <a:rPr lang="en-US" b="1" i="1" u="sng" dirty="0" smtClean="0"/>
              <a:t>Query</a:t>
            </a:r>
            <a:r>
              <a:rPr lang="en-US" dirty="0" smtClean="0"/>
              <a:t> </a:t>
            </a:r>
            <a:r>
              <a:rPr lang="en-US" dirty="0" smtClean="0">
                <a:sym typeface="Wingdings" panose="05000000000000000000" pitchFamily="2" charset="2"/>
              </a:rPr>
              <a:t></a:t>
            </a:r>
            <a:endParaRPr lang="en-IN"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77627" y="1802528"/>
            <a:ext cx="5914231" cy="1416495"/>
          </a:xfrm>
        </p:spPr>
      </p:pic>
      <p:sp>
        <p:nvSpPr>
          <p:cNvPr id="5" name="Text Placeholder 4"/>
          <p:cNvSpPr>
            <a:spLocks noGrp="1"/>
          </p:cNvSpPr>
          <p:nvPr>
            <p:ph type="body" sz="quarter" idx="3"/>
          </p:nvPr>
        </p:nvSpPr>
        <p:spPr>
          <a:xfrm>
            <a:off x="549617" y="3219023"/>
            <a:ext cx="4185618" cy="576262"/>
          </a:xfrm>
        </p:spPr>
        <p:txBody>
          <a:bodyPr/>
          <a:lstStyle/>
          <a:p>
            <a:r>
              <a:rPr lang="en-US" b="1" i="1" u="sng" dirty="0" smtClean="0"/>
              <a:t>Output</a:t>
            </a:r>
            <a:r>
              <a:rPr lang="en-US" dirty="0" smtClean="0"/>
              <a:t> </a:t>
            </a:r>
            <a:r>
              <a:rPr lang="en-US" dirty="0" smtClean="0">
                <a:sym typeface="Wingdings" panose="05000000000000000000" pitchFamily="2" charset="2"/>
              </a:rPr>
              <a:t></a:t>
            </a:r>
            <a:endParaRPr lang="en-IN" dirty="0"/>
          </a:p>
        </p:txBody>
      </p:sp>
      <p:sp>
        <p:nvSpPr>
          <p:cNvPr id="8" name="Rounded Rectangle 7"/>
          <p:cNvSpPr/>
          <p:nvPr/>
        </p:nvSpPr>
        <p:spPr>
          <a:xfrm>
            <a:off x="2071565" y="1717299"/>
            <a:ext cx="6305180" cy="150172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ounded Rectangle 8"/>
          <p:cNvSpPr/>
          <p:nvPr/>
        </p:nvSpPr>
        <p:spPr>
          <a:xfrm>
            <a:off x="4976645" y="2967828"/>
            <a:ext cx="4297355" cy="3140082"/>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0" name="Rounded Rectangle 9"/>
          <p:cNvSpPr/>
          <p:nvPr/>
        </p:nvSpPr>
        <p:spPr>
          <a:xfrm>
            <a:off x="2020035" y="3608697"/>
            <a:ext cx="6913757" cy="313894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256516" y="3720252"/>
            <a:ext cx="6498601" cy="2895434"/>
          </a:xfrm>
        </p:spPr>
      </p:pic>
    </p:spTree>
    <p:extLst>
      <p:ext uri="{BB962C8B-B14F-4D97-AF65-F5344CB8AC3E}">
        <p14:creationId xmlns:p14="http://schemas.microsoft.com/office/powerpoint/2010/main" val="223881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3661"/>
            <a:ext cx="9570252" cy="1320800"/>
          </a:xfrm>
        </p:spPr>
        <p:txBody>
          <a:bodyPr>
            <a:normAutofit/>
          </a:bodyPr>
          <a:lstStyle/>
          <a:p>
            <a:r>
              <a:rPr lang="en-US" dirty="0" smtClean="0"/>
              <a:t>Ques </a:t>
            </a:r>
            <a:r>
              <a:rPr lang="en-US" dirty="0"/>
              <a:t>3</a:t>
            </a:r>
            <a:r>
              <a:rPr lang="en-US" dirty="0" smtClean="0"/>
              <a:t> (c)–  </a:t>
            </a:r>
            <a:r>
              <a:rPr lang="en-US" sz="3200" dirty="0">
                <a:solidFill>
                  <a:schemeClr val="tx1">
                    <a:lumMod val="95000"/>
                    <a:lumOff val="5000"/>
                  </a:schemeClr>
                </a:solidFill>
              </a:rPr>
              <a:t>Month on month </a:t>
            </a:r>
            <a:r>
              <a:rPr lang="en-US" sz="3200" dirty="0" smtClean="0">
                <a:solidFill>
                  <a:schemeClr val="tx1">
                    <a:lumMod val="95000"/>
                    <a:lumOff val="5000"/>
                  </a:schemeClr>
                </a:solidFill>
              </a:rPr>
              <a:t>comparison of </a:t>
            </a:r>
            <a:br>
              <a:rPr lang="en-US" sz="3200" dirty="0" smtClean="0">
                <a:solidFill>
                  <a:schemeClr val="tx1">
                    <a:lumMod val="95000"/>
                    <a:lumOff val="5000"/>
                  </a:schemeClr>
                </a:solidFill>
              </a:rPr>
            </a:br>
            <a:r>
              <a:rPr lang="en-US" sz="3200" dirty="0">
                <a:solidFill>
                  <a:schemeClr val="tx1">
                    <a:lumMod val="95000"/>
                    <a:lumOff val="5000"/>
                  </a:schemeClr>
                </a:solidFill>
              </a:rPr>
              <a:t>	</a:t>
            </a:r>
            <a:r>
              <a:rPr lang="en-US" sz="3200" dirty="0" smtClean="0">
                <a:solidFill>
                  <a:schemeClr val="tx1">
                    <a:lumMod val="95000"/>
                    <a:lumOff val="5000"/>
                  </a:schemeClr>
                </a:solidFill>
              </a:rPr>
              <a:t>				 </a:t>
            </a:r>
            <a:r>
              <a:rPr lang="en-IN" sz="3200" dirty="0" smtClean="0">
                <a:solidFill>
                  <a:schemeClr val="tx1"/>
                </a:solidFill>
              </a:rPr>
              <a:t>Sales </a:t>
            </a:r>
            <a:r>
              <a:rPr lang="en-IN" sz="3200" dirty="0">
                <a:solidFill>
                  <a:schemeClr val="tx1"/>
                </a:solidFill>
              </a:rPr>
              <a:t>by Product </a:t>
            </a:r>
            <a:r>
              <a:rPr lang="en-IN" sz="3200" dirty="0" smtClean="0">
                <a:solidFill>
                  <a:schemeClr val="tx1"/>
                </a:solidFill>
              </a:rPr>
              <a:t>Category.</a:t>
            </a:r>
            <a:endParaRPr lang="en-IN" sz="3200" dirty="0">
              <a:solidFill>
                <a:schemeClr val="tx1"/>
              </a:solidFill>
            </a:endParaRPr>
          </a:p>
        </p:txBody>
      </p:sp>
      <p:sp>
        <p:nvSpPr>
          <p:cNvPr id="3" name="Text Placeholder 2"/>
          <p:cNvSpPr>
            <a:spLocks noGrp="1"/>
          </p:cNvSpPr>
          <p:nvPr>
            <p:ph type="body" idx="1"/>
          </p:nvPr>
        </p:nvSpPr>
        <p:spPr>
          <a:xfrm>
            <a:off x="612679" y="1103256"/>
            <a:ext cx="4185623" cy="576262"/>
          </a:xfrm>
        </p:spPr>
        <p:txBody>
          <a:bodyPr/>
          <a:lstStyle/>
          <a:p>
            <a:r>
              <a:rPr lang="en-US" b="1" i="1" u="sng" dirty="0" smtClean="0"/>
              <a:t>Query</a:t>
            </a:r>
            <a:r>
              <a:rPr lang="en-US" dirty="0" smtClean="0"/>
              <a:t> </a:t>
            </a:r>
            <a:r>
              <a:rPr lang="en-US" dirty="0" smtClean="0">
                <a:sym typeface="Wingdings" panose="05000000000000000000" pitchFamily="2" charset="2"/>
              </a:rPr>
              <a:t></a:t>
            </a:r>
            <a:endParaRPr lang="en-IN"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23513" y="1666363"/>
            <a:ext cx="5477888" cy="1499313"/>
          </a:xfrm>
        </p:spPr>
      </p:pic>
      <p:sp>
        <p:nvSpPr>
          <p:cNvPr id="5" name="Text Placeholder 4"/>
          <p:cNvSpPr>
            <a:spLocks noGrp="1"/>
          </p:cNvSpPr>
          <p:nvPr>
            <p:ph type="body" sz="quarter" idx="3"/>
          </p:nvPr>
        </p:nvSpPr>
        <p:spPr>
          <a:xfrm>
            <a:off x="525132" y="3373820"/>
            <a:ext cx="4185618" cy="576262"/>
          </a:xfrm>
        </p:spPr>
        <p:txBody>
          <a:bodyPr/>
          <a:lstStyle/>
          <a:p>
            <a:r>
              <a:rPr lang="en-US" b="1" i="1" u="sng" dirty="0" smtClean="0"/>
              <a:t>Output</a:t>
            </a:r>
            <a:r>
              <a:rPr lang="en-US" dirty="0" smtClean="0"/>
              <a:t> </a:t>
            </a:r>
            <a:r>
              <a:rPr lang="en-US" dirty="0" smtClean="0">
                <a:sym typeface="Wingdings" panose="05000000000000000000" pitchFamily="2" charset="2"/>
              </a:rPr>
              <a:t></a:t>
            </a:r>
            <a:endParaRPr lang="en-IN" dirty="0"/>
          </a:p>
        </p:txBody>
      </p:sp>
      <p:sp>
        <p:nvSpPr>
          <p:cNvPr id="8" name="Rounded Rectangle 7"/>
          <p:cNvSpPr/>
          <p:nvPr/>
        </p:nvSpPr>
        <p:spPr>
          <a:xfrm>
            <a:off x="2405602" y="1590463"/>
            <a:ext cx="5812421" cy="152432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ounded Rectangle 8"/>
          <p:cNvSpPr/>
          <p:nvPr/>
        </p:nvSpPr>
        <p:spPr>
          <a:xfrm>
            <a:off x="4976645" y="2967828"/>
            <a:ext cx="4297355" cy="3140082"/>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0" name="Rounded Rectangle 9"/>
          <p:cNvSpPr/>
          <p:nvPr/>
        </p:nvSpPr>
        <p:spPr>
          <a:xfrm>
            <a:off x="2778122" y="3373820"/>
            <a:ext cx="6149978" cy="342636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964792" y="3513618"/>
            <a:ext cx="5608312" cy="3150378"/>
          </a:xfrm>
        </p:spPr>
      </p:pic>
    </p:spTree>
    <p:extLst>
      <p:ext uri="{BB962C8B-B14F-4D97-AF65-F5344CB8AC3E}">
        <p14:creationId xmlns:p14="http://schemas.microsoft.com/office/powerpoint/2010/main" val="302610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617" y="126111"/>
            <a:ext cx="9570252" cy="1320800"/>
          </a:xfrm>
        </p:spPr>
        <p:txBody>
          <a:bodyPr>
            <a:normAutofit/>
          </a:bodyPr>
          <a:lstStyle/>
          <a:p>
            <a:r>
              <a:rPr lang="en-US" dirty="0" smtClean="0"/>
              <a:t>Ques </a:t>
            </a:r>
            <a:r>
              <a:rPr lang="en-US" dirty="0"/>
              <a:t>3</a:t>
            </a:r>
            <a:r>
              <a:rPr lang="en-US" dirty="0" smtClean="0"/>
              <a:t> (d)–  </a:t>
            </a:r>
            <a:r>
              <a:rPr lang="en-US" sz="3200" dirty="0">
                <a:solidFill>
                  <a:schemeClr val="tx1">
                    <a:lumMod val="95000"/>
                    <a:lumOff val="5000"/>
                  </a:schemeClr>
                </a:solidFill>
              </a:rPr>
              <a:t>Month on month </a:t>
            </a:r>
            <a:r>
              <a:rPr lang="en-US" sz="3200" dirty="0" smtClean="0">
                <a:solidFill>
                  <a:schemeClr val="tx1">
                    <a:lumMod val="95000"/>
                    <a:lumOff val="5000"/>
                  </a:schemeClr>
                </a:solidFill>
              </a:rPr>
              <a:t>comparison of </a:t>
            </a:r>
            <a:br>
              <a:rPr lang="en-US" sz="3200" dirty="0" smtClean="0">
                <a:solidFill>
                  <a:schemeClr val="tx1">
                    <a:lumMod val="95000"/>
                    <a:lumOff val="5000"/>
                  </a:schemeClr>
                </a:solidFill>
              </a:rPr>
            </a:br>
            <a:r>
              <a:rPr lang="en-US" sz="3200" dirty="0">
                <a:solidFill>
                  <a:schemeClr val="tx1">
                    <a:lumMod val="95000"/>
                    <a:lumOff val="5000"/>
                  </a:schemeClr>
                </a:solidFill>
              </a:rPr>
              <a:t>	</a:t>
            </a:r>
            <a:r>
              <a:rPr lang="en-US" sz="3200" dirty="0" smtClean="0">
                <a:solidFill>
                  <a:schemeClr val="tx1">
                    <a:lumMod val="95000"/>
                    <a:lumOff val="5000"/>
                  </a:schemeClr>
                </a:solidFill>
              </a:rPr>
              <a:t>				</a:t>
            </a:r>
            <a:r>
              <a:rPr lang="en-US" sz="3200" dirty="0">
                <a:solidFill>
                  <a:schemeClr val="tx1"/>
                </a:solidFill>
              </a:rPr>
              <a:t>Sales and Orders by Gender</a:t>
            </a:r>
            <a:r>
              <a:rPr lang="en-IN" sz="3200" dirty="0" smtClean="0">
                <a:solidFill>
                  <a:schemeClr val="tx1"/>
                </a:solidFill>
              </a:rPr>
              <a:t>.</a:t>
            </a:r>
            <a:endParaRPr lang="en-IN" sz="3200" dirty="0">
              <a:solidFill>
                <a:schemeClr val="tx1"/>
              </a:solidFill>
            </a:endParaRPr>
          </a:p>
        </p:txBody>
      </p:sp>
      <p:sp>
        <p:nvSpPr>
          <p:cNvPr id="3" name="Text Placeholder 2"/>
          <p:cNvSpPr>
            <a:spLocks noGrp="1"/>
          </p:cNvSpPr>
          <p:nvPr>
            <p:ph type="body" idx="1"/>
          </p:nvPr>
        </p:nvSpPr>
        <p:spPr>
          <a:xfrm>
            <a:off x="612679" y="1227685"/>
            <a:ext cx="4185623" cy="576262"/>
          </a:xfrm>
        </p:spPr>
        <p:txBody>
          <a:bodyPr/>
          <a:lstStyle/>
          <a:p>
            <a:r>
              <a:rPr lang="en-US" b="1" i="1" u="sng" dirty="0" smtClean="0"/>
              <a:t>Query</a:t>
            </a:r>
            <a:r>
              <a:rPr lang="en-US" dirty="0" smtClean="0"/>
              <a:t> </a:t>
            </a:r>
            <a:r>
              <a:rPr lang="en-US" dirty="0" smtClean="0">
                <a:sym typeface="Wingdings" panose="05000000000000000000" pitchFamily="2" charset="2"/>
              </a:rPr>
              <a:t></a:t>
            </a:r>
            <a:endParaRPr lang="en-IN"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92490" y="1632431"/>
            <a:ext cx="5884506" cy="1681287"/>
          </a:xfrm>
        </p:spPr>
      </p:pic>
      <p:sp>
        <p:nvSpPr>
          <p:cNvPr id="5" name="Text Placeholder 4"/>
          <p:cNvSpPr>
            <a:spLocks noGrp="1"/>
          </p:cNvSpPr>
          <p:nvPr>
            <p:ph type="body" sz="quarter" idx="3"/>
          </p:nvPr>
        </p:nvSpPr>
        <p:spPr>
          <a:xfrm>
            <a:off x="612679" y="3503456"/>
            <a:ext cx="4185618" cy="576262"/>
          </a:xfrm>
        </p:spPr>
        <p:txBody>
          <a:bodyPr/>
          <a:lstStyle/>
          <a:p>
            <a:r>
              <a:rPr lang="en-US" b="1" i="1" u="sng" dirty="0" smtClean="0"/>
              <a:t>Output</a:t>
            </a:r>
            <a:r>
              <a:rPr lang="en-US" dirty="0" smtClean="0"/>
              <a:t> </a:t>
            </a:r>
            <a:r>
              <a:rPr lang="en-US" dirty="0" smtClean="0">
                <a:sym typeface="Wingdings" panose="05000000000000000000" pitchFamily="2" charset="2"/>
              </a:rPr>
              <a:t></a:t>
            </a:r>
            <a:endParaRPr lang="en-IN" dirty="0"/>
          </a:p>
        </p:txBody>
      </p:sp>
      <p:sp>
        <p:nvSpPr>
          <p:cNvPr id="8" name="Rounded Rectangle 7"/>
          <p:cNvSpPr/>
          <p:nvPr/>
        </p:nvSpPr>
        <p:spPr>
          <a:xfrm>
            <a:off x="2241856" y="1581439"/>
            <a:ext cx="6254444" cy="161021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ounded Rectangle 8"/>
          <p:cNvSpPr/>
          <p:nvPr/>
        </p:nvSpPr>
        <p:spPr>
          <a:xfrm>
            <a:off x="4976645" y="2967828"/>
            <a:ext cx="4297355" cy="3140082"/>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0" name="Rounded Rectangle 9"/>
          <p:cNvSpPr/>
          <p:nvPr/>
        </p:nvSpPr>
        <p:spPr>
          <a:xfrm>
            <a:off x="2241856" y="3364710"/>
            <a:ext cx="6406844" cy="3357008"/>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525996" y="3490302"/>
            <a:ext cx="5617494" cy="3231416"/>
          </a:xfrm>
        </p:spPr>
      </p:pic>
    </p:spTree>
    <p:extLst>
      <p:ext uri="{BB962C8B-B14F-4D97-AF65-F5344CB8AC3E}">
        <p14:creationId xmlns:p14="http://schemas.microsoft.com/office/powerpoint/2010/main" val="347057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548" y="35932"/>
            <a:ext cx="9435211" cy="1320800"/>
          </a:xfrm>
        </p:spPr>
        <p:txBody>
          <a:bodyPr>
            <a:noAutofit/>
          </a:bodyPr>
          <a:lstStyle/>
          <a:p>
            <a:r>
              <a:rPr lang="en-US" sz="2000" dirty="0" smtClean="0"/>
              <a:t>Ques </a:t>
            </a:r>
            <a:r>
              <a:rPr lang="en-US" sz="2000" dirty="0" smtClean="0"/>
              <a:t>4 </a:t>
            </a:r>
            <a:r>
              <a:rPr lang="en-US" sz="2000" dirty="0" smtClean="0"/>
              <a:t>– </a:t>
            </a:r>
            <a:r>
              <a:rPr lang="en-US" sz="1800" b="1" dirty="0" smtClean="0">
                <a:solidFill>
                  <a:schemeClr val="tx1"/>
                </a:solidFill>
              </a:rPr>
              <a:t>Calculate </a:t>
            </a:r>
            <a:r>
              <a:rPr lang="en-US" sz="1800" b="1" dirty="0">
                <a:solidFill>
                  <a:schemeClr val="tx1"/>
                </a:solidFill>
              </a:rPr>
              <a:t>the return rate for each product category. The return rate is </a:t>
            </a:r>
            <a:r>
              <a:rPr lang="en-US" sz="1800" b="1" dirty="0" smtClean="0">
                <a:solidFill>
                  <a:schemeClr val="tx1"/>
                </a:solidFill>
              </a:rPr>
              <a:t>				defined </a:t>
            </a:r>
            <a:r>
              <a:rPr lang="en-US" sz="1800" b="1" dirty="0">
                <a:solidFill>
                  <a:schemeClr val="tx1"/>
                </a:solidFill>
              </a:rPr>
              <a:t>as the percentage of orders that have been returned out of the total </a:t>
            </a:r>
            <a:r>
              <a:rPr lang="en-US" sz="1800" b="1" dirty="0" smtClean="0">
                <a:solidFill>
                  <a:schemeClr val="tx1"/>
                </a:solidFill>
              </a:rPr>
              <a:t>		delivered </a:t>
            </a:r>
            <a:r>
              <a:rPr lang="en-US" sz="1800" b="1" dirty="0">
                <a:solidFill>
                  <a:schemeClr val="tx1"/>
                </a:solidFill>
              </a:rPr>
              <a:t>orders for each product category.</a:t>
            </a:r>
            <a:endParaRPr lang="en-IN" sz="900" b="1" dirty="0">
              <a:solidFill>
                <a:schemeClr val="tx1"/>
              </a:solidFill>
            </a:endParaRPr>
          </a:p>
        </p:txBody>
      </p:sp>
      <p:sp>
        <p:nvSpPr>
          <p:cNvPr id="3" name="Text Placeholder 2"/>
          <p:cNvSpPr>
            <a:spLocks noGrp="1"/>
          </p:cNvSpPr>
          <p:nvPr>
            <p:ph type="body" idx="1"/>
          </p:nvPr>
        </p:nvSpPr>
        <p:spPr>
          <a:xfrm>
            <a:off x="263630" y="1068601"/>
            <a:ext cx="4185623" cy="576262"/>
          </a:xfrm>
        </p:spPr>
        <p:txBody>
          <a:bodyPr/>
          <a:lstStyle/>
          <a:p>
            <a:r>
              <a:rPr lang="en-US" dirty="0" smtClean="0"/>
              <a:t>Query </a:t>
            </a:r>
            <a:r>
              <a:rPr lang="en-US" dirty="0" smtClean="0">
                <a:sym typeface="Wingdings" panose="05000000000000000000" pitchFamily="2" charset="2"/>
              </a:rPr>
              <a:t></a:t>
            </a:r>
            <a:endParaRPr lang="en-IN" dirty="0"/>
          </a:p>
        </p:txBody>
      </p:sp>
      <p:sp>
        <p:nvSpPr>
          <p:cNvPr id="5" name="Text Placeholder 4"/>
          <p:cNvSpPr>
            <a:spLocks noGrp="1"/>
          </p:cNvSpPr>
          <p:nvPr>
            <p:ph type="body" sz="quarter" idx="3"/>
          </p:nvPr>
        </p:nvSpPr>
        <p:spPr>
          <a:xfrm>
            <a:off x="326112" y="4299601"/>
            <a:ext cx="4185618" cy="576262"/>
          </a:xfrm>
        </p:spPr>
        <p:txBody>
          <a:bodyPr/>
          <a:lstStyle/>
          <a:p>
            <a:r>
              <a:rPr lang="en-US" dirty="0" smtClean="0"/>
              <a:t>Output </a:t>
            </a:r>
            <a:r>
              <a:rPr lang="en-US" dirty="0" smtClean="0">
                <a:sym typeface="Wingdings" panose="05000000000000000000" pitchFamily="2" charset="2"/>
              </a:rPr>
              <a:t></a:t>
            </a:r>
            <a:endParaRPr lang="en-IN" dirty="0"/>
          </a:p>
        </p:txBody>
      </p:sp>
      <p:sp>
        <p:nvSpPr>
          <p:cNvPr id="7" name="Rectangle 6"/>
          <p:cNvSpPr/>
          <p:nvPr/>
        </p:nvSpPr>
        <p:spPr>
          <a:xfrm>
            <a:off x="675745" y="2967828"/>
            <a:ext cx="3486352" cy="32017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Rounded Rectangle 7"/>
          <p:cNvSpPr/>
          <p:nvPr/>
        </p:nvSpPr>
        <p:spPr>
          <a:xfrm>
            <a:off x="1739900" y="1243664"/>
            <a:ext cx="9608642" cy="326565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ounded Rectangle 8"/>
          <p:cNvSpPr/>
          <p:nvPr/>
        </p:nvSpPr>
        <p:spPr>
          <a:xfrm>
            <a:off x="4976645" y="2967828"/>
            <a:ext cx="4297355" cy="3140082"/>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0" name="Rounded Rectangle 9"/>
          <p:cNvSpPr/>
          <p:nvPr/>
        </p:nvSpPr>
        <p:spPr>
          <a:xfrm>
            <a:off x="1857699" y="4571300"/>
            <a:ext cx="9490843" cy="22459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12" name="Content Placeholder 11"/>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l="117" r="-117" b="42019"/>
          <a:stretch/>
        </p:blipFill>
        <p:spPr>
          <a:xfrm>
            <a:off x="2084414" y="4698875"/>
            <a:ext cx="9037412" cy="1928841"/>
          </a:xfrm>
        </p:spPr>
      </p:pic>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067346" y="1382627"/>
            <a:ext cx="8904789" cy="3087176"/>
          </a:xfrm>
        </p:spPr>
      </p:pic>
    </p:spTree>
    <p:extLst>
      <p:ext uri="{BB962C8B-B14F-4D97-AF65-F5344CB8AC3E}">
        <p14:creationId xmlns:p14="http://schemas.microsoft.com/office/powerpoint/2010/main" val="10643880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noFill/>
        <a:ln w="9525" cap="flat" cmpd="sng" algn="ctr">
          <a:solidFill>
            <a:schemeClr val="accent2"/>
          </a:solidFill>
          <a:prstDash val="solid"/>
          <a:round/>
          <a:headEnd type="none" w="med" len="med"/>
          <a:tailEnd type="none" w="med" len="med"/>
        </a:ln>
      </a:spPr>
      <a:bodyPr rtlCol="0" anchor="ctr"/>
      <a:lstStyle>
        <a:defPPr algn="ctr">
          <a:defRPr/>
        </a:defPPr>
      </a:lstStyle>
      <a:style>
        <a:lnRef idx="0">
          <a:scrgbClr r="0" g="0" b="0"/>
        </a:lnRef>
        <a:fillRef idx="0">
          <a:scrgbClr r="0" g="0" b="0"/>
        </a:fillRef>
        <a:effectRef idx="0">
          <a:scrgbClr r="0" g="0" b="0"/>
        </a:effectRef>
        <a:fontRef idx="minor">
          <a:schemeClr val="accent2"/>
        </a:fontRef>
      </a:style>
    </a:spDef>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1144</TotalTime>
  <Words>407</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PowerPoint Presentation</vt:lpstr>
      <vt:lpstr>PowerPoint Presentation</vt:lpstr>
      <vt:lpstr>Ques 1 – Write an SQL query to find the count of users in each order bucket based on their order         history. The order buckets are categorized as 'No_orders' for customers with no delivered                            orders, '1_to_5_orders' for those with 1 to 5 delivered orders, '6_to_10_orders' for 6 to 10            delivered orders, and '&gt;=10_orders' for customers with more than 10 delivered orders. The                 result should display the order bucket and the corresponding count of users.</vt:lpstr>
      <vt:lpstr>Ques 2 – Fetch the below matrics for month on month comparison of : 1- Total Revenue, 2- Avg order value, 3-Total Orders, 4-Avg Processing Time</vt:lpstr>
      <vt:lpstr>Ques 3 (a)– Month on month comparison of       top 10 highest selling products.</vt:lpstr>
      <vt:lpstr>Ques 3 (b)–  Month on month comparison of Bucket          distribution of different ratings and count of        orders in it.</vt:lpstr>
      <vt:lpstr>Ques 3 (c)–  Month on month comparison of        Sales by Product Category.</vt:lpstr>
      <vt:lpstr>Ques 3 (d)–  Month on month comparison of       Sales and Orders by Gender.</vt:lpstr>
      <vt:lpstr>Ques 4 – Calculate the return rate for each product category. The return rate is     defined as the percentage of orders that have been returned out of the total   delivered orders for each product category.</vt:lpstr>
      <vt:lpstr>Ques 5 – Write a query to find what is the Average delivery time       for orders placed on weekdays versus weekends.</vt:lpstr>
      <vt:lpstr>Ques 6 – Write a query to Calculate the running total of orders delivered         time to identify trends in the order delivery volume.</vt:lpstr>
      <vt:lpstr>Ques 7 – Evaluate the distribution of orders delivered based        on gender to understand any gender-related trends.</vt:lpstr>
      <vt:lpstr>Ques 8– Day over Day trend of GMV.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Sourabh</dc:creator>
  <cp:lastModifiedBy>Sourabh</cp:lastModifiedBy>
  <cp:revision>40</cp:revision>
  <dcterms:created xsi:type="dcterms:W3CDTF">2024-02-21T14:49:34Z</dcterms:created>
  <dcterms:modified xsi:type="dcterms:W3CDTF">2024-06-21T18:14:39Z</dcterms:modified>
</cp:coreProperties>
</file>