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5" r:id="rId1"/>
  </p:sldMasterIdLst>
  <p:notesMasterIdLst>
    <p:notesMasterId r:id="rId19"/>
  </p:notesMasterIdLst>
  <p:sldIdLst>
    <p:sldId id="396" r:id="rId2"/>
    <p:sldId id="357" r:id="rId3"/>
    <p:sldId id="358" r:id="rId4"/>
    <p:sldId id="361" r:id="rId5"/>
    <p:sldId id="360" r:id="rId6"/>
    <p:sldId id="362" r:id="rId7"/>
    <p:sldId id="390" r:id="rId8"/>
    <p:sldId id="395" r:id="rId9"/>
    <p:sldId id="363" r:id="rId10"/>
    <p:sldId id="397" r:id="rId11"/>
    <p:sldId id="398" r:id="rId12"/>
    <p:sldId id="399" r:id="rId13"/>
    <p:sldId id="400" r:id="rId14"/>
    <p:sldId id="401" r:id="rId15"/>
    <p:sldId id="402" r:id="rId16"/>
    <p:sldId id="403" r:id="rId17"/>
    <p:sldId id="383" r:id="rId18"/>
  </p:sldIdLst>
  <p:sldSz cx="7556500" cy="5334000"/>
  <p:notesSz cx="7556500" cy="533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7F70800-6CE4-43AF-815F-67C9B662CDAD}">
          <p14:sldIdLst>
            <p14:sldId id="396"/>
            <p14:sldId id="357"/>
            <p14:sldId id="358"/>
            <p14:sldId id="361"/>
            <p14:sldId id="360"/>
            <p14:sldId id="362"/>
            <p14:sldId id="390"/>
            <p14:sldId id="395"/>
            <p14:sldId id="363"/>
            <p14:sldId id="397"/>
            <p14:sldId id="398"/>
            <p14:sldId id="399"/>
            <p14:sldId id="400"/>
            <p14:sldId id="401"/>
            <p14:sldId id="402"/>
            <p14:sldId id="403"/>
            <p14:sldId id="383"/>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CCFFCC"/>
    <a:srgbClr val="D2FCD2"/>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45" autoAdjust="0"/>
    <p:restoredTop sz="87269" autoAdjust="0"/>
  </p:normalViewPr>
  <p:slideViewPr>
    <p:cSldViewPr>
      <p:cViewPr varScale="1">
        <p:scale>
          <a:sx n="105" d="100"/>
          <a:sy n="105" d="100"/>
        </p:scale>
        <p:origin x="1142" y="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5013" cy="2667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79900" y="0"/>
            <a:ext cx="3275013" cy="266700"/>
          </a:xfrm>
          <a:prstGeom prst="rect">
            <a:avLst/>
          </a:prstGeom>
        </p:spPr>
        <p:txBody>
          <a:bodyPr vert="horz" lIns="91440" tIns="45720" rIns="91440" bIns="45720" rtlCol="0"/>
          <a:lstStyle>
            <a:lvl1pPr algn="r">
              <a:defRPr sz="1200"/>
            </a:lvl1pPr>
          </a:lstStyle>
          <a:p>
            <a:fld id="{18138CAC-4E51-47ED-A7FF-1FC21968A87D}" type="datetimeFigureOut">
              <a:rPr lang="en-US" smtClean="0"/>
              <a:pPr/>
              <a:t>11/13/2019</a:t>
            </a:fld>
            <a:endParaRPr lang="en-US"/>
          </a:p>
        </p:txBody>
      </p:sp>
      <p:sp>
        <p:nvSpPr>
          <p:cNvPr id="4" name="Slide Image Placeholder 3"/>
          <p:cNvSpPr>
            <a:spLocks noGrp="1" noRot="1" noChangeAspect="1"/>
          </p:cNvSpPr>
          <p:nvPr>
            <p:ph type="sldImg" idx="2"/>
          </p:nvPr>
        </p:nvSpPr>
        <p:spPr>
          <a:xfrm>
            <a:off x="2503488" y="666750"/>
            <a:ext cx="2549525" cy="18002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2566988"/>
            <a:ext cx="6045200" cy="210026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5067300"/>
            <a:ext cx="3275013" cy="2667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79900" y="5067300"/>
            <a:ext cx="3275013" cy="266700"/>
          </a:xfrm>
          <a:prstGeom prst="rect">
            <a:avLst/>
          </a:prstGeom>
        </p:spPr>
        <p:txBody>
          <a:bodyPr vert="horz" lIns="91440" tIns="45720" rIns="91440" bIns="45720" rtlCol="0" anchor="b"/>
          <a:lstStyle>
            <a:lvl1pPr algn="r">
              <a:defRPr sz="1200"/>
            </a:lvl1pPr>
          </a:lstStyle>
          <a:p>
            <a:fld id="{FE95C826-8AF9-4BB0-B2A5-2FF050BD1DD4}" type="slidenum">
              <a:rPr lang="en-US" smtClean="0"/>
              <a:pPr/>
              <a:t>‹#›</a:t>
            </a:fld>
            <a:endParaRPr lang="en-US"/>
          </a:p>
        </p:txBody>
      </p:sp>
    </p:spTree>
    <p:extLst>
      <p:ext uri="{BB962C8B-B14F-4D97-AF65-F5344CB8AC3E}">
        <p14:creationId xmlns:p14="http://schemas.microsoft.com/office/powerpoint/2010/main" val="2869013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E95C826-8AF9-4BB0-B2A5-2FF050BD1DD4}" type="slidenum">
              <a:rPr lang="en-US" smtClean="0"/>
              <a:pPr/>
              <a:t>17</a:t>
            </a:fld>
            <a:endParaRPr lang="en-US"/>
          </a:p>
        </p:txBody>
      </p:sp>
    </p:spTree>
    <p:extLst>
      <p:ext uri="{BB962C8B-B14F-4D97-AF65-F5344CB8AC3E}">
        <p14:creationId xmlns:p14="http://schemas.microsoft.com/office/powerpoint/2010/main" val="1114305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80292" y="624011"/>
            <a:ext cx="4643078" cy="1976669"/>
          </a:xfrm>
        </p:spPr>
        <p:txBody>
          <a:bodyPr bIns="0" anchor="b">
            <a:normAutofit/>
          </a:bodyPr>
          <a:lstStyle>
            <a:lvl1pPr algn="l">
              <a:defRPr sz="4200"/>
            </a:lvl1pPr>
          </a:lstStyle>
          <a:p>
            <a:r>
              <a:rPr lang="en-US"/>
              <a:t>Click to edit Master title style</a:t>
            </a:r>
            <a:endParaRPr lang="en-US" dirty="0"/>
          </a:p>
        </p:txBody>
      </p:sp>
      <p:sp>
        <p:nvSpPr>
          <p:cNvPr id="3" name="Subtitle 2"/>
          <p:cNvSpPr>
            <a:spLocks noGrp="1"/>
          </p:cNvSpPr>
          <p:nvPr>
            <p:ph type="subTitle" idx="1"/>
          </p:nvPr>
        </p:nvSpPr>
        <p:spPr>
          <a:xfrm>
            <a:off x="1980292" y="2746493"/>
            <a:ext cx="4643078" cy="760372"/>
          </a:xfrm>
        </p:spPr>
        <p:txBody>
          <a:bodyPr tIns="91440" bIns="91440">
            <a:normAutofit/>
          </a:bodyPr>
          <a:lstStyle>
            <a:lvl1pPr marL="0" indent="0" algn="l">
              <a:buNone/>
              <a:defRPr sz="1244" b="0" cap="all" baseline="0">
                <a:solidFill>
                  <a:schemeClr val="tx1"/>
                </a:solidFill>
              </a:defRPr>
            </a:lvl1pPr>
            <a:lvl2pPr marL="266708" indent="0" algn="ctr">
              <a:buNone/>
              <a:defRPr sz="1167"/>
            </a:lvl2pPr>
            <a:lvl3pPr marL="533415" indent="0" algn="ctr">
              <a:buNone/>
              <a:defRPr sz="1050"/>
            </a:lvl3pPr>
            <a:lvl4pPr marL="800123" indent="0" algn="ctr">
              <a:buNone/>
              <a:defRPr sz="933"/>
            </a:lvl4pPr>
            <a:lvl5pPr marL="1066830" indent="0" algn="ctr">
              <a:buNone/>
              <a:defRPr sz="933"/>
            </a:lvl5pPr>
            <a:lvl6pPr marL="1333538" indent="0" algn="ctr">
              <a:buNone/>
              <a:defRPr sz="933"/>
            </a:lvl6pPr>
            <a:lvl7pPr marL="1600246" indent="0" algn="ctr">
              <a:buNone/>
              <a:defRPr sz="933"/>
            </a:lvl7pPr>
            <a:lvl8pPr marL="1866953" indent="0" algn="ctr">
              <a:buNone/>
              <a:defRPr sz="933"/>
            </a:lvl8pPr>
            <a:lvl9pPr marL="2133661" indent="0" algn="ctr">
              <a:buNone/>
              <a:defRPr sz="93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11/13/2019</a:t>
            </a:fld>
            <a:endParaRPr lang="en-US"/>
          </a:p>
        </p:txBody>
      </p:sp>
      <p:sp>
        <p:nvSpPr>
          <p:cNvPr id="5" name="Footer Placeholder 4"/>
          <p:cNvSpPr>
            <a:spLocks noGrp="1"/>
          </p:cNvSpPr>
          <p:nvPr>
            <p:ph type="ftr" sz="quarter" idx="11"/>
          </p:nvPr>
        </p:nvSpPr>
        <p:spPr>
          <a:xfrm>
            <a:off x="1980292" y="256129"/>
            <a:ext cx="2550477" cy="240490"/>
          </a:xfrm>
        </p:spPr>
        <p:txBody>
          <a:bodyPr/>
          <a:lstStyle/>
          <a:p>
            <a:endParaRPr lang="en-US"/>
          </a:p>
        </p:txBody>
      </p:sp>
      <p:sp>
        <p:nvSpPr>
          <p:cNvPr id="6" name="Slide Number Placeholder 5"/>
          <p:cNvSpPr>
            <a:spLocks noGrp="1"/>
          </p:cNvSpPr>
          <p:nvPr>
            <p:ph type="sldNum" sz="quarter" idx="12"/>
          </p:nvPr>
        </p:nvSpPr>
        <p:spPr>
          <a:xfrm>
            <a:off x="1185623" y="621423"/>
            <a:ext cx="662768" cy="391672"/>
          </a:xfrm>
        </p:spPr>
        <p:txBody>
          <a:bodyPr/>
          <a:lstStyle/>
          <a:p>
            <a:fld id="{B6F15528-21DE-4FAA-801E-634DDDAF4B2B}" type="slidenum">
              <a:rPr lang="en-US" smtClean="0"/>
              <a:pPr/>
              <a:t>‹#›</a:t>
            </a:fld>
            <a:endParaRPr lang="en-US"/>
          </a:p>
        </p:txBody>
      </p:sp>
      <p:cxnSp>
        <p:nvCxnSpPr>
          <p:cNvPr id="15" name="Straight Connector 14"/>
          <p:cNvCxnSpPr/>
          <p:nvPr/>
        </p:nvCxnSpPr>
        <p:spPr>
          <a:xfrm>
            <a:off x="1980292" y="2744422"/>
            <a:ext cx="464307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09255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192885" y="1436624"/>
            <a:ext cx="54304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90811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716982" y="621425"/>
            <a:ext cx="911529" cy="3624358"/>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92885" y="621425"/>
            <a:ext cx="4380766" cy="362435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5716981" y="621425"/>
            <a:ext cx="0" cy="3624358"/>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10588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33" name="Straight Connector 32"/>
          <p:cNvCxnSpPr/>
          <p:nvPr/>
        </p:nvCxnSpPr>
        <p:spPr>
          <a:xfrm>
            <a:off x="1192885" y="1436624"/>
            <a:ext cx="543048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37261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92885" y="1365879"/>
            <a:ext cx="4641828" cy="1468406"/>
          </a:xfrm>
        </p:spPr>
        <p:txBody>
          <a:bodyPr anchor="b">
            <a:normAutofit/>
          </a:bodyPr>
          <a:lstStyle>
            <a:lvl1pPr algn="l">
              <a:defRPr sz="2489"/>
            </a:lvl1pPr>
          </a:lstStyle>
          <a:p>
            <a:r>
              <a:rPr lang="en-US"/>
              <a:t>Click to edit Master title style</a:t>
            </a:r>
            <a:endParaRPr lang="en-US" dirty="0"/>
          </a:p>
        </p:txBody>
      </p:sp>
      <p:sp>
        <p:nvSpPr>
          <p:cNvPr id="3" name="Text Placeholder 2"/>
          <p:cNvSpPr>
            <a:spLocks noGrp="1"/>
          </p:cNvSpPr>
          <p:nvPr>
            <p:ph type="body" idx="1"/>
          </p:nvPr>
        </p:nvSpPr>
        <p:spPr>
          <a:xfrm>
            <a:off x="1192886" y="2960375"/>
            <a:ext cx="4641828" cy="787834"/>
          </a:xfrm>
        </p:spPr>
        <p:txBody>
          <a:bodyPr tIns="91440">
            <a:normAutofit/>
          </a:bodyPr>
          <a:lstStyle>
            <a:lvl1pPr marL="0" indent="0" algn="l">
              <a:buNone/>
              <a:defRPr sz="1400">
                <a:solidFill>
                  <a:schemeClr val="tx1"/>
                </a:solidFill>
              </a:defRPr>
            </a:lvl1pPr>
            <a:lvl2pPr marL="266708" indent="0">
              <a:buNone/>
              <a:defRPr sz="1167">
                <a:solidFill>
                  <a:schemeClr val="tx1">
                    <a:tint val="75000"/>
                  </a:schemeClr>
                </a:solidFill>
              </a:defRPr>
            </a:lvl2pPr>
            <a:lvl3pPr marL="533415" indent="0">
              <a:buNone/>
              <a:defRPr sz="1050">
                <a:solidFill>
                  <a:schemeClr val="tx1">
                    <a:tint val="75000"/>
                  </a:schemeClr>
                </a:solidFill>
              </a:defRPr>
            </a:lvl3pPr>
            <a:lvl4pPr marL="800123" indent="0">
              <a:buNone/>
              <a:defRPr sz="933">
                <a:solidFill>
                  <a:schemeClr val="tx1">
                    <a:tint val="75000"/>
                  </a:schemeClr>
                </a:solidFill>
              </a:defRPr>
            </a:lvl4pPr>
            <a:lvl5pPr marL="1066830" indent="0">
              <a:buNone/>
              <a:defRPr sz="933">
                <a:solidFill>
                  <a:schemeClr val="tx1">
                    <a:tint val="75000"/>
                  </a:schemeClr>
                </a:solidFill>
              </a:defRPr>
            </a:lvl5pPr>
            <a:lvl6pPr marL="1333538" indent="0">
              <a:buNone/>
              <a:defRPr sz="933">
                <a:solidFill>
                  <a:schemeClr val="tx1">
                    <a:tint val="75000"/>
                  </a:schemeClr>
                </a:solidFill>
              </a:defRPr>
            </a:lvl6pPr>
            <a:lvl7pPr marL="1600246" indent="0">
              <a:buNone/>
              <a:defRPr sz="933">
                <a:solidFill>
                  <a:schemeClr val="tx1">
                    <a:tint val="75000"/>
                  </a:schemeClr>
                </a:solidFill>
              </a:defRPr>
            </a:lvl7pPr>
            <a:lvl8pPr marL="1866953" indent="0">
              <a:buNone/>
              <a:defRPr sz="933">
                <a:solidFill>
                  <a:schemeClr val="tx1">
                    <a:tint val="75000"/>
                  </a:schemeClr>
                </a:solidFill>
              </a:defRPr>
            </a:lvl8pPr>
            <a:lvl9pPr marL="2133661" indent="0">
              <a:buNone/>
              <a:defRPr sz="9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1192885" y="2959433"/>
            <a:ext cx="464182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17242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92885" y="626026"/>
            <a:ext cx="5430485" cy="823904"/>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92885" y="1566395"/>
            <a:ext cx="2583185" cy="26736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040366" y="1566395"/>
            <a:ext cx="2583004" cy="26736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33" name="Straight Connector 32"/>
          <p:cNvCxnSpPr/>
          <p:nvPr/>
        </p:nvCxnSpPr>
        <p:spPr>
          <a:xfrm>
            <a:off x="1192885" y="1436624"/>
            <a:ext cx="543048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1460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192885" y="1436624"/>
            <a:ext cx="54304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192885" y="625462"/>
            <a:ext cx="5430486" cy="82158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92885" y="1570762"/>
            <a:ext cx="2583098" cy="623733"/>
          </a:xfrm>
        </p:spPr>
        <p:txBody>
          <a:bodyPr anchor="b">
            <a:normAutofit/>
          </a:bodyPr>
          <a:lstStyle>
            <a:lvl1pPr marL="0" indent="0">
              <a:lnSpc>
                <a:spcPct val="100000"/>
              </a:lnSpc>
              <a:buNone/>
              <a:defRPr sz="1711" b="0" cap="all" baseline="0">
                <a:solidFill>
                  <a:schemeClr val="accent1"/>
                </a:solidFill>
              </a:defRPr>
            </a:lvl1pPr>
            <a:lvl2pPr marL="266708" indent="0">
              <a:buNone/>
              <a:defRPr sz="1167" b="1"/>
            </a:lvl2pPr>
            <a:lvl3pPr marL="533415" indent="0">
              <a:buNone/>
              <a:defRPr sz="1050" b="1"/>
            </a:lvl3pPr>
            <a:lvl4pPr marL="800123" indent="0">
              <a:buNone/>
              <a:defRPr sz="933" b="1"/>
            </a:lvl4pPr>
            <a:lvl5pPr marL="1066830" indent="0">
              <a:buNone/>
              <a:defRPr sz="933" b="1"/>
            </a:lvl5pPr>
            <a:lvl6pPr marL="1333538" indent="0">
              <a:buNone/>
              <a:defRPr sz="933" b="1"/>
            </a:lvl6pPr>
            <a:lvl7pPr marL="1600246" indent="0">
              <a:buNone/>
              <a:defRPr sz="933" b="1"/>
            </a:lvl7pPr>
            <a:lvl8pPr marL="1866953" indent="0">
              <a:buNone/>
              <a:defRPr sz="933" b="1"/>
            </a:lvl8pPr>
            <a:lvl9pPr marL="2133661" indent="0">
              <a:buNone/>
              <a:defRPr sz="933" b="1"/>
            </a:lvl9pPr>
          </a:lstStyle>
          <a:p>
            <a:pPr lvl="0"/>
            <a:r>
              <a:rPr lang="en-US"/>
              <a:t>Click to edit Master text styles</a:t>
            </a:r>
          </a:p>
        </p:txBody>
      </p:sp>
      <p:sp>
        <p:nvSpPr>
          <p:cNvPr id="4" name="Content Placeholder 3"/>
          <p:cNvSpPr>
            <a:spLocks noGrp="1"/>
          </p:cNvSpPr>
          <p:nvPr>
            <p:ph sz="half" idx="2"/>
          </p:nvPr>
        </p:nvSpPr>
        <p:spPr>
          <a:xfrm>
            <a:off x="1192885" y="2196655"/>
            <a:ext cx="2583098" cy="205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040366" y="1573448"/>
            <a:ext cx="2583004" cy="623962"/>
          </a:xfrm>
        </p:spPr>
        <p:txBody>
          <a:bodyPr anchor="b">
            <a:normAutofit/>
          </a:bodyPr>
          <a:lstStyle>
            <a:lvl1pPr marL="0" indent="0">
              <a:lnSpc>
                <a:spcPct val="100000"/>
              </a:lnSpc>
              <a:buNone/>
              <a:defRPr sz="1711" b="0" cap="all" baseline="0">
                <a:solidFill>
                  <a:schemeClr val="accent1"/>
                </a:solidFill>
              </a:defRPr>
            </a:lvl1pPr>
            <a:lvl2pPr marL="266708" indent="0">
              <a:buNone/>
              <a:defRPr sz="1167" b="1"/>
            </a:lvl2pPr>
            <a:lvl3pPr marL="533415" indent="0">
              <a:buNone/>
              <a:defRPr sz="1050" b="1"/>
            </a:lvl3pPr>
            <a:lvl4pPr marL="800123" indent="0">
              <a:buNone/>
              <a:defRPr sz="933" b="1"/>
            </a:lvl4pPr>
            <a:lvl5pPr marL="1066830" indent="0">
              <a:buNone/>
              <a:defRPr sz="933" b="1"/>
            </a:lvl5pPr>
            <a:lvl6pPr marL="1333538" indent="0">
              <a:buNone/>
              <a:defRPr sz="933" b="1"/>
            </a:lvl6pPr>
            <a:lvl7pPr marL="1600246" indent="0">
              <a:buNone/>
              <a:defRPr sz="933" b="1"/>
            </a:lvl7pPr>
            <a:lvl8pPr marL="1866953" indent="0">
              <a:buNone/>
              <a:defRPr sz="933" b="1"/>
            </a:lvl8pPr>
            <a:lvl9pPr marL="2133661" indent="0">
              <a:buNone/>
              <a:defRPr sz="933" b="1"/>
            </a:lvl9pPr>
          </a:lstStyle>
          <a:p>
            <a:pPr lvl="0"/>
            <a:r>
              <a:rPr lang="en-US"/>
              <a:t>Click to edit Master text styles</a:t>
            </a:r>
          </a:p>
        </p:txBody>
      </p:sp>
      <p:sp>
        <p:nvSpPr>
          <p:cNvPr id="6" name="Content Placeholder 5"/>
          <p:cNvSpPr>
            <a:spLocks noGrp="1"/>
          </p:cNvSpPr>
          <p:nvPr>
            <p:ph sz="quarter" idx="4"/>
          </p:nvPr>
        </p:nvSpPr>
        <p:spPr>
          <a:xfrm>
            <a:off x="4040366" y="2194493"/>
            <a:ext cx="2583004" cy="20512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11/13/2019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30836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192885" y="1436624"/>
            <a:ext cx="54304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11/13/2019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1576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72011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9208" y="621424"/>
            <a:ext cx="2004778" cy="1747758"/>
          </a:xfrm>
        </p:spPr>
        <p:txBody>
          <a:bodyPr anchor="b">
            <a:normAutofit/>
          </a:bodyPr>
          <a:lstStyle>
            <a:lvl1pPr algn="l">
              <a:defRPr sz="1867"/>
            </a:lvl1pPr>
          </a:lstStyle>
          <a:p>
            <a:r>
              <a:rPr lang="en-US"/>
              <a:t>Click to edit Master title style</a:t>
            </a:r>
            <a:endParaRPr lang="en-US" dirty="0"/>
          </a:p>
        </p:txBody>
      </p:sp>
      <p:sp>
        <p:nvSpPr>
          <p:cNvPr id="3" name="Content Placeholder 2"/>
          <p:cNvSpPr>
            <a:spLocks noGrp="1"/>
          </p:cNvSpPr>
          <p:nvPr>
            <p:ph idx="1"/>
          </p:nvPr>
        </p:nvSpPr>
        <p:spPr>
          <a:xfrm>
            <a:off x="3459806" y="621424"/>
            <a:ext cx="3163564" cy="362353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89209" y="2493161"/>
            <a:ext cx="2005951" cy="1748585"/>
          </a:xfrm>
        </p:spPr>
        <p:txBody>
          <a:bodyPr>
            <a:normAutofit/>
          </a:bodyPr>
          <a:lstStyle>
            <a:lvl1pPr marL="0" indent="0" algn="l">
              <a:buNone/>
              <a:defRPr sz="1244"/>
            </a:lvl1pPr>
            <a:lvl2pPr marL="266708" indent="0">
              <a:buNone/>
              <a:defRPr sz="817"/>
            </a:lvl2pPr>
            <a:lvl3pPr marL="533415" indent="0">
              <a:buNone/>
              <a:defRPr sz="700"/>
            </a:lvl3pPr>
            <a:lvl4pPr marL="800123" indent="0">
              <a:buNone/>
              <a:defRPr sz="583"/>
            </a:lvl4pPr>
            <a:lvl5pPr marL="1066830" indent="0">
              <a:buNone/>
              <a:defRPr sz="583"/>
            </a:lvl5pPr>
            <a:lvl6pPr marL="1333538" indent="0">
              <a:buNone/>
              <a:defRPr sz="583"/>
            </a:lvl6pPr>
            <a:lvl7pPr marL="1600246" indent="0">
              <a:buNone/>
              <a:defRPr sz="583"/>
            </a:lvl7pPr>
            <a:lvl8pPr marL="1866953" indent="0">
              <a:buNone/>
              <a:defRPr sz="583"/>
            </a:lvl8pPr>
            <a:lvl9pPr marL="2133661" indent="0">
              <a:buNone/>
              <a:defRPr sz="583"/>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17" name="Straight Connector 16"/>
          <p:cNvCxnSpPr/>
          <p:nvPr/>
        </p:nvCxnSpPr>
        <p:spPr>
          <a:xfrm>
            <a:off x="1191445" y="2493160"/>
            <a:ext cx="200256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6249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129053" y="375022"/>
            <a:ext cx="2901771" cy="4004856"/>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93428" y="878510"/>
            <a:ext cx="2681578" cy="1423788"/>
          </a:xfrm>
        </p:spPr>
        <p:txBody>
          <a:bodyPr anchor="b">
            <a:normAutofit/>
          </a:bodyPr>
          <a:lstStyle>
            <a:lvl1pPr>
              <a:defRPr sz="2489"/>
            </a:lvl1pPr>
          </a:lstStyle>
          <a:p>
            <a:r>
              <a:rPr lang="en-US"/>
              <a:t>Click to edit Master title style</a:t>
            </a:r>
            <a:endParaRPr lang="en-US" dirty="0"/>
          </a:p>
        </p:txBody>
      </p:sp>
      <p:sp>
        <p:nvSpPr>
          <p:cNvPr id="3" name="Picture Placeholder 2"/>
          <p:cNvSpPr>
            <a:spLocks noGrp="1" noChangeAspect="1"/>
          </p:cNvSpPr>
          <p:nvPr>
            <p:ph type="pic" idx="1"/>
          </p:nvPr>
        </p:nvSpPr>
        <p:spPr>
          <a:xfrm>
            <a:off x="4660939" y="873090"/>
            <a:ext cx="1846978" cy="3007143"/>
          </a:xfrm>
          <a:solidFill>
            <a:schemeClr val="bg1">
              <a:lumMod val="85000"/>
            </a:schemeClr>
          </a:solidFill>
          <a:ln w="9525" cap="sq">
            <a:noFill/>
            <a:miter lim="800000"/>
          </a:ln>
          <a:effectLst/>
        </p:spPr>
        <p:txBody>
          <a:bodyPr anchor="t"/>
          <a:lstStyle>
            <a:lvl1pPr marL="0" indent="0" algn="ctr">
              <a:buNone/>
              <a:defRPr sz="1867"/>
            </a:lvl1pPr>
            <a:lvl2pPr marL="266708" indent="0">
              <a:buNone/>
              <a:defRPr sz="1633"/>
            </a:lvl2pPr>
            <a:lvl3pPr marL="533415" indent="0">
              <a:buNone/>
              <a:defRPr sz="1400"/>
            </a:lvl3pPr>
            <a:lvl4pPr marL="800123" indent="0">
              <a:buNone/>
              <a:defRPr sz="1167"/>
            </a:lvl4pPr>
            <a:lvl5pPr marL="1066830" indent="0">
              <a:buNone/>
              <a:defRPr sz="1167"/>
            </a:lvl5pPr>
            <a:lvl6pPr marL="1333538" indent="0">
              <a:buNone/>
              <a:defRPr sz="1167"/>
            </a:lvl6pPr>
            <a:lvl7pPr marL="1600246" indent="0">
              <a:buNone/>
              <a:defRPr sz="1167"/>
            </a:lvl7pPr>
            <a:lvl8pPr marL="1866953" indent="0">
              <a:buNone/>
              <a:defRPr sz="1167"/>
            </a:lvl8pPr>
            <a:lvl9pPr marL="2133661" indent="0">
              <a:buNone/>
              <a:defRPr sz="1167"/>
            </a:lvl9pPr>
          </a:lstStyle>
          <a:p>
            <a:r>
              <a:rPr lang="en-US"/>
              <a:t>Click icon to add picture</a:t>
            </a:r>
            <a:endParaRPr lang="en-US" dirty="0"/>
          </a:p>
        </p:txBody>
      </p:sp>
      <p:sp>
        <p:nvSpPr>
          <p:cNvPr id="4" name="Text Placeholder 3"/>
          <p:cNvSpPr>
            <a:spLocks noGrp="1"/>
          </p:cNvSpPr>
          <p:nvPr>
            <p:ph type="body" sz="half" idx="2"/>
          </p:nvPr>
        </p:nvSpPr>
        <p:spPr>
          <a:xfrm>
            <a:off x="1192886" y="2446883"/>
            <a:ext cx="2677736" cy="1558466"/>
          </a:xfrm>
        </p:spPr>
        <p:txBody>
          <a:bodyPr>
            <a:normAutofit/>
          </a:bodyPr>
          <a:lstStyle>
            <a:lvl1pPr marL="0" indent="0" algn="l">
              <a:buNone/>
              <a:defRPr sz="1400"/>
            </a:lvl1pPr>
            <a:lvl2pPr marL="266708" indent="0">
              <a:buNone/>
              <a:defRPr sz="817"/>
            </a:lvl2pPr>
            <a:lvl3pPr marL="533415" indent="0">
              <a:buNone/>
              <a:defRPr sz="700"/>
            </a:lvl3pPr>
            <a:lvl4pPr marL="800123" indent="0">
              <a:buNone/>
              <a:defRPr sz="583"/>
            </a:lvl4pPr>
            <a:lvl5pPr marL="1066830" indent="0">
              <a:buNone/>
              <a:defRPr sz="583"/>
            </a:lvl5pPr>
            <a:lvl6pPr marL="1333538" indent="0">
              <a:buNone/>
              <a:defRPr sz="583"/>
            </a:lvl6pPr>
            <a:lvl7pPr marL="1600246" indent="0">
              <a:buNone/>
              <a:defRPr sz="583"/>
            </a:lvl7pPr>
            <a:lvl8pPr marL="1866953" indent="0">
              <a:buNone/>
              <a:defRPr sz="583"/>
            </a:lvl8pPr>
            <a:lvl9pPr marL="2133661" indent="0">
              <a:buNone/>
              <a:defRPr sz="583"/>
            </a:lvl9pPr>
          </a:lstStyle>
          <a:p>
            <a:pPr lvl="0"/>
            <a:r>
              <a:rPr lang="en-US"/>
              <a:t>Click to edit Master text styles</a:t>
            </a:r>
          </a:p>
        </p:txBody>
      </p:sp>
      <p:sp>
        <p:nvSpPr>
          <p:cNvPr id="5" name="Date Placeholder 4"/>
          <p:cNvSpPr>
            <a:spLocks noGrp="1"/>
          </p:cNvSpPr>
          <p:nvPr>
            <p:ph type="dt" sz="half" idx="10"/>
          </p:nvPr>
        </p:nvSpPr>
        <p:spPr>
          <a:xfrm>
            <a:off x="1187243" y="4254333"/>
            <a:ext cx="2687764" cy="248985"/>
          </a:xfrm>
        </p:spPr>
        <p:txBody>
          <a:bodyPr/>
          <a:lstStyle>
            <a:lvl1pPr algn="l">
              <a:defRPr/>
            </a:lvl1pPr>
          </a:lstStyle>
          <a:p>
            <a:fld id="{1D8BD707-D9CF-40AE-B4C6-C98DA3205C09}" type="datetimeFigureOut">
              <a:rPr lang="en-US" smtClean="0"/>
              <a:pPr/>
              <a:t>11/13/2019</a:t>
            </a:fld>
            <a:endParaRPr lang="en-US"/>
          </a:p>
        </p:txBody>
      </p:sp>
      <p:sp>
        <p:nvSpPr>
          <p:cNvPr id="6" name="Footer Placeholder 5"/>
          <p:cNvSpPr>
            <a:spLocks noGrp="1"/>
          </p:cNvSpPr>
          <p:nvPr>
            <p:ph type="ftr" sz="quarter" idx="11"/>
          </p:nvPr>
        </p:nvSpPr>
        <p:spPr>
          <a:xfrm>
            <a:off x="1187959" y="247832"/>
            <a:ext cx="2687047" cy="249613"/>
          </a:xfr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31" name="Straight Connector 30"/>
          <p:cNvCxnSpPr/>
          <p:nvPr/>
        </p:nvCxnSpPr>
        <p:spPr>
          <a:xfrm>
            <a:off x="1191059" y="2445026"/>
            <a:ext cx="267916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7676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1567793"/>
            <a:ext cx="7556500" cy="317296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cstate="print">
            <a:extLst>
              <a:ext uri="{28A0092B-C50C-407E-A947-70E740481C1C}">
                <a14:useLocalDpi xmlns:a14="http://schemas.microsoft.com/office/drawing/2010/main" val="0"/>
              </a:ext>
            </a:extLst>
          </a:blip>
          <a:srcRect l="12500" t="1538" r="12500" b="-1538"/>
          <a:stretch/>
        </p:blipFill>
        <p:spPr>
          <a:xfrm>
            <a:off x="-1" y="4740753"/>
            <a:ext cx="7556501" cy="602565"/>
          </a:xfrm>
          <a:prstGeom prst="rect">
            <a:avLst/>
          </a:prstGeom>
        </p:spPr>
      </p:pic>
      <p:cxnSp>
        <p:nvCxnSpPr>
          <p:cNvPr id="13" name="Straight Connector 12"/>
          <p:cNvCxnSpPr/>
          <p:nvPr/>
        </p:nvCxnSpPr>
        <p:spPr>
          <a:xfrm>
            <a:off x="0" y="4745321"/>
            <a:ext cx="75565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92885" y="625738"/>
            <a:ext cx="5430485" cy="81607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92885" y="1567793"/>
            <a:ext cx="5430485" cy="268381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666240" y="256955"/>
            <a:ext cx="1957130" cy="240490"/>
          </a:xfrm>
          <a:prstGeom prst="rect">
            <a:avLst/>
          </a:prstGeom>
        </p:spPr>
        <p:txBody>
          <a:bodyPr vert="horz" lIns="91440" tIns="45720" rIns="91440" bIns="45720" rtlCol="0" anchor="ctr"/>
          <a:lstStyle>
            <a:lvl1pPr algn="r">
              <a:defRPr sz="778">
                <a:solidFill>
                  <a:schemeClr val="tx1">
                    <a:tint val="75000"/>
                  </a:schemeClr>
                </a:solidFill>
              </a:defRPr>
            </a:lvl1pPr>
          </a:lstStyle>
          <a:p>
            <a:fld id="{1D8BD707-D9CF-40AE-B4C6-C98DA3205C09}" type="datetimeFigureOut">
              <a:rPr lang="en-US" smtClean="0"/>
              <a:pPr/>
              <a:t>11/13/2019</a:t>
            </a:fld>
            <a:endParaRPr lang="en-US"/>
          </a:p>
        </p:txBody>
      </p:sp>
      <p:sp>
        <p:nvSpPr>
          <p:cNvPr id="5" name="Footer Placeholder 4"/>
          <p:cNvSpPr>
            <a:spLocks noGrp="1"/>
          </p:cNvSpPr>
          <p:nvPr>
            <p:ph type="ftr" sz="quarter" idx="3"/>
          </p:nvPr>
        </p:nvSpPr>
        <p:spPr>
          <a:xfrm>
            <a:off x="1192885" y="256129"/>
            <a:ext cx="3333656" cy="240490"/>
          </a:xfrm>
          <a:prstGeom prst="rect">
            <a:avLst/>
          </a:prstGeom>
        </p:spPr>
        <p:txBody>
          <a:bodyPr vert="horz" lIns="91440" tIns="45720" rIns="91440" bIns="45720" rtlCol="0" anchor="ctr"/>
          <a:lstStyle>
            <a:lvl1pPr algn="l">
              <a:defRPr sz="778">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03050" y="621423"/>
            <a:ext cx="657596" cy="391672"/>
          </a:xfrm>
          <a:prstGeom prst="rect">
            <a:avLst/>
          </a:prstGeom>
        </p:spPr>
        <p:txBody>
          <a:bodyPr vert="horz" lIns="91440" tIns="45720" rIns="91440" bIns="45720" rtlCol="0" anchor="t"/>
          <a:lstStyle>
            <a:lvl1pPr algn="r">
              <a:defRPr sz="2178">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018173003"/>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Lst>
  <p:txStyles>
    <p:titleStyle>
      <a:lvl1pPr algn="l" defTabSz="533415" rtl="0" eaLnBrk="1" latinLnBrk="0" hangingPunct="1">
        <a:lnSpc>
          <a:spcPct val="90000"/>
        </a:lnSpc>
        <a:spcBef>
          <a:spcPct val="0"/>
        </a:spcBef>
        <a:buNone/>
        <a:defRPr sz="2489" b="0" i="0" kern="1200" cap="all">
          <a:solidFill>
            <a:schemeClr val="tx1"/>
          </a:solidFill>
          <a:effectLst/>
          <a:latin typeface="+mj-lt"/>
          <a:ea typeface="+mj-ea"/>
          <a:cs typeface="+mj-cs"/>
        </a:defRPr>
      </a:lvl1pPr>
    </p:titleStyle>
    <p:bodyStyle>
      <a:lvl1pPr marL="177805" indent="-177805" algn="l" defTabSz="533415" rtl="0" eaLnBrk="1" latinLnBrk="0" hangingPunct="1">
        <a:lnSpc>
          <a:spcPct val="120000"/>
        </a:lnSpc>
        <a:spcBef>
          <a:spcPts val="778"/>
        </a:spcBef>
        <a:buClr>
          <a:schemeClr val="accent1"/>
        </a:buClr>
        <a:buSzPct val="100000"/>
        <a:buFont typeface="Arial" panose="020B0604020202020204" pitchFamily="34" charset="0"/>
        <a:buChar char="•"/>
        <a:defRPr sz="1556" kern="1200" cap="none">
          <a:solidFill>
            <a:schemeClr val="tx1"/>
          </a:solidFill>
          <a:effectLst/>
          <a:latin typeface="+mn-lt"/>
          <a:ea typeface="+mn-ea"/>
          <a:cs typeface="+mn-cs"/>
        </a:defRPr>
      </a:lvl1pPr>
      <a:lvl2pPr marL="533415" indent="-177805" algn="l" defTabSz="533415" rtl="0" eaLnBrk="1" latinLnBrk="0" hangingPunct="1">
        <a:lnSpc>
          <a:spcPct val="120000"/>
        </a:lnSpc>
        <a:spcBef>
          <a:spcPts val="389"/>
        </a:spcBef>
        <a:buClr>
          <a:schemeClr val="accent1"/>
        </a:buClr>
        <a:buSzPct val="100000"/>
        <a:buFont typeface="Arial" panose="020B0604020202020204" pitchFamily="34" charset="0"/>
        <a:buChar char="•"/>
        <a:defRPr sz="1244" kern="1200" cap="none" baseline="0">
          <a:solidFill>
            <a:schemeClr val="tx1"/>
          </a:solidFill>
          <a:effectLst/>
          <a:latin typeface="+mn-lt"/>
          <a:ea typeface="+mn-ea"/>
          <a:cs typeface="+mn-cs"/>
        </a:defRPr>
      </a:lvl2pPr>
      <a:lvl3pPr marL="889025" indent="-177805" algn="l" defTabSz="533415" rtl="0" eaLnBrk="1" latinLnBrk="0" hangingPunct="1">
        <a:lnSpc>
          <a:spcPct val="120000"/>
        </a:lnSpc>
        <a:spcBef>
          <a:spcPts val="389"/>
        </a:spcBef>
        <a:buClr>
          <a:schemeClr val="accent1"/>
        </a:buClr>
        <a:buSzPct val="100000"/>
        <a:buFont typeface="Arial" panose="020B0604020202020204" pitchFamily="34" charset="0"/>
        <a:buChar char="•"/>
        <a:defRPr sz="1244" kern="1200" cap="none">
          <a:solidFill>
            <a:schemeClr val="tx1"/>
          </a:solidFill>
          <a:effectLst/>
          <a:latin typeface="+mn-lt"/>
          <a:ea typeface="+mn-ea"/>
          <a:cs typeface="+mn-cs"/>
        </a:defRPr>
      </a:lvl3pPr>
      <a:lvl4pPr marL="1244636" indent="-177805" algn="l" defTabSz="533415" rtl="0" eaLnBrk="1" latinLnBrk="0" hangingPunct="1">
        <a:lnSpc>
          <a:spcPct val="120000"/>
        </a:lnSpc>
        <a:spcBef>
          <a:spcPts val="389"/>
        </a:spcBef>
        <a:buClr>
          <a:schemeClr val="accent1"/>
        </a:buClr>
        <a:buSzPct val="100000"/>
        <a:buFont typeface="Arial" panose="020B0604020202020204" pitchFamily="34" charset="0"/>
        <a:buChar char="•"/>
        <a:defRPr sz="1089" kern="1200" cap="none" baseline="0">
          <a:solidFill>
            <a:schemeClr val="tx1"/>
          </a:solidFill>
          <a:effectLst/>
          <a:latin typeface="+mn-lt"/>
          <a:ea typeface="+mn-ea"/>
          <a:cs typeface="+mn-cs"/>
        </a:defRPr>
      </a:lvl4pPr>
      <a:lvl5pPr marL="1600246" indent="-177805" algn="l" defTabSz="533415" rtl="0" eaLnBrk="1" latinLnBrk="0" hangingPunct="1">
        <a:lnSpc>
          <a:spcPct val="120000"/>
        </a:lnSpc>
        <a:spcBef>
          <a:spcPts val="389"/>
        </a:spcBef>
        <a:buClr>
          <a:schemeClr val="accent1"/>
        </a:buClr>
        <a:buSzPct val="100000"/>
        <a:buFont typeface="Arial" panose="020B0604020202020204" pitchFamily="34" charset="0"/>
        <a:buChar char="•"/>
        <a:defRPr sz="933" kern="1200" cap="none">
          <a:solidFill>
            <a:schemeClr val="tx1"/>
          </a:solidFill>
          <a:effectLst/>
          <a:latin typeface="+mn-lt"/>
          <a:ea typeface="+mn-ea"/>
          <a:cs typeface="+mn-cs"/>
        </a:defRPr>
      </a:lvl5pPr>
      <a:lvl6pPr marL="1955856" indent="-177805" algn="l" defTabSz="711220" rtl="0" eaLnBrk="1" latinLnBrk="0" hangingPunct="1">
        <a:lnSpc>
          <a:spcPct val="120000"/>
        </a:lnSpc>
        <a:spcBef>
          <a:spcPts val="389"/>
        </a:spcBef>
        <a:buClr>
          <a:schemeClr val="accent1"/>
        </a:buClr>
        <a:buSzPct val="100000"/>
        <a:buFont typeface="Arial" panose="020B0604020202020204" pitchFamily="34" charset="0"/>
        <a:buChar char="•"/>
        <a:defRPr sz="933" kern="1200">
          <a:solidFill>
            <a:schemeClr val="tx1"/>
          </a:solidFill>
          <a:effectLst/>
          <a:latin typeface="+mn-lt"/>
          <a:ea typeface="+mn-ea"/>
          <a:cs typeface="+mn-cs"/>
        </a:defRPr>
      </a:lvl6pPr>
      <a:lvl7pPr marL="2311466" indent="-177805" algn="l" defTabSz="711220" rtl="0" eaLnBrk="1" latinLnBrk="0" hangingPunct="1">
        <a:lnSpc>
          <a:spcPct val="120000"/>
        </a:lnSpc>
        <a:spcBef>
          <a:spcPts val="389"/>
        </a:spcBef>
        <a:buClr>
          <a:schemeClr val="accent1"/>
        </a:buClr>
        <a:buSzPct val="100000"/>
        <a:buFont typeface="Arial" panose="020B0604020202020204" pitchFamily="34" charset="0"/>
        <a:buChar char="•"/>
        <a:defRPr sz="933" kern="1200">
          <a:solidFill>
            <a:schemeClr val="tx1"/>
          </a:solidFill>
          <a:effectLst/>
          <a:latin typeface="+mn-lt"/>
          <a:ea typeface="+mn-ea"/>
          <a:cs typeface="+mn-cs"/>
        </a:defRPr>
      </a:lvl7pPr>
      <a:lvl8pPr marL="2667076" indent="-177805" algn="l" defTabSz="711220" rtl="0" eaLnBrk="1" latinLnBrk="0" hangingPunct="1">
        <a:lnSpc>
          <a:spcPct val="120000"/>
        </a:lnSpc>
        <a:spcBef>
          <a:spcPts val="389"/>
        </a:spcBef>
        <a:buClr>
          <a:schemeClr val="accent1"/>
        </a:buClr>
        <a:buSzPct val="100000"/>
        <a:buFont typeface="Arial" panose="020B0604020202020204" pitchFamily="34" charset="0"/>
        <a:buChar char="•"/>
        <a:defRPr sz="933" kern="1200" baseline="0">
          <a:solidFill>
            <a:schemeClr val="tx1"/>
          </a:solidFill>
          <a:effectLst/>
          <a:latin typeface="+mn-lt"/>
          <a:ea typeface="+mn-ea"/>
          <a:cs typeface="+mn-cs"/>
        </a:defRPr>
      </a:lvl8pPr>
      <a:lvl9pPr marL="3022686" indent="-177805" algn="l" defTabSz="711220" rtl="0" eaLnBrk="1" latinLnBrk="0" hangingPunct="1">
        <a:lnSpc>
          <a:spcPct val="120000"/>
        </a:lnSpc>
        <a:spcBef>
          <a:spcPts val="389"/>
        </a:spcBef>
        <a:buClr>
          <a:schemeClr val="accent1"/>
        </a:buClr>
        <a:buSzPct val="100000"/>
        <a:buFont typeface="Arial" panose="020B0604020202020204" pitchFamily="34" charset="0"/>
        <a:buChar char="•"/>
        <a:defRPr sz="933" kern="1200" baseline="0">
          <a:solidFill>
            <a:schemeClr val="tx1"/>
          </a:solidFill>
          <a:effectLst/>
          <a:latin typeface="+mn-lt"/>
          <a:ea typeface="+mn-ea"/>
          <a:cs typeface="+mn-cs"/>
        </a:defRPr>
      </a:lvl9pPr>
    </p:bodyStyle>
    <p:otherStyle>
      <a:defPPr>
        <a:defRPr lang="en-US"/>
      </a:defPPr>
      <a:lvl1pPr marL="0" algn="l" defTabSz="533415" rtl="0" eaLnBrk="1" latinLnBrk="0" hangingPunct="1">
        <a:defRPr sz="1050" kern="1200">
          <a:solidFill>
            <a:schemeClr val="tx1"/>
          </a:solidFill>
          <a:latin typeface="+mn-lt"/>
          <a:ea typeface="+mn-ea"/>
          <a:cs typeface="+mn-cs"/>
        </a:defRPr>
      </a:lvl1pPr>
      <a:lvl2pPr marL="266708" algn="l" defTabSz="533415" rtl="0" eaLnBrk="1" latinLnBrk="0" hangingPunct="1">
        <a:defRPr sz="1050" kern="1200">
          <a:solidFill>
            <a:schemeClr val="tx1"/>
          </a:solidFill>
          <a:latin typeface="+mn-lt"/>
          <a:ea typeface="+mn-ea"/>
          <a:cs typeface="+mn-cs"/>
        </a:defRPr>
      </a:lvl2pPr>
      <a:lvl3pPr marL="533415" algn="l" defTabSz="533415" rtl="0" eaLnBrk="1" latinLnBrk="0" hangingPunct="1">
        <a:defRPr sz="1050" kern="1200">
          <a:solidFill>
            <a:schemeClr val="tx1"/>
          </a:solidFill>
          <a:latin typeface="+mn-lt"/>
          <a:ea typeface="+mn-ea"/>
          <a:cs typeface="+mn-cs"/>
        </a:defRPr>
      </a:lvl3pPr>
      <a:lvl4pPr marL="800123" algn="l" defTabSz="533415" rtl="0" eaLnBrk="1" latinLnBrk="0" hangingPunct="1">
        <a:defRPr sz="1050" kern="1200">
          <a:solidFill>
            <a:schemeClr val="tx1"/>
          </a:solidFill>
          <a:latin typeface="+mn-lt"/>
          <a:ea typeface="+mn-ea"/>
          <a:cs typeface="+mn-cs"/>
        </a:defRPr>
      </a:lvl4pPr>
      <a:lvl5pPr marL="1066830" algn="l" defTabSz="533415" rtl="0" eaLnBrk="1" latinLnBrk="0" hangingPunct="1">
        <a:defRPr sz="1050" kern="1200">
          <a:solidFill>
            <a:schemeClr val="tx1"/>
          </a:solidFill>
          <a:latin typeface="+mn-lt"/>
          <a:ea typeface="+mn-ea"/>
          <a:cs typeface="+mn-cs"/>
        </a:defRPr>
      </a:lvl5pPr>
      <a:lvl6pPr marL="1333538" algn="l" defTabSz="533415" rtl="0" eaLnBrk="1" latinLnBrk="0" hangingPunct="1">
        <a:defRPr sz="1050" kern="1200">
          <a:solidFill>
            <a:schemeClr val="tx1"/>
          </a:solidFill>
          <a:latin typeface="+mn-lt"/>
          <a:ea typeface="+mn-ea"/>
          <a:cs typeface="+mn-cs"/>
        </a:defRPr>
      </a:lvl6pPr>
      <a:lvl7pPr marL="1600246" algn="l" defTabSz="533415" rtl="0" eaLnBrk="1" latinLnBrk="0" hangingPunct="1">
        <a:defRPr sz="1050" kern="1200">
          <a:solidFill>
            <a:schemeClr val="tx1"/>
          </a:solidFill>
          <a:latin typeface="+mn-lt"/>
          <a:ea typeface="+mn-ea"/>
          <a:cs typeface="+mn-cs"/>
        </a:defRPr>
      </a:lvl7pPr>
      <a:lvl8pPr marL="1866953" algn="l" defTabSz="533415" rtl="0" eaLnBrk="1" latinLnBrk="0" hangingPunct="1">
        <a:defRPr sz="1050" kern="1200">
          <a:solidFill>
            <a:schemeClr val="tx1"/>
          </a:solidFill>
          <a:latin typeface="+mn-lt"/>
          <a:ea typeface="+mn-ea"/>
          <a:cs typeface="+mn-cs"/>
        </a:defRPr>
      </a:lvl8pPr>
      <a:lvl9pPr marL="2133661" algn="l" defTabSz="533415" rtl="0" eaLnBrk="1" latinLnBrk="0" hangingPunct="1">
        <a:defRPr sz="10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443E1-5CDD-49C2-B761-90E09467B009}"/>
              </a:ext>
            </a:extLst>
          </p:cNvPr>
          <p:cNvSpPr>
            <a:spLocks noGrp="1"/>
          </p:cNvSpPr>
          <p:nvPr>
            <p:ph type="title"/>
          </p:nvPr>
        </p:nvSpPr>
        <p:spPr>
          <a:xfrm>
            <a:off x="1192885" y="914400"/>
            <a:ext cx="5430485" cy="527410"/>
          </a:xfrm>
        </p:spPr>
        <p:txBody>
          <a:bodyPr/>
          <a:lstStyle/>
          <a:p>
            <a:r>
              <a:rPr lang="en-US" sz="2800" dirty="0"/>
              <a:t>  BOSTON HOUSING DATASET</a:t>
            </a:r>
            <a:endParaRPr lang="en-US" dirty="0"/>
          </a:p>
        </p:txBody>
      </p:sp>
      <p:sp>
        <p:nvSpPr>
          <p:cNvPr id="3" name="Content Placeholder 2">
            <a:extLst>
              <a:ext uri="{FF2B5EF4-FFF2-40B4-BE49-F238E27FC236}">
                <a16:creationId xmlns:a16="http://schemas.microsoft.com/office/drawing/2014/main" id="{6EB4B1CE-3E70-4284-97D6-71B79CFC4B02}"/>
              </a:ext>
            </a:extLst>
          </p:cNvPr>
          <p:cNvSpPr>
            <a:spLocks noGrp="1"/>
          </p:cNvSpPr>
          <p:nvPr>
            <p:ph idx="1"/>
          </p:nvPr>
        </p:nvSpPr>
        <p:spPr/>
        <p:txBody>
          <a:bodyPr/>
          <a:lstStyle/>
          <a:p>
            <a:pPr marL="0" indent="0">
              <a:buNone/>
            </a:pPr>
            <a:r>
              <a:rPr lang="en-US" dirty="0"/>
              <a:t>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ANKIT RAJ            B170236CS</a:t>
            </a:r>
          </a:p>
          <a:p>
            <a:pPr marL="0" indent="0">
              <a:buNone/>
            </a:pPr>
            <a:r>
              <a:rPr lang="en-US" dirty="0"/>
              <a:t>					GAURAV KUMAR  B170383CS</a:t>
            </a:r>
          </a:p>
        </p:txBody>
      </p:sp>
    </p:spTree>
    <p:extLst>
      <p:ext uri="{BB962C8B-B14F-4D97-AF65-F5344CB8AC3E}">
        <p14:creationId xmlns:p14="http://schemas.microsoft.com/office/powerpoint/2010/main" val="3006059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39ACD-F767-4D84-9895-327E07051B57}"/>
              </a:ext>
            </a:extLst>
          </p:cNvPr>
          <p:cNvSpPr>
            <a:spLocks noGrp="1"/>
          </p:cNvSpPr>
          <p:nvPr>
            <p:ph type="title"/>
          </p:nvPr>
        </p:nvSpPr>
        <p:spPr>
          <a:xfrm>
            <a:off x="1192885" y="990600"/>
            <a:ext cx="5430485" cy="451210"/>
          </a:xfrm>
        </p:spPr>
        <p:txBody>
          <a:bodyPr>
            <a:noAutofit/>
          </a:bodyPr>
          <a:lstStyle/>
          <a:p>
            <a:r>
              <a:rPr lang="en-US" sz="2000" b="1" dirty="0"/>
              <a:t>Data partition</a:t>
            </a:r>
            <a:br>
              <a:rPr lang="en-US" b="1" dirty="0"/>
            </a:br>
            <a:endParaRPr lang="en-US" dirty="0"/>
          </a:p>
        </p:txBody>
      </p:sp>
      <p:sp>
        <p:nvSpPr>
          <p:cNvPr id="3" name="Content Placeholder 2">
            <a:extLst>
              <a:ext uri="{FF2B5EF4-FFF2-40B4-BE49-F238E27FC236}">
                <a16:creationId xmlns:a16="http://schemas.microsoft.com/office/drawing/2014/main" id="{7A8AAFD6-4DE1-4E0F-8304-05743E9B2AAD}"/>
              </a:ext>
            </a:extLst>
          </p:cNvPr>
          <p:cNvSpPr>
            <a:spLocks noGrp="1"/>
          </p:cNvSpPr>
          <p:nvPr>
            <p:ph idx="1"/>
          </p:nvPr>
        </p:nvSpPr>
        <p:spPr/>
        <p:txBody>
          <a:bodyPr/>
          <a:lstStyle/>
          <a:p>
            <a:r>
              <a:rPr lang="en-US" dirty="0"/>
              <a:t>We partition the data on a 7/3 ratio as training/test datasets.</a:t>
            </a:r>
          </a:p>
          <a:p>
            <a:r>
              <a:rPr lang="en-IN" sz="1600" dirty="0"/>
              <a:t>The housing dataset is containing now 356 training observations, while the test dataset contains 150 observations. The model will be trained using the train data and will be validated using the test data</a:t>
            </a:r>
            <a:r>
              <a:rPr lang="en-IN" sz="1600" b="1" dirty="0"/>
              <a:t>. </a:t>
            </a:r>
          </a:p>
          <a:p>
            <a:endParaRPr lang="en-US" dirty="0"/>
          </a:p>
          <a:p>
            <a:endParaRPr lang="en-US" dirty="0"/>
          </a:p>
        </p:txBody>
      </p:sp>
      <p:pic>
        <p:nvPicPr>
          <p:cNvPr id="5" name="Picture 4">
            <a:extLst>
              <a:ext uri="{FF2B5EF4-FFF2-40B4-BE49-F238E27FC236}">
                <a16:creationId xmlns:a16="http://schemas.microsoft.com/office/drawing/2014/main" id="{CEFA760A-D120-4C53-8BFF-279D5D8AECCB}"/>
              </a:ext>
            </a:extLst>
          </p:cNvPr>
          <p:cNvPicPr>
            <a:picLocks noChangeAspect="1"/>
          </p:cNvPicPr>
          <p:nvPr/>
        </p:nvPicPr>
        <p:blipFill rotWithShape="1">
          <a:blip r:embed="rId2">
            <a:extLst>
              <a:ext uri="{28A0092B-C50C-407E-A947-70E740481C1C}">
                <a14:useLocalDpi xmlns:a14="http://schemas.microsoft.com/office/drawing/2010/main" val="0"/>
              </a:ext>
            </a:extLst>
          </a:blip>
          <a:srcRect l="6638" r="18740"/>
          <a:stretch/>
        </p:blipFill>
        <p:spPr>
          <a:xfrm>
            <a:off x="1088727" y="3403279"/>
            <a:ext cx="5638800" cy="848324"/>
          </a:xfrm>
          <a:prstGeom prst="rect">
            <a:avLst/>
          </a:prstGeom>
        </p:spPr>
      </p:pic>
    </p:spTree>
    <p:extLst>
      <p:ext uri="{BB962C8B-B14F-4D97-AF65-F5344CB8AC3E}">
        <p14:creationId xmlns:p14="http://schemas.microsoft.com/office/powerpoint/2010/main" val="4138051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0F7FD-AB80-456F-84B3-4C568F5020F6}"/>
              </a:ext>
            </a:extLst>
          </p:cNvPr>
          <p:cNvSpPr>
            <a:spLocks noGrp="1"/>
          </p:cNvSpPr>
          <p:nvPr>
            <p:ph type="title"/>
          </p:nvPr>
        </p:nvSpPr>
        <p:spPr>
          <a:xfrm>
            <a:off x="1192885" y="990600"/>
            <a:ext cx="5430485" cy="451210"/>
          </a:xfrm>
        </p:spPr>
        <p:txBody>
          <a:bodyPr/>
          <a:lstStyle/>
          <a:p>
            <a:r>
              <a:rPr lang="en-US" dirty="0" err="1"/>
              <a:t>MODEl</a:t>
            </a:r>
            <a:r>
              <a:rPr lang="en-US" dirty="0"/>
              <a:t> 1</a:t>
            </a:r>
          </a:p>
        </p:txBody>
      </p:sp>
      <p:sp>
        <p:nvSpPr>
          <p:cNvPr id="3" name="Content Placeholder 2">
            <a:extLst>
              <a:ext uri="{FF2B5EF4-FFF2-40B4-BE49-F238E27FC236}">
                <a16:creationId xmlns:a16="http://schemas.microsoft.com/office/drawing/2014/main" id="{FAE350B8-F11B-4F6F-971A-E65E5BF436E1}"/>
              </a:ext>
            </a:extLst>
          </p:cNvPr>
          <p:cNvSpPr>
            <a:spLocks noGrp="1"/>
          </p:cNvSpPr>
          <p:nvPr>
            <p:ph idx="1"/>
          </p:nvPr>
        </p:nvSpPr>
        <p:spPr/>
        <p:txBody>
          <a:bodyPr/>
          <a:lstStyle/>
          <a:p>
            <a:r>
              <a:rPr lang="en-US" dirty="0"/>
              <a:t>We try generalized linear regression model with MEDV as the dependent variable and all the remaining variables as independent variables.</a:t>
            </a:r>
          </a:p>
          <a:p>
            <a:r>
              <a:rPr lang="en-US" dirty="0"/>
              <a:t>Then, we train the model with the training dataset.</a:t>
            </a:r>
          </a:p>
          <a:p>
            <a:r>
              <a:rPr lang="en-US" dirty="0"/>
              <a:t>OUTPUT :-</a:t>
            </a:r>
          </a:p>
          <a:p>
            <a:pPr lvl="1"/>
            <a:r>
              <a:rPr lang="en-US" dirty="0"/>
              <a:t>RMSE = 4.1871515</a:t>
            </a:r>
          </a:p>
          <a:p>
            <a:pPr lvl="1"/>
            <a:r>
              <a:rPr lang="en-US" dirty="0"/>
              <a:t>R2     = 0.7107889</a:t>
            </a:r>
          </a:p>
        </p:txBody>
      </p:sp>
    </p:spTree>
    <p:extLst>
      <p:ext uri="{BB962C8B-B14F-4D97-AF65-F5344CB8AC3E}">
        <p14:creationId xmlns:p14="http://schemas.microsoft.com/office/powerpoint/2010/main" val="1867681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0F7FD-AB80-456F-84B3-4C568F5020F6}"/>
              </a:ext>
            </a:extLst>
          </p:cNvPr>
          <p:cNvSpPr>
            <a:spLocks noGrp="1"/>
          </p:cNvSpPr>
          <p:nvPr>
            <p:ph type="title"/>
          </p:nvPr>
        </p:nvSpPr>
        <p:spPr>
          <a:xfrm>
            <a:off x="1192885" y="990600"/>
            <a:ext cx="5430485" cy="451210"/>
          </a:xfrm>
        </p:spPr>
        <p:txBody>
          <a:bodyPr/>
          <a:lstStyle/>
          <a:p>
            <a:r>
              <a:rPr lang="en-US" dirty="0" err="1"/>
              <a:t>MODEl</a:t>
            </a:r>
            <a:r>
              <a:rPr lang="en-US" dirty="0"/>
              <a:t> 2</a:t>
            </a:r>
          </a:p>
        </p:txBody>
      </p:sp>
      <p:sp>
        <p:nvSpPr>
          <p:cNvPr id="3" name="Content Placeholder 2">
            <a:extLst>
              <a:ext uri="{FF2B5EF4-FFF2-40B4-BE49-F238E27FC236}">
                <a16:creationId xmlns:a16="http://schemas.microsoft.com/office/drawing/2014/main" id="{FAE350B8-F11B-4F6F-971A-E65E5BF436E1}"/>
              </a:ext>
            </a:extLst>
          </p:cNvPr>
          <p:cNvSpPr>
            <a:spLocks noGrp="1"/>
          </p:cNvSpPr>
          <p:nvPr>
            <p:ph idx="1"/>
          </p:nvPr>
        </p:nvSpPr>
        <p:spPr/>
        <p:txBody>
          <a:bodyPr/>
          <a:lstStyle/>
          <a:p>
            <a:r>
              <a:rPr lang="en-US" dirty="0"/>
              <a:t>We try generalized linear regression model with log(MEDV) as the dependent variable and all the remaining variables as independent variables.</a:t>
            </a:r>
          </a:p>
          <a:p>
            <a:r>
              <a:rPr lang="en-US" dirty="0"/>
              <a:t>Then, we train the model with the training dataset.</a:t>
            </a:r>
          </a:p>
          <a:p>
            <a:r>
              <a:rPr lang="en-US" dirty="0"/>
              <a:t>OUTPUT :-</a:t>
            </a:r>
          </a:p>
          <a:p>
            <a:pPr lvl="1"/>
            <a:r>
              <a:rPr lang="en-US" dirty="0"/>
              <a:t>RMSE = 3.5054710</a:t>
            </a:r>
          </a:p>
          <a:p>
            <a:pPr lvl="1"/>
            <a:r>
              <a:rPr lang="en-US" dirty="0"/>
              <a:t>R2     = 0.7628692</a:t>
            </a:r>
          </a:p>
        </p:txBody>
      </p:sp>
    </p:spTree>
    <p:extLst>
      <p:ext uri="{BB962C8B-B14F-4D97-AF65-F5344CB8AC3E}">
        <p14:creationId xmlns:p14="http://schemas.microsoft.com/office/powerpoint/2010/main" val="759798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0F7FD-AB80-456F-84B3-4C568F5020F6}"/>
              </a:ext>
            </a:extLst>
          </p:cNvPr>
          <p:cNvSpPr>
            <a:spLocks noGrp="1"/>
          </p:cNvSpPr>
          <p:nvPr>
            <p:ph type="title"/>
          </p:nvPr>
        </p:nvSpPr>
        <p:spPr>
          <a:xfrm>
            <a:off x="1192885" y="990600"/>
            <a:ext cx="5430485" cy="451210"/>
          </a:xfrm>
        </p:spPr>
        <p:txBody>
          <a:bodyPr/>
          <a:lstStyle/>
          <a:p>
            <a:r>
              <a:rPr lang="en-US" dirty="0" err="1"/>
              <a:t>MODEl</a:t>
            </a:r>
            <a:r>
              <a:rPr lang="en-US" dirty="0"/>
              <a:t> 3 : RANDOM FOREST MODEL</a:t>
            </a:r>
          </a:p>
        </p:txBody>
      </p:sp>
      <p:sp>
        <p:nvSpPr>
          <p:cNvPr id="3" name="Content Placeholder 2">
            <a:extLst>
              <a:ext uri="{FF2B5EF4-FFF2-40B4-BE49-F238E27FC236}">
                <a16:creationId xmlns:a16="http://schemas.microsoft.com/office/drawing/2014/main" id="{FAE350B8-F11B-4F6F-971A-E65E5BF436E1}"/>
              </a:ext>
            </a:extLst>
          </p:cNvPr>
          <p:cNvSpPr>
            <a:spLocks noGrp="1"/>
          </p:cNvSpPr>
          <p:nvPr>
            <p:ph idx="1"/>
          </p:nvPr>
        </p:nvSpPr>
        <p:spPr/>
        <p:txBody>
          <a:bodyPr>
            <a:normAutofit fontScale="92500"/>
          </a:bodyPr>
          <a:lstStyle/>
          <a:p>
            <a:r>
              <a:rPr lang="en-US" dirty="0"/>
              <a:t>The </a:t>
            </a:r>
            <a:r>
              <a:rPr lang="en-US" b="1" dirty="0"/>
              <a:t>Random forest</a:t>
            </a:r>
            <a:r>
              <a:rPr lang="en-US" dirty="0"/>
              <a:t> model is a type of additive model that makes predictions by combining decisions from a sequence of base models</a:t>
            </a:r>
          </a:p>
          <a:p>
            <a:r>
              <a:rPr lang="en-US" dirty="0"/>
              <a:t>It operates by constructing a multitude of </a:t>
            </a:r>
            <a:r>
              <a:rPr lang="en-US" b="1" dirty="0"/>
              <a:t>decision tree</a:t>
            </a:r>
            <a:r>
              <a:rPr lang="en-US" dirty="0"/>
              <a:t> at training time and outputting the class that is the </a:t>
            </a:r>
            <a:r>
              <a:rPr lang="en-US" b="1" dirty="0"/>
              <a:t>mode</a:t>
            </a:r>
            <a:r>
              <a:rPr lang="en-US" dirty="0"/>
              <a:t> of the classes (classification) or mean prediction (regression) of the individual trees.</a:t>
            </a:r>
          </a:p>
          <a:p>
            <a:r>
              <a:rPr lang="en-US" dirty="0"/>
              <a:t>OUTPUT :-</a:t>
            </a:r>
          </a:p>
          <a:p>
            <a:pPr lvl="1"/>
            <a:r>
              <a:rPr lang="en-US" dirty="0"/>
              <a:t>RMSE = 2.6784544</a:t>
            </a:r>
          </a:p>
          <a:p>
            <a:pPr lvl="1"/>
            <a:r>
              <a:rPr lang="en-US" dirty="0"/>
              <a:t>R2     = 0.8197628</a:t>
            </a:r>
          </a:p>
        </p:txBody>
      </p:sp>
    </p:spTree>
    <p:extLst>
      <p:ext uri="{BB962C8B-B14F-4D97-AF65-F5344CB8AC3E}">
        <p14:creationId xmlns:p14="http://schemas.microsoft.com/office/powerpoint/2010/main" val="2937960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BA0DC-AB74-4777-8DB4-FCD5C113AD35}"/>
              </a:ext>
            </a:extLst>
          </p:cNvPr>
          <p:cNvSpPr>
            <a:spLocks noGrp="1"/>
          </p:cNvSpPr>
          <p:nvPr>
            <p:ph type="title"/>
          </p:nvPr>
        </p:nvSpPr>
        <p:spPr/>
        <p:txBody>
          <a:bodyPr>
            <a:normAutofit fontScale="90000"/>
          </a:bodyPr>
          <a:lstStyle/>
          <a:p>
            <a:br>
              <a:rPr lang="en-US" dirty="0"/>
            </a:br>
            <a:r>
              <a:rPr lang="en-US" dirty="0"/>
              <a:t>Actual price  vs  predicted price</a:t>
            </a:r>
          </a:p>
        </p:txBody>
      </p:sp>
      <p:pic>
        <p:nvPicPr>
          <p:cNvPr id="10" name="Content Placeholder 9">
            <a:extLst>
              <a:ext uri="{FF2B5EF4-FFF2-40B4-BE49-F238E27FC236}">
                <a16:creationId xmlns:a16="http://schemas.microsoft.com/office/drawing/2014/main" id="{9390AFB2-104E-4684-A383-D3F7964C16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93" y="1467762"/>
            <a:ext cx="2682875" cy="2682875"/>
          </a:xfrm>
        </p:spPr>
      </p:pic>
      <p:pic>
        <p:nvPicPr>
          <p:cNvPr id="12" name="Picture 11">
            <a:extLst>
              <a:ext uri="{FF2B5EF4-FFF2-40B4-BE49-F238E27FC236}">
                <a16:creationId xmlns:a16="http://schemas.microsoft.com/office/drawing/2014/main" id="{40CE926E-F689-4D79-9936-5AE27ECDF9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7775" y="1441810"/>
            <a:ext cx="2682875" cy="2707008"/>
          </a:xfrm>
          <a:prstGeom prst="rect">
            <a:avLst/>
          </a:prstGeom>
        </p:spPr>
      </p:pic>
      <p:pic>
        <p:nvPicPr>
          <p:cNvPr id="14" name="Picture 13">
            <a:extLst>
              <a:ext uri="{FF2B5EF4-FFF2-40B4-BE49-F238E27FC236}">
                <a16:creationId xmlns:a16="http://schemas.microsoft.com/office/drawing/2014/main" id="{FF5D435B-7FDE-48EA-93C3-B474EC1FF5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9092" y="1439991"/>
            <a:ext cx="2465615" cy="2707008"/>
          </a:xfrm>
          <a:prstGeom prst="rect">
            <a:avLst/>
          </a:prstGeom>
        </p:spPr>
      </p:pic>
    </p:spTree>
    <p:extLst>
      <p:ext uri="{BB962C8B-B14F-4D97-AF65-F5344CB8AC3E}">
        <p14:creationId xmlns:p14="http://schemas.microsoft.com/office/powerpoint/2010/main" val="1847084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0F1C7-9455-413B-BA48-A65E1E5165C2}"/>
              </a:ext>
            </a:extLst>
          </p:cNvPr>
          <p:cNvSpPr>
            <a:spLocks noGrp="1"/>
          </p:cNvSpPr>
          <p:nvPr>
            <p:ph type="title"/>
          </p:nvPr>
        </p:nvSpPr>
        <p:spPr>
          <a:xfrm>
            <a:off x="1192885" y="990600"/>
            <a:ext cx="5430485" cy="451210"/>
          </a:xfrm>
        </p:spPr>
        <p:txBody>
          <a:bodyPr/>
          <a:lstStyle/>
          <a:p>
            <a:r>
              <a:rPr lang="en-IN" dirty="0"/>
              <a:t>Performance of the Model</a:t>
            </a:r>
            <a:endParaRPr lang="en-US" dirty="0"/>
          </a:p>
        </p:txBody>
      </p:sp>
      <p:sp>
        <p:nvSpPr>
          <p:cNvPr id="3" name="Content Placeholder 2">
            <a:extLst>
              <a:ext uri="{FF2B5EF4-FFF2-40B4-BE49-F238E27FC236}">
                <a16:creationId xmlns:a16="http://schemas.microsoft.com/office/drawing/2014/main" id="{3093A2DB-F910-440C-A3FF-71B2893A67E0}"/>
              </a:ext>
            </a:extLst>
          </p:cNvPr>
          <p:cNvSpPr>
            <a:spLocks noGrp="1"/>
          </p:cNvSpPr>
          <p:nvPr>
            <p:ph idx="1"/>
          </p:nvPr>
        </p:nvSpPr>
        <p:spPr/>
        <p:txBody>
          <a:bodyPr/>
          <a:lstStyle/>
          <a:p>
            <a:r>
              <a:rPr lang="en-IN" dirty="0"/>
              <a:t>The RMSE value  and Adjusted R-squared value are better in </a:t>
            </a:r>
            <a:r>
              <a:rPr lang="en-IN" b="1" dirty="0"/>
              <a:t>Model 3</a:t>
            </a:r>
            <a:r>
              <a:rPr lang="en-IN" dirty="0"/>
              <a:t> compared to other models.</a:t>
            </a:r>
            <a:endParaRPr lang="en-US" dirty="0"/>
          </a:p>
        </p:txBody>
      </p:sp>
      <p:graphicFrame>
        <p:nvGraphicFramePr>
          <p:cNvPr id="6" name="Table 5">
            <a:extLst>
              <a:ext uri="{FF2B5EF4-FFF2-40B4-BE49-F238E27FC236}">
                <a16:creationId xmlns:a16="http://schemas.microsoft.com/office/drawing/2014/main" id="{2BEA81FC-0EAB-4B5D-A3EA-4C32D28D4FF1}"/>
              </a:ext>
            </a:extLst>
          </p:cNvPr>
          <p:cNvGraphicFramePr>
            <a:graphicFrameLocks noGrp="1"/>
          </p:cNvGraphicFramePr>
          <p:nvPr>
            <p:extLst>
              <p:ext uri="{D42A27DB-BD31-4B8C-83A1-F6EECF244321}">
                <p14:modId xmlns:p14="http://schemas.microsoft.com/office/powerpoint/2010/main" val="1536577061"/>
              </p:ext>
            </p:extLst>
          </p:nvPr>
        </p:nvGraphicFramePr>
        <p:xfrm>
          <a:off x="1325949" y="2590800"/>
          <a:ext cx="5037666" cy="1483360"/>
        </p:xfrm>
        <a:graphic>
          <a:graphicData uri="http://schemas.openxmlformats.org/drawingml/2006/table">
            <a:tbl>
              <a:tblPr firstRow="1" bandRow="1">
                <a:tableStyleId>{5C22544A-7EE6-4342-B048-85BDC9FD1C3A}</a:tableStyleId>
              </a:tblPr>
              <a:tblGrid>
                <a:gridCol w="1679222">
                  <a:extLst>
                    <a:ext uri="{9D8B030D-6E8A-4147-A177-3AD203B41FA5}">
                      <a16:colId xmlns:a16="http://schemas.microsoft.com/office/drawing/2014/main" val="3339861878"/>
                    </a:ext>
                  </a:extLst>
                </a:gridCol>
                <a:gridCol w="1679222">
                  <a:extLst>
                    <a:ext uri="{9D8B030D-6E8A-4147-A177-3AD203B41FA5}">
                      <a16:colId xmlns:a16="http://schemas.microsoft.com/office/drawing/2014/main" val="49986145"/>
                    </a:ext>
                  </a:extLst>
                </a:gridCol>
                <a:gridCol w="1679222">
                  <a:extLst>
                    <a:ext uri="{9D8B030D-6E8A-4147-A177-3AD203B41FA5}">
                      <a16:colId xmlns:a16="http://schemas.microsoft.com/office/drawing/2014/main" val="724115915"/>
                    </a:ext>
                  </a:extLst>
                </a:gridCol>
              </a:tblGrid>
              <a:tr h="370840">
                <a:tc>
                  <a:txBody>
                    <a:bodyPr/>
                    <a:lstStyle/>
                    <a:p>
                      <a:endParaRPr lang="en-US" sz="1800" dirty="0"/>
                    </a:p>
                  </a:txBody>
                  <a:tcPr/>
                </a:tc>
                <a:tc>
                  <a:txBody>
                    <a:bodyPr/>
                    <a:lstStyle/>
                    <a:p>
                      <a:r>
                        <a:rPr lang="en-US" sz="1800" dirty="0"/>
                        <a:t>   RMSE</a:t>
                      </a:r>
                    </a:p>
                  </a:txBody>
                  <a:tcPr/>
                </a:tc>
                <a:tc>
                  <a:txBody>
                    <a:bodyPr/>
                    <a:lstStyle/>
                    <a:p>
                      <a:r>
                        <a:rPr lang="en-US" sz="1800" dirty="0"/>
                        <a:t>      R2</a:t>
                      </a:r>
                    </a:p>
                  </a:txBody>
                  <a:tcPr/>
                </a:tc>
                <a:extLst>
                  <a:ext uri="{0D108BD9-81ED-4DB2-BD59-A6C34878D82A}">
                    <a16:rowId xmlns:a16="http://schemas.microsoft.com/office/drawing/2014/main" val="3902838861"/>
                  </a:ext>
                </a:extLst>
              </a:tr>
              <a:tr h="370840">
                <a:tc>
                  <a:txBody>
                    <a:bodyPr/>
                    <a:lstStyle/>
                    <a:p>
                      <a:r>
                        <a:rPr lang="en-US" sz="1800" dirty="0"/>
                        <a:t>MODEL 1</a:t>
                      </a:r>
                    </a:p>
                  </a:txBody>
                  <a:tcPr/>
                </a:tc>
                <a:tc>
                  <a:txBody>
                    <a:bodyPr/>
                    <a:lstStyle/>
                    <a:p>
                      <a:r>
                        <a:rPr lang="en-US" sz="1800" dirty="0"/>
                        <a:t>4.1871515</a:t>
                      </a:r>
                    </a:p>
                  </a:txBody>
                  <a:tcPr/>
                </a:tc>
                <a:tc>
                  <a:txBody>
                    <a:bodyPr/>
                    <a:lstStyle/>
                    <a:p>
                      <a:r>
                        <a:rPr lang="en-US" sz="1800" dirty="0"/>
                        <a:t>0.7107889</a:t>
                      </a:r>
                    </a:p>
                  </a:txBody>
                  <a:tcPr/>
                </a:tc>
                <a:extLst>
                  <a:ext uri="{0D108BD9-81ED-4DB2-BD59-A6C34878D82A}">
                    <a16:rowId xmlns:a16="http://schemas.microsoft.com/office/drawing/2014/main" val="128564703"/>
                  </a:ext>
                </a:extLst>
              </a:tr>
              <a:tr h="370840">
                <a:tc>
                  <a:txBody>
                    <a:bodyPr/>
                    <a:lstStyle/>
                    <a:p>
                      <a:r>
                        <a:rPr lang="en-US" sz="1800" dirty="0"/>
                        <a:t>MODEL 2</a:t>
                      </a:r>
                    </a:p>
                  </a:txBody>
                  <a:tcPr/>
                </a:tc>
                <a:tc>
                  <a:txBody>
                    <a:bodyPr/>
                    <a:lstStyle/>
                    <a:p>
                      <a:r>
                        <a:rPr lang="en-US" sz="1800" dirty="0"/>
                        <a:t>3.5054710</a:t>
                      </a:r>
                    </a:p>
                  </a:txBody>
                  <a:tcPr/>
                </a:tc>
                <a:tc>
                  <a:txBody>
                    <a:bodyPr/>
                    <a:lstStyle/>
                    <a:p>
                      <a:r>
                        <a:rPr lang="en-US" sz="1800" dirty="0"/>
                        <a:t>0.7628692</a:t>
                      </a:r>
                    </a:p>
                  </a:txBody>
                  <a:tcPr/>
                </a:tc>
                <a:extLst>
                  <a:ext uri="{0D108BD9-81ED-4DB2-BD59-A6C34878D82A}">
                    <a16:rowId xmlns:a16="http://schemas.microsoft.com/office/drawing/2014/main" val="801524793"/>
                  </a:ext>
                </a:extLst>
              </a:tr>
              <a:tr h="370840">
                <a:tc>
                  <a:txBody>
                    <a:bodyPr/>
                    <a:lstStyle/>
                    <a:p>
                      <a:r>
                        <a:rPr lang="en-US" sz="1800" dirty="0"/>
                        <a:t>MODEL 3</a:t>
                      </a:r>
                    </a:p>
                  </a:txBody>
                  <a:tcPr/>
                </a:tc>
                <a:tc>
                  <a:txBody>
                    <a:bodyPr/>
                    <a:lstStyle/>
                    <a:p>
                      <a:r>
                        <a:rPr lang="en-US" sz="1800" dirty="0"/>
                        <a:t>2.6784544</a:t>
                      </a:r>
                    </a:p>
                  </a:txBody>
                  <a:tcPr/>
                </a:tc>
                <a:tc>
                  <a:txBody>
                    <a:bodyPr/>
                    <a:lstStyle/>
                    <a:p>
                      <a:r>
                        <a:rPr lang="en-US" sz="1800" dirty="0"/>
                        <a:t>0.8197628</a:t>
                      </a:r>
                    </a:p>
                  </a:txBody>
                  <a:tcPr/>
                </a:tc>
                <a:extLst>
                  <a:ext uri="{0D108BD9-81ED-4DB2-BD59-A6C34878D82A}">
                    <a16:rowId xmlns:a16="http://schemas.microsoft.com/office/drawing/2014/main" val="2507736297"/>
                  </a:ext>
                </a:extLst>
              </a:tr>
            </a:tbl>
          </a:graphicData>
        </a:graphic>
      </p:graphicFrame>
    </p:spTree>
    <p:extLst>
      <p:ext uri="{BB962C8B-B14F-4D97-AF65-F5344CB8AC3E}">
        <p14:creationId xmlns:p14="http://schemas.microsoft.com/office/powerpoint/2010/main" val="942117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F9547-B8FB-4B85-8DE3-97ABC8145C38}"/>
              </a:ext>
            </a:extLst>
          </p:cNvPr>
          <p:cNvSpPr>
            <a:spLocks noGrp="1"/>
          </p:cNvSpPr>
          <p:nvPr>
            <p:ph type="title"/>
          </p:nvPr>
        </p:nvSpPr>
        <p:spPr>
          <a:xfrm>
            <a:off x="1192885" y="990600"/>
            <a:ext cx="5430485" cy="451210"/>
          </a:xfrm>
        </p:spPr>
        <p:txBody>
          <a:bodyPr/>
          <a:lstStyle/>
          <a:p>
            <a:r>
              <a:rPr lang="en-US" dirty="0"/>
              <a:t>conclusion</a:t>
            </a:r>
          </a:p>
        </p:txBody>
      </p:sp>
      <p:sp>
        <p:nvSpPr>
          <p:cNvPr id="3" name="Content Placeholder 2">
            <a:extLst>
              <a:ext uri="{FF2B5EF4-FFF2-40B4-BE49-F238E27FC236}">
                <a16:creationId xmlns:a16="http://schemas.microsoft.com/office/drawing/2014/main" id="{BC82390B-81F2-45A6-A628-53FB54C2E801}"/>
              </a:ext>
            </a:extLst>
          </p:cNvPr>
          <p:cNvSpPr>
            <a:spLocks noGrp="1"/>
          </p:cNvSpPr>
          <p:nvPr>
            <p:ph idx="1"/>
          </p:nvPr>
        </p:nvSpPr>
        <p:spPr>
          <a:xfrm>
            <a:off x="1192885" y="1567793"/>
            <a:ext cx="5430485" cy="2683810"/>
          </a:xfrm>
        </p:spPr>
        <p:txBody>
          <a:bodyPr/>
          <a:lstStyle/>
          <a:p>
            <a:r>
              <a:rPr lang="en-US" dirty="0"/>
              <a:t>We experimented with various linear regression models and random forest models to predict the housing prices in Boston.</a:t>
            </a:r>
          </a:p>
          <a:p>
            <a:r>
              <a:rPr lang="en-US" dirty="0"/>
              <a:t> Random forest model with simple linear relationship between the outcome and all input features yielded the best model to predict the outcome with least RMSE.</a:t>
            </a:r>
          </a:p>
        </p:txBody>
      </p:sp>
    </p:spTree>
    <p:extLst>
      <p:ext uri="{BB962C8B-B14F-4D97-AF65-F5344CB8AC3E}">
        <p14:creationId xmlns:p14="http://schemas.microsoft.com/office/powerpoint/2010/main" val="3372465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6F1B-4683-4220-B060-EAA7F67D459E}"/>
              </a:ext>
            </a:extLst>
          </p:cNvPr>
          <p:cNvSpPr>
            <a:spLocks noGrp="1"/>
          </p:cNvSpPr>
          <p:nvPr>
            <p:ph type="title"/>
          </p:nvPr>
        </p:nvSpPr>
        <p:spPr>
          <a:xfrm>
            <a:off x="61059" y="116582"/>
            <a:ext cx="7440731" cy="553998"/>
          </a:xfrm>
        </p:spPr>
        <p:txBody>
          <a:bodyPr>
            <a:normAutofit fontScale="90000"/>
          </a:bodyPr>
          <a:lstStyle/>
          <a:p>
            <a:pPr lvl="1"/>
            <a:br>
              <a:rPr lang="en-IN" b="1" spc="-5" dirty="0">
                <a:latin typeface="Calibri" panose="020F0502020204030204" pitchFamily="34" charset="0"/>
                <a:cs typeface="Calibri" panose="020F0502020204030204" pitchFamily="34" charset="0"/>
              </a:rPr>
            </a:br>
            <a:endParaRPr lang="en-IN" dirty="0"/>
          </a:p>
        </p:txBody>
      </p:sp>
      <p:sp>
        <p:nvSpPr>
          <p:cNvPr id="3" name="TextBox 2"/>
          <p:cNvSpPr txBox="1"/>
          <p:nvPr/>
        </p:nvSpPr>
        <p:spPr>
          <a:xfrm>
            <a:off x="1797050" y="2124670"/>
            <a:ext cx="4038600" cy="923330"/>
          </a:xfrm>
          <a:prstGeom prst="rect">
            <a:avLst/>
          </a:prstGeom>
          <a:noFill/>
        </p:spPr>
        <p:txBody>
          <a:bodyPr wrap="square" rtlCol="0">
            <a:spAutoFit/>
          </a:bodyPr>
          <a:lstStyle/>
          <a:p>
            <a:pPr algn="ctr"/>
            <a:r>
              <a:rPr lang="en-IN" sz="5400" dirty="0"/>
              <a:t>Thank You!</a:t>
            </a:r>
            <a:endParaRPr lang="en-IN" dirty="0"/>
          </a:p>
        </p:txBody>
      </p:sp>
    </p:spTree>
    <p:extLst>
      <p:ext uri="{BB962C8B-B14F-4D97-AF65-F5344CB8AC3E}">
        <p14:creationId xmlns:p14="http://schemas.microsoft.com/office/powerpoint/2010/main" val="658164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FF0D77-400E-4B19-BD0A-4A497CE7DD1E}"/>
              </a:ext>
            </a:extLst>
          </p:cNvPr>
          <p:cNvSpPr txBox="1"/>
          <p:nvPr/>
        </p:nvSpPr>
        <p:spPr>
          <a:xfrm>
            <a:off x="196850" y="-76200"/>
            <a:ext cx="3276600" cy="1138773"/>
          </a:xfrm>
          <a:prstGeom prst="rect">
            <a:avLst/>
          </a:prstGeom>
          <a:noFill/>
        </p:spPr>
        <p:txBody>
          <a:bodyPr wrap="square" rtlCol="0">
            <a:spAutoFit/>
          </a:bodyPr>
          <a:lstStyle/>
          <a:p>
            <a:endParaRPr lang="en-IN" sz="3400" b="1" spc="-5" dirty="0">
              <a:latin typeface="Calibri"/>
              <a:cs typeface="Calibri"/>
            </a:endParaRPr>
          </a:p>
          <a:p>
            <a:r>
              <a:rPr lang="en-IN" sz="3400" b="1" spc="-5" dirty="0">
                <a:latin typeface="Calibri"/>
                <a:cs typeface="Calibri"/>
              </a:rPr>
              <a:t>Contents</a:t>
            </a:r>
          </a:p>
        </p:txBody>
      </p:sp>
      <p:sp>
        <p:nvSpPr>
          <p:cNvPr id="4" name="TextBox 3">
            <a:extLst>
              <a:ext uri="{FF2B5EF4-FFF2-40B4-BE49-F238E27FC236}">
                <a16:creationId xmlns:a16="http://schemas.microsoft.com/office/drawing/2014/main" id="{C98822D9-8A28-48A2-8A09-09B541141839}"/>
              </a:ext>
            </a:extLst>
          </p:cNvPr>
          <p:cNvSpPr txBox="1"/>
          <p:nvPr/>
        </p:nvSpPr>
        <p:spPr>
          <a:xfrm>
            <a:off x="196850" y="762000"/>
            <a:ext cx="6400800" cy="2308324"/>
          </a:xfrm>
          <a:prstGeom prst="rect">
            <a:avLst/>
          </a:prstGeom>
          <a:noFill/>
        </p:spPr>
        <p:txBody>
          <a:bodyPr wrap="square" rtlCol="0">
            <a:spAutoFit/>
          </a:bodyPr>
          <a:lstStyle/>
          <a:p>
            <a:pPr marL="171450" lvl="1"/>
            <a:endParaRPr lang="en-IN"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r>
              <a:rPr lang="en-IN" b="1" spc="-5" dirty="0">
                <a:latin typeface="Calibri" panose="020F0502020204030204" pitchFamily="34" charset="0"/>
                <a:cs typeface="Calibri" panose="020F0502020204030204" pitchFamily="34" charset="0"/>
              </a:rPr>
              <a:t>Overview  of the project</a:t>
            </a:r>
          </a:p>
          <a:p>
            <a:pPr lvl="1" indent="-285750">
              <a:buFont typeface="Arial" panose="020B0604020202020204" pitchFamily="34" charset="0"/>
              <a:buChar char="•"/>
            </a:pPr>
            <a:r>
              <a:rPr lang="en-IN" b="1" spc="-5" dirty="0">
                <a:latin typeface="Calibri" panose="020F0502020204030204" pitchFamily="34" charset="0"/>
                <a:cs typeface="Calibri" panose="020F0502020204030204" pitchFamily="34" charset="0"/>
              </a:rPr>
              <a:t>Data Description</a:t>
            </a:r>
          </a:p>
          <a:p>
            <a:pPr lvl="1" indent="-285750">
              <a:buFont typeface="Arial" panose="020B0604020202020204" pitchFamily="34" charset="0"/>
              <a:buChar char="•"/>
            </a:pPr>
            <a:r>
              <a:rPr lang="en-IN" b="1" spc="-5" dirty="0">
                <a:latin typeface="Calibri" panose="020F0502020204030204" pitchFamily="34" charset="0"/>
                <a:cs typeface="Calibri" panose="020F0502020204030204" pitchFamily="34" charset="0"/>
              </a:rPr>
              <a:t>Data Exploration</a:t>
            </a:r>
          </a:p>
          <a:p>
            <a:pPr lvl="1" indent="-285750">
              <a:buFont typeface="Arial" panose="020B0604020202020204" pitchFamily="34" charset="0"/>
              <a:buChar char="•"/>
            </a:pPr>
            <a:r>
              <a:rPr lang="en-IN" b="1" spc="-5" dirty="0">
                <a:latin typeface="Calibri" panose="020F0502020204030204" pitchFamily="34" charset="0"/>
                <a:cs typeface="Calibri" panose="020F0502020204030204" pitchFamily="34" charset="0"/>
              </a:rPr>
              <a:t>Data Partition</a:t>
            </a:r>
          </a:p>
          <a:p>
            <a:pPr lvl="1" indent="-285750">
              <a:buFont typeface="Arial" panose="020B0604020202020204" pitchFamily="34" charset="0"/>
              <a:buChar char="•"/>
            </a:pPr>
            <a:r>
              <a:rPr lang="en-IN" b="1" spc="-5" dirty="0">
                <a:latin typeface="Calibri" panose="020F0502020204030204" pitchFamily="34" charset="0"/>
                <a:cs typeface="Calibri" panose="020F0502020204030204" pitchFamily="34" charset="0"/>
              </a:rPr>
              <a:t>Model Building : Multiple Linear Regression models</a:t>
            </a:r>
          </a:p>
          <a:p>
            <a:pPr lvl="1" indent="-285750">
              <a:buFont typeface="Arial" panose="020B0604020202020204" pitchFamily="34" charset="0"/>
              <a:buChar char="•"/>
            </a:pPr>
            <a:r>
              <a:rPr lang="en-IN" b="1" spc="-5" dirty="0">
                <a:latin typeface="Calibri" panose="020F0502020204030204" pitchFamily="34" charset="0"/>
                <a:cs typeface="Calibri" panose="020F0502020204030204" pitchFamily="34" charset="0"/>
              </a:rPr>
              <a:t>Performance of the Model</a:t>
            </a:r>
            <a:endParaRPr lang="en-IN" b="1" spc="-5" dirty="0">
              <a:solidFill>
                <a:srgbClr val="FF0000"/>
              </a:solidFill>
              <a:latin typeface="Calibri" panose="020F0502020204030204" pitchFamily="34" charset="0"/>
              <a:cs typeface="Calibri" panose="020F0502020204030204" pitchFamily="34" charset="0"/>
            </a:endParaRPr>
          </a:p>
          <a:p>
            <a:pPr lvl="1" indent="-285750">
              <a:buFont typeface="Arial" panose="020B0604020202020204" pitchFamily="34" charset="0"/>
              <a:buChar char="•"/>
            </a:pPr>
            <a:r>
              <a:rPr lang="en-IN" b="1" spc="-5" dirty="0">
                <a:latin typeface="Calibri" panose="020F0502020204030204" pitchFamily="34" charset="0"/>
                <a:cs typeface="Calibri" panose="020F0502020204030204" pitchFamily="34" charset="0"/>
              </a:rPr>
              <a:t>Conclusion</a:t>
            </a:r>
          </a:p>
        </p:txBody>
      </p:sp>
    </p:spTree>
    <p:extLst>
      <p:ext uri="{BB962C8B-B14F-4D97-AF65-F5344CB8AC3E}">
        <p14:creationId xmlns:p14="http://schemas.microsoft.com/office/powerpoint/2010/main" val="3649948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5C9D32-D45B-44E4-B3CD-348CAC7B9E78}"/>
              </a:ext>
            </a:extLst>
          </p:cNvPr>
          <p:cNvSpPr txBox="1"/>
          <p:nvPr/>
        </p:nvSpPr>
        <p:spPr>
          <a:xfrm>
            <a:off x="120650" y="0"/>
            <a:ext cx="4038600" cy="523220"/>
          </a:xfrm>
          <a:prstGeom prst="rect">
            <a:avLst/>
          </a:prstGeom>
          <a:noFill/>
        </p:spPr>
        <p:txBody>
          <a:bodyPr wrap="square" rtlCol="0">
            <a:spAutoFit/>
          </a:bodyPr>
          <a:lstStyle/>
          <a:p>
            <a:r>
              <a:rPr lang="en-IN" sz="2800" b="1" spc="-5" dirty="0">
                <a:latin typeface="Calibri"/>
                <a:cs typeface="Calibri"/>
              </a:rPr>
              <a:t>Overview of the project</a:t>
            </a:r>
          </a:p>
        </p:txBody>
      </p:sp>
      <p:sp>
        <p:nvSpPr>
          <p:cNvPr id="3" name="TextBox 2">
            <a:extLst>
              <a:ext uri="{FF2B5EF4-FFF2-40B4-BE49-F238E27FC236}">
                <a16:creationId xmlns:a16="http://schemas.microsoft.com/office/drawing/2014/main" id="{FBD41C66-41B0-44CE-9FA2-3D758111120E}"/>
              </a:ext>
            </a:extLst>
          </p:cNvPr>
          <p:cNvSpPr txBox="1"/>
          <p:nvPr/>
        </p:nvSpPr>
        <p:spPr>
          <a:xfrm>
            <a:off x="0" y="754082"/>
            <a:ext cx="6781800" cy="3416320"/>
          </a:xfrm>
          <a:prstGeom prst="rect">
            <a:avLst/>
          </a:prstGeom>
          <a:noFill/>
        </p:spPr>
        <p:txBody>
          <a:bodyPr wrap="square" rtlCol="0">
            <a:spAutoFit/>
          </a:bodyPr>
          <a:lstStyle/>
          <a:p>
            <a:pPr lvl="1" indent="-285750">
              <a:buFont typeface="Arial" panose="020B0604020202020204" pitchFamily="34" charset="0"/>
              <a:buChar char="•"/>
            </a:pPr>
            <a:r>
              <a:rPr lang="en-IN" b="1" spc="-5" dirty="0">
                <a:latin typeface="Calibri" panose="020F0502020204030204" pitchFamily="34" charset="0"/>
                <a:cs typeface="Calibri" panose="020F0502020204030204" pitchFamily="34" charset="0"/>
              </a:rPr>
              <a:t>The objective of our project is to understand the drivers behind the value of houses in Boston. </a:t>
            </a:r>
          </a:p>
          <a:p>
            <a:pPr lvl="1" indent="-285750">
              <a:buFont typeface="Arial" panose="020B0604020202020204" pitchFamily="34" charset="0"/>
              <a:buChar char="•"/>
            </a:pPr>
            <a:endParaRPr lang="en-IN"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r>
              <a:rPr lang="en-IN" b="1" spc="-5" dirty="0">
                <a:latin typeface="Calibri" panose="020F0502020204030204" pitchFamily="34" charset="0"/>
                <a:cs typeface="Calibri" panose="020F0502020204030204" pitchFamily="34" charset="0"/>
              </a:rPr>
              <a:t>The housing dataset contains 506 observations of 14 variables.</a:t>
            </a:r>
          </a:p>
          <a:p>
            <a:pPr marL="171450" lvl="1"/>
            <a:endParaRPr lang="en-IN"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r>
              <a:rPr lang="en-IN" b="1" spc="-5" dirty="0">
                <a:latin typeface="Calibri" panose="020F0502020204030204" pitchFamily="34" charset="0"/>
                <a:cs typeface="Calibri" panose="020F0502020204030204" pitchFamily="34" charset="0"/>
              </a:rPr>
              <a:t>As the dependent variable MEDV (Median prices) is continuous, we had  implemented the Multiple Linear regression approach.</a:t>
            </a:r>
          </a:p>
          <a:p>
            <a:pPr lvl="1" indent="-285750">
              <a:buFont typeface="Arial" panose="020B0604020202020204" pitchFamily="34" charset="0"/>
              <a:buChar char="•"/>
            </a:pPr>
            <a:endParaRPr lang="en-IN"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r>
              <a:rPr lang="en-IN" b="1" spc="-5" dirty="0">
                <a:latin typeface="Calibri" panose="020F0502020204030204" pitchFamily="34" charset="0"/>
                <a:cs typeface="Calibri" panose="020F0502020204030204" pitchFamily="34" charset="0"/>
              </a:rPr>
              <a:t>The project document is organized to demonstrate the entire process right from: Exploring the data,  model building, prediction, model performance and understanding the importance of various features in influencing the housing prices. </a:t>
            </a:r>
          </a:p>
        </p:txBody>
      </p:sp>
    </p:spTree>
    <p:extLst>
      <p:ext uri="{BB962C8B-B14F-4D97-AF65-F5344CB8AC3E}">
        <p14:creationId xmlns:p14="http://schemas.microsoft.com/office/powerpoint/2010/main" val="2114030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5C9D32-D45B-44E4-B3CD-348CAC7B9E78}"/>
              </a:ext>
            </a:extLst>
          </p:cNvPr>
          <p:cNvSpPr txBox="1"/>
          <p:nvPr/>
        </p:nvSpPr>
        <p:spPr>
          <a:xfrm>
            <a:off x="120650" y="0"/>
            <a:ext cx="4038600" cy="523220"/>
          </a:xfrm>
          <a:prstGeom prst="rect">
            <a:avLst/>
          </a:prstGeom>
          <a:noFill/>
        </p:spPr>
        <p:txBody>
          <a:bodyPr wrap="square" rtlCol="0">
            <a:spAutoFit/>
          </a:bodyPr>
          <a:lstStyle/>
          <a:p>
            <a:r>
              <a:rPr lang="en-IN" sz="2800" b="1" spc="-5" dirty="0">
                <a:cs typeface="Calibri"/>
              </a:rPr>
              <a:t>Data Description</a:t>
            </a:r>
          </a:p>
        </p:txBody>
      </p:sp>
      <p:graphicFrame>
        <p:nvGraphicFramePr>
          <p:cNvPr id="4" name="Table 3">
            <a:extLst>
              <a:ext uri="{FF2B5EF4-FFF2-40B4-BE49-F238E27FC236}">
                <a16:creationId xmlns:a16="http://schemas.microsoft.com/office/drawing/2014/main" id="{715BE31B-D88B-4F48-B871-9F8445E9F2F7}"/>
              </a:ext>
            </a:extLst>
          </p:cNvPr>
          <p:cNvGraphicFramePr>
            <a:graphicFrameLocks noGrp="1"/>
          </p:cNvGraphicFramePr>
          <p:nvPr>
            <p:extLst>
              <p:ext uri="{D42A27DB-BD31-4B8C-83A1-F6EECF244321}">
                <p14:modId xmlns:p14="http://schemas.microsoft.com/office/powerpoint/2010/main" val="3902683045"/>
              </p:ext>
            </p:extLst>
          </p:nvPr>
        </p:nvGraphicFramePr>
        <p:xfrm>
          <a:off x="0" y="762005"/>
          <a:ext cx="7550608" cy="4582555"/>
        </p:xfrm>
        <a:graphic>
          <a:graphicData uri="http://schemas.openxmlformats.org/drawingml/2006/table">
            <a:tbl>
              <a:tblPr firstRow="1" bandRow="1">
                <a:tableStyleId>{5940675A-B579-460E-94D1-54222C63F5DA}</a:tableStyleId>
              </a:tblPr>
              <a:tblGrid>
                <a:gridCol w="1263650">
                  <a:extLst>
                    <a:ext uri="{9D8B030D-6E8A-4147-A177-3AD203B41FA5}">
                      <a16:colId xmlns:a16="http://schemas.microsoft.com/office/drawing/2014/main" val="1166418382"/>
                    </a:ext>
                  </a:extLst>
                </a:gridCol>
                <a:gridCol w="6286958">
                  <a:extLst>
                    <a:ext uri="{9D8B030D-6E8A-4147-A177-3AD203B41FA5}">
                      <a16:colId xmlns:a16="http://schemas.microsoft.com/office/drawing/2014/main" val="1350718987"/>
                    </a:ext>
                  </a:extLst>
                </a:gridCol>
              </a:tblGrid>
              <a:tr h="282275">
                <a:tc>
                  <a:txBody>
                    <a:bodyPr/>
                    <a:lstStyle/>
                    <a:p>
                      <a:r>
                        <a:rPr lang="en-IN" sz="1400" dirty="0">
                          <a:solidFill>
                            <a:schemeClr val="bg1"/>
                          </a:solidFill>
                        </a:rPr>
                        <a:t>Variable</a:t>
                      </a:r>
                    </a:p>
                  </a:txBody>
                  <a:tcPr>
                    <a:solidFill>
                      <a:schemeClr val="tx1"/>
                    </a:solidFill>
                  </a:tcPr>
                </a:tc>
                <a:tc>
                  <a:txBody>
                    <a:bodyPr/>
                    <a:lstStyle/>
                    <a:p>
                      <a:r>
                        <a:rPr lang="en-IN" sz="1400" dirty="0">
                          <a:solidFill>
                            <a:schemeClr val="bg1"/>
                          </a:solidFill>
                        </a:rPr>
                        <a:t>Description </a:t>
                      </a:r>
                    </a:p>
                  </a:txBody>
                  <a:tcPr>
                    <a:solidFill>
                      <a:schemeClr val="tx1"/>
                    </a:solidFill>
                  </a:tcPr>
                </a:tc>
                <a:extLst>
                  <a:ext uri="{0D108BD9-81ED-4DB2-BD59-A6C34878D82A}">
                    <a16:rowId xmlns:a16="http://schemas.microsoft.com/office/drawing/2014/main" val="3404964086"/>
                  </a:ext>
                </a:extLst>
              </a:tr>
              <a:tr h="282275">
                <a:tc>
                  <a:txBody>
                    <a:bodyPr/>
                    <a:lstStyle/>
                    <a:p>
                      <a:r>
                        <a:rPr lang="en-IN" sz="1400" b="1" dirty="0"/>
                        <a:t>CRIM </a:t>
                      </a:r>
                    </a:p>
                  </a:txBody>
                  <a:tcPr>
                    <a:solidFill>
                      <a:schemeClr val="accent1">
                        <a:lumMod val="20000"/>
                        <a:lumOff val="80000"/>
                      </a:schemeClr>
                    </a:solidFill>
                  </a:tcPr>
                </a:tc>
                <a:tc>
                  <a:txBody>
                    <a:bodyPr/>
                    <a:lstStyle/>
                    <a:p>
                      <a:pPr marL="0"/>
                      <a:r>
                        <a:rPr lang="en-IN" sz="1400" b="1" dirty="0">
                          <a:solidFill>
                            <a:schemeClr val="tx1"/>
                          </a:solidFill>
                          <a:latin typeface="Calibri" panose="020F0502020204030204" pitchFamily="34" charset="0"/>
                          <a:ea typeface="+mn-ea"/>
                          <a:cs typeface="Calibri" panose="020F0502020204030204" pitchFamily="34" charset="0"/>
                        </a:rPr>
                        <a:t>per capita crime rate by town </a:t>
                      </a:r>
                    </a:p>
                  </a:txBody>
                  <a:tcPr>
                    <a:solidFill>
                      <a:schemeClr val="accent1">
                        <a:lumMod val="20000"/>
                        <a:lumOff val="80000"/>
                      </a:schemeClr>
                    </a:solidFill>
                  </a:tcPr>
                </a:tc>
                <a:extLst>
                  <a:ext uri="{0D108BD9-81ED-4DB2-BD59-A6C34878D82A}">
                    <a16:rowId xmlns:a16="http://schemas.microsoft.com/office/drawing/2014/main" val="3694068168"/>
                  </a:ext>
                </a:extLst>
              </a:tr>
              <a:tr h="282275">
                <a:tc>
                  <a:txBody>
                    <a:bodyPr/>
                    <a:lstStyle/>
                    <a:p>
                      <a:pPr marL="0"/>
                      <a:r>
                        <a:rPr lang="en-IN" sz="1400" b="1" dirty="0">
                          <a:solidFill>
                            <a:schemeClr val="tx1"/>
                          </a:solidFill>
                          <a:latin typeface="+mn-lt"/>
                          <a:ea typeface="+mn-ea"/>
                          <a:cs typeface="+mn-cs"/>
                        </a:rPr>
                        <a:t>ZN</a:t>
                      </a:r>
                    </a:p>
                  </a:txBody>
                  <a:tcPr>
                    <a:solidFill>
                      <a:schemeClr val="accent1">
                        <a:lumMod val="20000"/>
                        <a:lumOff val="80000"/>
                      </a:schemeClr>
                    </a:solidFill>
                  </a:tcPr>
                </a:tc>
                <a:tc>
                  <a:txBody>
                    <a:bodyPr/>
                    <a:lstStyle/>
                    <a:p>
                      <a:pPr marL="0"/>
                      <a:r>
                        <a:rPr lang="en-IN" sz="1400" b="1" dirty="0">
                          <a:solidFill>
                            <a:schemeClr val="tx1"/>
                          </a:solidFill>
                          <a:latin typeface="Calibri" panose="020F0502020204030204" pitchFamily="34" charset="0"/>
                          <a:ea typeface="+mn-ea"/>
                          <a:cs typeface="Calibri" panose="020F0502020204030204" pitchFamily="34" charset="0"/>
                        </a:rPr>
                        <a:t>proportion of residential land zoned for lots over 25,000 </a:t>
                      </a:r>
                      <a:r>
                        <a:rPr lang="en-IN" sz="1400" b="1" dirty="0" err="1">
                          <a:solidFill>
                            <a:schemeClr val="tx1"/>
                          </a:solidFill>
                          <a:latin typeface="Calibri" panose="020F0502020204030204" pitchFamily="34" charset="0"/>
                          <a:ea typeface="+mn-ea"/>
                          <a:cs typeface="Calibri" panose="020F0502020204030204" pitchFamily="34" charset="0"/>
                        </a:rPr>
                        <a:t>sq.ft</a:t>
                      </a:r>
                      <a:r>
                        <a:rPr lang="en-IN" sz="1400" b="1" dirty="0">
                          <a:solidFill>
                            <a:schemeClr val="tx1"/>
                          </a:solidFill>
                          <a:latin typeface="Calibri" panose="020F0502020204030204" pitchFamily="34" charset="0"/>
                          <a:ea typeface="+mn-ea"/>
                          <a:cs typeface="Calibri" panose="020F0502020204030204" pitchFamily="34" charset="0"/>
                        </a:rPr>
                        <a:t>. </a:t>
                      </a:r>
                    </a:p>
                  </a:txBody>
                  <a:tcPr>
                    <a:solidFill>
                      <a:schemeClr val="accent1">
                        <a:lumMod val="20000"/>
                        <a:lumOff val="80000"/>
                      </a:schemeClr>
                    </a:solidFill>
                  </a:tcPr>
                </a:tc>
                <a:extLst>
                  <a:ext uri="{0D108BD9-81ED-4DB2-BD59-A6C34878D82A}">
                    <a16:rowId xmlns:a16="http://schemas.microsoft.com/office/drawing/2014/main" val="3484970411"/>
                  </a:ext>
                </a:extLst>
              </a:tr>
              <a:tr h="282275">
                <a:tc>
                  <a:txBody>
                    <a:bodyPr/>
                    <a:lstStyle/>
                    <a:p>
                      <a:pPr marL="0"/>
                      <a:r>
                        <a:rPr lang="en-IN" sz="1400" b="1" dirty="0">
                          <a:solidFill>
                            <a:schemeClr val="tx1"/>
                          </a:solidFill>
                          <a:latin typeface="+mn-lt"/>
                          <a:ea typeface="+mn-ea"/>
                          <a:cs typeface="+mn-cs"/>
                        </a:rPr>
                        <a:t>INDUS</a:t>
                      </a:r>
                    </a:p>
                  </a:txBody>
                  <a:tcPr>
                    <a:solidFill>
                      <a:schemeClr val="accent1">
                        <a:lumMod val="20000"/>
                        <a:lumOff val="80000"/>
                      </a:schemeClr>
                    </a:solidFill>
                  </a:tcPr>
                </a:tc>
                <a:tc>
                  <a:txBody>
                    <a:bodyPr/>
                    <a:lstStyle/>
                    <a:p>
                      <a:pPr marL="0"/>
                      <a:r>
                        <a:rPr lang="en-IN" sz="1400" b="1" dirty="0">
                          <a:solidFill>
                            <a:schemeClr val="tx1"/>
                          </a:solidFill>
                          <a:latin typeface="Calibri" panose="020F0502020204030204" pitchFamily="34" charset="0"/>
                          <a:ea typeface="+mn-ea"/>
                          <a:cs typeface="Calibri" panose="020F0502020204030204" pitchFamily="34" charset="0"/>
                        </a:rPr>
                        <a:t>proportion of non-retail business acres per town. </a:t>
                      </a:r>
                    </a:p>
                  </a:txBody>
                  <a:tcPr>
                    <a:solidFill>
                      <a:schemeClr val="accent1">
                        <a:lumMod val="20000"/>
                        <a:lumOff val="80000"/>
                      </a:schemeClr>
                    </a:solidFill>
                  </a:tcPr>
                </a:tc>
                <a:extLst>
                  <a:ext uri="{0D108BD9-81ED-4DB2-BD59-A6C34878D82A}">
                    <a16:rowId xmlns:a16="http://schemas.microsoft.com/office/drawing/2014/main" val="3443918968"/>
                  </a:ext>
                </a:extLst>
              </a:tr>
              <a:tr h="282275">
                <a:tc>
                  <a:txBody>
                    <a:bodyPr/>
                    <a:lstStyle/>
                    <a:p>
                      <a:pPr marL="0"/>
                      <a:r>
                        <a:rPr lang="en-IN" sz="1400" b="1" dirty="0">
                          <a:solidFill>
                            <a:schemeClr val="tx1"/>
                          </a:solidFill>
                          <a:latin typeface="+mn-lt"/>
                          <a:ea typeface="+mn-ea"/>
                          <a:cs typeface="+mn-cs"/>
                        </a:rPr>
                        <a:t>CHAS</a:t>
                      </a:r>
                    </a:p>
                  </a:txBody>
                  <a:tcPr>
                    <a:solidFill>
                      <a:schemeClr val="accent1">
                        <a:lumMod val="20000"/>
                        <a:lumOff val="80000"/>
                      </a:schemeClr>
                    </a:solidFill>
                  </a:tcPr>
                </a:tc>
                <a:tc>
                  <a:txBody>
                    <a:bodyPr/>
                    <a:lstStyle/>
                    <a:p>
                      <a:pPr marL="0"/>
                      <a:r>
                        <a:rPr lang="en-IN" sz="1400" b="1" dirty="0">
                          <a:solidFill>
                            <a:schemeClr val="tx1"/>
                          </a:solidFill>
                          <a:latin typeface="Calibri" panose="020F0502020204030204" pitchFamily="34" charset="0"/>
                          <a:ea typeface="+mn-ea"/>
                          <a:cs typeface="Calibri" panose="020F0502020204030204" pitchFamily="34" charset="0"/>
                        </a:rPr>
                        <a:t>Charles River dummy variable (1 if tract bounds river; 0 otherwise)</a:t>
                      </a:r>
                    </a:p>
                  </a:txBody>
                  <a:tcPr>
                    <a:solidFill>
                      <a:schemeClr val="accent1">
                        <a:lumMod val="20000"/>
                        <a:lumOff val="80000"/>
                      </a:schemeClr>
                    </a:solidFill>
                  </a:tcPr>
                </a:tc>
                <a:extLst>
                  <a:ext uri="{0D108BD9-81ED-4DB2-BD59-A6C34878D82A}">
                    <a16:rowId xmlns:a16="http://schemas.microsoft.com/office/drawing/2014/main" val="1155200973"/>
                  </a:ext>
                </a:extLst>
              </a:tr>
              <a:tr h="282275">
                <a:tc>
                  <a:txBody>
                    <a:bodyPr/>
                    <a:lstStyle/>
                    <a:p>
                      <a:pPr marL="0"/>
                      <a:r>
                        <a:rPr lang="en-IN" sz="1400" b="1" dirty="0">
                          <a:solidFill>
                            <a:schemeClr val="tx1"/>
                          </a:solidFill>
                          <a:latin typeface="+mn-lt"/>
                          <a:ea typeface="+mn-ea"/>
                          <a:cs typeface="+mn-cs"/>
                        </a:rPr>
                        <a:t>NOX</a:t>
                      </a:r>
                    </a:p>
                  </a:txBody>
                  <a:tcPr>
                    <a:solidFill>
                      <a:schemeClr val="accent1">
                        <a:lumMod val="20000"/>
                        <a:lumOff val="80000"/>
                      </a:schemeClr>
                    </a:solidFill>
                  </a:tcPr>
                </a:tc>
                <a:tc>
                  <a:txBody>
                    <a:bodyPr/>
                    <a:lstStyle/>
                    <a:p>
                      <a:pPr marL="0"/>
                      <a:r>
                        <a:rPr lang="fr-FR" sz="1400" b="1" dirty="0">
                          <a:solidFill>
                            <a:schemeClr val="tx1"/>
                          </a:solidFill>
                          <a:latin typeface="Calibri" panose="020F0502020204030204" pitchFamily="34" charset="0"/>
                          <a:ea typeface="+mn-ea"/>
                          <a:cs typeface="Calibri" panose="020F0502020204030204" pitchFamily="34" charset="0"/>
                        </a:rPr>
                        <a:t>nitric oxide concentration (parts per 10 million) </a:t>
                      </a:r>
                      <a:endParaRPr lang="en-IN" sz="1400" b="1" dirty="0">
                        <a:solidFill>
                          <a:schemeClr val="tx1"/>
                        </a:solidFill>
                        <a:latin typeface="Calibri" panose="020F0502020204030204" pitchFamily="34" charset="0"/>
                        <a:ea typeface="+mn-ea"/>
                        <a:cs typeface="Calibri" panose="020F0502020204030204" pitchFamily="34" charset="0"/>
                      </a:endParaRPr>
                    </a:p>
                  </a:txBody>
                  <a:tcPr>
                    <a:solidFill>
                      <a:schemeClr val="accent1">
                        <a:lumMod val="20000"/>
                        <a:lumOff val="80000"/>
                      </a:schemeClr>
                    </a:solidFill>
                  </a:tcPr>
                </a:tc>
                <a:extLst>
                  <a:ext uri="{0D108BD9-81ED-4DB2-BD59-A6C34878D82A}">
                    <a16:rowId xmlns:a16="http://schemas.microsoft.com/office/drawing/2014/main" val="3998396606"/>
                  </a:ext>
                </a:extLst>
              </a:tr>
              <a:tr h="282275">
                <a:tc>
                  <a:txBody>
                    <a:bodyPr/>
                    <a:lstStyle/>
                    <a:p>
                      <a:pPr marL="0"/>
                      <a:r>
                        <a:rPr lang="en-IN" sz="1400" b="1" dirty="0">
                          <a:solidFill>
                            <a:schemeClr val="tx1"/>
                          </a:solidFill>
                          <a:latin typeface="+mn-lt"/>
                          <a:ea typeface="+mn-ea"/>
                          <a:cs typeface="+mn-cs"/>
                        </a:rPr>
                        <a:t>RM</a:t>
                      </a:r>
                    </a:p>
                  </a:txBody>
                  <a:tcPr>
                    <a:solidFill>
                      <a:schemeClr val="accent1">
                        <a:lumMod val="20000"/>
                        <a:lumOff val="80000"/>
                      </a:schemeClr>
                    </a:solidFill>
                  </a:tcPr>
                </a:tc>
                <a:tc>
                  <a:txBody>
                    <a:bodyPr/>
                    <a:lstStyle/>
                    <a:p>
                      <a:pPr marL="0"/>
                      <a:r>
                        <a:rPr lang="en-IN" sz="1400" b="1" dirty="0">
                          <a:solidFill>
                            <a:schemeClr val="tx1"/>
                          </a:solidFill>
                          <a:latin typeface="Calibri" panose="020F0502020204030204" pitchFamily="34" charset="0"/>
                          <a:ea typeface="+mn-ea"/>
                          <a:cs typeface="Calibri" panose="020F0502020204030204" pitchFamily="34" charset="0"/>
                        </a:rPr>
                        <a:t>average number of rooms per dwelling </a:t>
                      </a:r>
                    </a:p>
                  </a:txBody>
                  <a:tcPr>
                    <a:solidFill>
                      <a:schemeClr val="accent1">
                        <a:lumMod val="20000"/>
                        <a:lumOff val="80000"/>
                      </a:schemeClr>
                    </a:solidFill>
                  </a:tcPr>
                </a:tc>
                <a:extLst>
                  <a:ext uri="{0D108BD9-81ED-4DB2-BD59-A6C34878D82A}">
                    <a16:rowId xmlns:a16="http://schemas.microsoft.com/office/drawing/2014/main" val="4107613194"/>
                  </a:ext>
                </a:extLst>
              </a:tr>
              <a:tr h="282275">
                <a:tc>
                  <a:txBody>
                    <a:bodyPr/>
                    <a:lstStyle/>
                    <a:p>
                      <a:pPr marL="0"/>
                      <a:r>
                        <a:rPr lang="en-IN" sz="1400" b="1" dirty="0">
                          <a:solidFill>
                            <a:schemeClr val="tx1"/>
                          </a:solidFill>
                          <a:latin typeface="+mn-lt"/>
                          <a:ea typeface="+mn-ea"/>
                          <a:cs typeface="+mn-cs"/>
                        </a:rPr>
                        <a:t>AGE</a:t>
                      </a:r>
                    </a:p>
                  </a:txBody>
                  <a:tcPr>
                    <a:solidFill>
                      <a:schemeClr val="accent1">
                        <a:lumMod val="20000"/>
                        <a:lumOff val="80000"/>
                      </a:schemeClr>
                    </a:solidFill>
                  </a:tcPr>
                </a:tc>
                <a:tc>
                  <a:txBody>
                    <a:bodyPr/>
                    <a:lstStyle/>
                    <a:p>
                      <a:pPr marL="0"/>
                      <a:r>
                        <a:rPr lang="en-IN" sz="1400" b="1" dirty="0">
                          <a:solidFill>
                            <a:schemeClr val="tx1"/>
                          </a:solidFill>
                          <a:latin typeface="Calibri" panose="020F0502020204030204" pitchFamily="34" charset="0"/>
                          <a:ea typeface="+mn-ea"/>
                          <a:cs typeface="Calibri" panose="020F0502020204030204" pitchFamily="34" charset="0"/>
                        </a:rPr>
                        <a:t>proportion of owner-occupied units built prior to 1940 </a:t>
                      </a:r>
                    </a:p>
                  </a:txBody>
                  <a:tcPr>
                    <a:solidFill>
                      <a:schemeClr val="accent1">
                        <a:lumMod val="20000"/>
                        <a:lumOff val="80000"/>
                      </a:schemeClr>
                    </a:solidFill>
                  </a:tcPr>
                </a:tc>
                <a:extLst>
                  <a:ext uri="{0D108BD9-81ED-4DB2-BD59-A6C34878D82A}">
                    <a16:rowId xmlns:a16="http://schemas.microsoft.com/office/drawing/2014/main" val="1497460815"/>
                  </a:ext>
                </a:extLst>
              </a:tr>
              <a:tr h="282275">
                <a:tc>
                  <a:txBody>
                    <a:bodyPr/>
                    <a:lstStyle/>
                    <a:p>
                      <a:pPr marL="0"/>
                      <a:r>
                        <a:rPr lang="en-IN" sz="1400" b="1" dirty="0">
                          <a:solidFill>
                            <a:schemeClr val="tx1"/>
                          </a:solidFill>
                          <a:latin typeface="+mn-lt"/>
                          <a:ea typeface="+mn-ea"/>
                          <a:cs typeface="+mn-cs"/>
                        </a:rPr>
                        <a:t>DIS</a:t>
                      </a:r>
                    </a:p>
                  </a:txBody>
                  <a:tcPr>
                    <a:solidFill>
                      <a:schemeClr val="accent1">
                        <a:lumMod val="20000"/>
                        <a:lumOff val="80000"/>
                      </a:schemeClr>
                    </a:solidFill>
                  </a:tcPr>
                </a:tc>
                <a:tc>
                  <a:txBody>
                    <a:bodyPr/>
                    <a:lstStyle/>
                    <a:p>
                      <a:pPr marL="0"/>
                      <a:r>
                        <a:rPr lang="en-IN" sz="1400" b="1" dirty="0">
                          <a:solidFill>
                            <a:schemeClr val="tx1"/>
                          </a:solidFill>
                          <a:latin typeface="Calibri" panose="020F0502020204030204" pitchFamily="34" charset="0"/>
                          <a:ea typeface="+mn-ea"/>
                          <a:cs typeface="Calibri" panose="020F0502020204030204" pitchFamily="34" charset="0"/>
                        </a:rPr>
                        <a:t>weighted distances to five Boston employment centres </a:t>
                      </a:r>
                    </a:p>
                  </a:txBody>
                  <a:tcPr>
                    <a:solidFill>
                      <a:schemeClr val="accent1">
                        <a:lumMod val="20000"/>
                        <a:lumOff val="80000"/>
                      </a:schemeClr>
                    </a:solidFill>
                  </a:tcPr>
                </a:tc>
                <a:extLst>
                  <a:ext uri="{0D108BD9-81ED-4DB2-BD59-A6C34878D82A}">
                    <a16:rowId xmlns:a16="http://schemas.microsoft.com/office/drawing/2014/main" val="1802272602"/>
                  </a:ext>
                </a:extLst>
              </a:tr>
              <a:tr h="282275">
                <a:tc>
                  <a:txBody>
                    <a:bodyPr/>
                    <a:lstStyle/>
                    <a:p>
                      <a:pPr marL="0"/>
                      <a:r>
                        <a:rPr lang="en-IN" sz="1400" b="1" dirty="0">
                          <a:solidFill>
                            <a:schemeClr val="tx1"/>
                          </a:solidFill>
                          <a:latin typeface="+mn-lt"/>
                          <a:ea typeface="+mn-ea"/>
                          <a:cs typeface="+mn-cs"/>
                        </a:rPr>
                        <a:t>RAD</a:t>
                      </a:r>
                    </a:p>
                  </a:txBody>
                  <a:tcPr>
                    <a:solidFill>
                      <a:schemeClr val="accent1">
                        <a:lumMod val="20000"/>
                        <a:lumOff val="80000"/>
                      </a:schemeClr>
                    </a:solidFill>
                  </a:tcPr>
                </a:tc>
                <a:tc>
                  <a:txBody>
                    <a:bodyPr/>
                    <a:lstStyle/>
                    <a:p>
                      <a:pPr marL="0"/>
                      <a:r>
                        <a:rPr lang="en-IN" sz="1400" b="1" dirty="0">
                          <a:solidFill>
                            <a:schemeClr val="tx1"/>
                          </a:solidFill>
                          <a:latin typeface="Calibri" panose="020F0502020204030204" pitchFamily="34" charset="0"/>
                          <a:ea typeface="+mn-ea"/>
                          <a:cs typeface="Calibri" panose="020F0502020204030204" pitchFamily="34" charset="0"/>
                        </a:rPr>
                        <a:t>index of accessibility to radial highways </a:t>
                      </a:r>
                    </a:p>
                  </a:txBody>
                  <a:tcPr>
                    <a:solidFill>
                      <a:schemeClr val="accent1">
                        <a:lumMod val="20000"/>
                        <a:lumOff val="80000"/>
                      </a:schemeClr>
                    </a:solidFill>
                  </a:tcPr>
                </a:tc>
                <a:extLst>
                  <a:ext uri="{0D108BD9-81ED-4DB2-BD59-A6C34878D82A}">
                    <a16:rowId xmlns:a16="http://schemas.microsoft.com/office/drawing/2014/main" val="1928500502"/>
                  </a:ext>
                </a:extLst>
              </a:tr>
              <a:tr h="282275">
                <a:tc>
                  <a:txBody>
                    <a:bodyPr/>
                    <a:lstStyle/>
                    <a:p>
                      <a:pPr marL="0"/>
                      <a:r>
                        <a:rPr lang="en-IN" sz="1400" b="1" dirty="0">
                          <a:solidFill>
                            <a:schemeClr val="tx1"/>
                          </a:solidFill>
                          <a:latin typeface="+mn-lt"/>
                          <a:ea typeface="+mn-ea"/>
                          <a:cs typeface="+mn-cs"/>
                        </a:rPr>
                        <a:t>TAX</a:t>
                      </a:r>
                    </a:p>
                  </a:txBody>
                  <a:tcPr>
                    <a:solidFill>
                      <a:schemeClr val="accent1">
                        <a:lumMod val="20000"/>
                        <a:lumOff val="80000"/>
                      </a:schemeClr>
                    </a:solidFill>
                  </a:tcPr>
                </a:tc>
                <a:tc>
                  <a:txBody>
                    <a:bodyPr/>
                    <a:lstStyle/>
                    <a:p>
                      <a:pPr marL="0"/>
                      <a:r>
                        <a:rPr lang="en-IN" sz="1400" b="1" dirty="0">
                          <a:solidFill>
                            <a:schemeClr val="tx1"/>
                          </a:solidFill>
                          <a:latin typeface="Calibri" panose="020F0502020204030204" pitchFamily="34" charset="0"/>
                          <a:ea typeface="+mn-ea"/>
                          <a:cs typeface="Calibri" panose="020F0502020204030204" pitchFamily="34" charset="0"/>
                        </a:rPr>
                        <a:t>full-value property-tax rate per $10,000 </a:t>
                      </a:r>
                    </a:p>
                  </a:txBody>
                  <a:tcPr>
                    <a:solidFill>
                      <a:schemeClr val="accent1">
                        <a:lumMod val="20000"/>
                        <a:lumOff val="80000"/>
                      </a:schemeClr>
                    </a:solidFill>
                  </a:tcPr>
                </a:tc>
                <a:extLst>
                  <a:ext uri="{0D108BD9-81ED-4DB2-BD59-A6C34878D82A}">
                    <a16:rowId xmlns:a16="http://schemas.microsoft.com/office/drawing/2014/main" val="4113679504"/>
                  </a:ext>
                </a:extLst>
              </a:tr>
              <a:tr h="282275">
                <a:tc>
                  <a:txBody>
                    <a:bodyPr/>
                    <a:lstStyle/>
                    <a:p>
                      <a:pPr marL="0"/>
                      <a:r>
                        <a:rPr lang="en-IN" sz="1400" b="1" dirty="0">
                          <a:solidFill>
                            <a:schemeClr val="tx1"/>
                          </a:solidFill>
                          <a:latin typeface="+mn-lt"/>
                          <a:ea typeface="+mn-ea"/>
                          <a:cs typeface="+mn-cs"/>
                        </a:rPr>
                        <a:t>PTRATIO</a:t>
                      </a:r>
                    </a:p>
                  </a:txBody>
                  <a:tcPr>
                    <a:solidFill>
                      <a:schemeClr val="accent1">
                        <a:lumMod val="20000"/>
                        <a:lumOff val="80000"/>
                      </a:schemeClr>
                    </a:solidFill>
                  </a:tcPr>
                </a:tc>
                <a:tc>
                  <a:txBody>
                    <a:bodyPr/>
                    <a:lstStyle/>
                    <a:p>
                      <a:pPr marL="0"/>
                      <a:r>
                        <a:rPr lang="en-IN" sz="1400" b="1" dirty="0">
                          <a:solidFill>
                            <a:schemeClr val="tx1"/>
                          </a:solidFill>
                          <a:latin typeface="Calibri" panose="020F0502020204030204" pitchFamily="34" charset="0"/>
                          <a:ea typeface="+mn-ea"/>
                          <a:cs typeface="Calibri" panose="020F0502020204030204" pitchFamily="34" charset="0"/>
                        </a:rPr>
                        <a:t>pupil-teacher ratio by town </a:t>
                      </a:r>
                    </a:p>
                  </a:txBody>
                  <a:tcPr>
                    <a:solidFill>
                      <a:schemeClr val="accent1">
                        <a:lumMod val="20000"/>
                        <a:lumOff val="80000"/>
                      </a:schemeClr>
                    </a:solidFill>
                  </a:tcPr>
                </a:tc>
                <a:extLst>
                  <a:ext uri="{0D108BD9-81ED-4DB2-BD59-A6C34878D82A}">
                    <a16:rowId xmlns:a16="http://schemas.microsoft.com/office/drawing/2014/main" val="3533724137"/>
                  </a:ext>
                </a:extLst>
              </a:tr>
              <a:tr h="282275">
                <a:tc>
                  <a:txBody>
                    <a:bodyPr/>
                    <a:lstStyle/>
                    <a:p>
                      <a:pPr marL="0"/>
                      <a:r>
                        <a:rPr lang="en-IN" sz="1400" b="1" dirty="0">
                          <a:solidFill>
                            <a:schemeClr val="tx1"/>
                          </a:solidFill>
                          <a:latin typeface="+mn-lt"/>
                          <a:ea typeface="+mn-ea"/>
                          <a:cs typeface="+mn-cs"/>
                        </a:rPr>
                        <a:t>B</a:t>
                      </a:r>
                    </a:p>
                  </a:txBody>
                  <a:tcPr>
                    <a:solidFill>
                      <a:schemeClr val="accent1">
                        <a:lumMod val="20000"/>
                        <a:lumOff val="80000"/>
                      </a:schemeClr>
                    </a:solidFill>
                  </a:tcPr>
                </a:tc>
                <a:tc>
                  <a:txBody>
                    <a:bodyPr/>
                    <a:lstStyle/>
                    <a:p>
                      <a:pPr marL="0"/>
                      <a:r>
                        <a:rPr lang="en-IN" sz="1400" b="1" dirty="0">
                          <a:solidFill>
                            <a:schemeClr val="tx1"/>
                          </a:solidFill>
                          <a:latin typeface="Calibri" panose="020F0502020204030204" pitchFamily="34" charset="0"/>
                          <a:ea typeface="+mn-ea"/>
                          <a:cs typeface="Calibri" panose="020F0502020204030204" pitchFamily="34" charset="0"/>
                        </a:rPr>
                        <a:t> 1000(Bk - 0.63)^2 where Bk is the proportion of blacks by town </a:t>
                      </a:r>
                    </a:p>
                  </a:txBody>
                  <a:tcPr>
                    <a:solidFill>
                      <a:schemeClr val="accent1">
                        <a:lumMod val="20000"/>
                        <a:lumOff val="80000"/>
                      </a:schemeClr>
                    </a:solidFill>
                  </a:tcPr>
                </a:tc>
                <a:extLst>
                  <a:ext uri="{0D108BD9-81ED-4DB2-BD59-A6C34878D82A}">
                    <a16:rowId xmlns:a16="http://schemas.microsoft.com/office/drawing/2014/main" val="882056529"/>
                  </a:ext>
                </a:extLst>
              </a:tr>
              <a:tr h="282275">
                <a:tc>
                  <a:txBody>
                    <a:bodyPr/>
                    <a:lstStyle/>
                    <a:p>
                      <a:pPr marL="0"/>
                      <a:r>
                        <a:rPr lang="en-IN" sz="1400" b="1" dirty="0">
                          <a:solidFill>
                            <a:schemeClr val="tx1"/>
                          </a:solidFill>
                          <a:latin typeface="+mn-lt"/>
                          <a:ea typeface="+mn-ea"/>
                          <a:cs typeface="+mn-cs"/>
                        </a:rPr>
                        <a:t>LSTAT</a:t>
                      </a:r>
                    </a:p>
                  </a:txBody>
                  <a:tcPr>
                    <a:solidFill>
                      <a:schemeClr val="accent1">
                        <a:lumMod val="20000"/>
                        <a:lumOff val="80000"/>
                      </a:schemeClr>
                    </a:solidFill>
                  </a:tcPr>
                </a:tc>
                <a:tc>
                  <a:txBody>
                    <a:bodyPr/>
                    <a:lstStyle/>
                    <a:p>
                      <a:pPr marL="0"/>
                      <a:r>
                        <a:rPr lang="en-IN" sz="1400" b="1" dirty="0">
                          <a:solidFill>
                            <a:schemeClr val="tx1"/>
                          </a:solidFill>
                          <a:latin typeface="Calibri" panose="020F0502020204030204" pitchFamily="34" charset="0"/>
                          <a:ea typeface="+mn-ea"/>
                          <a:cs typeface="Calibri" panose="020F0502020204030204" pitchFamily="34" charset="0"/>
                        </a:rPr>
                        <a:t> % lower status of the population </a:t>
                      </a:r>
                    </a:p>
                  </a:txBody>
                  <a:tcPr>
                    <a:solidFill>
                      <a:schemeClr val="accent1">
                        <a:lumMod val="20000"/>
                        <a:lumOff val="80000"/>
                      </a:schemeClr>
                    </a:solidFill>
                  </a:tcPr>
                </a:tc>
                <a:extLst>
                  <a:ext uri="{0D108BD9-81ED-4DB2-BD59-A6C34878D82A}">
                    <a16:rowId xmlns:a16="http://schemas.microsoft.com/office/drawing/2014/main" val="2544837781"/>
                  </a:ext>
                </a:extLst>
              </a:tr>
              <a:tr h="315355">
                <a:tc>
                  <a:txBody>
                    <a:bodyPr/>
                    <a:lstStyle/>
                    <a:p>
                      <a:pPr marL="0"/>
                      <a:r>
                        <a:rPr lang="en-IN" sz="1400" b="1" dirty="0">
                          <a:solidFill>
                            <a:schemeClr val="tx1"/>
                          </a:solidFill>
                          <a:latin typeface="+mn-lt"/>
                          <a:ea typeface="+mn-ea"/>
                          <a:cs typeface="+mn-cs"/>
                        </a:rPr>
                        <a:t>MEDV</a:t>
                      </a:r>
                    </a:p>
                  </a:txBody>
                  <a:tcPr>
                    <a:solidFill>
                      <a:srgbClr val="99FF99"/>
                    </a:solidFill>
                  </a:tcPr>
                </a:tc>
                <a:tc>
                  <a:txBody>
                    <a:bodyPr/>
                    <a:lstStyle/>
                    <a:p>
                      <a:pPr marL="0"/>
                      <a:r>
                        <a:rPr lang="en-IN" sz="1400" b="1" dirty="0">
                          <a:solidFill>
                            <a:schemeClr val="tx1"/>
                          </a:solidFill>
                          <a:latin typeface="Calibri" panose="020F0502020204030204" pitchFamily="34" charset="0"/>
                          <a:ea typeface="+mn-ea"/>
                          <a:cs typeface="Calibri" panose="020F0502020204030204" pitchFamily="34" charset="0"/>
                        </a:rPr>
                        <a:t>Median value of owner-occupied homes in $1000 </a:t>
                      </a:r>
                    </a:p>
                  </a:txBody>
                  <a:tcPr>
                    <a:solidFill>
                      <a:srgbClr val="99FF99"/>
                    </a:solidFill>
                  </a:tcPr>
                </a:tc>
                <a:extLst>
                  <a:ext uri="{0D108BD9-81ED-4DB2-BD59-A6C34878D82A}">
                    <a16:rowId xmlns:a16="http://schemas.microsoft.com/office/drawing/2014/main" val="123990150"/>
                  </a:ext>
                </a:extLst>
              </a:tr>
            </a:tbl>
          </a:graphicData>
        </a:graphic>
      </p:graphicFrame>
    </p:spTree>
    <p:extLst>
      <p:ext uri="{BB962C8B-B14F-4D97-AF65-F5344CB8AC3E}">
        <p14:creationId xmlns:p14="http://schemas.microsoft.com/office/powerpoint/2010/main" val="1030993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A1FDED-95F3-4481-8CF1-5C8812BEEF2A}"/>
              </a:ext>
            </a:extLst>
          </p:cNvPr>
          <p:cNvSpPr txBox="1"/>
          <p:nvPr/>
        </p:nvSpPr>
        <p:spPr>
          <a:xfrm>
            <a:off x="196850" y="381000"/>
            <a:ext cx="3352800" cy="954107"/>
          </a:xfrm>
          <a:prstGeom prst="rect">
            <a:avLst/>
          </a:prstGeom>
          <a:noFill/>
        </p:spPr>
        <p:txBody>
          <a:bodyPr wrap="square" rtlCol="0">
            <a:spAutoFit/>
          </a:bodyPr>
          <a:lstStyle/>
          <a:p>
            <a:endParaRPr lang="en-IN" sz="2800" b="1" spc="-5" dirty="0">
              <a:latin typeface="Calibri"/>
              <a:cs typeface="Calibri"/>
            </a:endParaRPr>
          </a:p>
          <a:p>
            <a:r>
              <a:rPr lang="en-IN" sz="2800" b="1" spc="-5" dirty="0">
                <a:latin typeface="Calibri"/>
                <a:cs typeface="Calibri"/>
              </a:rPr>
              <a:t>Data</a:t>
            </a:r>
            <a:r>
              <a:rPr lang="en-IN" dirty="0"/>
              <a:t> </a:t>
            </a:r>
            <a:r>
              <a:rPr lang="en-IN" sz="2800" b="1" spc="-5" dirty="0">
                <a:latin typeface="Calibri"/>
                <a:cs typeface="Calibri"/>
              </a:rPr>
              <a:t>Exploration</a:t>
            </a:r>
          </a:p>
        </p:txBody>
      </p:sp>
      <p:sp>
        <p:nvSpPr>
          <p:cNvPr id="5" name="Text Placeholder 4">
            <a:extLst>
              <a:ext uri="{FF2B5EF4-FFF2-40B4-BE49-F238E27FC236}">
                <a16:creationId xmlns:a16="http://schemas.microsoft.com/office/drawing/2014/main" id="{7FD14B54-FBBF-4C11-8559-000121B6FEE2}"/>
              </a:ext>
            </a:extLst>
          </p:cNvPr>
          <p:cNvSpPr>
            <a:spLocks noGrp="1"/>
          </p:cNvSpPr>
          <p:nvPr>
            <p:ph idx="1"/>
          </p:nvPr>
        </p:nvSpPr>
        <p:spPr>
          <a:xfrm>
            <a:off x="-107950" y="609600"/>
            <a:ext cx="7068820" cy="3924151"/>
          </a:xfrm>
        </p:spPr>
        <p:txBody>
          <a:bodyPr/>
          <a:lstStyle/>
          <a:p>
            <a:pPr marL="355610" lvl="1" indent="0">
              <a:buNone/>
            </a:pPr>
            <a:endParaRPr lang="en-IN" sz="1500" dirty="0">
              <a:latin typeface="Calibri" panose="020F0502020204030204" pitchFamily="34" charset="0"/>
              <a:cs typeface="Calibri" panose="020F0502020204030204" pitchFamily="34" charset="0"/>
            </a:endParaRPr>
          </a:p>
          <a:p>
            <a:pPr lvl="1"/>
            <a:endParaRPr lang="en-IN" sz="1500" dirty="0">
              <a:latin typeface="Calibri" panose="020F0502020204030204" pitchFamily="34" charset="0"/>
              <a:cs typeface="Calibri" panose="020F0502020204030204" pitchFamily="34" charset="0"/>
            </a:endParaRPr>
          </a:p>
          <a:p>
            <a:pPr lvl="1"/>
            <a:endParaRPr lang="en-IN" sz="1500"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endParaRPr lang="en-IN" sz="1500"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endParaRPr lang="en-IN" sz="1500"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endParaRPr lang="en-IN" sz="1500"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endParaRPr lang="en-IN" sz="1500" dirty="0">
              <a:latin typeface="Calibri" panose="020F0502020204030204" pitchFamily="34" charset="0"/>
              <a:cs typeface="Calibri" panose="020F0502020204030204" pitchFamily="34" charset="0"/>
            </a:endParaRPr>
          </a:p>
          <a:p>
            <a:pPr lvl="1"/>
            <a:endParaRPr lang="en-IN" sz="1500"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endParaRPr lang="en-IN" sz="1500"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endParaRPr lang="en-IN" sz="1500"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endParaRPr lang="en-IN" sz="1500" b="1"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endParaRPr lang="en-IN" sz="1500" b="1"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endParaRPr lang="en-IN" sz="1500" b="1" dirty="0">
              <a:latin typeface="Calibri" panose="020F0502020204030204" pitchFamily="34" charset="0"/>
              <a:cs typeface="Calibri" panose="020F0502020204030204" pitchFamily="34" charset="0"/>
            </a:endParaRPr>
          </a:p>
          <a:p>
            <a:pPr lvl="1"/>
            <a:endParaRPr lang="en-IN" sz="1500" b="1" dirty="0">
              <a:latin typeface="Calibri" panose="020F0502020204030204" pitchFamily="34" charset="0"/>
              <a:cs typeface="Calibri" panose="020F0502020204030204" pitchFamily="34" charset="0"/>
            </a:endParaRPr>
          </a:p>
          <a:p>
            <a:pPr lvl="1"/>
            <a:endParaRPr lang="en-IN" sz="1500" b="1"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endParaRPr lang="en-IN" sz="1500" b="1"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endParaRPr lang="en-IN" sz="1500" b="1" dirty="0">
              <a:latin typeface="Calibri" panose="020F0502020204030204" pitchFamily="34" charset="0"/>
              <a:cs typeface="Calibri" panose="020F0502020204030204" pitchFamily="34" charset="0"/>
            </a:endParaRPr>
          </a:p>
        </p:txBody>
      </p:sp>
      <p:pic>
        <p:nvPicPr>
          <p:cNvPr id="15" name="Picture 14">
            <a:extLst>
              <a:ext uri="{FF2B5EF4-FFF2-40B4-BE49-F238E27FC236}">
                <a16:creationId xmlns:a16="http://schemas.microsoft.com/office/drawing/2014/main" id="{B04A23DF-F5FA-4FCC-B507-D42DCD8DFB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6850" y="1400137"/>
            <a:ext cx="7212233" cy="2533725"/>
          </a:xfrm>
          <a:prstGeom prst="rect">
            <a:avLst/>
          </a:prstGeom>
        </p:spPr>
      </p:pic>
    </p:spTree>
    <p:extLst>
      <p:ext uri="{BB962C8B-B14F-4D97-AF65-F5344CB8AC3E}">
        <p14:creationId xmlns:p14="http://schemas.microsoft.com/office/powerpoint/2010/main" val="2377689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A1FDED-95F3-4481-8CF1-5C8812BEEF2A}"/>
              </a:ext>
            </a:extLst>
          </p:cNvPr>
          <p:cNvSpPr txBox="1"/>
          <p:nvPr/>
        </p:nvSpPr>
        <p:spPr>
          <a:xfrm>
            <a:off x="196850" y="693"/>
            <a:ext cx="4343400" cy="523220"/>
          </a:xfrm>
          <a:prstGeom prst="rect">
            <a:avLst/>
          </a:prstGeom>
          <a:noFill/>
        </p:spPr>
        <p:txBody>
          <a:bodyPr wrap="square" rtlCol="0">
            <a:spAutoFit/>
          </a:bodyPr>
          <a:lstStyle/>
          <a:p>
            <a:r>
              <a:rPr lang="en-IN" sz="2800" b="1" spc="-5" dirty="0">
                <a:latin typeface="Calibri"/>
                <a:cs typeface="Calibri"/>
              </a:rPr>
              <a:t>Data</a:t>
            </a:r>
            <a:r>
              <a:rPr lang="en-IN" dirty="0"/>
              <a:t> </a:t>
            </a:r>
            <a:r>
              <a:rPr lang="en-IN" sz="2800" b="1" spc="-5" dirty="0">
                <a:latin typeface="Calibri"/>
                <a:cs typeface="Calibri"/>
              </a:rPr>
              <a:t>Exploration – cont’d</a:t>
            </a:r>
          </a:p>
        </p:txBody>
      </p:sp>
      <p:sp>
        <p:nvSpPr>
          <p:cNvPr id="5" name="Text Placeholder 4">
            <a:extLst>
              <a:ext uri="{FF2B5EF4-FFF2-40B4-BE49-F238E27FC236}">
                <a16:creationId xmlns:a16="http://schemas.microsoft.com/office/drawing/2014/main" id="{7FD14B54-FBBF-4C11-8559-000121B6FEE2}"/>
              </a:ext>
            </a:extLst>
          </p:cNvPr>
          <p:cNvSpPr>
            <a:spLocks noGrp="1"/>
          </p:cNvSpPr>
          <p:nvPr>
            <p:ph idx="1"/>
          </p:nvPr>
        </p:nvSpPr>
        <p:spPr>
          <a:xfrm>
            <a:off x="-107950" y="609600"/>
            <a:ext cx="7068820" cy="3924151"/>
          </a:xfrm>
        </p:spPr>
        <p:txBody>
          <a:bodyPr/>
          <a:lstStyle/>
          <a:p>
            <a:pPr lvl="1"/>
            <a:endParaRPr lang="en-IN" sz="1500" dirty="0">
              <a:latin typeface="Calibri" panose="020F0502020204030204" pitchFamily="34" charset="0"/>
              <a:cs typeface="Calibri" panose="020F0502020204030204" pitchFamily="34" charset="0"/>
            </a:endParaRPr>
          </a:p>
          <a:p>
            <a:pPr lvl="1"/>
            <a:endParaRPr lang="en-IN" sz="1500" dirty="0">
              <a:latin typeface="Calibri" panose="020F0502020204030204" pitchFamily="34" charset="0"/>
              <a:cs typeface="Calibri" panose="020F0502020204030204" pitchFamily="34" charset="0"/>
            </a:endParaRPr>
          </a:p>
          <a:p>
            <a:pPr lvl="1"/>
            <a:endParaRPr lang="en-IN" sz="1500"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endParaRPr lang="en-IN" sz="1500"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endParaRPr lang="en-IN" sz="1500"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endParaRPr lang="en-IN" sz="1500"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endParaRPr lang="en-IN" sz="1500" dirty="0">
              <a:latin typeface="Calibri" panose="020F0502020204030204" pitchFamily="34" charset="0"/>
              <a:cs typeface="Calibri" panose="020F0502020204030204" pitchFamily="34" charset="0"/>
            </a:endParaRPr>
          </a:p>
          <a:p>
            <a:pPr lvl="1"/>
            <a:endParaRPr lang="en-IN" sz="1500"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endParaRPr lang="en-IN" sz="1500"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endParaRPr lang="en-IN" sz="1500"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endParaRPr lang="en-IN" sz="1500" b="1"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endParaRPr lang="en-IN" sz="1500" b="1"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endParaRPr lang="en-IN" sz="1500" b="1" dirty="0">
              <a:latin typeface="Calibri" panose="020F0502020204030204" pitchFamily="34" charset="0"/>
              <a:cs typeface="Calibri" panose="020F0502020204030204" pitchFamily="34" charset="0"/>
            </a:endParaRPr>
          </a:p>
          <a:p>
            <a:pPr lvl="1"/>
            <a:endParaRPr lang="en-IN" sz="1500" b="1" dirty="0">
              <a:latin typeface="Calibri" panose="020F0502020204030204" pitchFamily="34" charset="0"/>
              <a:cs typeface="Calibri" panose="020F0502020204030204" pitchFamily="34" charset="0"/>
            </a:endParaRPr>
          </a:p>
          <a:p>
            <a:pPr lvl="1"/>
            <a:endParaRPr lang="en-IN" sz="1500" b="1"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endParaRPr lang="en-IN" sz="1500" b="1"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endParaRPr lang="en-IN" sz="1500" b="1"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0F8D6564-634F-43CB-9A52-746E30ADFB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6850" y="780975"/>
            <a:ext cx="7382207" cy="3839156"/>
          </a:xfrm>
          <a:prstGeom prst="rect">
            <a:avLst/>
          </a:prstGeom>
        </p:spPr>
      </p:pic>
    </p:spTree>
    <p:extLst>
      <p:ext uri="{BB962C8B-B14F-4D97-AF65-F5344CB8AC3E}">
        <p14:creationId xmlns:p14="http://schemas.microsoft.com/office/powerpoint/2010/main" val="3951348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C90E5-26D7-4AAD-92C9-FFC35C6753B4}"/>
              </a:ext>
            </a:extLst>
          </p:cNvPr>
          <p:cNvSpPr>
            <a:spLocks noGrp="1"/>
          </p:cNvSpPr>
          <p:nvPr>
            <p:ph type="title"/>
          </p:nvPr>
        </p:nvSpPr>
        <p:spPr>
          <a:xfrm>
            <a:off x="61059" y="116582"/>
            <a:ext cx="7440731" cy="707886"/>
          </a:xfrm>
        </p:spPr>
        <p:txBody>
          <a:bodyPr>
            <a:normAutofit fontScale="90000"/>
          </a:bodyPr>
          <a:lstStyle/>
          <a:p>
            <a:r>
              <a:rPr lang="en-IN" dirty="0"/>
              <a:t>Data Exploration – Histograms</a:t>
            </a:r>
            <a:br>
              <a:rPr lang="en-IN" dirty="0"/>
            </a:br>
            <a:endParaRPr lang="en-IN" dirty="0"/>
          </a:p>
        </p:txBody>
      </p:sp>
      <p:pic>
        <p:nvPicPr>
          <p:cNvPr id="25" name="Picture 24">
            <a:extLst>
              <a:ext uri="{FF2B5EF4-FFF2-40B4-BE49-F238E27FC236}">
                <a16:creationId xmlns:a16="http://schemas.microsoft.com/office/drawing/2014/main" id="{503D6690-AE67-43FF-8394-DB81DA8713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849" y="545306"/>
            <a:ext cx="3505201" cy="2209800"/>
          </a:xfrm>
          <a:prstGeom prst="rect">
            <a:avLst/>
          </a:prstGeom>
        </p:spPr>
      </p:pic>
      <p:pic>
        <p:nvPicPr>
          <p:cNvPr id="27" name="Picture 26">
            <a:extLst>
              <a:ext uri="{FF2B5EF4-FFF2-40B4-BE49-F238E27FC236}">
                <a16:creationId xmlns:a16="http://schemas.microsoft.com/office/drawing/2014/main" id="{5C37C28B-155B-40D7-B61D-3089ECE287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2050" y="545306"/>
            <a:ext cx="3352800" cy="2274094"/>
          </a:xfrm>
          <a:prstGeom prst="rect">
            <a:avLst/>
          </a:prstGeom>
        </p:spPr>
      </p:pic>
      <p:pic>
        <p:nvPicPr>
          <p:cNvPr id="29" name="Picture 28">
            <a:extLst>
              <a:ext uri="{FF2B5EF4-FFF2-40B4-BE49-F238E27FC236}">
                <a16:creationId xmlns:a16="http://schemas.microsoft.com/office/drawing/2014/main" id="{57EE2A75-B6D2-47F3-B81C-8690646E7D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6850" y="2659743"/>
            <a:ext cx="3505200" cy="2460844"/>
          </a:xfrm>
          <a:prstGeom prst="rect">
            <a:avLst/>
          </a:prstGeom>
        </p:spPr>
      </p:pic>
      <p:pic>
        <p:nvPicPr>
          <p:cNvPr id="31" name="Picture 30">
            <a:extLst>
              <a:ext uri="{FF2B5EF4-FFF2-40B4-BE49-F238E27FC236}">
                <a16:creationId xmlns:a16="http://schemas.microsoft.com/office/drawing/2014/main" id="{E11C90F7-0126-49F0-8747-21EAA7EEE0B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02050" y="2755106"/>
            <a:ext cx="3352800" cy="2372738"/>
          </a:xfrm>
          <a:prstGeom prst="rect">
            <a:avLst/>
          </a:prstGeom>
        </p:spPr>
      </p:pic>
    </p:spTree>
    <p:extLst>
      <p:ext uri="{BB962C8B-B14F-4D97-AF65-F5344CB8AC3E}">
        <p14:creationId xmlns:p14="http://schemas.microsoft.com/office/powerpoint/2010/main" val="311236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F6119-6C3B-4C4F-A8E1-C8D84283E16D}"/>
              </a:ext>
            </a:extLst>
          </p:cNvPr>
          <p:cNvSpPr>
            <a:spLocks noGrp="1"/>
          </p:cNvSpPr>
          <p:nvPr>
            <p:ph type="title"/>
          </p:nvPr>
        </p:nvSpPr>
        <p:spPr>
          <a:xfrm>
            <a:off x="577851" y="381000"/>
            <a:ext cx="6045520" cy="701675"/>
          </a:xfrm>
        </p:spPr>
        <p:txBody>
          <a:bodyPr>
            <a:normAutofit fontScale="90000"/>
          </a:bodyPr>
          <a:lstStyle/>
          <a:p>
            <a:r>
              <a:rPr lang="en-IN" sz="2400" b="1" spc="-5" dirty="0">
                <a:latin typeface="Calibri"/>
                <a:cs typeface="Calibri"/>
              </a:rPr>
              <a:t>Data</a:t>
            </a:r>
            <a:r>
              <a:rPr lang="en-IN" dirty="0"/>
              <a:t> </a:t>
            </a:r>
            <a:r>
              <a:rPr lang="en-IN" sz="2400" b="1" spc="-5" dirty="0">
                <a:latin typeface="Calibri"/>
                <a:cs typeface="Calibri"/>
              </a:rPr>
              <a:t>Exploration – SCATTERPLOT</a:t>
            </a:r>
            <a:br>
              <a:rPr lang="en-IN" sz="2400" b="1" spc="-5" dirty="0">
                <a:latin typeface="Calibri"/>
                <a:cs typeface="Calibri"/>
              </a:rPr>
            </a:br>
            <a:endParaRPr lang="en-US" dirty="0"/>
          </a:p>
        </p:txBody>
      </p:sp>
      <p:pic>
        <p:nvPicPr>
          <p:cNvPr id="5" name="Content Placeholder 4">
            <a:extLst>
              <a:ext uri="{FF2B5EF4-FFF2-40B4-BE49-F238E27FC236}">
                <a16:creationId xmlns:a16="http://schemas.microsoft.com/office/drawing/2014/main" id="{EFEDCE25-5321-49FB-A553-8334C06B7D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330" y="838200"/>
            <a:ext cx="6045520" cy="3886200"/>
          </a:xfrm>
        </p:spPr>
      </p:pic>
    </p:spTree>
    <p:extLst>
      <p:ext uri="{BB962C8B-B14F-4D97-AF65-F5344CB8AC3E}">
        <p14:creationId xmlns:p14="http://schemas.microsoft.com/office/powerpoint/2010/main" val="3796120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A1FDED-95F3-4481-8CF1-5C8812BEEF2A}"/>
              </a:ext>
            </a:extLst>
          </p:cNvPr>
          <p:cNvSpPr txBox="1"/>
          <p:nvPr/>
        </p:nvSpPr>
        <p:spPr>
          <a:xfrm>
            <a:off x="196850" y="0"/>
            <a:ext cx="5257800" cy="461665"/>
          </a:xfrm>
          <a:prstGeom prst="rect">
            <a:avLst/>
          </a:prstGeom>
          <a:noFill/>
        </p:spPr>
        <p:txBody>
          <a:bodyPr wrap="square" rtlCol="0">
            <a:spAutoFit/>
          </a:bodyPr>
          <a:lstStyle/>
          <a:p>
            <a:r>
              <a:rPr lang="en-IN" sz="2400" b="1" spc="-5" dirty="0">
                <a:latin typeface="Calibri" panose="020F0502020204030204" pitchFamily="34" charset="0"/>
                <a:cs typeface="Calibri" panose="020F0502020204030204" pitchFamily="34" charset="0"/>
              </a:rPr>
              <a:t>Data</a:t>
            </a:r>
            <a:r>
              <a:rPr lang="en-IN" sz="2400" dirty="0">
                <a:latin typeface="Calibri" panose="020F0502020204030204" pitchFamily="34" charset="0"/>
                <a:cs typeface="Calibri" panose="020F0502020204030204" pitchFamily="34" charset="0"/>
              </a:rPr>
              <a:t> </a:t>
            </a:r>
            <a:r>
              <a:rPr lang="en-IN" sz="2400" b="1" spc="-5" dirty="0">
                <a:latin typeface="Calibri" panose="020F0502020204030204" pitchFamily="34" charset="0"/>
                <a:cs typeface="Calibri" panose="020F0502020204030204" pitchFamily="34" charset="0"/>
              </a:rPr>
              <a:t>Exploration – Correlation Analysis</a:t>
            </a:r>
          </a:p>
        </p:txBody>
      </p:sp>
      <p:sp>
        <p:nvSpPr>
          <p:cNvPr id="5" name="Text Placeholder 4">
            <a:extLst>
              <a:ext uri="{FF2B5EF4-FFF2-40B4-BE49-F238E27FC236}">
                <a16:creationId xmlns:a16="http://schemas.microsoft.com/office/drawing/2014/main" id="{7FD14B54-FBBF-4C11-8559-000121B6FEE2}"/>
              </a:ext>
            </a:extLst>
          </p:cNvPr>
          <p:cNvSpPr>
            <a:spLocks noGrp="1"/>
          </p:cNvSpPr>
          <p:nvPr>
            <p:ph idx="1"/>
          </p:nvPr>
        </p:nvSpPr>
        <p:spPr>
          <a:xfrm>
            <a:off x="-107950" y="609600"/>
            <a:ext cx="7068820" cy="3924151"/>
          </a:xfrm>
        </p:spPr>
        <p:txBody>
          <a:bodyPr/>
          <a:lstStyle/>
          <a:p>
            <a:pPr lvl="1"/>
            <a:endParaRPr lang="en-IN" sz="1500" dirty="0">
              <a:latin typeface="Calibri" panose="020F0502020204030204" pitchFamily="34" charset="0"/>
              <a:cs typeface="Calibri" panose="020F0502020204030204" pitchFamily="34" charset="0"/>
            </a:endParaRPr>
          </a:p>
          <a:p>
            <a:pPr lvl="1"/>
            <a:endParaRPr lang="en-IN" sz="1500" dirty="0">
              <a:latin typeface="Calibri" panose="020F0502020204030204" pitchFamily="34" charset="0"/>
              <a:cs typeface="Calibri" panose="020F0502020204030204" pitchFamily="34" charset="0"/>
            </a:endParaRPr>
          </a:p>
          <a:p>
            <a:pPr lvl="1"/>
            <a:endParaRPr lang="en-IN" sz="1500"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endParaRPr lang="en-IN" sz="1500"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endParaRPr lang="en-IN" sz="1500"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endParaRPr lang="en-IN" sz="1500"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endParaRPr lang="en-IN" sz="1500" dirty="0">
              <a:latin typeface="Calibri" panose="020F0502020204030204" pitchFamily="34" charset="0"/>
              <a:cs typeface="Calibri" panose="020F0502020204030204" pitchFamily="34" charset="0"/>
            </a:endParaRPr>
          </a:p>
          <a:p>
            <a:pPr lvl="1"/>
            <a:endParaRPr lang="en-IN" sz="1500"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endParaRPr lang="en-IN" sz="1500"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endParaRPr lang="en-IN" sz="1500"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endParaRPr lang="en-IN" sz="1500" b="1"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endParaRPr lang="en-IN" sz="1500" b="1"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endParaRPr lang="en-IN" sz="1500" b="1" dirty="0">
              <a:latin typeface="Calibri" panose="020F0502020204030204" pitchFamily="34" charset="0"/>
              <a:cs typeface="Calibri" panose="020F0502020204030204" pitchFamily="34" charset="0"/>
            </a:endParaRPr>
          </a:p>
          <a:p>
            <a:pPr lvl="1"/>
            <a:endParaRPr lang="en-IN" sz="1500" b="1" dirty="0">
              <a:latin typeface="Calibri" panose="020F0502020204030204" pitchFamily="34" charset="0"/>
              <a:cs typeface="Calibri" panose="020F0502020204030204" pitchFamily="34" charset="0"/>
            </a:endParaRPr>
          </a:p>
          <a:p>
            <a:pPr lvl="1"/>
            <a:endParaRPr lang="en-IN" sz="1500" b="1"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endParaRPr lang="en-IN" sz="1500" b="1"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endParaRPr lang="en-IN" sz="1500" b="1"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14C0D78B-D535-457C-98AE-C879F6F8710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117270"/>
            <a:ext cx="5029200" cy="3962400"/>
          </a:xfrm>
          <a:prstGeom prst="rect">
            <a:avLst/>
          </a:prstGeom>
        </p:spPr>
      </p:pic>
      <p:sp>
        <p:nvSpPr>
          <p:cNvPr id="6" name="TextBox 5">
            <a:extLst>
              <a:ext uri="{FF2B5EF4-FFF2-40B4-BE49-F238E27FC236}">
                <a16:creationId xmlns:a16="http://schemas.microsoft.com/office/drawing/2014/main" id="{EF080514-B5B9-4FFB-AFE2-B20E1D83014F}"/>
              </a:ext>
            </a:extLst>
          </p:cNvPr>
          <p:cNvSpPr txBox="1"/>
          <p:nvPr/>
        </p:nvSpPr>
        <p:spPr>
          <a:xfrm>
            <a:off x="5029200" y="1981200"/>
            <a:ext cx="2516666" cy="3323987"/>
          </a:xfrm>
          <a:prstGeom prst="rect">
            <a:avLst/>
          </a:prstGeom>
          <a:noFill/>
        </p:spPr>
        <p:txBody>
          <a:bodyPr wrap="square" rtlCol="0">
            <a:spAutoFit/>
          </a:bodyPr>
          <a:lstStyle/>
          <a:p>
            <a:pPr marL="285750" indent="-285750">
              <a:buFont typeface="Arial" panose="020B0604020202020204" pitchFamily="34" charset="0"/>
              <a:buChar char="•"/>
            </a:pPr>
            <a:r>
              <a:rPr lang="en-IN" sz="1500" b="1" dirty="0">
                <a:latin typeface="Calibri" panose="020F0502020204030204" pitchFamily="34" charset="0"/>
                <a:cs typeface="Calibri" panose="020F0502020204030204" pitchFamily="34" charset="0"/>
              </a:rPr>
              <a:t>Positive correlations are displayed in blue and negative correlations in red colour.</a:t>
            </a:r>
          </a:p>
          <a:p>
            <a:pPr marL="285750" indent="-285750">
              <a:buFont typeface="Arial" panose="020B0604020202020204" pitchFamily="34" charset="0"/>
              <a:buChar char="•"/>
            </a:pPr>
            <a:r>
              <a:rPr lang="en-IN" sz="1500" b="1" dirty="0">
                <a:latin typeface="Calibri" panose="020F0502020204030204" pitchFamily="34" charset="0"/>
                <a:cs typeface="Calibri" panose="020F0502020204030204" pitchFamily="34" charset="0"/>
              </a:rPr>
              <a:t>Colour intensity and the size of the circle are proportional to the correlation coefficients.</a:t>
            </a:r>
          </a:p>
          <a:p>
            <a:pPr marL="285750" indent="-285750">
              <a:buFont typeface="Arial" panose="020B0604020202020204" pitchFamily="34" charset="0"/>
              <a:buChar char="•"/>
            </a:pPr>
            <a:r>
              <a:rPr lang="en-IN" sz="1500" b="1" dirty="0">
                <a:latin typeface="Calibri" panose="020F0502020204030204" pitchFamily="34" charset="0"/>
                <a:cs typeface="Calibri" panose="020F0502020204030204" pitchFamily="34" charset="0"/>
              </a:rPr>
              <a:t>Variables are highly correlated to itself.(example: CRIM with CRIM, ZN with ZN, etc.)</a:t>
            </a:r>
          </a:p>
          <a:p>
            <a:pPr marL="285750" indent="-285750">
              <a:buFont typeface="Arial" panose="020B0604020202020204" pitchFamily="34" charset="0"/>
              <a:buChar char="•"/>
            </a:pPr>
            <a:endParaRPr lang="en-IN" sz="15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4371998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2718</TotalTime>
  <Words>620</Words>
  <Application>Microsoft Office PowerPoint</Application>
  <PresentationFormat>Custom</PresentationFormat>
  <Paragraphs>152</Paragraphs>
  <Slides>17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Gill Sans MT</vt:lpstr>
      <vt:lpstr>Gallery</vt:lpstr>
      <vt:lpstr>  BOSTON HOUSING DATASET</vt:lpstr>
      <vt:lpstr>PowerPoint Presentation</vt:lpstr>
      <vt:lpstr>PowerPoint Presentation</vt:lpstr>
      <vt:lpstr>PowerPoint Presentation</vt:lpstr>
      <vt:lpstr>PowerPoint Presentation</vt:lpstr>
      <vt:lpstr>PowerPoint Presentation</vt:lpstr>
      <vt:lpstr>Data Exploration – Histograms </vt:lpstr>
      <vt:lpstr>Data Exploration – SCATTERPLOT </vt:lpstr>
      <vt:lpstr>PowerPoint Presentation</vt:lpstr>
      <vt:lpstr>Data partition </vt:lpstr>
      <vt:lpstr>MODEl 1</vt:lpstr>
      <vt:lpstr>MODEl 2</vt:lpstr>
      <vt:lpstr>MODEl 3 : RANDOM FOREST MODEL</vt:lpstr>
      <vt:lpstr> Actual price  vs  predicted price</vt:lpstr>
      <vt:lpstr>Performance of the Model</vt:lpstr>
      <vt:lpstr>conclusion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Family</dc:creator>
  <cp:lastModifiedBy>Gaurav Kumar</cp:lastModifiedBy>
  <cp:revision>182</cp:revision>
  <dcterms:created xsi:type="dcterms:W3CDTF">2016-10-04T08:45:08Z</dcterms:created>
  <dcterms:modified xsi:type="dcterms:W3CDTF">2019-11-13T06:44:31Z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2016-09-14T00:00:00Z</vt:filetime>
  </property>
  <property fmtid="{D5CDD505-2E9C-101B-9397-08002B2CF9AE}" pid="3" name="Creator">
    <vt:lpwstr>Online2PDF.com</vt:lpwstr>
  </property>
  <property fmtid="{D5CDD505-2E9C-101B-9397-08002B2CF9AE}" pid="4" name="LastSaved">
    <vt:filetime>2016-10-04T00:00:00Z</vt:filetime>
  </property>
</Properties>
</file>