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9" r:id="rId9"/>
    <p:sldId id="262" r:id="rId10"/>
    <p:sldId id="266" r:id="rId11"/>
    <p:sldId id="265" r:id="rId12"/>
    <p:sldId id="267" r:id="rId13"/>
    <p:sldId id="268" r:id="rId14"/>
    <p:sldId id="271" r:id="rId15"/>
    <p:sldId id="272" r:id="rId16"/>
    <p:sldId id="270" r:id="rId17"/>
    <p:sldId id="273" r:id="rId18"/>
    <p:sldId id="274" r:id="rId19"/>
    <p:sldId id="275" r:id="rId20"/>
    <p:sldId id="277" r:id="rId21"/>
    <p:sldId id="278" r:id="rId22"/>
    <p:sldId id="282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1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370A-84F1-46AC-8A46-1C7C543590DD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201-2B35-4492-9180-4BDD64641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370A-84F1-46AC-8A46-1C7C543590DD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201-2B35-4492-9180-4BDD64641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370A-84F1-46AC-8A46-1C7C543590DD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201-2B35-4492-9180-4BDD64641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370A-84F1-46AC-8A46-1C7C543590DD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201-2B35-4492-9180-4BDD64641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370A-84F1-46AC-8A46-1C7C543590DD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201-2B35-4492-9180-4BDD64641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370A-84F1-46AC-8A46-1C7C543590DD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201-2B35-4492-9180-4BDD64641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370A-84F1-46AC-8A46-1C7C543590DD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201-2B35-4492-9180-4BDD64641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370A-84F1-46AC-8A46-1C7C543590DD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201-2B35-4492-9180-4BDD64641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370A-84F1-46AC-8A46-1C7C543590DD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201-2B35-4492-9180-4BDD64641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370A-84F1-46AC-8A46-1C7C543590DD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201-2B35-4492-9180-4BDD64641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370A-84F1-46AC-8A46-1C7C543590DD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D201-2B35-4492-9180-4BDD64641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370A-84F1-46AC-8A46-1C7C543590DD}" type="datetimeFigureOut">
              <a:rPr lang="en-US" smtClean="0"/>
              <a:t>02/10/2024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DD201-2B35-4492-9180-4BDD646418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By-Varsha R.Dange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Phase2-OS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 of Data Error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AMJ 0001 0005 0002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GD10 GD20 PD10 PD20 H  //program card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$DTA</a:t>
            </a:r>
          </a:p>
          <a:p>
            <a:pPr lvl="0">
              <a:buNone/>
              <a:defRPr/>
            </a:pPr>
            <a:r>
              <a:rPr lang="en-US" dirty="0" smtClean="0"/>
              <a:t>$END0001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 Limit Exceeded Error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AMJ 0001 </a:t>
            </a:r>
            <a:r>
              <a:rPr lang="en-US" dirty="0"/>
              <a:t>0003</a:t>
            </a:r>
            <a:r>
              <a:rPr lang="en-US" dirty="0" smtClean="0"/>
              <a:t> 0001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GD10 GD20 PD10 PD20 H  //program card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$DTA</a:t>
            </a:r>
          </a:p>
          <a:p>
            <a:pPr lvl="0">
              <a:buNone/>
              <a:defRPr/>
            </a:pPr>
            <a:r>
              <a:rPr lang="en-US" dirty="0" smtClean="0"/>
              <a:t>    How </a:t>
            </a:r>
            <a:r>
              <a:rPr lang="en-US" dirty="0"/>
              <a:t>are you</a:t>
            </a:r>
            <a:r>
              <a:rPr lang="en-US" dirty="0" smtClean="0"/>
              <a:t>?    //data card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 I </a:t>
            </a:r>
            <a:r>
              <a:rPr lang="en-US" dirty="0"/>
              <a:t>am Fine</a:t>
            </a:r>
          </a:p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END0001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Time Limit Exceeded with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AMJ 0001 </a:t>
            </a:r>
            <a:r>
              <a:rPr lang="en-US" b="1" dirty="0" smtClean="0">
                <a:solidFill>
                  <a:srgbClr val="FF0000"/>
                </a:solidFill>
              </a:rPr>
              <a:t>0003</a:t>
            </a:r>
            <a:r>
              <a:rPr lang="en-US" dirty="0" smtClean="0"/>
              <a:t> 0002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GD10 GD20 PD10 </a:t>
            </a:r>
            <a:r>
              <a:rPr lang="en-US" b="1" dirty="0" smtClean="0">
                <a:solidFill>
                  <a:srgbClr val="FF0000"/>
                </a:solidFill>
              </a:rPr>
              <a:t>LD</a:t>
            </a:r>
            <a:r>
              <a:rPr lang="en-US" dirty="0" smtClean="0"/>
              <a:t>20 H  //program card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$DTA</a:t>
            </a:r>
          </a:p>
          <a:p>
            <a:pPr lvl="0">
              <a:buNone/>
              <a:defRPr/>
            </a:pPr>
            <a:r>
              <a:rPr lang="en-US" dirty="0" smtClean="0"/>
              <a:t>    How </a:t>
            </a:r>
            <a:r>
              <a:rPr lang="en-US" dirty="0"/>
              <a:t>are you</a:t>
            </a:r>
            <a:r>
              <a:rPr lang="en-US" dirty="0" smtClean="0"/>
              <a:t>?    //data card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 I </a:t>
            </a:r>
            <a:r>
              <a:rPr lang="en-US" dirty="0"/>
              <a:t>am Fine</a:t>
            </a:r>
          </a:p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END0001</a:t>
            </a:r>
          </a:p>
          <a:p>
            <a:pPr lvl="0">
              <a:buNone/>
              <a:defRPr/>
            </a:pPr>
            <a:endParaRPr lang="en-US" dirty="0"/>
          </a:p>
          <a:p>
            <a:pPr lvl="0">
              <a:buNone/>
              <a:defRPr/>
            </a:pPr>
            <a:r>
              <a:rPr lang="en-US" dirty="0"/>
              <a:t>Here , Interrupt </a:t>
            </a:r>
            <a:r>
              <a:rPr lang="en-US" dirty="0" smtClean="0"/>
              <a:t>TI=2   and PI=1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Time Limit Exceeded with Operand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AMJ 0001 </a:t>
            </a:r>
            <a:r>
              <a:rPr lang="en-US" b="1" dirty="0" smtClean="0">
                <a:solidFill>
                  <a:srgbClr val="FF0000"/>
                </a:solidFill>
              </a:rPr>
              <a:t>0003</a:t>
            </a:r>
            <a:r>
              <a:rPr lang="en-US" dirty="0" smtClean="0"/>
              <a:t> 0002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GD10 GD20 PD10 PDLO H  //program card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$DTA</a:t>
            </a:r>
          </a:p>
          <a:p>
            <a:pPr lvl="0">
              <a:buNone/>
              <a:defRPr/>
            </a:pPr>
            <a:r>
              <a:rPr lang="en-US" dirty="0" smtClean="0"/>
              <a:t>    How </a:t>
            </a:r>
            <a:r>
              <a:rPr lang="en-US" dirty="0"/>
              <a:t>are you</a:t>
            </a:r>
            <a:r>
              <a:rPr lang="en-US" dirty="0" smtClean="0"/>
              <a:t>?    //data card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 I </a:t>
            </a:r>
            <a:r>
              <a:rPr lang="en-US" dirty="0"/>
              <a:t>am Fine</a:t>
            </a:r>
          </a:p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END0001</a:t>
            </a:r>
          </a:p>
          <a:p>
            <a:pPr lvl="0">
              <a:buNone/>
              <a:defRPr/>
            </a:pPr>
            <a:endParaRPr lang="en-US" dirty="0"/>
          </a:p>
          <a:p>
            <a:pPr lvl="0">
              <a:buNone/>
              <a:defRPr/>
            </a:pPr>
            <a:r>
              <a:rPr lang="en-US" dirty="0"/>
              <a:t>Here , Interrupt </a:t>
            </a:r>
            <a:r>
              <a:rPr lang="en-US" dirty="0" smtClean="0"/>
              <a:t>TI=2   and PI=2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dirty="0" smtClean="0"/>
          </a:p>
          <a:p>
            <a:pPr marL="284163" indent="-284163" algn="just">
              <a:buFont typeface="+mj-lt"/>
              <a:buAutoNum type="arabicPeriod"/>
            </a:pPr>
            <a:r>
              <a:rPr lang="en-US" sz="8400" dirty="0" smtClean="0"/>
              <a:t> Jobs </a:t>
            </a:r>
            <a:r>
              <a:rPr lang="en-US" sz="8400" dirty="0"/>
              <a:t>may have program errors </a:t>
            </a:r>
          </a:p>
          <a:p>
            <a:pPr marL="284163" indent="-284163" algn="just">
              <a:buFont typeface="+mj-lt"/>
              <a:buAutoNum type="arabicPeriod"/>
            </a:pPr>
            <a:endParaRPr lang="en-US" sz="8400" dirty="0"/>
          </a:p>
          <a:p>
            <a:pPr marL="284163" indent="-284163" algn="just">
              <a:buFont typeface="+mj-lt"/>
              <a:buAutoNum type="arabicPeriod"/>
            </a:pPr>
            <a:r>
              <a:rPr lang="en-US" sz="8400" dirty="0" smtClean="0"/>
              <a:t> PI </a:t>
            </a:r>
            <a:r>
              <a:rPr lang="en-US" sz="8400" dirty="0"/>
              <a:t>interrupt for program errors introduced </a:t>
            </a:r>
          </a:p>
          <a:p>
            <a:pPr marL="284163" indent="-284163" algn="just">
              <a:buFont typeface="+mj-lt"/>
              <a:buAutoNum type="arabicPeriod"/>
            </a:pPr>
            <a:endParaRPr lang="en-US" sz="8400" dirty="0"/>
          </a:p>
          <a:p>
            <a:pPr marL="284163" indent="-284163" algn="just">
              <a:buFont typeface="+mj-lt"/>
              <a:buAutoNum type="arabicPeriod"/>
            </a:pPr>
            <a:r>
              <a:rPr lang="en-US" sz="8400" dirty="0" smtClean="0"/>
              <a:t> No </a:t>
            </a:r>
            <a:r>
              <a:rPr lang="en-US" sz="8400" dirty="0"/>
              <a:t>physical separation between jobs </a:t>
            </a:r>
          </a:p>
          <a:p>
            <a:pPr marL="284163" indent="-284163" algn="just">
              <a:buFont typeface="+mj-lt"/>
              <a:buAutoNum type="arabicPeriod"/>
            </a:pPr>
            <a:endParaRPr lang="en-US" sz="8400" dirty="0"/>
          </a:p>
          <a:p>
            <a:pPr marL="284163" indent="-284163" algn="just">
              <a:buFont typeface="+mj-lt"/>
              <a:buAutoNum type="arabicPeriod"/>
            </a:pPr>
            <a:r>
              <a:rPr lang="en-US" sz="8400" dirty="0" smtClean="0"/>
              <a:t> Job </a:t>
            </a:r>
            <a:r>
              <a:rPr lang="en-US" sz="8400" dirty="0"/>
              <a:t>outputs separated in output file by 2 blank lines </a:t>
            </a:r>
          </a:p>
          <a:p>
            <a:pPr marL="284163" indent="-284163" algn="just">
              <a:buFont typeface="+mj-lt"/>
              <a:buAutoNum type="arabicPeriod"/>
            </a:pPr>
            <a:endParaRPr lang="en-US" sz="8400" dirty="0"/>
          </a:p>
          <a:p>
            <a:pPr marL="284163" indent="-284163" algn="just">
              <a:buFont typeface="+mj-lt"/>
              <a:buAutoNum type="arabicPeriod"/>
            </a:pPr>
            <a:r>
              <a:rPr lang="en-US" sz="8400" dirty="0" smtClean="0"/>
              <a:t> Paging </a:t>
            </a:r>
            <a:r>
              <a:rPr lang="en-US" sz="8400" dirty="0"/>
              <a:t>introduced, page table stored in real memory </a:t>
            </a:r>
          </a:p>
          <a:p>
            <a:pPr marL="284163" indent="-284163" algn="just">
              <a:buFont typeface="+mj-lt"/>
              <a:buAutoNum type="arabicPeriod"/>
            </a:pPr>
            <a:endParaRPr lang="en-US" sz="8400" dirty="0"/>
          </a:p>
          <a:p>
            <a:pPr marL="284163" indent="-284163" algn="just">
              <a:buFont typeface="+mj-lt"/>
              <a:buAutoNum type="arabicPeriod"/>
            </a:pPr>
            <a:r>
              <a:rPr lang="en-US" sz="8400" dirty="0" smtClean="0"/>
              <a:t> </a:t>
            </a:r>
            <a:endParaRPr lang="en-US" sz="8400" dirty="0"/>
          </a:p>
          <a:p>
            <a:endParaRPr lang="en-US" sz="4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5052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6. Program pages allocated one of 30 memory block using random number generator:</a:t>
            </a:r>
          </a:p>
          <a:p>
            <a:pPr>
              <a:buNone/>
            </a:pPr>
            <a:r>
              <a:rPr lang="en-US" dirty="0" smtClean="0"/>
              <a:t>In phase 2 ,we assumed size of main memory as 300 words. (300 X 4 size)</a:t>
            </a:r>
          </a:p>
          <a:p>
            <a:pPr lvl="0">
              <a:buNone/>
              <a:defRPr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4343400" y="381000"/>
            <a:ext cx="4648200" cy="6096000"/>
            <a:chOff x="4495800" y="381000"/>
            <a:chExt cx="4495799" cy="6096000"/>
          </a:xfrm>
        </p:grpSpPr>
        <p:grpSp>
          <p:nvGrpSpPr>
            <p:cNvPr id="47" name="Group 46"/>
            <p:cNvGrpSpPr/>
            <p:nvPr/>
          </p:nvGrpSpPr>
          <p:grpSpPr>
            <a:xfrm>
              <a:off x="4495800" y="381000"/>
              <a:ext cx="4495799" cy="6096000"/>
              <a:chOff x="4495800" y="381000"/>
              <a:chExt cx="5494865" cy="609600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495800" y="381000"/>
                <a:ext cx="5494865" cy="6096000"/>
                <a:chOff x="5486400" y="381000"/>
                <a:chExt cx="5494865" cy="60960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5562600" y="609600"/>
                  <a:ext cx="2286000" cy="51054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5562600" y="1335314"/>
                  <a:ext cx="2286000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5562600" y="1698171"/>
                  <a:ext cx="2286000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5562600" y="2061029"/>
                  <a:ext cx="2286000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562600" y="5352143"/>
                  <a:ext cx="2286000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096000" y="609600"/>
                  <a:ext cx="0" cy="350520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096000" y="5352143"/>
                  <a:ext cx="0" cy="362857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239000" y="5352143"/>
                  <a:ext cx="0" cy="362857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629400" y="5352143"/>
                  <a:ext cx="0" cy="362857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5562600" y="2423886"/>
                  <a:ext cx="2286000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5562600" y="2743200"/>
                  <a:ext cx="2286000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562600" y="3124200"/>
                  <a:ext cx="2286000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562600" y="3429000"/>
                  <a:ext cx="2286000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562600" y="3733800"/>
                  <a:ext cx="2286000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562600" y="4114800"/>
                  <a:ext cx="2286000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239000" y="609600"/>
                  <a:ext cx="0" cy="350520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629400" y="609600"/>
                  <a:ext cx="0" cy="350520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7924800" y="381000"/>
                  <a:ext cx="6858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000</a:t>
                  </a:r>
                  <a:endParaRPr 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907866" y="56388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299</a:t>
                  </a:r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924800" y="8382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001</a:t>
                  </a:r>
                  <a:endParaRPr lang="en-US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924800" y="13716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002</a:t>
                  </a:r>
                  <a:endParaRPr lang="en-US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924800" y="17526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003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848600" y="21336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004</a:t>
                  </a:r>
                  <a:endParaRPr 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848600" y="24500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005</a:t>
                  </a:r>
                  <a:endParaRPr lang="en-US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848600" y="27432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006</a:t>
                  </a:r>
                  <a:endParaRPr lang="en-US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848600" y="31242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007</a:t>
                  </a:r>
                  <a:endParaRPr 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848600" y="3429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008</a:t>
                  </a:r>
                  <a:endParaRPr lang="en-US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848600" y="3810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009</a:t>
                  </a:r>
                  <a:endParaRPr lang="en-US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715000" y="4267200"/>
                  <a:ext cx="19812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|</a:t>
                  </a:r>
                </a:p>
                <a:p>
                  <a:pPr algn="ctr"/>
                  <a:r>
                    <a:rPr lang="en-US" dirty="0" smtClean="0"/>
                    <a:t>|</a:t>
                  </a:r>
                </a:p>
                <a:p>
                  <a:pPr algn="ctr"/>
                  <a:r>
                    <a:rPr lang="en-US" dirty="0"/>
                    <a:t>|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467600" y="4267200"/>
                  <a:ext cx="13716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|</a:t>
                  </a:r>
                </a:p>
                <a:p>
                  <a:pPr algn="ctr"/>
                  <a:r>
                    <a:rPr lang="en-US" dirty="0" smtClean="0"/>
                    <a:t>|</a:t>
                  </a:r>
                </a:p>
                <a:p>
                  <a:pPr algn="ctr"/>
                  <a:r>
                    <a:rPr lang="en-US" dirty="0" smtClean="0"/>
                    <a:t>|</a:t>
                  </a:r>
                </a:p>
                <a:p>
                  <a:pPr algn="ctr"/>
                  <a:r>
                    <a:rPr lang="en-US" dirty="0" smtClean="0"/>
                    <a:t>290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715000" y="609600"/>
                  <a:ext cx="1981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4 Bytes</a:t>
                  </a:r>
                  <a:endParaRPr lang="en-US" sz="2400" b="1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486400" y="6015335"/>
                  <a:ext cx="2438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Main Memory</a:t>
                  </a:r>
                  <a:endParaRPr lang="en-US" sz="2400" b="1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211733" y="3276600"/>
                  <a:ext cx="158326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1 block = 10 words</a:t>
                  </a:r>
                  <a:endParaRPr lang="en-US" sz="2400" b="1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9397999" y="609600"/>
                  <a:ext cx="15832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   1word</a:t>
                  </a:r>
                  <a:endParaRPr lang="en-US" sz="2400" b="1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 flipH="1" flipV="1">
                  <a:off x="7907866" y="5333998"/>
                  <a:ext cx="5587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  </a:t>
                  </a:r>
                  <a:r>
                    <a:rPr lang="en-US" sz="1400" b="1" dirty="0" smtClean="0"/>
                    <a:t>|</a:t>
                  </a:r>
                  <a:endParaRPr lang="en-US" sz="1400" b="1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9025466" y="5181600"/>
                  <a:ext cx="158326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10</a:t>
                  </a:r>
                  <a:r>
                    <a:rPr lang="en-US" b="1" dirty="0" smtClean="0"/>
                    <a:t>th</a:t>
                  </a:r>
                  <a:r>
                    <a:rPr lang="en-US" dirty="0" smtClean="0"/>
                    <a:t> </a:t>
                  </a:r>
                  <a:r>
                    <a:rPr lang="en-US" sz="2400" b="1" dirty="0" smtClean="0"/>
                    <a:t>block</a:t>
                  </a:r>
                  <a:endParaRPr lang="en-US" sz="2400" b="1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9304866" y="1752600"/>
                  <a:ext cx="15832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0</a:t>
                  </a:r>
                  <a:r>
                    <a:rPr lang="en-US" b="1" dirty="0"/>
                    <a:t>th</a:t>
                  </a:r>
                  <a:r>
                    <a:rPr lang="en-US" sz="2400" b="1" dirty="0" smtClean="0"/>
                    <a:t> block</a:t>
                  </a:r>
                  <a:endParaRPr lang="en-US" sz="2400" b="1" dirty="0"/>
                </a:p>
              </p:txBody>
            </p: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4572000" y="990600"/>
                <a:ext cx="2286000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48" name="Right Brace 47"/>
            <p:cNvSpPr/>
            <p:nvPr/>
          </p:nvSpPr>
          <p:spPr>
            <a:xfrm>
              <a:off x="6858000" y="609600"/>
              <a:ext cx="685800" cy="342900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44" idx="3"/>
            </p:cNvCxnSpPr>
            <p:nvPr/>
          </p:nvCxnSpPr>
          <p:spPr>
            <a:xfrm flipV="1">
              <a:off x="6303818" y="838200"/>
              <a:ext cx="1620982" cy="223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Right Brace 57"/>
            <p:cNvSpPr/>
            <p:nvPr/>
          </p:nvSpPr>
          <p:spPr>
            <a:xfrm>
              <a:off x="7010400" y="5257800"/>
              <a:ext cx="381000" cy="609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742950" indent="-742950">
              <a:buAutoNum type="arabicPeriod" startAt="7"/>
            </a:pPr>
            <a:r>
              <a:rPr lang="en-US" sz="2700" dirty="0" smtClean="0"/>
              <a:t>Load </a:t>
            </a:r>
            <a:r>
              <a:rPr lang="en-US" sz="2700" dirty="0"/>
              <a:t>and run one program at a </a:t>
            </a:r>
            <a:r>
              <a:rPr lang="en-US" sz="2700" dirty="0" smtClean="0"/>
              <a:t>time</a:t>
            </a:r>
          </a:p>
          <a:p>
            <a:pPr marL="742950" indent="-742950">
              <a:buAutoNum type="arabicPeriod" startAt="8"/>
            </a:pPr>
            <a:r>
              <a:rPr lang="en-US" sz="2700" dirty="0" smtClean="0"/>
              <a:t>Time </a:t>
            </a:r>
            <a:r>
              <a:rPr lang="en-US" sz="2700" dirty="0"/>
              <a:t>limit, line limit, out-of-data errors introduced </a:t>
            </a:r>
            <a:endParaRPr lang="en-US" sz="2700" dirty="0" smtClean="0"/>
          </a:p>
          <a:p>
            <a:pPr marL="742950" indent="-742950">
              <a:buAutoNum type="arabicPeriod" startAt="8"/>
            </a:pPr>
            <a:r>
              <a:rPr lang="en-US" sz="2700" dirty="0" smtClean="0"/>
              <a:t>TI interrupt for time-out error introduced </a:t>
            </a:r>
          </a:p>
          <a:p>
            <a:pPr marL="742950" indent="-742950">
              <a:buAutoNum type="arabicPeriod" startAt="8"/>
            </a:pPr>
            <a:r>
              <a:rPr lang="en-US" sz="2700" dirty="0" smtClean="0"/>
              <a:t>2-line </a:t>
            </a:r>
            <a:r>
              <a:rPr lang="en-US" sz="2700" dirty="0"/>
              <a:t>messages printed at termination </a:t>
            </a:r>
            <a:r>
              <a:rPr lang="en-US" sz="2700" dirty="0" smtClean="0"/>
              <a:t>: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42161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sz="2400" dirty="0" smtClean="0"/>
              <a:t>10. 2-line </a:t>
            </a:r>
            <a:r>
              <a:rPr lang="en-US" sz="2400" dirty="0"/>
              <a:t>messages printed at termination :</a:t>
            </a:r>
          </a:p>
          <a:p>
            <a:pPr lvl="0">
              <a:buNone/>
              <a:defRPr/>
            </a:pPr>
            <a:endParaRPr lang="en-US" sz="300" dirty="0" smtClean="0"/>
          </a:p>
          <a:p>
            <a:pPr lvl="0">
              <a:buNone/>
              <a:defRPr/>
            </a:pPr>
            <a:r>
              <a:rPr lang="en-US" sz="2400" dirty="0" smtClean="0"/>
              <a:t>$</a:t>
            </a:r>
            <a:r>
              <a:rPr lang="en-US" sz="2400" dirty="0"/>
              <a:t>AMJ 0001 0003 </a:t>
            </a:r>
            <a:r>
              <a:rPr lang="en-US" sz="2400" dirty="0" smtClean="0"/>
              <a:t>0001</a:t>
            </a:r>
            <a:endParaRPr lang="en-US" sz="2400" dirty="0"/>
          </a:p>
          <a:p>
            <a:pPr lvl="0">
              <a:buNone/>
              <a:defRPr/>
            </a:pPr>
            <a:r>
              <a:rPr lang="en-US" sz="2400" dirty="0"/>
              <a:t>   GD10 PD10 H</a:t>
            </a:r>
          </a:p>
          <a:p>
            <a:pPr lvl="0">
              <a:buNone/>
              <a:defRPr/>
            </a:pPr>
            <a:r>
              <a:rPr lang="en-US" sz="2400" dirty="0"/>
              <a:t>$DTA</a:t>
            </a:r>
          </a:p>
          <a:p>
            <a:pPr lvl="0">
              <a:buNone/>
              <a:defRPr/>
            </a:pPr>
            <a:r>
              <a:rPr lang="en-US" sz="2400" dirty="0" smtClean="0"/>
              <a:t>$END0001</a:t>
            </a:r>
          </a:p>
          <a:p>
            <a:pPr lvl="0">
              <a:buNone/>
              <a:defRPr/>
            </a:pPr>
            <a:r>
              <a:rPr lang="en-US" sz="2400" b="1" dirty="0" smtClean="0"/>
              <a:t>Output file :</a:t>
            </a:r>
          </a:p>
          <a:p>
            <a:pPr lvl="0">
              <a:buNone/>
              <a:defRPr/>
            </a:pPr>
            <a:r>
              <a:rPr lang="en-US" sz="2400" dirty="0" smtClean="0"/>
              <a:t>		Input     IC          IR        TTL      TLL         TTC       LLC</a:t>
            </a:r>
          </a:p>
          <a:p>
            <a:pPr lvl="0">
              <a:buNone/>
              <a:defRPr/>
            </a:pPr>
            <a:r>
              <a:rPr lang="en-US" sz="2400" dirty="0" smtClean="0"/>
              <a:t>		0001      01      GD10       3        1              0           0</a:t>
            </a:r>
          </a:p>
          <a:p>
            <a:pPr lvl="0">
              <a:buNone/>
              <a:defRPr/>
            </a:pPr>
            <a:endParaRPr lang="en-US" sz="1100" dirty="0"/>
          </a:p>
          <a:p>
            <a:pPr lvl="0">
              <a:buNone/>
              <a:defRPr/>
            </a:pPr>
            <a:r>
              <a:rPr lang="en-US" sz="2100" b="1" dirty="0" smtClean="0"/>
              <a:t>Input: </a:t>
            </a:r>
            <a:r>
              <a:rPr lang="en-US" sz="2100" dirty="0" smtClean="0"/>
              <a:t>For which Job error is there</a:t>
            </a:r>
          </a:p>
          <a:p>
            <a:pPr lvl="0">
              <a:buNone/>
              <a:defRPr/>
            </a:pPr>
            <a:r>
              <a:rPr lang="en-US" sz="2100" b="1" dirty="0" smtClean="0"/>
              <a:t>IC: (Instruction counter) </a:t>
            </a:r>
            <a:r>
              <a:rPr lang="en-US" sz="2100" dirty="0" smtClean="0"/>
              <a:t>for which instruction error is there</a:t>
            </a:r>
          </a:p>
          <a:p>
            <a:pPr lvl="0">
              <a:buNone/>
              <a:defRPr/>
            </a:pPr>
            <a:r>
              <a:rPr lang="en-US" sz="2100" b="1" dirty="0" smtClean="0"/>
              <a:t>IR: (Instruction register) </a:t>
            </a:r>
            <a:r>
              <a:rPr lang="en-US" sz="2100" dirty="0" smtClean="0"/>
              <a:t>content of Register</a:t>
            </a:r>
          </a:p>
          <a:p>
            <a:pPr lvl="0">
              <a:buNone/>
              <a:defRPr/>
            </a:pPr>
            <a:r>
              <a:rPr lang="en-US" sz="2100" b="1" dirty="0" smtClean="0"/>
              <a:t>TTL: </a:t>
            </a:r>
            <a:r>
              <a:rPr lang="en-US" sz="2100" dirty="0" smtClean="0"/>
              <a:t>Total Time Limit</a:t>
            </a:r>
          </a:p>
          <a:p>
            <a:pPr lvl="0">
              <a:buNone/>
              <a:defRPr/>
            </a:pPr>
            <a:r>
              <a:rPr lang="en-US" sz="2100" b="1" dirty="0" smtClean="0"/>
              <a:t>TLL:</a:t>
            </a:r>
            <a:r>
              <a:rPr lang="en-US" sz="2100" dirty="0" smtClean="0"/>
              <a:t> Total Line Limit</a:t>
            </a:r>
          </a:p>
          <a:p>
            <a:pPr lvl="0">
              <a:buNone/>
              <a:defRPr/>
            </a:pPr>
            <a:r>
              <a:rPr lang="en-US" sz="2100" b="1" dirty="0" smtClean="0"/>
              <a:t>TTC </a:t>
            </a:r>
            <a:r>
              <a:rPr lang="en-US" sz="2100" b="1" dirty="0" smtClean="0">
                <a:sym typeface="Wingdings" pitchFamily="2" charset="2"/>
              </a:rPr>
              <a:t> Total Time counter</a:t>
            </a:r>
            <a:r>
              <a:rPr lang="en-US" sz="2100" dirty="0" smtClean="0">
                <a:sym typeface="Wingdings" pitchFamily="2" charset="2"/>
              </a:rPr>
              <a:t>  No single instruction </a:t>
            </a:r>
            <a:r>
              <a:rPr lang="en-US" sz="2100" dirty="0">
                <a:sym typeface="Wingdings" pitchFamily="2" charset="2"/>
              </a:rPr>
              <a:t>executed </a:t>
            </a:r>
            <a:r>
              <a:rPr lang="en-US" sz="2100" dirty="0" smtClean="0">
                <a:sym typeface="Wingdings" pitchFamily="2" charset="2"/>
              </a:rPr>
              <a:t>so TTC= 0</a:t>
            </a:r>
          </a:p>
          <a:p>
            <a:pPr lvl="0">
              <a:buNone/>
              <a:defRPr/>
            </a:pPr>
            <a:r>
              <a:rPr lang="en-US" sz="2100" b="1" dirty="0" smtClean="0"/>
              <a:t>LLC </a:t>
            </a:r>
            <a:r>
              <a:rPr lang="en-US" sz="2100" b="1" dirty="0">
                <a:sym typeface="Wingdings" pitchFamily="2" charset="2"/>
              </a:rPr>
              <a:t> </a:t>
            </a:r>
            <a:r>
              <a:rPr lang="en-US" sz="2100" b="1" dirty="0" smtClean="0">
                <a:sym typeface="Wingdings" pitchFamily="2" charset="2"/>
              </a:rPr>
              <a:t>Line Limit </a:t>
            </a:r>
            <a:r>
              <a:rPr lang="en-US" sz="2100" b="1" dirty="0">
                <a:sym typeface="Wingdings" pitchFamily="2" charset="2"/>
              </a:rPr>
              <a:t>counter</a:t>
            </a:r>
            <a:r>
              <a:rPr lang="en-US" sz="2100" dirty="0">
                <a:sym typeface="Wingdings" pitchFamily="2" charset="2"/>
              </a:rPr>
              <a:t>  No single </a:t>
            </a:r>
            <a:r>
              <a:rPr lang="en-US" sz="2100" dirty="0" smtClean="0">
                <a:sym typeface="Wingdings" pitchFamily="2" charset="2"/>
              </a:rPr>
              <a:t>line printed </a:t>
            </a:r>
            <a:r>
              <a:rPr lang="en-US" sz="2100" dirty="0">
                <a:sym typeface="Wingdings" pitchFamily="2" charset="2"/>
              </a:rPr>
              <a:t>executed</a:t>
            </a:r>
            <a:r>
              <a:rPr lang="en-US" sz="2100" dirty="0" smtClean="0">
                <a:sym typeface="Wingdings" pitchFamily="2" charset="2"/>
              </a:rPr>
              <a:t>  so LLC</a:t>
            </a:r>
            <a:r>
              <a:rPr lang="en-US" sz="2100" dirty="0">
                <a:sym typeface="Wingdings" pitchFamily="2" charset="2"/>
              </a:rPr>
              <a:t>= 0</a:t>
            </a:r>
          </a:p>
          <a:p>
            <a:pPr lvl="0"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2133600"/>
            <a:ext cx="12954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Opcode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en-US" sz="2400" dirty="0" smtClean="0"/>
              <a:t>GD </a:t>
            </a:r>
            <a:br>
              <a:rPr lang="en-US" sz="2400" dirty="0" smtClean="0"/>
            </a:br>
            <a:r>
              <a:rPr lang="en-US" sz="2400" dirty="0" smtClean="0"/>
              <a:t>PD</a:t>
            </a:r>
          </a:p>
          <a:p>
            <a:pPr algn="ctr"/>
            <a:r>
              <a:rPr lang="en-US" sz="2400" dirty="0" smtClean="0"/>
              <a:t>LR</a:t>
            </a:r>
          </a:p>
          <a:p>
            <a:pPr algn="ctr"/>
            <a:r>
              <a:rPr lang="en-US" sz="2400" dirty="0" smtClean="0"/>
              <a:t>SR</a:t>
            </a:r>
            <a:br>
              <a:rPr lang="en-US" sz="2400" dirty="0" smtClean="0"/>
            </a:br>
            <a:r>
              <a:rPr lang="en-US" sz="2400" dirty="0" smtClean="0"/>
              <a:t>CR</a:t>
            </a:r>
          </a:p>
          <a:p>
            <a:pPr algn="ctr"/>
            <a:r>
              <a:rPr lang="en-US" sz="2400" dirty="0" smtClean="0"/>
              <a:t>BT</a:t>
            </a:r>
          </a:p>
          <a:p>
            <a:pPr algn="ctr"/>
            <a:r>
              <a:rPr lang="en-US" sz="2400" dirty="0"/>
              <a:t>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 : Interrupt get handle by 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86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phase 1 we have written switch case for SI </a:t>
            </a:r>
            <a:r>
              <a:rPr lang="en-US" sz="2800" dirty="0" err="1" smtClean="0"/>
              <a:t>SI</a:t>
            </a:r>
            <a:r>
              <a:rPr lang="en-US" sz="2800" dirty="0" smtClean="0"/>
              <a:t>=1  read(),SI=2: write() and SI=3: terminate()</a:t>
            </a:r>
          </a:p>
          <a:p>
            <a:r>
              <a:rPr lang="en-US" sz="2800" dirty="0" smtClean="0"/>
              <a:t>In Phase 2 we have combinations of Interrupts</a:t>
            </a:r>
          </a:p>
          <a:p>
            <a:r>
              <a:rPr lang="en-US" sz="2800" dirty="0" smtClean="0"/>
              <a:t>Case1: TI &amp; SI</a:t>
            </a:r>
            <a:r>
              <a:rPr lang="en-US" sz="2800" dirty="0" smtClean="0">
                <a:sym typeface="Wingdings" pitchFamily="2" charset="2"/>
              </a:rPr>
              <a:t>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9800" y="2895600"/>
          <a:ext cx="4953000" cy="363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814"/>
                <a:gridCol w="707571"/>
                <a:gridCol w="1273629"/>
                <a:gridCol w="2334986"/>
              </a:tblGrid>
              <a:tr h="4973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Action</a:t>
                      </a:r>
                      <a:endParaRPr lang="en-US" sz="2800" dirty="0"/>
                    </a:p>
                  </a:txBody>
                  <a:tcPr/>
                </a:tc>
              </a:tr>
              <a:tr h="4588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Read</a:t>
                      </a:r>
                      <a:endParaRPr lang="en-US" sz="2400" dirty="0"/>
                    </a:p>
                  </a:txBody>
                  <a:tcPr/>
                </a:tc>
              </a:tr>
              <a:tr h="4588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write</a:t>
                      </a:r>
                      <a:endParaRPr lang="en-US" sz="2400" dirty="0"/>
                    </a:p>
                  </a:txBody>
                  <a:tcPr/>
                </a:tc>
              </a:tr>
              <a:tr h="4588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Terminate (0)</a:t>
                      </a:r>
                      <a:endParaRPr lang="en-US" sz="2400" dirty="0"/>
                    </a:p>
                  </a:txBody>
                  <a:tcPr/>
                </a:tc>
              </a:tr>
              <a:tr h="4588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Terminate (3)</a:t>
                      </a:r>
                    </a:p>
                  </a:txBody>
                  <a:tcPr/>
                </a:tc>
              </a:tr>
              <a:tr h="789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Write then </a:t>
                      </a:r>
                      <a:r>
                        <a:rPr lang="en-US" sz="2400" dirty="0" smtClean="0"/>
                        <a:t>Terminate (3)</a:t>
                      </a:r>
                    </a:p>
                  </a:txBody>
                  <a:tcPr/>
                </a:tc>
              </a:tr>
              <a:tr h="4588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Terminate (3)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371600" y="3276600"/>
            <a:ext cx="3200400" cy="3200400"/>
            <a:chOff x="1600200" y="3276600"/>
            <a:chExt cx="3200400" cy="3200400"/>
          </a:xfrm>
        </p:grpSpPr>
        <p:grpSp>
          <p:nvGrpSpPr>
            <p:cNvPr id="15" name="Group 14"/>
            <p:cNvGrpSpPr/>
            <p:nvPr/>
          </p:nvGrpSpPr>
          <p:grpSpPr>
            <a:xfrm>
              <a:off x="3886200" y="3733800"/>
              <a:ext cx="914400" cy="2667000"/>
              <a:chOff x="3886200" y="3733800"/>
              <a:chExt cx="914400" cy="266700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3886200" y="3733800"/>
                <a:ext cx="91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886200" y="4191000"/>
                <a:ext cx="91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886200" y="4648200"/>
                <a:ext cx="91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886200" y="5181600"/>
                <a:ext cx="91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886200" y="5715000"/>
                <a:ext cx="91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886200" y="6400800"/>
                <a:ext cx="91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>
              <a:off x="1600200" y="5181600"/>
              <a:ext cx="609600" cy="1295400"/>
            </a:xfrm>
            <a:prstGeom prst="lef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1600200" y="3276600"/>
              <a:ext cx="609600" cy="1295400"/>
            </a:xfrm>
            <a:prstGeom prst="lef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8600" y="33528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Time Limit Not exceeded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54102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Time Limit exceeded</a:t>
            </a: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 </a:t>
            </a:r>
            <a:r>
              <a:rPr lang="en-US" dirty="0" smtClean="0">
                <a:sym typeface="Wingdings" pitchFamily="2" charset="2"/>
              </a:rPr>
              <a:t> supervisor Interrupt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 </a:t>
            </a:r>
            <a:r>
              <a:rPr lang="en-US" dirty="0"/>
              <a:t>= 1 on GD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= </a:t>
            </a:r>
            <a:r>
              <a:rPr lang="en-US" dirty="0"/>
              <a:t>2 on PD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= </a:t>
            </a:r>
            <a:r>
              <a:rPr lang="en-US" dirty="0"/>
              <a:t>3 on H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TI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Timer Interrupt</a:t>
            </a:r>
            <a:br>
              <a:rPr lang="en-US" dirty="0" smtClean="0"/>
            </a:br>
            <a:r>
              <a:rPr lang="en-US" dirty="0" smtClean="0"/>
              <a:t>	TI = </a:t>
            </a:r>
            <a:r>
              <a:rPr lang="en-US" dirty="0"/>
              <a:t>2 </a:t>
            </a:r>
            <a:r>
              <a:rPr lang="en-US" dirty="0" smtClean="0"/>
              <a:t> on </a:t>
            </a:r>
            <a:r>
              <a:rPr lang="en-US" dirty="0"/>
              <a:t>Time Limit Exceeded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PI </a:t>
            </a:r>
            <a:r>
              <a:rPr lang="en-US" dirty="0" smtClean="0">
                <a:sym typeface="Wingdings" pitchFamily="2" charset="2"/>
              </a:rPr>
              <a:t>Program Interrupt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PI = 1    Operation </a:t>
            </a:r>
            <a:r>
              <a:rPr lang="en-US" dirty="0"/>
              <a:t>Error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     = </a:t>
            </a:r>
            <a:r>
              <a:rPr lang="en-US" dirty="0"/>
              <a:t>2 </a:t>
            </a:r>
            <a:r>
              <a:rPr lang="en-US" dirty="0" smtClean="0"/>
              <a:t>    Operand </a:t>
            </a:r>
            <a:r>
              <a:rPr lang="en-US" dirty="0"/>
              <a:t>Error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     = </a:t>
            </a:r>
            <a:r>
              <a:rPr lang="en-US" dirty="0"/>
              <a:t>3 </a:t>
            </a:r>
            <a:r>
              <a:rPr lang="en-US" dirty="0" smtClean="0"/>
              <a:t>   Page </a:t>
            </a:r>
            <a:r>
              <a:rPr lang="en-US" dirty="0"/>
              <a:t>Fault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 : Interrupt get handle by 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86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Case 2: TI &amp; PI</a:t>
            </a:r>
            <a:r>
              <a:rPr lang="en-US" sz="2800" dirty="0" smtClean="0">
                <a:sym typeface="Wingdings" pitchFamily="2" charset="2"/>
              </a:rPr>
              <a:t>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8799" y="1447800"/>
          <a:ext cx="7315200" cy="4970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525"/>
                <a:gridCol w="1045028"/>
                <a:gridCol w="2403567"/>
                <a:gridCol w="2926080"/>
              </a:tblGrid>
              <a:tr h="572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Action</a:t>
                      </a:r>
                      <a:endParaRPr lang="en-US" sz="2800" dirty="0"/>
                    </a:p>
                  </a:txBody>
                  <a:tcPr/>
                </a:tc>
              </a:tr>
              <a:tr h="506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Opcode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Terminate (4)</a:t>
                      </a:r>
                    </a:p>
                  </a:txBody>
                  <a:tcPr/>
                </a:tc>
              </a:tr>
              <a:tr h="506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Terminate (5) </a:t>
                      </a:r>
                    </a:p>
                  </a:txBody>
                  <a:tcPr/>
                </a:tc>
              </a:tr>
              <a:tr h="14624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Page</a:t>
                      </a:r>
                      <a:r>
                        <a:rPr lang="en-US" sz="2400" baseline="0" dirty="0" smtClean="0"/>
                        <a:t> fault: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GD &amp; SR- valid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PD,LR,CR- invalid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Page Fault Valid, ALLOCATE, update page Table, Adjust IC if necessary  , </a:t>
                      </a:r>
                      <a:endParaRPr lang="en-US" sz="2400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 USER PROGRAM Otherwise Terminate (6) </a:t>
                      </a:r>
                      <a:endParaRPr lang="en-US" sz="2400" dirty="0"/>
                    </a:p>
                  </a:txBody>
                  <a:tcPr/>
                </a:tc>
              </a:tr>
              <a:tr h="506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Opcode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Terminate (3,4)</a:t>
                      </a:r>
                    </a:p>
                  </a:txBody>
                  <a:tcPr/>
                </a:tc>
              </a:tr>
              <a:tr h="908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Terminate (3,5)</a:t>
                      </a:r>
                    </a:p>
                  </a:txBody>
                  <a:tcPr/>
                </a:tc>
              </a:tr>
              <a:tr h="5066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Page fault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Terminate (3)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14"/>
          <p:cNvGrpSpPr/>
          <p:nvPr/>
        </p:nvGrpSpPr>
        <p:grpSpPr>
          <a:xfrm>
            <a:off x="4267195" y="2438400"/>
            <a:ext cx="1730830" cy="3962400"/>
            <a:chOff x="3832059" y="3779003"/>
            <a:chExt cx="956512" cy="252469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874170" y="3779003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874170" y="4050224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874169" y="5332661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832059" y="5721075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874170" y="441185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874171" y="6303697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0" y="2057400"/>
            <a:ext cx="1828800" cy="2819400"/>
            <a:chOff x="304800" y="2057400"/>
            <a:chExt cx="2144486" cy="1542143"/>
          </a:xfrm>
        </p:grpSpPr>
        <p:sp>
          <p:nvSpPr>
            <p:cNvPr id="17" name="Left Brace 16"/>
            <p:cNvSpPr/>
            <p:nvPr/>
          </p:nvSpPr>
          <p:spPr>
            <a:xfrm>
              <a:off x="1752600" y="2057400"/>
              <a:ext cx="696686" cy="1542143"/>
            </a:xfrm>
            <a:prstGeom prst="lef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" y="2286000"/>
              <a:ext cx="1447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Time Limit Not exceeded</a:t>
              </a:r>
              <a:endParaRPr lang="en-US" sz="20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76200" y="5029201"/>
            <a:ext cx="2057400" cy="1295400"/>
            <a:chOff x="228600" y="4325257"/>
            <a:chExt cx="2220686" cy="1542143"/>
          </a:xfrm>
        </p:grpSpPr>
        <p:sp>
          <p:nvSpPr>
            <p:cNvPr id="16" name="Left Brace 15"/>
            <p:cNvSpPr/>
            <p:nvPr/>
          </p:nvSpPr>
          <p:spPr>
            <a:xfrm>
              <a:off x="1752600" y="4325257"/>
              <a:ext cx="696686" cy="1542143"/>
            </a:xfrm>
            <a:prstGeom prst="lef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8600" y="4800600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Time Limit exceeded</a:t>
              </a:r>
              <a:endParaRPr lang="en-US" sz="2000" b="1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 : Interrupt get handle by 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86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not have combination of SI &amp; PI</a:t>
            </a:r>
            <a:r>
              <a:rPr lang="en-US" sz="2800" dirty="0" smtClean="0">
                <a:sym typeface="Wingdings" pitchFamily="2" charset="2"/>
              </a:rPr>
              <a:t> ?</a:t>
            </a:r>
          </a:p>
          <a:p>
            <a:r>
              <a:rPr lang="en-US" sz="2800" dirty="0" smtClean="0">
                <a:sym typeface="Wingdings" pitchFamily="2" charset="2"/>
              </a:rPr>
              <a:t>Because in both same numbering is used 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	SI={1,2,3}</a:t>
            </a:r>
          </a:p>
          <a:p>
            <a:pPr lvl="1">
              <a:buNone/>
            </a:pPr>
            <a:r>
              <a:rPr lang="en-US" sz="2400" dirty="0" smtClean="0">
                <a:sym typeface="Wingdings" pitchFamily="2" charset="2"/>
              </a:rPr>
              <a:t>		PI ={1,2,3}, So combination not possible </a:t>
            </a:r>
          </a:p>
          <a:p>
            <a:r>
              <a:rPr lang="en-US" sz="2800" dirty="0" smtClean="0"/>
              <a:t>Same as phase 1 , in phase 2 ,we are having read(),write() and terminate (). </a:t>
            </a:r>
          </a:p>
          <a:p>
            <a:r>
              <a:rPr lang="en-US" sz="2800" dirty="0" smtClean="0"/>
              <a:t>But here Terminate () is </a:t>
            </a:r>
            <a:r>
              <a:rPr lang="en-US" sz="2800" b="1" dirty="0" smtClean="0">
                <a:solidFill>
                  <a:srgbClr val="FF0000"/>
                </a:solidFill>
              </a:rPr>
              <a:t>overloaded</a:t>
            </a:r>
            <a:r>
              <a:rPr lang="en-US" sz="2800" dirty="0" smtClean="0"/>
              <a:t>.. (one function can have many form)</a:t>
            </a:r>
          </a:p>
          <a:p>
            <a:r>
              <a:rPr lang="en-US" sz="2800" dirty="0" smtClean="0"/>
              <a:t>It takes single argument or two arguments</a:t>
            </a:r>
          </a:p>
          <a:p>
            <a:r>
              <a:rPr lang="en-US" sz="2800" dirty="0" smtClean="0"/>
              <a:t>Here arguments means Error messages(EM-0 to 8)</a:t>
            </a:r>
          </a:p>
          <a:p>
            <a:r>
              <a:rPr lang="en-US" sz="2800" dirty="0" smtClean="0"/>
              <a:t>Terminate(7)  or Terminate(3,4)</a:t>
            </a:r>
          </a:p>
          <a:p>
            <a:r>
              <a:rPr lang="en-US" sz="2800" dirty="0" smtClean="0"/>
              <a:t>Terminate(8)  or Terminate(3,5)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Read() ,Write() &amp; Terminate()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5562600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Read()</a:t>
            </a:r>
          </a:p>
          <a:p>
            <a:pPr lvl="1">
              <a:buNone/>
            </a:pPr>
            <a:r>
              <a:rPr lang="en-US" sz="2400" dirty="0" smtClean="0"/>
              <a:t>If next data card is $END, TERMINATE (1) </a:t>
            </a:r>
          </a:p>
          <a:p>
            <a:pPr lvl="1">
              <a:buNone/>
            </a:pPr>
            <a:r>
              <a:rPr lang="en-US" sz="2400" dirty="0" smtClean="0"/>
              <a:t>Read next (data) card from input file in memory locations RA through RA + 9 </a:t>
            </a:r>
          </a:p>
          <a:p>
            <a:pPr lvl="1">
              <a:buNone/>
            </a:pPr>
            <a:r>
              <a:rPr lang="en-US" sz="2400" dirty="0" smtClean="0"/>
              <a:t>EXECUTEUSERPROGRAM </a:t>
            </a:r>
          </a:p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After $DTA , if $END comes, it means no data is there ,OUT OF DATA Error, then call Terminate (0).</a:t>
            </a:r>
          </a:p>
          <a:p>
            <a:pPr lvl="1"/>
            <a:r>
              <a:rPr lang="en-US" dirty="0" smtClean="0"/>
              <a:t>Otherwise Read from memory location RA to RA+9 (1 block) and call EXECUTEUSERPROGRA()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447800"/>
            <a:ext cx="251460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Read() ,Write() &amp; Terminate()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5626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Write()</a:t>
            </a:r>
          </a:p>
          <a:p>
            <a:pPr lvl="1">
              <a:buNone/>
            </a:pPr>
            <a:r>
              <a:rPr lang="en-US" sz="2400" dirty="0" smtClean="0"/>
              <a:t>LLC = LLC + 1 </a:t>
            </a:r>
          </a:p>
          <a:p>
            <a:pPr lvl="1">
              <a:buNone/>
            </a:pPr>
            <a:r>
              <a:rPr lang="en-US" sz="2400" dirty="0" smtClean="0"/>
              <a:t>If LLC &gt; TLL, TERMINATE (2) </a:t>
            </a:r>
          </a:p>
          <a:p>
            <a:pPr lvl="1">
              <a:buNone/>
            </a:pPr>
            <a:r>
              <a:rPr lang="en-US" sz="2400" dirty="0" smtClean="0"/>
              <a:t>Write one block of memory from locations </a:t>
            </a:r>
          </a:p>
          <a:p>
            <a:pPr lvl="1">
              <a:buNone/>
            </a:pPr>
            <a:r>
              <a:rPr lang="en-US" sz="2400" dirty="0" smtClean="0"/>
              <a:t>      RA through RA + 9 to output file </a:t>
            </a:r>
          </a:p>
          <a:p>
            <a:pPr lvl="1">
              <a:buNone/>
            </a:pPr>
            <a:r>
              <a:rPr lang="en-US" sz="2400" dirty="0" smtClean="0"/>
              <a:t>EXECUTEUSERPROGRAM</a:t>
            </a:r>
          </a:p>
          <a:p>
            <a:pPr lvl="1">
              <a:buNone/>
            </a:pPr>
            <a:endParaRPr lang="en-US" sz="500" dirty="0" smtClean="0"/>
          </a:p>
          <a:p>
            <a:pPr marL="457200" lvl="1" indent="-220663"/>
            <a:r>
              <a:rPr lang="en-US" sz="2400" dirty="0" smtClean="0"/>
              <a:t>LLC is Line Limit Counter ,an int variable ,used to keep track </a:t>
            </a:r>
            <a:r>
              <a:rPr lang="en-US" sz="2400" dirty="0"/>
              <a:t>of total </a:t>
            </a:r>
            <a:r>
              <a:rPr lang="en-US" sz="2400" dirty="0" smtClean="0"/>
              <a:t>no. of printed output lines in a job.</a:t>
            </a:r>
          </a:p>
          <a:p>
            <a:pPr marL="457200" lvl="1" indent="-220663"/>
            <a:r>
              <a:rPr lang="en-US" sz="2400" dirty="0" smtClean="0"/>
              <a:t>When GD instruction comes, it increment LLC by 1: LLC = LLC + 1</a:t>
            </a:r>
          </a:p>
          <a:p>
            <a:pPr marL="457200" lvl="1" indent="-220663"/>
            <a:r>
              <a:rPr lang="en-US" sz="2400" dirty="0" smtClean="0"/>
              <a:t>It will check LLC &gt; TLL ,if it is then Terminate(2): Line Limit Exceed </a:t>
            </a:r>
          </a:p>
          <a:p>
            <a:pPr marL="457200" lvl="1" indent="-220663"/>
            <a:r>
              <a:rPr lang="en-US" sz="2400" dirty="0" smtClean="0"/>
              <a:t> Otherwise , read contents from main memory from RA to RA+9  and placed in to output file . And call  </a:t>
            </a:r>
            <a:r>
              <a:rPr lang="en-US" sz="2400" dirty="0" smtClean="0"/>
              <a:t>EXECUTEUSERPROGRAM()</a:t>
            </a:r>
          </a:p>
          <a:p>
            <a:pPr marL="457200" lvl="1" indent="-220663"/>
            <a:endParaRPr lang="en-US" sz="2400" dirty="0"/>
          </a:p>
          <a:p>
            <a:pPr lvl="1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25" y="1371600"/>
            <a:ext cx="2428875" cy="193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914400"/>
            <a:ext cx="5562600" cy="289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Write()</a:t>
            </a:r>
          </a:p>
          <a:p>
            <a:pPr lvl="1">
              <a:buNone/>
            </a:pPr>
            <a:r>
              <a:rPr lang="en-US" sz="2400" dirty="0" smtClean="0"/>
              <a:t>LLC = LLC + 1 </a:t>
            </a:r>
          </a:p>
          <a:p>
            <a:pPr lvl="1">
              <a:buNone/>
            </a:pPr>
            <a:r>
              <a:rPr lang="en-US" sz="2400" dirty="0" smtClean="0"/>
              <a:t>If LLC &gt; TLL, TERMINATE (2) </a:t>
            </a:r>
          </a:p>
          <a:p>
            <a:pPr lvl="1">
              <a:buNone/>
            </a:pPr>
            <a:r>
              <a:rPr lang="en-US" sz="2400" dirty="0" smtClean="0"/>
              <a:t>Write one block of memory from locations </a:t>
            </a:r>
          </a:p>
          <a:p>
            <a:pPr lvl="1">
              <a:buNone/>
            </a:pPr>
            <a:r>
              <a:rPr lang="en-US" sz="2400" dirty="0" smtClean="0"/>
              <a:t>      RA through RA + 9 to output file </a:t>
            </a:r>
          </a:p>
          <a:p>
            <a:pPr lvl="1">
              <a:buNone/>
            </a:pPr>
            <a:r>
              <a:rPr lang="en-US" sz="2400" dirty="0" smtClean="0"/>
              <a:t>EXECUTEUSERPROGRAM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Read() ,Write() &amp; Terminate()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/>
          </a:bodyPr>
          <a:lstStyle/>
          <a:p>
            <a:r>
              <a:rPr lang="en-US" dirty="0" smtClean="0"/>
              <a:t>With Terminate() ,2 line get added in output file &amp; 2lines of error message also  and  then call Load().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6400800" cy="251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TERMINATE (EM) </a:t>
            </a:r>
          </a:p>
          <a:p>
            <a:pPr lvl="2"/>
            <a:r>
              <a:rPr lang="en-US" sz="2400" dirty="0" smtClean="0"/>
              <a:t>Write 2 blank lines in output file </a:t>
            </a:r>
          </a:p>
          <a:p>
            <a:pPr lvl="2"/>
            <a:r>
              <a:rPr lang="en-US" sz="2400" dirty="0" smtClean="0"/>
              <a:t>Write 2 lines of appropriate Terminating Message as indicated by EM </a:t>
            </a:r>
          </a:p>
          <a:p>
            <a:pPr lvl="2"/>
            <a:r>
              <a:rPr lang="en-US" sz="2400" dirty="0" smtClean="0"/>
              <a:t>LOAD</a:t>
            </a:r>
          </a:p>
          <a:p>
            <a:pPr algn="ctr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541020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572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We have to read the contents till EOF .</a:t>
            </a:r>
          </a:p>
          <a:p>
            <a:r>
              <a:rPr lang="en-US" sz="2400" dirty="0" smtClean="0"/>
              <a:t>When we have input file ,it contains multiple jobs . </a:t>
            </a:r>
            <a:endParaRPr lang="en-US" sz="2400" dirty="0"/>
          </a:p>
          <a:p>
            <a:r>
              <a:rPr lang="en-US" sz="2400" dirty="0" smtClean="0"/>
              <a:t>Read program card from input file into the buffer to check whether it is control card ($AMJ)  ,program card , data card($DTA ) or $END . </a:t>
            </a:r>
          </a:p>
          <a:p>
            <a:r>
              <a:rPr lang="en-US" sz="2400" dirty="0" smtClean="0"/>
              <a:t>If it $AMJ then create and initialize PCB(Process control Block).</a:t>
            </a:r>
          </a:p>
          <a:p>
            <a:r>
              <a:rPr lang="en-US" sz="2400" dirty="0" smtClean="0"/>
              <a:t>PCB is a structure that store information of given job</a:t>
            </a:r>
            <a:endParaRPr lang="en-US" sz="2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8305800" cy="3124200"/>
          </a:xfrm>
          <a:prstGeom prst="rect">
            <a:avLst/>
          </a:prstGeom>
          <a:noFill/>
          <a:ln w="38100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133850" cy="137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PCB is a structure  that store information of given job.</a:t>
            </a:r>
          </a:p>
          <a:p>
            <a:r>
              <a:rPr lang="en-US" dirty="0" smtClean="0"/>
              <a:t>It having 3 variables:  </a:t>
            </a:r>
          </a:p>
          <a:p>
            <a:pPr>
              <a:buNone/>
            </a:pPr>
            <a:r>
              <a:rPr lang="en-US" dirty="0" smtClean="0"/>
              <a:t>		int JID </a:t>
            </a:r>
            <a:r>
              <a:rPr lang="en-US" dirty="0" smtClean="0">
                <a:sym typeface="Wingdings" pitchFamily="2" charset="2"/>
              </a:rPr>
              <a:t> Job ID</a:t>
            </a:r>
          </a:p>
          <a:p>
            <a:pPr>
              <a:buNone/>
            </a:pPr>
            <a:r>
              <a:rPr lang="en-US" dirty="0" smtClean="0"/>
              <a:t>		int TTL </a:t>
            </a:r>
            <a:r>
              <a:rPr lang="en-US" dirty="0" smtClean="0">
                <a:sym typeface="Wingdings" pitchFamily="2" charset="2"/>
              </a:rPr>
              <a:t> Total Time Limit</a:t>
            </a:r>
          </a:p>
          <a:p>
            <a:pPr>
              <a:buNone/>
            </a:pPr>
            <a:r>
              <a:rPr lang="en-US" dirty="0" smtClean="0"/>
              <a:t>		int TLL </a:t>
            </a:r>
            <a:r>
              <a:rPr lang="en-US" dirty="0" smtClean="0">
                <a:sym typeface="Wingdings" pitchFamily="2" charset="2"/>
              </a:rPr>
              <a:t> Total Line Limit</a:t>
            </a:r>
          </a:p>
          <a:p>
            <a:r>
              <a:rPr lang="en-US" dirty="0" smtClean="0">
                <a:sym typeface="Wingdings" pitchFamily="2" charset="2"/>
              </a:rPr>
              <a:t>Assign this as-    P1 is above structure here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P1.JID = 0001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P1.TTL = 0003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P1.TLL = 0001</a:t>
            </a:r>
            <a:br>
              <a:rPr lang="en-US" dirty="0" smtClean="0">
                <a:sym typeface="Wingdings" pitchFamily="2" charset="2"/>
              </a:rPr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ALLOCATE()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Then we have to call ALLOCATE()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with allocate () ,we have generate a random no. as 14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0104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ALLOCATE()</a:t>
            </a:r>
          </a:p>
          <a:p>
            <a:r>
              <a:rPr lang="en-US" sz="2400" dirty="0" smtClean="0"/>
              <a:t>      Generate one no. randomly between 0 to 29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Store that in an array 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Initialize Page Table and 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0"/>
            <a:ext cx="441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 block = 10 locations </a:t>
            </a:r>
          </a:p>
          <a:p>
            <a:r>
              <a:rPr lang="en-US" sz="2400" dirty="0" smtClean="0"/>
              <a:t>14 * 10 =140 </a:t>
            </a:r>
            <a:r>
              <a:rPr lang="en-US" sz="2400" dirty="0" smtClean="0">
                <a:sym typeface="Wingdings" pitchFamily="2" charset="2"/>
              </a:rPr>
              <a:t> Base Address ,</a:t>
            </a:r>
          </a:p>
          <a:p>
            <a:r>
              <a:rPr lang="en-US" sz="2400" dirty="0" smtClean="0">
                <a:sym typeface="Wingdings" pitchFamily="2" charset="2"/>
              </a:rPr>
              <a:t>PTR : a variable , store base address of page table</a:t>
            </a:r>
          </a:p>
          <a:p>
            <a:r>
              <a:rPr lang="en-US" sz="2400" dirty="0" smtClean="0">
                <a:sym typeface="Wingdings" pitchFamily="2" charset="2"/>
              </a:rPr>
              <a:t>140 to 149 location initialize with 0 and 3</a:t>
            </a:r>
            <a:r>
              <a:rPr lang="en-US" sz="2400" baseline="30000" dirty="0" smtClean="0">
                <a:sym typeface="Wingdings" pitchFamily="2" charset="2"/>
              </a:rPr>
              <a:t>rd</a:t>
            </a:r>
            <a:r>
              <a:rPr lang="en-US" sz="2400" dirty="0" smtClean="0">
                <a:sym typeface="Wingdings" pitchFamily="2" charset="2"/>
              </a:rPr>
              <a:t> &amp; 4</a:t>
            </a:r>
            <a:r>
              <a:rPr lang="en-US" sz="2400" baseline="30000" dirty="0" smtClean="0">
                <a:sym typeface="Wingdings" pitchFamily="2" charset="2"/>
              </a:rPr>
              <a:t>th</a:t>
            </a:r>
            <a:r>
              <a:rPr lang="en-US" sz="2400" dirty="0" smtClean="0">
                <a:sym typeface="Wingdings" pitchFamily="2" charset="2"/>
              </a:rPr>
              <a:t> column with symbol or a  negative value (-1).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2133600" cy="5562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99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624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0800" y="220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90800" y="2667000"/>
            <a:ext cx="53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/>
              <a:t>|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200" y="2362200"/>
            <a:ext cx="2133600" cy="2667000"/>
            <a:chOff x="457200" y="2362200"/>
            <a:chExt cx="2133600" cy="23622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7200" y="28956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" y="31242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7200" y="33528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7200" y="35814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8100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" y="40386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7200" y="42672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7200" y="26670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7200" y="24384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7200" y="44958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7200" y="47244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14400" y="2362200"/>
              <a:ext cx="0" cy="2362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47800" y="2362200"/>
              <a:ext cx="0" cy="2362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981200" y="2362200"/>
              <a:ext cx="0" cy="2362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572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266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312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" y="3886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0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" y="4191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57400" y="2450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574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812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81200" y="3745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81200" y="4736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57400" y="266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81200" y="3440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81200" y="450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9812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812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47800" y="2450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371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47800" y="266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1600" y="3440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371600" y="450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71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716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4478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71600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3716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cxnSp>
        <p:nvCxnSpPr>
          <p:cNvPr id="61" name="Straight Arrow Connector 60"/>
          <p:cNvCxnSpPr>
            <a:endCxn id="20" idx="3"/>
          </p:cNvCxnSpPr>
          <p:nvPr/>
        </p:nvCxnSpPr>
        <p:spPr>
          <a:xfrm flipH="1">
            <a:off x="3124200" y="2362200"/>
            <a:ext cx="5334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814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PTR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48000" y="3352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Table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0" y="91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0" y="3018472"/>
            <a:ext cx="53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14 B</a:t>
            </a:r>
          </a:p>
          <a:p>
            <a:pPr algn="ctr"/>
            <a:r>
              <a:rPr lang="en-US" b="1" dirty="0" smtClean="0"/>
              <a:t> l    o   c</a:t>
            </a:r>
          </a:p>
          <a:p>
            <a:pPr algn="ctr"/>
            <a:r>
              <a:rPr lang="en-US" b="1" dirty="0" smtClean="0"/>
              <a:t>k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0" y="6096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066800"/>
            <a:ext cx="4572000" cy="541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/>
              <a:t>If it is Program card the call ALLOCATE() again.</a:t>
            </a:r>
          </a:p>
          <a:p>
            <a:pPr algn="just"/>
            <a:r>
              <a:rPr lang="en-US" sz="2400" dirty="0" smtClean="0"/>
              <a:t>It generate random no. </a:t>
            </a:r>
          </a:p>
          <a:p>
            <a:pPr algn="just"/>
            <a:r>
              <a:rPr lang="en-US" sz="2400" dirty="0" smtClean="0"/>
              <a:t>Update the page table</a:t>
            </a:r>
          </a:p>
          <a:p>
            <a:pPr lvl="1" algn="just"/>
            <a:r>
              <a:rPr lang="en-US" sz="2000" dirty="0" smtClean="0"/>
              <a:t>Suppose random no. = 17 ,so enter it at base address of page table i.e. at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&amp;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column.</a:t>
            </a:r>
          </a:p>
          <a:p>
            <a:pPr algn="just"/>
            <a:r>
              <a:rPr lang="en-US" sz="2400" dirty="0" smtClean="0"/>
              <a:t>Load the program in page in allocate frame .</a:t>
            </a:r>
          </a:p>
          <a:p>
            <a:pPr algn="just"/>
            <a:r>
              <a:rPr lang="en-US" sz="2400" dirty="0" smtClean="0"/>
              <a:t>Till we get $DTA, it will load program card in to memory </a:t>
            </a:r>
          </a:p>
          <a:p>
            <a:pPr algn="just"/>
            <a:r>
              <a:rPr lang="en-US" sz="2400" dirty="0" smtClean="0"/>
              <a:t>If next number as 26 ,then enter it at 141 ,set the flag to 1 etc.</a:t>
            </a:r>
          </a:p>
          <a:p>
            <a:pPr algn="just"/>
            <a:r>
              <a:rPr lang="en-US" sz="2400" dirty="0" smtClean="0"/>
              <a:t>If $DTA comes then call STARTEXECUTION() .</a:t>
            </a:r>
          </a:p>
          <a:p>
            <a:pPr algn="just"/>
            <a:r>
              <a:rPr lang="en-US" sz="2400" dirty="0" smtClean="0"/>
              <a:t>It means program saved in main memory and then start execution.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Continued……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Load()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990600"/>
            <a:ext cx="2133600" cy="586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99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6488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20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2667000"/>
            <a:ext cx="53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/>
              <a:t>|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62000" y="2362200"/>
            <a:ext cx="2133600" cy="2667000"/>
            <a:chOff x="457200" y="2362200"/>
            <a:chExt cx="2133600" cy="2362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7200" y="28956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1242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" y="33528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7200" y="35814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7200" y="38100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7200" y="40386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7200" y="42672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7200" y="26670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7200" y="24384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57200" y="44958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57200" y="47244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2362200"/>
              <a:ext cx="0" cy="2362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447800" y="2362200"/>
              <a:ext cx="0" cy="2362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81200" y="2362200"/>
              <a:ext cx="0" cy="2362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620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5800" y="3886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5800" y="4191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622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0" y="4736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52600" y="266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76400" y="3440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76400" y="450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764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685800" y="2362200"/>
            <a:ext cx="2209800" cy="3874532"/>
            <a:chOff x="685800" y="2350532"/>
            <a:chExt cx="2209800" cy="3874532"/>
          </a:xfrm>
        </p:grpSpPr>
        <p:sp>
          <p:nvSpPr>
            <p:cNvPr id="26" name="TextBox 25"/>
            <p:cNvSpPr txBox="1"/>
            <p:nvPr/>
          </p:nvSpPr>
          <p:spPr>
            <a:xfrm>
              <a:off x="838200" y="5322332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GD10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000" y="2667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800" y="3124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0 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0" y="3657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0 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800" y="4419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0 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86000" y="2404646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7</a:t>
              </a:r>
              <a:endParaRPr lang="en-US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2120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745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62200" y="2667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86000" y="34406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4507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2404646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7030A0"/>
                  </a:solidFill>
                </a:rPr>
                <a:t>1</a:t>
              </a:r>
              <a:endParaRPr lang="en-US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6400" y="32120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764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526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76400" y="3733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6400" y="4724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4400" y="5627132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D10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38200" y="5855732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H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5800" y="23505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1</a:t>
              </a:r>
              <a:endParaRPr lang="en-US" dirty="0"/>
            </a:p>
          </p:txBody>
        </p:sp>
      </p:grpSp>
      <p:cxnSp>
        <p:nvCxnSpPr>
          <p:cNvPr id="56" name="Straight Arrow Connector 55"/>
          <p:cNvCxnSpPr>
            <a:endCxn id="8" idx="3"/>
          </p:cNvCxnSpPr>
          <p:nvPr/>
        </p:nvCxnSpPr>
        <p:spPr>
          <a:xfrm flipH="1">
            <a:off x="3429000" y="2362200"/>
            <a:ext cx="5334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4800" y="91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04800" y="3018472"/>
            <a:ext cx="53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14 B</a:t>
            </a:r>
          </a:p>
          <a:p>
            <a:pPr algn="ctr"/>
            <a:r>
              <a:rPr lang="en-US" b="1" dirty="0" smtClean="0"/>
              <a:t> l    o   c</a:t>
            </a:r>
          </a:p>
          <a:p>
            <a:pPr algn="ctr"/>
            <a:r>
              <a:rPr lang="en-US" b="1" dirty="0" smtClean="0"/>
              <a:t>k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5814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PTR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0480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Table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" y="6488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762000" y="5410200"/>
            <a:ext cx="2133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62000" y="5943600"/>
            <a:ext cx="2133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62000" y="6248400"/>
            <a:ext cx="2133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2000" y="5638800"/>
            <a:ext cx="2133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95600" y="525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895600" y="5943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179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524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28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895600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 Message coding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74676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900"/>
                <a:gridCol w="2933700"/>
              </a:tblGrid>
              <a:tr h="8226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Error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EM ( </a:t>
                      </a:r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Error</a:t>
                      </a:r>
                      <a:r>
                        <a:rPr lang="es-ES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s-ES" sz="24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Message</a:t>
                      </a:r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s-ES" sz="2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r>
                        <a:rPr lang="es-E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Error </a:t>
                      </a:r>
                      <a:r>
                        <a:rPr lang="es-ES" sz="2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1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NO Error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1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Out of Data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1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Line Limit Exceeded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1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Time Limit Exceeded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1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OpCode Error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1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Error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1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Invalid Page Fault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Time Limit Exceeded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With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Opcode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Error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= (3+4)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Time Limit Exceeded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With operand Error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8 = (4+4)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0"/>
            <a:ext cx="8229600" cy="3429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 smtClean="0"/>
              <a:t>Initialize IC=0 and call </a:t>
            </a:r>
            <a:r>
              <a:rPr lang="en-US" sz="2400" dirty="0" smtClean="0"/>
              <a:t>EXECUTEUSERPROGRAM()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Continued……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Load()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62000" y="914400"/>
            <a:ext cx="35814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STARTEXECUTION </a:t>
            </a:r>
            <a:endParaRPr lang="en-US" sz="2000" dirty="0" smtClean="0"/>
          </a:p>
          <a:p>
            <a:r>
              <a:rPr lang="en-US" sz="2000" dirty="0"/>
              <a:t>IC 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</a:t>
            </a:r>
            <a:r>
              <a:rPr lang="en-US" sz="2000" dirty="0" smtClean="0"/>
              <a:t> </a:t>
            </a:r>
            <a:r>
              <a:rPr lang="en-US" sz="2000" dirty="0"/>
              <a:t>00 </a:t>
            </a:r>
            <a:endParaRPr lang="en-US" sz="2000" dirty="0" smtClean="0"/>
          </a:p>
          <a:p>
            <a:r>
              <a:rPr lang="en-US" sz="2000" dirty="0"/>
              <a:t>EXECUTEUSERPROGRAM </a:t>
            </a:r>
            <a:endParaRPr lang="en-US" sz="2000" dirty="0" smtClean="0"/>
          </a:p>
          <a:p>
            <a:r>
              <a:rPr lang="en-US" sz="2000" dirty="0"/>
              <a:t>END (MOS)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EXECUTEUSERPROGRAM()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/>
          <a:lstStyle/>
          <a:p>
            <a:pPr algn="just"/>
            <a:r>
              <a:rPr lang="en-US" dirty="0" smtClean="0"/>
              <a:t>Use of this Function to fetch the instructions from main memory to IR and Increment IC by 1.</a:t>
            </a:r>
          </a:p>
          <a:p>
            <a:pPr algn="just"/>
            <a:r>
              <a:rPr lang="en-US" dirty="0" smtClean="0"/>
              <a:t>Then check contents of IR  ,whether it is GD,PD,SR,LR,CR,BT ,H or raise interrupt.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EXECUTEUSERPROGRAM()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814388"/>
            <a:ext cx="8734425" cy="581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EXECUTEUSERPROGRAM()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before fetching instruction, he</a:t>
            </a:r>
            <a:r>
              <a:rPr lang="en-US" dirty="0" smtClean="0"/>
              <a:t>re we call ADDRESSMAP(). </a:t>
            </a:r>
          </a:p>
          <a:p>
            <a:pPr algn="just"/>
            <a:r>
              <a:rPr lang="en-US" dirty="0" smtClean="0"/>
              <a:t>It takes arguments as IC and return RA.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VA- virtual Address (00 to 99)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RA-real address(0 to 299)</a:t>
            </a:r>
          </a:p>
          <a:p>
            <a:pPr algn="just"/>
            <a:r>
              <a:rPr lang="en-US" dirty="0" smtClean="0"/>
              <a:t>In GD10,10 is VA, we need to convert it into RA.</a:t>
            </a:r>
          </a:p>
          <a:p>
            <a:pPr algn="just"/>
            <a:r>
              <a:rPr lang="en-US" dirty="0" smtClean="0"/>
              <a:t>SO we use ADDRESSMAP().</a:t>
            </a:r>
          </a:p>
          <a:p>
            <a:pPr algn="just"/>
            <a:r>
              <a:rPr lang="en-US" dirty="0" smtClean="0"/>
              <a:t>Why we pass IC as an argument? </a:t>
            </a:r>
          </a:p>
          <a:p>
            <a:pPr lvl="1" algn="just"/>
            <a:r>
              <a:rPr lang="en-US" dirty="0" smtClean="0"/>
              <a:t>In phase 1,program card stored at 0</a:t>
            </a:r>
            <a:r>
              <a:rPr lang="en-US" baseline="30000" dirty="0" smtClean="0"/>
              <a:t>th</a:t>
            </a:r>
            <a:r>
              <a:rPr lang="en-US" dirty="0" smtClean="0"/>
              <a:t> memory location.</a:t>
            </a:r>
          </a:p>
          <a:p>
            <a:pPr lvl="1" algn="just"/>
            <a:r>
              <a:rPr lang="en-US" dirty="0" smtClean="0"/>
              <a:t>But in phase 2 , program card can store at any random  location  </a:t>
            </a:r>
          </a:p>
          <a:p>
            <a:pPr algn="just"/>
            <a:r>
              <a:rPr lang="en-US" dirty="0" smtClean="0"/>
              <a:t>So we have to get exact memory location by mapping</a:t>
            </a:r>
          </a:p>
          <a:p>
            <a:pPr algn="just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1" y="2057400"/>
            <a:ext cx="1752600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EXECUTEUSERPROGRAM()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IT ,we get location of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instruction and increment IC by 1 . 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IR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 smtClean="0"/>
          </a:p>
          <a:p>
            <a:pPr algn="just"/>
            <a:r>
              <a:rPr lang="en-US" dirty="0" smtClean="0"/>
              <a:t> Pass 10 to ADDRESSMAP(), get the RA for 10.</a:t>
            </a:r>
          </a:p>
          <a:p>
            <a:pPr algn="just"/>
            <a:r>
              <a:rPr lang="en-US" dirty="0" smtClean="0"/>
              <a:t>For this we examine 1</a:t>
            </a:r>
            <a:r>
              <a:rPr lang="en-US" baseline="30000" dirty="0" smtClean="0"/>
              <a:t>st</a:t>
            </a:r>
            <a:r>
              <a:rPr lang="en-US" dirty="0" smtClean="0"/>
              <a:t> two byes of IR ,is it GD ,PD or what?</a:t>
            </a:r>
          </a:p>
          <a:p>
            <a:pPr algn="just"/>
            <a:r>
              <a:rPr lang="en-US" dirty="0" smtClean="0"/>
              <a:t>If OpCode is not correct then raise PI =1 ,OpCode error, </a:t>
            </a:r>
          </a:p>
          <a:p>
            <a:pPr algn="just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09800" y="2362200"/>
            <a:ext cx="2819400" cy="533400"/>
            <a:chOff x="2209800" y="2362200"/>
            <a:chExt cx="2819400" cy="533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419600" y="2362200"/>
              <a:ext cx="0" cy="533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209800" y="2362200"/>
              <a:ext cx="2819400" cy="533400"/>
              <a:chOff x="4495800" y="1981200"/>
              <a:chExt cx="2819400" cy="5334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495800" y="1981200"/>
                <a:ext cx="2819400" cy="533400"/>
                <a:chOff x="4419600" y="1981200"/>
                <a:chExt cx="2819400" cy="5334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419600" y="1981200"/>
                  <a:ext cx="2819400" cy="5334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5105400" y="1981200"/>
                  <a:ext cx="0" cy="53340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6019800" y="2057400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/>
                    <a:t>1</a:t>
                  </a:r>
                  <a:endParaRPr lang="en-US" sz="2000" b="1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629400" y="2057400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/>
                    <a:t>0</a:t>
                  </a:r>
                  <a:endParaRPr lang="en-US" sz="2000" b="1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648200" y="1981200"/>
                <a:ext cx="2057400" cy="533400"/>
                <a:chOff x="4495800" y="1981200"/>
                <a:chExt cx="2057400" cy="5334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6553200" y="1981200"/>
                  <a:ext cx="0" cy="53340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4495800" y="2057400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/>
                    <a:t>G</a:t>
                  </a:r>
                  <a:endParaRPr lang="en-US" sz="2000" b="1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257800" y="2057400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/>
                    <a:t>D</a:t>
                  </a:r>
                  <a:endParaRPr lang="en-US" sz="2000" b="1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943600" y="1981200"/>
                  <a:ext cx="0" cy="53340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U</a:t>
            </a:r>
            <a:r>
              <a:rPr lang="en-US" dirty="0" smtClean="0"/>
              <a:t>sing SIMULATION(), w</a:t>
            </a:r>
            <a:r>
              <a:rPr lang="en-US" dirty="0" smtClean="0"/>
              <a:t>e will also check Time limit exceed or not </a:t>
            </a:r>
          </a:p>
          <a:p>
            <a:pPr algn="just"/>
            <a:r>
              <a:rPr lang="en-US" dirty="0" smtClean="0"/>
              <a:t>Here, TTC initialize to 0.</a:t>
            </a:r>
          </a:p>
          <a:p>
            <a:pPr algn="just"/>
            <a:r>
              <a:rPr lang="en-US" dirty="0" smtClean="0"/>
              <a:t>If any of the instruction 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get executed successfully TTC incremented by 1.</a:t>
            </a:r>
          </a:p>
          <a:p>
            <a:pPr algn="just"/>
            <a:r>
              <a:rPr lang="en-US" dirty="0" smtClean="0"/>
              <a:t>Then Check  for TTC &amp; TTL ,if TTC &gt; TTL then  it will raise Time interrupt TI =2.</a:t>
            </a:r>
          </a:p>
          <a:p>
            <a:pPr algn="just"/>
            <a:r>
              <a:rPr lang="en-US" dirty="0" smtClean="0"/>
              <a:t>Whenever values of SI or PI or TI is non zero means interrupt is there and have to call MOS().</a:t>
            </a:r>
          </a:p>
          <a:p>
            <a:pPr algn="just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81200"/>
            <a:ext cx="403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ADDRESSMAP()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ADDRESSMAP( VA or IC ){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if (VA is a number)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FrameNo = M[PTR][2] * 10 + M[PTR][3];</a:t>
            </a:r>
          </a:p>
          <a:p>
            <a:pPr>
              <a:buNone/>
            </a:pPr>
            <a:r>
              <a:rPr lang="en-US" dirty="0" smtClean="0"/>
              <a:t>   if(FrameNo = **) then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	PI=3 </a:t>
            </a:r>
            <a:r>
              <a:rPr lang="en-US" dirty="0" smtClean="0">
                <a:sym typeface="Wingdings" pitchFamily="2" charset="2"/>
              </a:rPr>
              <a:t>page fault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else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RA = FrameNo *10 + VA/10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return RA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else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PI = 2 operand error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}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066800"/>
            <a:ext cx="4572000" cy="541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 smtClean="0"/>
              <a:t>It takes VA or IC as argument and return RA.</a:t>
            </a:r>
          </a:p>
          <a:p>
            <a:r>
              <a:rPr lang="en-US" sz="2000" dirty="0" smtClean="0"/>
              <a:t>Here IC is a number ,i.e. operand </a:t>
            </a:r>
          </a:p>
          <a:p>
            <a:r>
              <a:rPr lang="en-US" sz="2000" dirty="0" smtClean="0"/>
              <a:t>If VA is number then further calculations </a:t>
            </a:r>
          </a:p>
          <a:p>
            <a:r>
              <a:rPr lang="en-US" sz="2000" dirty="0" smtClean="0"/>
              <a:t>Else generate operand error ,PI=2</a:t>
            </a:r>
          </a:p>
          <a:p>
            <a:r>
              <a:rPr lang="en-US" sz="2000" dirty="0" smtClean="0"/>
              <a:t>Now VA is number..</a:t>
            </a:r>
          </a:p>
          <a:p>
            <a:r>
              <a:rPr lang="en-US" sz="2000" dirty="0" smtClean="0"/>
              <a:t>If it is * then we haven't assign any frame no ,so it is page fault.</a:t>
            </a:r>
            <a:endParaRPr lang="en-US" sz="2000" dirty="0" smtClean="0"/>
          </a:p>
          <a:p>
            <a:pPr lvl="1"/>
            <a:r>
              <a:rPr lang="en-US" sz="1800" dirty="0" smtClean="0"/>
              <a:t>FrameNo = M[PTR][2] * 10 + M[PTR][3]</a:t>
            </a:r>
          </a:p>
          <a:p>
            <a:pPr lvl="1">
              <a:buNone/>
            </a:pPr>
            <a:r>
              <a:rPr lang="en-US" sz="1800" dirty="0" smtClean="0"/>
              <a:t>FrameNo= 1*10+7 =17</a:t>
            </a:r>
          </a:p>
          <a:p>
            <a:pPr lvl="1">
              <a:buNone/>
            </a:pPr>
            <a:r>
              <a:rPr lang="en-US" sz="1800" dirty="0" smtClean="0"/>
              <a:t>NOW  RA for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instruction:</a:t>
            </a:r>
            <a:br>
              <a:rPr lang="en-US" sz="1800" dirty="0" smtClean="0"/>
            </a:br>
            <a:r>
              <a:rPr lang="en-US" sz="1800" dirty="0" smtClean="0"/>
              <a:t>RA=</a:t>
            </a:r>
            <a:r>
              <a:rPr lang="en-US" sz="1800" dirty="0" smtClean="0">
                <a:sym typeface="Wingdings" pitchFamily="2" charset="2"/>
              </a:rPr>
              <a:t> FrameNo *10 + VA/10   …mod</a:t>
            </a:r>
          </a:p>
          <a:p>
            <a:pPr lvl="1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RA = 17 *10 + 0/10 =170</a:t>
            </a:r>
            <a:endParaRPr lang="en-US" sz="1800" dirty="0"/>
          </a:p>
          <a:p>
            <a:pPr lvl="1">
              <a:buNone/>
            </a:pPr>
            <a:r>
              <a:rPr lang="en-US" sz="1800" dirty="0" smtClean="0"/>
              <a:t>So instructions are stored at Frame no 17 i.e. from 170 to 179 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ADDRESSMAP()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990600"/>
            <a:ext cx="2133600" cy="586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99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6488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20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2667000"/>
            <a:ext cx="53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/>
              <a:t>|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762000" y="2362200"/>
            <a:ext cx="2133600" cy="2667000"/>
            <a:chOff x="457200" y="2362200"/>
            <a:chExt cx="2133600" cy="2362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7200" y="28956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1242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" y="33528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7200" y="35814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7200" y="38100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7200" y="40386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7200" y="42672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7200" y="26670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7200" y="24384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57200" y="44958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57200" y="4724400"/>
              <a:ext cx="2133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2362200"/>
              <a:ext cx="0" cy="2362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447800" y="2362200"/>
              <a:ext cx="0" cy="2362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81200" y="2362200"/>
              <a:ext cx="0" cy="2362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7620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5800" y="3886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5800" y="4191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622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0" y="4736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52600" y="266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76400" y="3440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76400" y="450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764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* </a:t>
            </a:r>
            <a:endParaRPr lang="en-US" dirty="0"/>
          </a:p>
        </p:txBody>
      </p:sp>
      <p:grpSp>
        <p:nvGrpSpPr>
          <p:cNvPr id="11" name="Group 64"/>
          <p:cNvGrpSpPr/>
          <p:nvPr/>
        </p:nvGrpSpPr>
        <p:grpSpPr>
          <a:xfrm>
            <a:off x="685800" y="2362200"/>
            <a:ext cx="2209800" cy="3874532"/>
            <a:chOff x="685800" y="2350532"/>
            <a:chExt cx="2209800" cy="3874532"/>
          </a:xfrm>
        </p:grpSpPr>
        <p:sp>
          <p:nvSpPr>
            <p:cNvPr id="26" name="TextBox 25"/>
            <p:cNvSpPr txBox="1"/>
            <p:nvPr/>
          </p:nvSpPr>
          <p:spPr>
            <a:xfrm>
              <a:off x="838200" y="5322332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GD10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000" y="2667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800" y="3124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0 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0" y="3657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0 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800" y="4419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0 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86000" y="2404646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7</a:t>
              </a:r>
              <a:endParaRPr lang="en-US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0" y="32120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745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62200" y="2667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86000" y="34406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4507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2404646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7030A0"/>
                  </a:solidFill>
                </a:rPr>
                <a:t>1</a:t>
              </a:r>
              <a:endParaRPr lang="en-US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6400" y="32120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764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526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76400" y="3733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6400" y="4724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* 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4400" y="5627132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D10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38200" y="5855732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H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5800" y="23505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1</a:t>
              </a:r>
              <a:endParaRPr lang="en-US" dirty="0"/>
            </a:p>
          </p:txBody>
        </p:sp>
      </p:grpSp>
      <p:cxnSp>
        <p:nvCxnSpPr>
          <p:cNvPr id="56" name="Straight Arrow Connector 55"/>
          <p:cNvCxnSpPr>
            <a:endCxn id="8" idx="3"/>
          </p:cNvCxnSpPr>
          <p:nvPr/>
        </p:nvCxnSpPr>
        <p:spPr>
          <a:xfrm flipH="1">
            <a:off x="3429000" y="2362200"/>
            <a:ext cx="5334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4800" y="91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04800" y="3018472"/>
            <a:ext cx="53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14 B</a:t>
            </a:r>
          </a:p>
          <a:p>
            <a:pPr algn="ctr"/>
            <a:r>
              <a:rPr lang="en-US" b="1" dirty="0" smtClean="0"/>
              <a:t> l    o   c</a:t>
            </a:r>
          </a:p>
          <a:p>
            <a:pPr algn="ctr"/>
            <a:r>
              <a:rPr lang="en-US" b="1" dirty="0" smtClean="0"/>
              <a:t>k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5814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PTR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0480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Table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" y="6488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762000" y="5410200"/>
            <a:ext cx="2133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62000" y="5943600"/>
            <a:ext cx="2133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62000" y="6248400"/>
            <a:ext cx="2133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2000" y="5638800"/>
            <a:ext cx="2133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95600" y="525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895600" y="5943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179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524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286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895600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2192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198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600" y="19812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 2</a:t>
            </a:r>
            <a:r>
              <a:rPr lang="en-US" baseline="30000" dirty="0"/>
              <a:t>nd</a:t>
            </a:r>
            <a:endParaRPr lang="en-US" baseline="-250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3622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 Error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AMJ 0001 0005 0002   //control card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GD10 GD20 PD10 PD20 H  //program card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DTA                            //</a:t>
            </a:r>
            <a:r>
              <a:rPr lang="en-US" dirty="0"/>
              <a:t>data card</a:t>
            </a:r>
          </a:p>
          <a:p>
            <a:pPr lvl="0">
              <a:buNone/>
              <a:defRPr/>
            </a:pPr>
            <a:r>
              <a:rPr lang="en-US" dirty="0" smtClean="0"/>
              <a:t>    How </a:t>
            </a:r>
            <a:r>
              <a:rPr lang="en-US" dirty="0"/>
              <a:t>are you</a:t>
            </a:r>
            <a:r>
              <a:rPr lang="en-US" dirty="0" smtClean="0"/>
              <a:t>?    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 I </a:t>
            </a:r>
            <a:r>
              <a:rPr lang="en-US" dirty="0"/>
              <a:t>am Fine</a:t>
            </a:r>
          </a:p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END0001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OpCode Error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AMJ 0001 0003 0002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GD10 </a:t>
            </a:r>
            <a:r>
              <a:rPr lang="en-US" b="1" dirty="0" smtClean="0">
                <a:solidFill>
                  <a:srgbClr val="FF0000"/>
                </a:solidFill>
              </a:rPr>
              <a:t>LD</a:t>
            </a:r>
            <a:r>
              <a:rPr lang="en-US" dirty="0" smtClean="0"/>
              <a:t>20 PD10 PD20 H  //program card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$DTA</a:t>
            </a:r>
          </a:p>
          <a:p>
            <a:pPr lvl="0">
              <a:buNone/>
              <a:defRPr/>
            </a:pPr>
            <a:r>
              <a:rPr lang="en-US" dirty="0" smtClean="0"/>
              <a:t>    How </a:t>
            </a:r>
            <a:r>
              <a:rPr lang="en-US" dirty="0"/>
              <a:t>are you</a:t>
            </a:r>
            <a:r>
              <a:rPr lang="en-US" dirty="0" smtClean="0"/>
              <a:t>?    //data card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 I </a:t>
            </a:r>
            <a:r>
              <a:rPr lang="en-US" dirty="0"/>
              <a:t>am Fine</a:t>
            </a:r>
          </a:p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END0001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Here , Interrupt PI=1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Operand Error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AMJ 0001 0003 0002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GD10 GD20 PD</a:t>
            </a:r>
            <a:r>
              <a:rPr lang="en-US" b="1" dirty="0" smtClean="0">
                <a:solidFill>
                  <a:srgbClr val="FF0000"/>
                </a:solidFill>
              </a:rPr>
              <a:t>LO</a:t>
            </a:r>
            <a:r>
              <a:rPr lang="en-US" dirty="0" smtClean="0"/>
              <a:t> PD20 H  //program card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$DTA</a:t>
            </a:r>
          </a:p>
          <a:p>
            <a:pPr lvl="0">
              <a:buNone/>
              <a:defRPr/>
            </a:pPr>
            <a:r>
              <a:rPr lang="en-US" dirty="0" smtClean="0"/>
              <a:t>    How </a:t>
            </a:r>
            <a:r>
              <a:rPr lang="en-US" dirty="0"/>
              <a:t>are you</a:t>
            </a:r>
            <a:r>
              <a:rPr lang="en-US" dirty="0" smtClean="0"/>
              <a:t>?    //data card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 I </a:t>
            </a:r>
            <a:r>
              <a:rPr lang="en-US" dirty="0"/>
              <a:t>am Fine</a:t>
            </a:r>
          </a:p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END0001</a:t>
            </a:r>
          </a:p>
          <a:p>
            <a:pPr lvl="0">
              <a:buNone/>
              <a:defRPr/>
            </a:pPr>
            <a:endParaRPr lang="en-US" dirty="0"/>
          </a:p>
          <a:p>
            <a:pPr lvl="0">
              <a:buNone/>
              <a:defRPr/>
            </a:pPr>
            <a:r>
              <a:rPr lang="en-US" dirty="0"/>
              <a:t>Here , Interrupt </a:t>
            </a:r>
            <a:r>
              <a:rPr lang="en-US" dirty="0" smtClean="0"/>
              <a:t>PI=2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Page Fault Error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AMJ 0001 0006 0002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GD10 GD20 PD10 PD20  </a:t>
            </a:r>
            <a:r>
              <a:rPr lang="en-US" b="1" dirty="0" smtClean="0">
                <a:solidFill>
                  <a:srgbClr val="FF0000"/>
                </a:solidFill>
              </a:rPr>
              <a:t>LR30</a:t>
            </a:r>
            <a:r>
              <a:rPr lang="en-US" dirty="0" smtClean="0"/>
              <a:t> H     </a:t>
            </a:r>
            <a:r>
              <a:rPr lang="en-US" sz="2400" dirty="0" smtClean="0"/>
              <a:t>//program card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$DTA</a:t>
            </a:r>
          </a:p>
          <a:p>
            <a:pPr lvl="0">
              <a:buNone/>
              <a:defRPr/>
            </a:pPr>
            <a:r>
              <a:rPr lang="en-US" dirty="0" smtClean="0"/>
              <a:t>    How </a:t>
            </a:r>
            <a:r>
              <a:rPr lang="en-US" dirty="0"/>
              <a:t>are you</a:t>
            </a:r>
            <a:r>
              <a:rPr lang="en-US" dirty="0" smtClean="0"/>
              <a:t>?           //data card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 I </a:t>
            </a:r>
            <a:r>
              <a:rPr lang="en-US" dirty="0"/>
              <a:t>am Fine</a:t>
            </a:r>
          </a:p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END0001</a:t>
            </a:r>
          </a:p>
          <a:p>
            <a:pPr lvl="0">
              <a:buNone/>
              <a:defRPr/>
            </a:pPr>
            <a:endParaRPr lang="en-US" dirty="0"/>
          </a:p>
          <a:p>
            <a:pPr lvl="0">
              <a:buNone/>
              <a:defRPr/>
            </a:pPr>
            <a:r>
              <a:rPr lang="en-US" dirty="0"/>
              <a:t>Here , Interrupt </a:t>
            </a:r>
            <a:r>
              <a:rPr lang="en-US" dirty="0" smtClean="0"/>
              <a:t>PI=3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Page Fault Error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76600"/>
            <a:ext cx="8534400" cy="3581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b="1" dirty="0"/>
              <a:t>Valid Page </a:t>
            </a:r>
            <a:r>
              <a:rPr lang="en-US" b="1" dirty="0" smtClean="0"/>
              <a:t>fault: </a:t>
            </a:r>
          </a:p>
          <a:p>
            <a:pPr lvl="1">
              <a:defRPr/>
            </a:pPr>
            <a:r>
              <a:rPr lang="en-US" dirty="0" smtClean="0"/>
              <a:t>When we are using GD ,SR then we have valid   page fault </a:t>
            </a:r>
          </a:p>
          <a:p>
            <a:pPr lvl="1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/>
              <a:t>Invalid Page fault:</a:t>
            </a:r>
          </a:p>
          <a:p>
            <a:pPr lvl="1">
              <a:defRPr/>
            </a:pPr>
            <a:r>
              <a:rPr lang="en-US" dirty="0" smtClean="0"/>
              <a:t>When </a:t>
            </a:r>
            <a:r>
              <a:rPr lang="en-US" dirty="0"/>
              <a:t>we are using </a:t>
            </a:r>
            <a:r>
              <a:rPr lang="en-US" dirty="0" smtClean="0"/>
              <a:t>PD,LR ,CR </a:t>
            </a:r>
            <a:r>
              <a:rPr lang="en-US" dirty="0"/>
              <a:t>then we </a:t>
            </a:r>
            <a:r>
              <a:rPr lang="en-US" dirty="0" smtClean="0"/>
              <a:t>have invalid   </a:t>
            </a:r>
            <a:r>
              <a:rPr lang="en-US" dirty="0"/>
              <a:t>page fault </a:t>
            </a:r>
            <a:endParaRPr lang="en-US" dirty="0" smtClean="0"/>
          </a:p>
          <a:p>
            <a:pPr marL="393700" lvl="1" indent="63500">
              <a:buNone/>
              <a:defRPr/>
            </a:pPr>
            <a:endParaRPr lang="en-US" dirty="0"/>
          </a:p>
          <a:p>
            <a:pPr marL="236538" lvl="1" indent="0">
              <a:buNone/>
              <a:defRPr/>
            </a:pPr>
            <a:r>
              <a:rPr lang="en-US" dirty="0" smtClean="0"/>
              <a:t>When we are having any interrupt we have to terminate the program</a:t>
            </a:r>
            <a:endParaRPr lang="en-US" dirty="0"/>
          </a:p>
          <a:p>
            <a:pPr lvl="1">
              <a:defRPr/>
            </a:pPr>
            <a:endParaRPr lang="en-US" b="1" dirty="0"/>
          </a:p>
          <a:p>
            <a:pPr>
              <a:buNone/>
              <a:defRPr/>
            </a:pPr>
            <a:endParaRPr lang="en-US" b="1" dirty="0"/>
          </a:p>
          <a:p>
            <a:pPr lvl="0">
              <a:buNone/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05000" y="1219201"/>
            <a:ext cx="4724400" cy="1828799"/>
            <a:chOff x="1905000" y="1524000"/>
            <a:chExt cx="4724400" cy="2249507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124200" y="2057400"/>
              <a:ext cx="13716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572000" y="2057400"/>
              <a:ext cx="12192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7600" y="1524000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None/>
                <a:defRPr/>
              </a:pPr>
              <a:r>
                <a:rPr lang="en-US" sz="2800" b="1" dirty="0"/>
                <a:t>Page fault</a:t>
              </a:r>
              <a:endParaRPr lang="en-US" sz="28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000" y="2819400"/>
              <a:ext cx="1905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None/>
                <a:defRPr/>
              </a:pPr>
              <a:r>
                <a:rPr lang="en-US" sz="2800" b="1" dirty="0" smtClean="0"/>
                <a:t>Valid Page </a:t>
              </a:r>
              <a:r>
                <a:rPr lang="en-US" sz="2800" b="1" dirty="0"/>
                <a:t>fault</a:t>
              </a:r>
              <a:endParaRPr lang="en-US" sz="2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743200"/>
              <a:ext cx="1905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None/>
                <a:defRPr/>
              </a:pPr>
              <a:r>
                <a:rPr lang="en-US" sz="2800" b="1" dirty="0" smtClean="0"/>
                <a:t>Invalid Page </a:t>
              </a:r>
              <a:r>
                <a:rPr lang="en-US" sz="2800" b="1" dirty="0"/>
                <a:t>fault</a:t>
              </a:r>
              <a:endParaRPr lang="en-US" sz="2800" b="1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Time Limit Exceeded Error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AMJ 0001 </a:t>
            </a:r>
            <a:r>
              <a:rPr lang="en-US" b="1" dirty="0" smtClean="0">
                <a:solidFill>
                  <a:srgbClr val="FF0000"/>
                </a:solidFill>
              </a:rPr>
              <a:t>0003</a:t>
            </a:r>
            <a:r>
              <a:rPr lang="en-US" dirty="0" smtClean="0"/>
              <a:t> 0002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GD10 GD20 PD10 PD20 H  //program card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$DTA</a:t>
            </a:r>
          </a:p>
          <a:p>
            <a:pPr lvl="0">
              <a:buNone/>
              <a:defRPr/>
            </a:pPr>
            <a:r>
              <a:rPr lang="en-US" dirty="0" smtClean="0"/>
              <a:t>    How </a:t>
            </a:r>
            <a:r>
              <a:rPr lang="en-US" dirty="0"/>
              <a:t>are you</a:t>
            </a:r>
            <a:r>
              <a:rPr lang="en-US" dirty="0" smtClean="0"/>
              <a:t>?    //data card</a:t>
            </a:r>
            <a:endParaRPr lang="en-US" dirty="0"/>
          </a:p>
          <a:p>
            <a:pPr lvl="0">
              <a:buNone/>
              <a:defRPr/>
            </a:pPr>
            <a:r>
              <a:rPr lang="en-US" dirty="0" smtClean="0"/>
              <a:t>    I </a:t>
            </a:r>
            <a:r>
              <a:rPr lang="en-US" dirty="0"/>
              <a:t>am Fine</a:t>
            </a:r>
          </a:p>
          <a:p>
            <a:pPr lvl="0">
              <a:buNone/>
              <a:defRPr/>
            </a:pPr>
            <a:r>
              <a:rPr lang="en-US" dirty="0"/>
              <a:t>$</a:t>
            </a:r>
            <a:r>
              <a:rPr lang="en-US" dirty="0" smtClean="0"/>
              <a:t>END0001</a:t>
            </a:r>
          </a:p>
          <a:p>
            <a:pPr lvl="0">
              <a:buNone/>
              <a:defRPr/>
            </a:pPr>
            <a:endParaRPr lang="en-US" dirty="0"/>
          </a:p>
          <a:p>
            <a:pPr lvl="0">
              <a:buNone/>
              <a:defRPr/>
            </a:pPr>
            <a:r>
              <a:rPr lang="en-US" dirty="0"/>
              <a:t>Here , Interrupt </a:t>
            </a:r>
            <a:r>
              <a:rPr lang="en-US" dirty="0" smtClean="0"/>
              <a:t>TI=2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1998</Words>
  <Application>Microsoft Office PowerPoint</Application>
  <PresentationFormat>On-screen Show (4:3)</PresentationFormat>
  <Paragraphs>576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Phase2-OS</vt:lpstr>
      <vt:lpstr>Error Types</vt:lpstr>
      <vt:lpstr>ERROR Message coding </vt:lpstr>
      <vt:lpstr>NO Error </vt:lpstr>
      <vt:lpstr>OpCode Error </vt:lpstr>
      <vt:lpstr>Operand Error </vt:lpstr>
      <vt:lpstr>Page Fault Error </vt:lpstr>
      <vt:lpstr>Page Fault Error </vt:lpstr>
      <vt:lpstr>Time Limit Exceeded Error </vt:lpstr>
      <vt:lpstr>Out of Data Error </vt:lpstr>
      <vt:lpstr>Line Limit Exceeded Error </vt:lpstr>
      <vt:lpstr>Time Limit Exceeded with Opcode Error </vt:lpstr>
      <vt:lpstr>Time Limit Exceeded with Operand Error </vt:lpstr>
      <vt:lpstr>ASSUMPTIONS: </vt:lpstr>
      <vt:lpstr>Slide 15</vt:lpstr>
      <vt:lpstr>ASSUMPTIONS: </vt:lpstr>
      <vt:lpstr>ASSUMPTIONS: </vt:lpstr>
      <vt:lpstr>Notations</vt:lpstr>
      <vt:lpstr>MOS : Interrupt get handle by MOS</vt:lpstr>
      <vt:lpstr>MOS : Interrupt get handle by MOS</vt:lpstr>
      <vt:lpstr>MOS : Interrupt get handle by MOS</vt:lpstr>
      <vt:lpstr>Read() ,Write() &amp; Terminate()</vt:lpstr>
      <vt:lpstr>Read() ,Write() &amp; Terminate()</vt:lpstr>
      <vt:lpstr>Read() ,Write() &amp; Terminate()</vt:lpstr>
      <vt:lpstr>Load()</vt:lpstr>
      <vt:lpstr>PCB</vt:lpstr>
      <vt:lpstr>ALLOCATE() </vt:lpstr>
      <vt:lpstr>Initialize Page Table and PTR</vt:lpstr>
      <vt:lpstr>Continued…… Load()</vt:lpstr>
      <vt:lpstr>Continued…… Load()</vt:lpstr>
      <vt:lpstr>EXECUTEUSERPROGRAM()</vt:lpstr>
      <vt:lpstr>EXECUTEUSERPROGRAM()</vt:lpstr>
      <vt:lpstr>EXECUTEUSERPROGRAM()</vt:lpstr>
      <vt:lpstr>EXECUTEUSERPROGRAM()</vt:lpstr>
      <vt:lpstr>SIMULATION()</vt:lpstr>
      <vt:lpstr>ADDRESSMAP()</vt:lpstr>
      <vt:lpstr>ADDRESSMAP()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Phase2-OS</dc:title>
  <dc:creator>Rahul Dange</dc:creator>
  <cp:lastModifiedBy>Rahul Dange</cp:lastModifiedBy>
  <cp:revision>144</cp:revision>
  <dcterms:created xsi:type="dcterms:W3CDTF">2024-10-02T15:20:25Z</dcterms:created>
  <dcterms:modified xsi:type="dcterms:W3CDTF">2024-10-02T20:13:29Z</dcterms:modified>
</cp:coreProperties>
</file>