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2" r:id="rId4"/>
    <p:sldId id="372" r:id="rId5"/>
    <p:sldId id="373" r:id="rId6"/>
    <p:sldId id="374" r:id="rId7"/>
    <p:sldId id="375" r:id="rId8"/>
    <p:sldId id="376" r:id="rId9"/>
    <p:sldId id="319" r:id="rId10"/>
    <p:sldId id="313" r:id="rId11"/>
    <p:sldId id="377" r:id="rId12"/>
    <p:sldId id="378" r:id="rId13"/>
    <p:sldId id="379" r:id="rId14"/>
    <p:sldId id="380" r:id="rId15"/>
    <p:sldId id="381" r:id="rId16"/>
    <p:sldId id="314" r:id="rId17"/>
    <p:sldId id="315" r:id="rId18"/>
    <p:sldId id="316" r:id="rId19"/>
    <p:sldId id="318" r:id="rId20"/>
    <p:sldId id="382" r:id="rId21"/>
    <p:sldId id="383" r:id="rId22"/>
    <p:sldId id="384" r:id="rId23"/>
    <p:sldId id="385" r:id="rId24"/>
    <p:sldId id="387" r:id="rId25"/>
    <p:sldId id="388" r:id="rId26"/>
    <p:sldId id="389" r:id="rId27"/>
    <p:sldId id="390" r:id="rId28"/>
    <p:sldId id="391" r:id="rId29"/>
    <p:sldId id="317" r:id="rId30"/>
    <p:sldId id="392" r:id="rId31"/>
    <p:sldId id="320" r:id="rId32"/>
    <p:sldId id="321" r:id="rId33"/>
    <p:sldId id="324" r:id="rId34"/>
    <p:sldId id="325" r:id="rId35"/>
    <p:sldId id="326" r:id="rId36"/>
    <p:sldId id="327" r:id="rId37"/>
    <p:sldId id="329" r:id="rId38"/>
    <p:sldId id="328" r:id="rId39"/>
    <p:sldId id="330" r:id="rId40"/>
    <p:sldId id="331" r:id="rId41"/>
    <p:sldId id="340" r:id="rId42"/>
    <p:sldId id="332" r:id="rId43"/>
    <p:sldId id="334" r:id="rId44"/>
    <p:sldId id="394" r:id="rId45"/>
    <p:sldId id="335" r:id="rId46"/>
    <p:sldId id="336" r:id="rId47"/>
    <p:sldId id="337" r:id="rId48"/>
    <p:sldId id="338" r:id="rId49"/>
    <p:sldId id="365" r:id="rId50"/>
    <p:sldId id="339" r:id="rId51"/>
    <p:sldId id="341" r:id="rId52"/>
    <p:sldId id="342" r:id="rId53"/>
    <p:sldId id="395" r:id="rId54"/>
    <p:sldId id="349" r:id="rId55"/>
    <p:sldId id="396" r:id="rId56"/>
    <p:sldId id="399" r:id="rId57"/>
    <p:sldId id="353" r:id="rId58"/>
    <p:sldId id="352" r:id="rId59"/>
    <p:sldId id="354" r:id="rId60"/>
    <p:sldId id="366" r:id="rId61"/>
    <p:sldId id="367" r:id="rId62"/>
    <p:sldId id="368" r:id="rId63"/>
    <p:sldId id="369" r:id="rId64"/>
    <p:sldId id="37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BF8-F8A5-4EA3-A3E6-56C4FDF7A951}" type="datetimeFigureOut">
              <a:rPr lang="en-US" smtClean="0"/>
              <a:pPr/>
              <a:t>26/09/2024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3009-F5A7-4F3F-A3FF-C0DEED46A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BF8-F8A5-4EA3-A3E6-56C4FDF7A951}" type="datetimeFigureOut">
              <a:rPr lang="en-US" smtClean="0"/>
              <a:pPr/>
              <a:t>26/09/2024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3009-F5A7-4F3F-A3FF-C0DEED46A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BF8-F8A5-4EA3-A3E6-56C4FDF7A951}" type="datetimeFigureOut">
              <a:rPr lang="en-US" smtClean="0"/>
              <a:pPr/>
              <a:t>26/09/2024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3009-F5A7-4F3F-A3FF-C0DEED46A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BF8-F8A5-4EA3-A3E6-56C4FDF7A951}" type="datetimeFigureOut">
              <a:rPr lang="en-US" smtClean="0"/>
              <a:pPr/>
              <a:t>26/09/2024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3009-F5A7-4F3F-A3FF-C0DEED46A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BF8-F8A5-4EA3-A3E6-56C4FDF7A951}" type="datetimeFigureOut">
              <a:rPr lang="en-US" smtClean="0"/>
              <a:pPr/>
              <a:t>26/09/2024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3009-F5A7-4F3F-A3FF-C0DEED46A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BF8-F8A5-4EA3-A3E6-56C4FDF7A951}" type="datetimeFigureOut">
              <a:rPr lang="en-US" smtClean="0"/>
              <a:pPr/>
              <a:t>26/09/2024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3009-F5A7-4F3F-A3FF-C0DEED46A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BF8-F8A5-4EA3-A3E6-56C4FDF7A951}" type="datetimeFigureOut">
              <a:rPr lang="en-US" smtClean="0"/>
              <a:pPr/>
              <a:t>26/09/2024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3009-F5A7-4F3F-A3FF-C0DEED46A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BF8-F8A5-4EA3-A3E6-56C4FDF7A951}" type="datetimeFigureOut">
              <a:rPr lang="en-US" smtClean="0"/>
              <a:pPr/>
              <a:t>26/09/2024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3009-F5A7-4F3F-A3FF-C0DEED46A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BF8-F8A5-4EA3-A3E6-56C4FDF7A951}" type="datetimeFigureOut">
              <a:rPr lang="en-US" smtClean="0"/>
              <a:pPr/>
              <a:t>26/09/2024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3009-F5A7-4F3F-A3FF-C0DEED46A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BF8-F8A5-4EA3-A3E6-56C4FDF7A951}" type="datetimeFigureOut">
              <a:rPr lang="en-US" smtClean="0"/>
              <a:pPr/>
              <a:t>26/09/2024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3009-F5A7-4F3F-A3FF-C0DEED46A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BF8-F8A5-4EA3-A3E6-56C4FDF7A951}" type="datetimeFigureOut">
              <a:rPr lang="en-US" smtClean="0"/>
              <a:pPr/>
              <a:t>26/09/2024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3009-F5A7-4F3F-A3FF-C0DEED46A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2BF8-F8A5-4EA3-A3E6-56C4FDF7A951}" type="datetimeFigureOut">
              <a:rPr lang="en-US" smtClean="0"/>
              <a:pPr/>
              <a:t>26/09/2024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43009-F5A7-4F3F-A3FF-C0DEED46A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 Deadlock</a:t>
            </a:r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Deadlock Principles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Deadlock</a:t>
            </a:r>
            <a:r>
              <a:rPr lang="en-US" dirty="0" smtClean="0"/>
              <a:t> occurs when a group of processes are stuck in a waiting state, each waiting for a resource that another process holds, causing a cycle where none of the processes can proceed.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sz="3300" b="1" dirty="0" smtClean="0">
                <a:solidFill>
                  <a:srgbClr val="0070C0"/>
                </a:solidFill>
              </a:rPr>
              <a:t>Necessary Conditions for Deadlock</a:t>
            </a:r>
            <a:r>
              <a:rPr lang="en-US" sz="3300" dirty="0" smtClean="0">
                <a:solidFill>
                  <a:srgbClr val="0070C0"/>
                </a:solidFill>
              </a:rPr>
              <a:t>:</a:t>
            </a:r>
          </a:p>
          <a:p>
            <a:pPr algn="just"/>
            <a:r>
              <a:rPr lang="en-US" b="1" dirty="0" smtClean="0"/>
              <a:t>Mutual Exclusion</a:t>
            </a:r>
            <a:r>
              <a:rPr lang="en-US" dirty="0" smtClean="0"/>
              <a:t>: At least one resource must be held in a non-shareable mode.</a:t>
            </a:r>
          </a:p>
          <a:p>
            <a:pPr algn="just"/>
            <a:r>
              <a:rPr lang="en-US" b="1" dirty="0" smtClean="0"/>
              <a:t>Hold and Wait</a:t>
            </a:r>
            <a:r>
              <a:rPr lang="en-US" dirty="0" smtClean="0"/>
              <a:t>: Processes holding resources can request additional ones.</a:t>
            </a:r>
          </a:p>
          <a:p>
            <a:pPr algn="just"/>
            <a:r>
              <a:rPr lang="en-US" b="1" dirty="0" smtClean="0"/>
              <a:t>No Preemption</a:t>
            </a:r>
            <a:r>
              <a:rPr lang="en-US" dirty="0" smtClean="0"/>
              <a:t>: Resources cannot be forcibly taken away from a process.</a:t>
            </a:r>
          </a:p>
          <a:p>
            <a:pPr algn="just"/>
            <a:r>
              <a:rPr lang="en-US" b="1" dirty="0" smtClean="0"/>
              <a:t>Circular Wait</a:t>
            </a:r>
            <a:r>
              <a:rPr lang="en-US" dirty="0" smtClean="0"/>
              <a:t>: A set of processes are waiting for each other in a circular chain.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114800"/>
            <a:ext cx="1628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3999" cy="6858001"/>
            <a:chOff x="0" y="0"/>
            <a:chExt cx="9143999" cy="685800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9143999" cy="6858001"/>
              <a:chOff x="0" y="0"/>
              <a:chExt cx="9143999" cy="6858001"/>
            </a:xfrm>
          </p:grpSpPr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9143999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0600" y="3962400"/>
                <a:ext cx="8001000" cy="2895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4200" y="4267200"/>
              <a:ext cx="16287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6248399"/>
              <a:ext cx="5715000" cy="402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667000"/>
              <a:ext cx="9144000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7200" dirty="0" smtClean="0"/>
              <a:t>Strategies</a:t>
            </a:r>
            <a:r>
              <a:rPr lang="en-US" sz="4000" dirty="0" smtClean="0"/>
              <a:t> </a:t>
            </a:r>
            <a:r>
              <a:rPr lang="en-US" sz="7200" dirty="0" smtClean="0"/>
              <a:t>for handling Deadlock-</a:t>
            </a:r>
          </a:p>
          <a:p>
            <a:pPr algn="ctr"/>
            <a:r>
              <a:rPr lang="en-US" sz="4800" dirty="0" smtClean="0"/>
              <a:t>Deadlock Prevention</a:t>
            </a:r>
          </a:p>
          <a:p>
            <a:pPr algn="ctr"/>
            <a:r>
              <a:rPr lang="en-US" sz="4800" dirty="0" smtClean="0"/>
              <a:t>Deadlock Avoidance</a:t>
            </a:r>
          </a:p>
          <a:p>
            <a:pPr algn="ctr"/>
            <a:r>
              <a:rPr lang="en-US" sz="4800" dirty="0" smtClean="0"/>
              <a:t>Deadlock Detection</a:t>
            </a:r>
          </a:p>
          <a:p>
            <a:pPr algn="ctr"/>
            <a:r>
              <a:rPr lang="en-US" sz="4800" dirty="0" smtClean="0"/>
              <a:t>Deadlock Recovery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Deadlock prevention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678363"/>
          </a:xfrm>
        </p:spPr>
        <p:txBody>
          <a:bodyPr/>
          <a:lstStyle/>
          <a:p>
            <a:r>
              <a:rPr lang="en-US" dirty="0" smtClean="0"/>
              <a:t>Deadlock happens only when Mutual Exclusion, hold and wait, No preemption and circular wait holds simultaneously.</a:t>
            </a:r>
          </a:p>
          <a:p>
            <a:r>
              <a:rPr lang="en-US" dirty="0" smtClean="0"/>
              <a:t> If it is possible to violate one of the four conditions at any time then the deadlock can never occur in the system.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 Deadlock prevention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7244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To prevent deadlock, at least one of the four necessary conditions must be negated:</a:t>
            </a:r>
          </a:p>
          <a:p>
            <a:pPr algn="just"/>
            <a:r>
              <a:rPr lang="en-US" sz="2200" b="1" dirty="0" smtClean="0"/>
              <a:t>Mutual Exclusion</a:t>
            </a:r>
            <a:r>
              <a:rPr lang="en-US" sz="2200" dirty="0" smtClean="0"/>
              <a:t>: Make resources shareable (if possible). This isn't always applicable, e.g., printers cannot be shared simultaneously. But File can be shared. (multiple processes can read the same file).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b="1" dirty="0" smtClean="0"/>
              <a:t>Hold and Wait</a:t>
            </a:r>
            <a:r>
              <a:rPr lang="en-US" sz="2200" dirty="0" smtClean="0"/>
              <a:t>: To prevent deadlock, make sure that each process asks for </a:t>
            </a:r>
            <a:r>
              <a:rPr lang="en-US" sz="2200" b="1" dirty="0" smtClean="0"/>
              <a:t>all the resources it needs at the very beginning</a:t>
            </a:r>
            <a:r>
              <a:rPr lang="en-US" sz="2200" dirty="0" smtClean="0"/>
              <a:t>. If the process gets everything, it can start working. If not, it waits until everything is available.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Deadlock prevention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5626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 smtClean="0"/>
              <a:t>Circular Wait</a:t>
            </a:r>
            <a:r>
              <a:rPr lang="en-US" sz="2200" dirty="0" smtClean="0"/>
              <a:t>: To prevent this, you can give resources an order or number. Every process must request resources in that order.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P1 having R1 and request for R2 ----P1 </a:t>
            </a:r>
            <a:r>
              <a:rPr lang="en-US" sz="2200" dirty="0" smtClean="0">
                <a:sym typeface="Wingdings" pitchFamily="2" charset="2"/>
              </a:rPr>
              <a:t> 1  2     </a:t>
            </a:r>
            <a:r>
              <a:rPr lang="en-US" sz="2200" dirty="0" err="1" smtClean="0">
                <a:sym typeface="Wingdings" pitchFamily="2" charset="2"/>
              </a:rPr>
              <a:t>i.e</a:t>
            </a:r>
            <a:r>
              <a:rPr lang="en-US" sz="2200" dirty="0" smtClean="0">
                <a:sym typeface="Wingdings" pitchFamily="2" charset="2"/>
              </a:rPr>
              <a:t> in order </a:t>
            </a:r>
          </a:p>
          <a:p>
            <a:pPr algn="just"/>
            <a:r>
              <a:rPr lang="en-US" sz="2200" dirty="0" smtClean="0"/>
              <a:t>P2 having R2 and request for R1 ----P2 </a:t>
            </a:r>
            <a:r>
              <a:rPr lang="en-US" sz="2200" dirty="0" smtClean="0">
                <a:sym typeface="Wingdings" pitchFamily="2" charset="2"/>
              </a:rPr>
              <a:t> 2  1     </a:t>
            </a:r>
            <a:r>
              <a:rPr lang="en-US" sz="2200" dirty="0" err="1" smtClean="0">
                <a:sym typeface="Wingdings" pitchFamily="2" charset="2"/>
              </a:rPr>
              <a:t>i.e</a:t>
            </a:r>
            <a:r>
              <a:rPr lang="en-US" sz="2200" dirty="0" smtClean="0">
                <a:sym typeface="Wingdings" pitchFamily="2" charset="2"/>
              </a:rPr>
              <a:t> not in order so request wont be granted. So deadlock will not happened 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3505200" y="4495800"/>
            <a:ext cx="1898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Circular Wait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1"/>
            <a:ext cx="45434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35363"/>
          </a:xfrm>
        </p:spPr>
        <p:txBody>
          <a:bodyPr/>
          <a:lstStyle/>
          <a:p>
            <a:pPr algn="ctr">
              <a:buNone/>
            </a:pPr>
            <a:r>
              <a:rPr lang="en-US" sz="6000" b="1" dirty="0" smtClean="0"/>
              <a:t>Deadlock</a:t>
            </a:r>
          </a:p>
          <a:p>
            <a:pPr algn="ctr">
              <a:buNone/>
            </a:pPr>
            <a:r>
              <a:rPr lang="en-US" b="1" dirty="0" smtClean="0"/>
              <a:t> - </a:t>
            </a:r>
            <a:r>
              <a:rPr lang="en-US" dirty="0" smtClean="0"/>
              <a:t>Principles of deadlock, Deadlock Prevention, Deadlock Avoidance, Deadlock Detection, Deadlock Recovery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Allocation Graph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resource allocation graph is the pictorial representation of the state of a system. </a:t>
            </a:r>
          </a:p>
          <a:p>
            <a:pPr algn="just"/>
            <a:r>
              <a:rPr lang="en-US" dirty="0" smtClean="0"/>
              <a:t>the RAG is the complete information about all the processes which are holding some resources or waiting for some resources.</a:t>
            </a:r>
          </a:p>
          <a:p>
            <a:pPr algn="just"/>
            <a:r>
              <a:rPr lang="en-US" dirty="0" smtClean="0"/>
              <a:t>contains the information about all the instances of all the resources whether they are available or being used by the processes.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Allocation Graph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RAG, the process is represented by a Circle while the Resource is represented by a rectangle. G(V,E)—directed Graph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533400" y="3429000"/>
            <a:ext cx="4572000" cy="3124200"/>
            <a:chOff x="1066800" y="3429000"/>
            <a:chExt cx="6172200" cy="31242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800" y="3429000"/>
              <a:ext cx="6172200" cy="31242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</p:pic>
        <p:sp>
          <p:nvSpPr>
            <p:cNvPr id="5" name="Oval 4"/>
            <p:cNvSpPr/>
            <p:nvPr/>
          </p:nvSpPr>
          <p:spPr>
            <a:xfrm>
              <a:off x="1143000" y="4953000"/>
              <a:ext cx="685800" cy="609600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495675"/>
            <a:ext cx="3505200" cy="2981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Allocation Graph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Resource allocation graph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209800" y="1905000"/>
            <a:ext cx="22098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19600" y="1905000"/>
            <a:ext cx="1524000" cy="609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2514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Cycle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76800" y="2514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 Cycle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95600" y="3886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Single instance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91200" y="3276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 deadlock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53340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Deadlock may /may not happen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4953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Deadlock</a:t>
            </a:r>
            <a:endParaRPr lang="en-US" sz="24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91200" y="29718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" y="3962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instance</a:t>
            </a:r>
            <a:endParaRPr lang="en-US" sz="2400" b="1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914400" y="2971800"/>
            <a:ext cx="1143000" cy="1066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57400" y="2971800"/>
            <a:ext cx="1447800" cy="914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86200" y="4343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90600" y="4572000"/>
            <a:ext cx="76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1 (Single instances RAG)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example, if process P1 holds resource R1, </a:t>
            </a:r>
          </a:p>
          <a:p>
            <a:r>
              <a:rPr lang="en-US" dirty="0" smtClean="0"/>
              <a:t>process P2 holds resource R2 and </a:t>
            </a:r>
          </a:p>
          <a:p>
            <a:r>
              <a:rPr lang="en-US" dirty="0" smtClean="0"/>
              <a:t>process P1 is waiting for R2 and </a:t>
            </a:r>
          </a:p>
          <a:p>
            <a:r>
              <a:rPr lang="en-US" dirty="0" smtClean="0"/>
              <a:t>process P2 is waiting for R1, </a:t>
            </a:r>
          </a:p>
          <a:p>
            <a:r>
              <a:rPr lang="en-US" dirty="0" smtClean="0"/>
              <a:t>then process P1 and process P2 will be in deadlock.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419600"/>
            <a:ext cx="3429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45434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Wait for 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3058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Extended Detection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Wait-For Graph (WFG)</a:t>
            </a:r>
            <a:r>
              <a:rPr lang="en-US" dirty="0" smtClean="0"/>
              <a:t>: To simplify detection, the RAG is transformed into a </a:t>
            </a:r>
            <a:r>
              <a:rPr lang="en-US" b="1" dirty="0" smtClean="0"/>
              <a:t>Wait-For Graph</a:t>
            </a:r>
            <a:r>
              <a:rPr lang="en-US" dirty="0" smtClean="0"/>
              <a:t>, where resources are eliminated and only processes are represented. An edge P1 → P2 means that P1 is waiting for a resource currently held by P2.  Here cycle in graph so deadlock will happen.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124200"/>
            <a:ext cx="80010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Multiple Instances of Resources in RAG.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2600" y="1371600"/>
            <a:ext cx="2998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Total:  R1=1       R2 =2      R3=1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4274077"/>
            <a:ext cx="7772402" cy="2355323"/>
            <a:chOff x="457200" y="3816877"/>
            <a:chExt cx="7772402" cy="2355323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/>
          </p:nvGraphicFramePr>
          <p:xfrm>
            <a:off x="457200" y="3816877"/>
            <a:ext cx="7772402" cy="19812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809806"/>
                  <a:gridCol w="809806"/>
                  <a:gridCol w="809806"/>
                  <a:gridCol w="809806"/>
                  <a:gridCol w="809806"/>
                  <a:gridCol w="809806"/>
                  <a:gridCol w="809806"/>
                  <a:gridCol w="809806"/>
                  <a:gridCol w="809806"/>
                  <a:gridCol w="484148"/>
                </a:tblGrid>
                <a:tr h="332949">
                  <a:tc>
                    <a:txBody>
                      <a:bodyPr/>
                      <a:lstStyle/>
                      <a:p>
                        <a:pPr algn="ctr"/>
                        <a:endParaRPr lang="en-US" sz="1400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Allocation</a:t>
                        </a:r>
                        <a:endParaRPr lang="en-US" sz="2000" b="1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Request</a:t>
                        </a:r>
                        <a:endParaRPr lang="en-US" sz="2000" b="1" dirty="0"/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Av</a:t>
                        </a:r>
                        <a:r>
                          <a:rPr lang="en-US" sz="2000" b="1" kern="1200" dirty="0" smtClean="0"/>
                          <a:t>ailable </a:t>
                        </a:r>
                        <a:endPara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/>
                  </a:tc>
                </a:tr>
                <a:tr h="331735">
                  <a:tc>
                    <a:txBody>
                      <a:bodyPr/>
                      <a:lstStyle/>
                      <a:p>
                        <a:pPr algn="ctr"/>
                        <a:endParaRPr lang="en-US" sz="1600" b="1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R1</a:t>
                        </a:r>
                        <a:endParaRPr lang="en-US" sz="2000" b="1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R2</a:t>
                        </a:r>
                        <a:endParaRPr lang="en-US" sz="2000" b="1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R3</a:t>
                        </a:r>
                        <a:endParaRPr lang="en-US" sz="2000" b="1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R1</a:t>
                        </a:r>
                        <a:endParaRPr lang="en-US" sz="2000" b="1" dirty="0"/>
                      </a:p>
                    </a:txBody>
                    <a:tcPr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R2</a:t>
                        </a:r>
                        <a:endParaRPr lang="en-US" sz="2000" b="1" dirty="0"/>
                      </a:p>
                    </a:txBody>
                    <a:tcPr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R3</a:t>
                        </a:r>
                        <a:endParaRPr lang="en-US" sz="2000" b="1" dirty="0"/>
                      </a:p>
                    </a:txBody>
                    <a:tcPr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R1</a:t>
                        </a:r>
                        <a:endParaRPr lang="en-US" sz="2000" b="1" dirty="0"/>
                      </a:p>
                    </a:txBody>
                    <a:tcP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R2</a:t>
                        </a:r>
                        <a:endParaRPr lang="en-US" sz="2000" b="1" dirty="0"/>
                      </a:p>
                    </a:txBody>
                    <a:tcPr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R3</a:t>
                        </a:r>
                        <a:endParaRPr lang="en-US" sz="2000" b="1" dirty="0"/>
                      </a:p>
                    </a:txBody>
                    <a:tcPr>
                      <a:solidFill>
                        <a:srgbClr val="92D050"/>
                      </a:solidFill>
                    </a:tcPr>
                  </a:tc>
                </a:tr>
                <a:tr h="331735"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P1</a:t>
                        </a:r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0</a:t>
                        </a:r>
                        <a:endParaRPr lang="en-US" sz="2000" b="1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0</a:t>
                        </a:r>
                        <a:endParaRPr lang="en-US" sz="2000" b="1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/>
                          <a:t>0</a:t>
                        </a:r>
                        <a:endParaRPr lang="en-US" sz="2000" b="1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</a:tr>
                <a:tr h="331735"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P2</a:t>
                        </a:r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dirty="0"/>
                      </a:p>
                    </a:txBody>
                    <a:tcPr/>
                  </a:tc>
                </a:tr>
                <a:tr h="331735"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P3</a:t>
                        </a:r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en-US" sz="20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1295400" y="5802868"/>
              <a:ext cx="2362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      1            2              1</a:t>
              </a:r>
              <a:endParaRPr lang="en-US" dirty="0"/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876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( request &lt;= Available)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P1,     1 0 0&lt;= 0 0 0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 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P2,     0 0 1 &lt;= 0 0 0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 false.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P3 ,    0 0 0 &lt; = 0 0 0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 </a:t>
            </a:r>
            <a:r>
              <a:rPr lang="en-US" b="1" dirty="0" smtClean="0"/>
              <a:t>P3 execute and release R3</a:t>
            </a:r>
          </a:p>
          <a:p>
            <a:pPr marL="514350" indent="-51435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avl</a:t>
            </a:r>
            <a:r>
              <a:rPr lang="en-US" dirty="0" smtClean="0"/>
              <a:t>=</a:t>
            </a:r>
            <a:r>
              <a:rPr lang="en-US" dirty="0" err="1" smtClean="0"/>
              <a:t>avl</a:t>
            </a:r>
            <a:r>
              <a:rPr lang="en-US" dirty="0" smtClean="0"/>
              <a:t> + </a:t>
            </a:r>
            <a:r>
              <a:rPr lang="en-US" dirty="0" err="1" smtClean="0"/>
              <a:t>Alloc</a:t>
            </a:r>
            <a:r>
              <a:rPr lang="en-US" dirty="0" smtClean="0"/>
              <a:t> = 0 0 0 + 0 0 1= 0 0 1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AutoNum type="arabicPeriod" startAt="4"/>
            </a:pPr>
            <a:r>
              <a:rPr lang="en-US" dirty="0" smtClean="0"/>
              <a:t>P1,     1 0 1 &lt;=  0 0 1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 </a:t>
            </a:r>
            <a:r>
              <a:rPr lang="en-US" b="1" dirty="0" smtClean="0"/>
              <a:t> false</a:t>
            </a:r>
            <a:r>
              <a:rPr lang="en-US" dirty="0" smtClean="0"/>
              <a:t>. 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P2,      0 0 1 &lt;= 0 0 1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 </a:t>
            </a:r>
            <a:r>
              <a:rPr lang="en-US" b="1" dirty="0" smtClean="0"/>
              <a:t>true</a:t>
            </a:r>
            <a:r>
              <a:rPr lang="en-US" dirty="0" smtClean="0"/>
              <a:t>, </a:t>
            </a:r>
            <a:r>
              <a:rPr lang="en-US" b="1" dirty="0" smtClean="0"/>
              <a:t>P2 execute and release R1 &amp; R2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avl</a:t>
            </a:r>
            <a:r>
              <a:rPr lang="en-US" dirty="0" smtClean="0"/>
              <a:t>=</a:t>
            </a:r>
            <a:r>
              <a:rPr lang="en-US" dirty="0" err="1" smtClean="0"/>
              <a:t>avl</a:t>
            </a:r>
            <a:r>
              <a:rPr lang="en-US" dirty="0" smtClean="0"/>
              <a:t> + </a:t>
            </a:r>
            <a:r>
              <a:rPr lang="en-US" dirty="0" err="1" smtClean="0"/>
              <a:t>Alloc</a:t>
            </a:r>
            <a:r>
              <a:rPr lang="en-US" dirty="0" smtClean="0"/>
              <a:t> =0 0 1+ 1 1 0 = 1  1  1</a:t>
            </a:r>
          </a:p>
          <a:p>
            <a:pPr marL="514350" indent="-514350">
              <a:buNone/>
            </a:pPr>
            <a:r>
              <a:rPr lang="en-US" dirty="0" smtClean="0"/>
              <a:t>6.      P1,      1 0 0 &lt;= 1 1 1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 </a:t>
            </a:r>
            <a:r>
              <a:rPr lang="en-US" b="1" dirty="0" smtClean="0"/>
              <a:t>true</a:t>
            </a:r>
            <a:r>
              <a:rPr lang="en-US" dirty="0" smtClean="0"/>
              <a:t>, </a:t>
            </a:r>
            <a:r>
              <a:rPr lang="en-US" b="1" dirty="0" smtClean="0"/>
              <a:t>P1 execute and release R1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avl</a:t>
            </a:r>
            <a:r>
              <a:rPr lang="en-US" dirty="0" smtClean="0"/>
              <a:t>=</a:t>
            </a:r>
            <a:r>
              <a:rPr lang="en-US" dirty="0" err="1" smtClean="0"/>
              <a:t>avl</a:t>
            </a:r>
            <a:r>
              <a:rPr lang="en-US" dirty="0" smtClean="0"/>
              <a:t> + </a:t>
            </a:r>
            <a:r>
              <a:rPr lang="en-US" dirty="0" err="1" smtClean="0"/>
              <a:t>Alloc</a:t>
            </a:r>
            <a:r>
              <a:rPr lang="en-US" dirty="0" smtClean="0"/>
              <a:t> =1  1  1+ 0 1 0 = </a:t>
            </a:r>
            <a:r>
              <a:rPr lang="en-US" b="1" dirty="0" smtClean="0"/>
              <a:t>1  2  1   </a:t>
            </a:r>
            <a:r>
              <a:rPr lang="en-US" dirty="0" smtClean="0"/>
              <a:t>,so </a:t>
            </a:r>
            <a:r>
              <a:rPr lang="en-US" b="1" u="sng" dirty="0" smtClean="0"/>
              <a:t>NO DEADLOCK </a:t>
            </a:r>
            <a:r>
              <a:rPr lang="en-US" dirty="0" smtClean="0"/>
              <a:t>here</a:t>
            </a:r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447800" y="228600"/>
          <a:ext cx="73151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170"/>
                <a:gridCol w="762170"/>
                <a:gridCol w="762170"/>
                <a:gridCol w="762170"/>
                <a:gridCol w="762170"/>
                <a:gridCol w="762170"/>
                <a:gridCol w="762170"/>
                <a:gridCol w="762170"/>
                <a:gridCol w="762170"/>
                <a:gridCol w="455669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Allocation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Request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</a:t>
                      </a:r>
                      <a:r>
                        <a:rPr lang="en-US" sz="2000" b="1" kern="1200" dirty="0" smtClean="0"/>
                        <a:t>ailable 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R1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R2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R3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R1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R2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R3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R1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R2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R3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304800"/>
            <a:ext cx="121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Total:  R1=1       R2 =2      R3=1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Multiple Instances of Resources in RAG.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3816877"/>
          <a:ext cx="7772402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806"/>
                <a:gridCol w="809806"/>
                <a:gridCol w="809806"/>
                <a:gridCol w="809806"/>
                <a:gridCol w="809806"/>
                <a:gridCol w="809806"/>
                <a:gridCol w="809806"/>
                <a:gridCol w="809806"/>
                <a:gridCol w="809806"/>
                <a:gridCol w="484148"/>
              </a:tblGrid>
              <a:tr h="33294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Allocation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Request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</a:t>
                      </a:r>
                      <a:r>
                        <a:rPr lang="en-US" sz="2000" b="1" kern="1200" dirty="0" smtClean="0"/>
                        <a:t>ailable 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735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R1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R2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R3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R1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R2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R3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R1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R2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R3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17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7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317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562600" y="1371600"/>
            <a:ext cx="2998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Total:  R1=1       R2 =2      R3=1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5802868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1            2              1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838200"/>
            <a:ext cx="4572000" cy="2819400"/>
            <a:chOff x="381000" y="838200"/>
            <a:chExt cx="3505200" cy="2419350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838200"/>
              <a:ext cx="3505200" cy="241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1828800" y="2057400"/>
              <a:ext cx="13716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( request &lt;= Available)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P1,     1 0 0&lt;= 0 0 0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 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P2,     0 0 1 &lt;= 0 0 0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 </a:t>
            </a:r>
            <a:r>
              <a:rPr lang="en-US" b="1" dirty="0" smtClean="0"/>
              <a:t> false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P3 ,    0 0 0 &lt; = 0 1 0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 </a:t>
            </a:r>
            <a:r>
              <a:rPr lang="en-US" b="1" dirty="0" smtClean="0"/>
              <a:t> false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 so </a:t>
            </a:r>
            <a:r>
              <a:rPr lang="en-US" b="1" u="sng" dirty="0" smtClean="0"/>
              <a:t>DEADLOCK </a:t>
            </a:r>
            <a:r>
              <a:rPr lang="en-US" dirty="0" smtClean="0"/>
              <a:t>here</a:t>
            </a:r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447800" y="228600"/>
          <a:ext cx="73151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170"/>
                <a:gridCol w="762170"/>
                <a:gridCol w="762170"/>
                <a:gridCol w="762170"/>
                <a:gridCol w="762170"/>
                <a:gridCol w="762170"/>
                <a:gridCol w="762170"/>
                <a:gridCol w="762170"/>
                <a:gridCol w="762170"/>
                <a:gridCol w="455669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Allocation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Request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</a:t>
                      </a:r>
                      <a:r>
                        <a:rPr lang="en-US" sz="2000" b="1" kern="1200" dirty="0" smtClean="0"/>
                        <a:t>ailable 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R1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R2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R3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R1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R2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R3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R1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R2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R3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304800"/>
            <a:ext cx="121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Total:  R1=1       R2 =2      R3=1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 Deadlock Avoidance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 deadlock avoidance, the request for any resource will be granted if the resulting state of the system doesn't cause deadlock in the system.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state of the system will continuously be checked for </a:t>
            </a:r>
            <a:r>
              <a:rPr lang="en-US" b="1" dirty="0" smtClean="0"/>
              <a:t>safe and unsafe states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avoid deadlocks, the process must tell OS, the maximum number of resources a process can request to complete its execution.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876800" cy="513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 process in OS uses different resources and uses resources in following way:</a:t>
            </a:r>
          </a:p>
          <a:p>
            <a:pPr lvl="1" algn="just">
              <a:buNone/>
            </a:pPr>
            <a:r>
              <a:rPr lang="en-US" dirty="0" smtClean="0"/>
              <a:t>1</a:t>
            </a:r>
            <a:r>
              <a:rPr lang="en-US" sz="2600" dirty="0" smtClean="0"/>
              <a:t>) request a resource </a:t>
            </a:r>
          </a:p>
          <a:p>
            <a:pPr lvl="1" algn="just">
              <a:buNone/>
            </a:pPr>
            <a:r>
              <a:rPr lang="en-US" sz="2600" dirty="0" smtClean="0"/>
              <a:t>2) use the resource</a:t>
            </a:r>
          </a:p>
          <a:p>
            <a:pPr lvl="1" algn="just">
              <a:buNone/>
            </a:pPr>
            <a:r>
              <a:rPr lang="en-US" sz="2600" dirty="0" smtClean="0"/>
              <a:t>3) release the resource </a:t>
            </a:r>
          </a:p>
          <a:p>
            <a:pPr lvl="1" algn="just">
              <a:buNone/>
            </a:pPr>
            <a:r>
              <a:rPr lang="en-US" sz="2600" dirty="0" smtClean="0"/>
              <a:t>resources can be files ,DB,IO devices etc</a:t>
            </a:r>
          </a:p>
          <a:p>
            <a:pPr algn="just"/>
            <a:r>
              <a:rPr lang="en-US" dirty="0" smtClean="0"/>
              <a:t>The process uses it and release on the completion.</a:t>
            </a:r>
          </a:p>
          <a:p>
            <a:pPr algn="just"/>
            <a:r>
              <a:rPr lang="en-US" dirty="0" smtClean="0"/>
              <a:t>A Deadlock is a situation where set of processes are blocked because each process is holding a resource and waiting for another resource acquired by other process 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990600"/>
            <a:ext cx="2971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429000"/>
            <a:ext cx="327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81000" y="381000"/>
            <a:ext cx="8458199" cy="6172200"/>
            <a:chOff x="381000" y="381000"/>
            <a:chExt cx="8458199" cy="617220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381000"/>
              <a:ext cx="8458199" cy="617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6096001"/>
              <a:ext cx="4191000" cy="392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Techniques for Deadlock Avoidance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Banker’s Algorithm  </a:t>
            </a:r>
          </a:p>
          <a:p>
            <a:r>
              <a:rPr lang="en-US" dirty="0" smtClean="0"/>
              <a:t>the Banker’s Algorithm is a well-known method used for deadlock avoidance. 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Banker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The Banker's Algorithm developed by </a:t>
            </a:r>
            <a:r>
              <a:rPr lang="en-US" dirty="0" err="1" smtClean="0"/>
              <a:t>Edsger</a:t>
            </a:r>
            <a:r>
              <a:rPr lang="en-US" dirty="0" smtClean="0"/>
              <a:t> W. </a:t>
            </a:r>
            <a:r>
              <a:rPr lang="en-US" dirty="0" err="1" smtClean="0"/>
              <a:t>Dijkstra</a:t>
            </a:r>
            <a:endParaRPr lang="en-US" dirty="0" smtClean="0"/>
          </a:p>
          <a:p>
            <a:pPr algn="just"/>
            <a:r>
              <a:rPr lang="en-US" dirty="0" smtClean="0"/>
              <a:t>banker algorithm used to </a:t>
            </a:r>
            <a:r>
              <a:rPr lang="en-US" b="1" dirty="0" smtClean="0"/>
              <a:t>avoid deadlock</a:t>
            </a:r>
            <a:r>
              <a:rPr lang="en-US" dirty="0" smtClean="0"/>
              <a:t> and </a:t>
            </a:r>
            <a:r>
              <a:rPr lang="en-US" b="1" dirty="0" smtClean="0"/>
              <a:t>allocate resources</a:t>
            </a:r>
            <a:r>
              <a:rPr lang="en-US" dirty="0" smtClean="0"/>
              <a:t> safely to each process. </a:t>
            </a:r>
          </a:p>
          <a:p>
            <a:pPr algn="just"/>
            <a:r>
              <a:rPr lang="en-US" dirty="0" smtClean="0"/>
              <a:t>It is also known as a deadlock detection algorithm. 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Banker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It only gives resources to a process if it’s sure that doing so won’t create a situation where no process can finish.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Before granting a request, the algorithm checks if, after giving the resources, the system will still be in a </a:t>
            </a:r>
            <a:r>
              <a:rPr lang="en-US" b="1" dirty="0" smtClean="0"/>
              <a:t>safe state</a:t>
            </a:r>
            <a:r>
              <a:rPr lang="en-US" dirty="0" smtClean="0"/>
              <a:t>—meaning at least one process can complete, which will free up more resources for others.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it’s safe, the resources are given. If it’s not safe, the request is delayed to avoid deadlock.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Why it is named “Banker's Algorithm”?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39624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it is like the banking system to check whether a loan can be sanctioned to a person or not. </a:t>
            </a:r>
          </a:p>
          <a:p>
            <a:pPr algn="just"/>
            <a:r>
              <a:rPr lang="en-US" sz="2000" dirty="0" smtClean="0"/>
              <a:t>Suppose there are n number of account holders in a bank and the total sum of their money is S.(Rs.1000)</a:t>
            </a:r>
          </a:p>
          <a:p>
            <a:pPr algn="just"/>
            <a:r>
              <a:rPr lang="en-US" sz="2000" dirty="0" smtClean="0"/>
              <a:t> Let us assume that the bank has certain amount of money Y(Rs.500) as a liquid cash .</a:t>
            </a:r>
          </a:p>
          <a:p>
            <a:pPr algn="just"/>
            <a:r>
              <a:rPr lang="en-US" sz="2000" dirty="0" smtClean="0"/>
              <a:t> If a person applies for a loan then the bank first subtracts the loan amount from the total money that the bank has (Y) and if the remaining amount is greater than S then only the loan is sanctioned. </a:t>
            </a:r>
          </a:p>
          <a:p>
            <a:pPr algn="just"/>
            <a:r>
              <a:rPr lang="en-US" sz="2000" dirty="0" smtClean="0"/>
              <a:t>It is done because if all the account holders come to withdraw their money then the bank can easily do it. </a:t>
            </a:r>
            <a:endParaRPr lang="en-US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0"/>
            <a:ext cx="365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762000" y="5486400"/>
            <a:ext cx="7848600" cy="1371600"/>
            <a:chOff x="762000" y="5486400"/>
            <a:chExt cx="7848600" cy="1371600"/>
          </a:xfrm>
        </p:grpSpPr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5486400"/>
              <a:ext cx="78486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67200" y="5943600"/>
              <a:ext cx="57150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 smtClean="0"/>
              <a:t>Bankers algorithm in OS works similarly.</a:t>
            </a:r>
          </a:p>
          <a:p>
            <a:r>
              <a:rPr lang="en-US" dirty="0" smtClean="0"/>
              <a:t> Each process within the system must provide all the important necessary details to the operating system like upcoming processes, requests for the resources, delays, etc.</a:t>
            </a:r>
          </a:p>
          <a:p>
            <a:r>
              <a:rPr lang="en-US" dirty="0" smtClean="0"/>
              <a:t>Based on these details, OS decides whether to execute the process or keep it in the waiting state to avoid deadlocks in the system. </a:t>
            </a:r>
          </a:p>
          <a:p>
            <a:r>
              <a:rPr lang="en-US" b="1" dirty="0" smtClean="0"/>
              <a:t>Thus, Bankers algorithm is sometimes also known as the Deadlock Detection Algorithm.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When working with a banker's algorithm, must know about three things: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How much each process can request for each resource in the system. It is denoted by the [</a:t>
            </a:r>
            <a:r>
              <a:rPr lang="en-US" b="1" dirty="0" smtClean="0"/>
              <a:t>MAX</a:t>
            </a:r>
            <a:r>
              <a:rPr lang="en-US" dirty="0" smtClean="0"/>
              <a:t>] request.</a:t>
            </a:r>
          </a:p>
          <a:p>
            <a:pPr algn="just"/>
            <a:r>
              <a:rPr lang="en-US" dirty="0" smtClean="0"/>
              <a:t>How much each process is currently holding each resource in a system. It is denoted by the [</a:t>
            </a:r>
            <a:r>
              <a:rPr lang="en-US" b="1" dirty="0" smtClean="0"/>
              <a:t>ALLOCATED</a:t>
            </a:r>
            <a:r>
              <a:rPr lang="en-US" dirty="0" smtClean="0"/>
              <a:t>] resource.</a:t>
            </a:r>
          </a:p>
          <a:p>
            <a:pPr algn="just"/>
            <a:r>
              <a:rPr lang="en-US" dirty="0" smtClean="0"/>
              <a:t>It represents the number of each resource currently available in the system. It is denoted by the [</a:t>
            </a:r>
            <a:r>
              <a:rPr lang="en-US" b="1" dirty="0" smtClean="0"/>
              <a:t>AVAILABLE</a:t>
            </a:r>
            <a:r>
              <a:rPr lang="en-US" dirty="0" smtClean="0"/>
              <a:t>] resource.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 data structures terms applied in the banker's algorithm 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1. Available: </a:t>
            </a:r>
            <a:r>
              <a:rPr lang="en-US" dirty="0" smtClean="0"/>
              <a:t>This is an array that shows how many resources of each type are currently available in the system.</a:t>
            </a:r>
          </a:p>
          <a:p>
            <a:pPr>
              <a:buNone/>
            </a:pPr>
            <a:r>
              <a:rPr lang="en-US" dirty="0" smtClean="0"/>
              <a:t>	Example: If Available[1] = 3, means there are 3 instances of </a:t>
            </a:r>
            <a:r>
              <a:rPr lang="en-US" b="1" dirty="0" smtClean="0"/>
              <a:t>Resource 1</a:t>
            </a:r>
            <a:r>
              <a:rPr lang="en-US" dirty="0" smtClean="0"/>
              <a:t> available.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2. Max:  </a:t>
            </a:r>
            <a:r>
              <a:rPr lang="en-US" dirty="0" smtClean="0"/>
              <a:t>This is a matrix showing the </a:t>
            </a:r>
            <a:r>
              <a:rPr lang="en-US" b="1" dirty="0" smtClean="0"/>
              <a:t>maximum number of resources</a:t>
            </a:r>
            <a:r>
              <a:rPr lang="en-US" dirty="0" smtClean="0"/>
              <a:t> each process might need to complete its work</a:t>
            </a:r>
            <a:r>
              <a:rPr lang="en-US" dirty="0" smtClean="0"/>
              <a:t>.(</a:t>
            </a:r>
            <a:r>
              <a:rPr lang="en-US" dirty="0" smtClean="0"/>
              <a:t>Maximum </a:t>
            </a:r>
            <a:r>
              <a:rPr lang="en-US" dirty="0" smtClean="0"/>
              <a:t>Demand)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Example: Max[2][1] = 5 means that </a:t>
            </a:r>
            <a:r>
              <a:rPr lang="en-US" b="1" dirty="0" smtClean="0"/>
              <a:t>Process 2</a:t>
            </a:r>
            <a:r>
              <a:rPr lang="en-US" dirty="0" smtClean="0"/>
              <a:t> might need up to </a:t>
            </a:r>
            <a:r>
              <a:rPr lang="en-US" b="1" dirty="0" smtClean="0"/>
              <a:t>5 instances</a:t>
            </a:r>
            <a:r>
              <a:rPr lang="en-US" dirty="0" smtClean="0"/>
              <a:t> of </a:t>
            </a:r>
            <a:r>
              <a:rPr lang="en-US" b="1" dirty="0" smtClean="0"/>
              <a:t>Resource 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 data structures terms applied in the banker's algorithm 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3. Allocation: </a:t>
            </a:r>
            <a:r>
              <a:rPr lang="en-US" dirty="0" smtClean="0"/>
              <a:t>This matrix shows how many resources have already been allocated to each process</a:t>
            </a:r>
            <a:r>
              <a:rPr lang="en-US" dirty="0" smtClean="0"/>
              <a:t>.  (</a:t>
            </a:r>
            <a:r>
              <a:rPr lang="en-US" dirty="0" smtClean="0"/>
              <a:t>Current Allocation 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Example: Allocation[3][2] = 4 means that Process 3 is currently using </a:t>
            </a:r>
            <a:r>
              <a:rPr lang="en-US" b="1" dirty="0" smtClean="0"/>
              <a:t>4 instances</a:t>
            </a:r>
            <a:r>
              <a:rPr lang="en-US" dirty="0" smtClean="0"/>
              <a:t> of </a:t>
            </a:r>
            <a:r>
              <a:rPr lang="en-US" b="1" dirty="0" smtClean="0"/>
              <a:t>Resource 2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4. Need: </a:t>
            </a:r>
            <a:r>
              <a:rPr lang="en-US" dirty="0" smtClean="0"/>
              <a:t>This matrix shows how many more resources a process will need to finish its work.</a:t>
            </a:r>
          </a:p>
          <a:p>
            <a:pPr>
              <a:buNone/>
            </a:pPr>
            <a:r>
              <a:rPr lang="en-US" b="1" dirty="0" smtClean="0"/>
              <a:t>Formula:</a:t>
            </a:r>
            <a:r>
              <a:rPr lang="en-US" dirty="0" smtClean="0"/>
              <a:t> Need[</a:t>
            </a:r>
            <a:r>
              <a:rPr lang="en-US" dirty="0" err="1" smtClean="0"/>
              <a:t>i</a:t>
            </a:r>
            <a:r>
              <a:rPr lang="en-US" dirty="0" smtClean="0"/>
              <a:t>][j] = Max[</a:t>
            </a:r>
            <a:r>
              <a:rPr lang="en-US" dirty="0" err="1" smtClean="0"/>
              <a:t>i</a:t>
            </a:r>
            <a:r>
              <a:rPr lang="en-US" dirty="0" smtClean="0"/>
              <a:t>][j] - Allocation[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</a:p>
          <a:p>
            <a:pPr>
              <a:buNone/>
            </a:pPr>
            <a:r>
              <a:rPr lang="en-US" dirty="0" smtClean="0"/>
              <a:t>Example: If Max[1][1] = 6 and Allocation[1][1] = 4, then Need[1][1] = 2, meaning </a:t>
            </a:r>
            <a:r>
              <a:rPr lang="en-US" b="1" dirty="0" smtClean="0"/>
              <a:t>Process 1</a:t>
            </a:r>
            <a:r>
              <a:rPr lang="en-US" dirty="0" smtClean="0"/>
              <a:t> needs 2 more instances of </a:t>
            </a:r>
            <a:r>
              <a:rPr lang="en-US" b="1" dirty="0" smtClean="0"/>
              <a:t>Resource 1</a:t>
            </a:r>
            <a:r>
              <a:rPr lang="en-US" dirty="0" smtClean="0"/>
              <a:t> to finish.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 data structures terms applied in the banker's algorithm 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5. Finish:</a:t>
            </a:r>
          </a:p>
          <a:p>
            <a:pPr>
              <a:buNone/>
            </a:pPr>
            <a:r>
              <a:rPr lang="en-US" dirty="0" smtClean="0"/>
              <a:t>This is a </a:t>
            </a:r>
            <a:r>
              <a:rPr lang="en-US" b="1" dirty="0" smtClean="0"/>
              <a:t>Boolean array</a:t>
            </a:r>
            <a:r>
              <a:rPr lang="en-US" dirty="0" smtClean="0"/>
              <a:t> (true/false) that tells whether a process has finished its execution.</a:t>
            </a:r>
          </a:p>
          <a:p>
            <a:pPr>
              <a:buNone/>
            </a:pPr>
            <a:r>
              <a:rPr lang="en-US" dirty="0" smtClean="0"/>
              <a:t>Example: Finish[2] = true means </a:t>
            </a:r>
            <a:r>
              <a:rPr lang="en-US" b="1" dirty="0" smtClean="0"/>
              <a:t>Process 2</a:t>
            </a:r>
            <a:r>
              <a:rPr lang="en-US" dirty="0" smtClean="0"/>
              <a:t> has completed and released its resources.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control the processes and avoid deadlock in a system ,the Banker's Algorithm is of 2 types </a:t>
            </a:r>
          </a:p>
          <a:p>
            <a:pPr lvl="1"/>
            <a:r>
              <a:rPr lang="en-US" dirty="0" smtClean="0"/>
              <a:t>safety algorithm &amp;</a:t>
            </a:r>
          </a:p>
          <a:p>
            <a:pPr lvl="1"/>
            <a:r>
              <a:rPr lang="en-US" dirty="0" smtClean="0"/>
              <a:t> resource request algorithm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b="1" dirty="0" smtClean="0"/>
          </a:p>
          <a:p>
            <a:pPr algn="ctr">
              <a:buNone/>
            </a:pPr>
            <a:r>
              <a:rPr lang="en-US" sz="6000" b="1" dirty="0" smtClean="0"/>
              <a:t>Safety Algorithm - Banker Algorithm</a:t>
            </a:r>
            <a:endParaRPr lang="en-US" sz="60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Safety Algorithm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a safety algorithm used to check whether or not a system is in a safe state or follows the safe sequence in a banker's algorithm: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Create two arrays: Work and Finish</a:t>
            </a:r>
            <a:r>
              <a:rPr lang="en-US" dirty="0" smtClean="0"/>
              <a:t>.</a:t>
            </a:r>
          </a:p>
          <a:p>
            <a:pPr marL="914400" lvl="1" indent="-514350">
              <a:buNone/>
            </a:pPr>
            <a:r>
              <a:rPr lang="en-US" dirty="0" smtClean="0"/>
              <a:t>- Set Work = Available (resources available in the system).</a:t>
            </a:r>
          </a:p>
          <a:p>
            <a:pPr>
              <a:buNone/>
            </a:pPr>
            <a:r>
              <a:rPr lang="en-US" dirty="0" smtClean="0"/>
              <a:t>	- Set Finish[</a:t>
            </a:r>
            <a:r>
              <a:rPr lang="en-US" dirty="0" err="1" smtClean="0"/>
              <a:t>i</a:t>
            </a:r>
            <a:r>
              <a:rPr lang="en-US" dirty="0" smtClean="0"/>
              <a:t>] = false for all processes, meaning no process has 	finished. For </a:t>
            </a:r>
            <a:r>
              <a:rPr lang="en-US" dirty="0" err="1" smtClean="0"/>
              <a:t>i</a:t>
            </a:r>
            <a:r>
              <a:rPr lang="en-US" dirty="0" smtClean="0"/>
              <a:t>=0,1,….n-1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b="1" dirty="0" smtClean="0"/>
              <a:t>Find a Process: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Find an </a:t>
            </a:r>
            <a:r>
              <a:rPr lang="en-US" dirty="0" err="1" smtClean="0"/>
              <a:t>i</a:t>
            </a:r>
            <a:r>
              <a:rPr lang="en-US" dirty="0" smtClean="0"/>
              <a:t> such that </a:t>
            </a:r>
          </a:p>
          <a:p>
            <a:pPr>
              <a:buNone/>
            </a:pPr>
            <a:r>
              <a:rPr lang="en-US" dirty="0" smtClean="0"/>
              <a:t>	a) Finish[</a:t>
            </a:r>
            <a:r>
              <a:rPr lang="en-US" dirty="0" err="1" smtClean="0"/>
              <a:t>i</a:t>
            </a:r>
            <a:r>
              <a:rPr lang="en-US" dirty="0" smtClean="0"/>
              <a:t>] = false--------- process P[</a:t>
            </a:r>
            <a:r>
              <a:rPr lang="en-US" dirty="0" err="1" smtClean="0"/>
              <a:t>i</a:t>
            </a:r>
            <a:r>
              <a:rPr lang="en-US" dirty="0" smtClean="0"/>
              <a:t>] that hasn’t finished </a:t>
            </a:r>
          </a:p>
          <a:p>
            <a:pPr>
              <a:buNone/>
            </a:pPr>
            <a:r>
              <a:rPr lang="en-US" dirty="0" smtClean="0"/>
              <a:t>	 b) Need[</a:t>
            </a:r>
            <a:r>
              <a:rPr lang="en-US" dirty="0" err="1" smtClean="0"/>
              <a:t>i</a:t>
            </a:r>
            <a:r>
              <a:rPr lang="en-US" dirty="0" smtClean="0"/>
              <a:t>] &lt;= Work ------i.e., the system has enough resources to meet its remaining needs. And OS allocate resources to process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Safety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800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3. Allocate Resources Temporarily: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- If such a process is found, then allocate its resources by setting </a:t>
            </a:r>
          </a:p>
          <a:p>
            <a:pPr>
              <a:buNone/>
            </a:pPr>
            <a:r>
              <a:rPr lang="en-US" dirty="0" smtClean="0"/>
              <a:t>	a) Work = Work + Allocation[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None/>
            </a:pPr>
            <a:r>
              <a:rPr lang="en-US" dirty="0" smtClean="0"/>
              <a:t>	b) (Finish[</a:t>
            </a:r>
            <a:r>
              <a:rPr lang="en-US" dirty="0" err="1" smtClean="0"/>
              <a:t>i</a:t>
            </a:r>
            <a:r>
              <a:rPr lang="en-US" dirty="0" smtClean="0"/>
              <a:t>] = true)---- Mark this process as finished 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4. </a:t>
            </a:r>
            <a:r>
              <a:rPr lang="en-US" b="1" dirty="0" smtClean="0"/>
              <a:t>Repeat: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Repeat step 2 for all processes. If all processes can finish, the system is in a </a:t>
            </a:r>
            <a:r>
              <a:rPr lang="en-US" b="1" dirty="0" smtClean="0"/>
              <a:t>safe state</a:t>
            </a:r>
            <a:r>
              <a:rPr lang="en-US" dirty="0" smtClean="0"/>
              <a:t>. Otherwise, the system is not safe.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dirty="0" smtClean="0"/>
              <a:t>5. </a:t>
            </a:r>
            <a:r>
              <a:rPr lang="en-US" b="1" dirty="0" smtClean="0"/>
              <a:t>Check Safety:</a:t>
            </a:r>
            <a:endParaRPr lang="en-US" dirty="0" smtClean="0"/>
          </a:p>
          <a:p>
            <a:pPr lvl="1"/>
            <a:r>
              <a:rPr lang="en-US" dirty="0" smtClean="0"/>
              <a:t>If Finish[</a:t>
            </a:r>
            <a:r>
              <a:rPr lang="en-US" dirty="0" err="1" smtClean="0"/>
              <a:t>i</a:t>
            </a:r>
            <a:r>
              <a:rPr lang="en-US" dirty="0" smtClean="0"/>
              <a:t>] = true, for all processes  then system is in a safe state.</a:t>
            </a:r>
          </a:p>
          <a:p>
            <a:pPr lvl="1"/>
            <a:r>
              <a:rPr lang="en-US" dirty="0" smtClean="0"/>
              <a:t>If some processes are still Finish[</a:t>
            </a:r>
            <a:r>
              <a:rPr lang="en-US" dirty="0" err="1" smtClean="0"/>
              <a:t>i</a:t>
            </a:r>
            <a:r>
              <a:rPr lang="en-US" dirty="0" smtClean="0"/>
              <a:t>] = false, the system may go into deadlock.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6172200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sz="4600" b="1" dirty="0" smtClean="0"/>
              <a:t>Safe state </a:t>
            </a:r>
            <a:r>
              <a:rPr lang="en-US" sz="4600" b="1" dirty="0" err="1" smtClean="0"/>
              <a:t>algo</a:t>
            </a:r>
            <a:endParaRPr lang="en-US" sz="4600" b="1" dirty="0" smtClean="0"/>
          </a:p>
          <a:p>
            <a:pPr algn="ctr">
              <a:buNone/>
            </a:pPr>
            <a:endParaRPr lang="en-US" sz="5100" b="1" dirty="0" smtClean="0"/>
          </a:p>
          <a:p>
            <a:pPr>
              <a:buNone/>
            </a:pPr>
            <a:r>
              <a:rPr lang="en-US" sz="3800" dirty="0" smtClean="0"/>
              <a:t>function </a:t>
            </a:r>
            <a:r>
              <a:rPr lang="en-US" sz="3800" dirty="0" smtClean="0"/>
              <a:t>isSafeState(Available[], Max[][], Allocation[][], Need</a:t>
            </a:r>
            <a:r>
              <a:rPr lang="en-US" sz="3800" dirty="0" smtClean="0"/>
              <a:t>[][</a:t>
            </a:r>
            <a:r>
              <a:rPr lang="en-US" sz="3800" dirty="0" err="1" smtClean="0"/>
              <a:t>MaxResouces</a:t>
            </a:r>
            <a:r>
              <a:rPr lang="en-US" sz="3800" dirty="0" smtClean="0"/>
              <a:t>], </a:t>
            </a:r>
            <a:r>
              <a:rPr lang="en-US" sz="3800" dirty="0" smtClean="0"/>
              <a:t>numProcesses, numResources):</a:t>
            </a:r>
          </a:p>
          <a:p>
            <a:pPr>
              <a:buNone/>
            </a:pPr>
            <a:r>
              <a:rPr lang="en-US" sz="3800" b="1" dirty="0" smtClean="0"/>
              <a:t>    # Step 1: Initialize Work and Finish</a:t>
            </a: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       Work = Available</a:t>
            </a:r>
          </a:p>
          <a:p>
            <a:pPr>
              <a:buNone/>
            </a:pPr>
            <a:r>
              <a:rPr lang="en-US" sz="3800" dirty="0" smtClean="0"/>
              <a:t>       Finish = [False, False, ..., False]  # One False for each process</a:t>
            </a:r>
          </a:p>
          <a:p>
            <a:pPr>
              <a:buNone/>
            </a:pPr>
            <a:r>
              <a:rPr lang="en-US" sz="3800" b="1" dirty="0" smtClean="0"/>
              <a:t>    # Step 2: Find a process that can be satisfied</a:t>
            </a: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        while exists process P such that (Finish[P] == False and Need[P] &lt;= Work):</a:t>
            </a:r>
          </a:p>
          <a:p>
            <a:pPr>
              <a:buNone/>
            </a:pPr>
            <a:r>
              <a:rPr lang="en-US" sz="3800" b="1" dirty="0" smtClean="0"/>
              <a:t>     # Step 3: Simulate resource allocation to process P</a:t>
            </a: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        Work = Work + Allocation[P]   # </a:t>
            </a:r>
            <a:r>
              <a:rPr lang="en-US" sz="3800" dirty="0" smtClean="0"/>
              <a:t>P </a:t>
            </a:r>
            <a:r>
              <a:rPr lang="en-US" sz="3800" dirty="0" smtClean="0"/>
              <a:t>finishes, releasing its resources</a:t>
            </a:r>
          </a:p>
          <a:p>
            <a:pPr>
              <a:buNone/>
            </a:pPr>
            <a:r>
              <a:rPr lang="en-US" sz="3800" dirty="0" smtClean="0"/>
              <a:t>        Finish[P] = True              # Mark process P as finished</a:t>
            </a:r>
          </a:p>
          <a:p>
            <a:pPr>
              <a:buNone/>
            </a:pPr>
            <a:r>
              <a:rPr lang="en-US" sz="3800" b="1" dirty="0" smtClean="0"/>
              <a:t>    # Step 4: Check if all processes can finish</a:t>
            </a: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    if Finish[</a:t>
            </a:r>
            <a:r>
              <a:rPr lang="en-US" sz="3800" dirty="0" err="1" smtClean="0"/>
              <a:t>i</a:t>
            </a:r>
            <a:r>
              <a:rPr lang="en-US" sz="3800" dirty="0" smtClean="0"/>
              <a:t>] == True for all </a:t>
            </a:r>
            <a:r>
              <a:rPr lang="en-US" sz="3800" dirty="0" err="1" smtClean="0"/>
              <a:t>i</a:t>
            </a:r>
            <a:r>
              <a:rPr lang="en-US" sz="3800" dirty="0" smtClean="0"/>
              <a:t> in range(</a:t>
            </a:r>
            <a:r>
              <a:rPr lang="en-US" sz="3800" dirty="0" err="1" smtClean="0"/>
              <a:t>numProcesses</a:t>
            </a:r>
            <a:r>
              <a:rPr lang="en-US" sz="3800" dirty="0" smtClean="0"/>
              <a:t>):</a:t>
            </a:r>
          </a:p>
          <a:p>
            <a:pPr>
              <a:buNone/>
            </a:pPr>
            <a:r>
              <a:rPr lang="en-US" sz="3800" dirty="0" smtClean="0"/>
              <a:t>        return True    # System is in a safe state</a:t>
            </a:r>
          </a:p>
          <a:p>
            <a:pPr>
              <a:buNone/>
            </a:pPr>
            <a:r>
              <a:rPr lang="en-US" sz="3800" dirty="0" smtClean="0"/>
              <a:t>    else:</a:t>
            </a:r>
          </a:p>
          <a:p>
            <a:pPr>
              <a:buNone/>
            </a:pPr>
            <a:r>
              <a:rPr lang="en-US" sz="3800" dirty="0" smtClean="0"/>
              <a:t>        return False   # System is not in a safe state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1</a:t>
            </a:r>
            <a:br>
              <a:rPr lang="en-US" sz="3200" dirty="0" smtClean="0"/>
            </a:br>
            <a:r>
              <a:rPr lang="en-US" sz="3200" dirty="0" smtClean="0"/>
              <a:t>Total available Resource A =10 ,B=5 &amp;C=7</a:t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1" cy="4152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254"/>
                <a:gridCol w="653254"/>
                <a:gridCol w="653254"/>
                <a:gridCol w="653254"/>
                <a:gridCol w="653254"/>
                <a:gridCol w="653254"/>
                <a:gridCol w="653254"/>
                <a:gridCol w="653254"/>
                <a:gridCol w="653254"/>
                <a:gridCol w="390553"/>
                <a:gridCol w="653254"/>
                <a:gridCol w="653254"/>
                <a:gridCol w="653254"/>
              </a:tblGrid>
              <a:tr h="66367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Allocation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Av</a:t>
                      </a: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</a:rPr>
                        <a:t>ailable </a:t>
                      </a:r>
                      <a:endParaRPr lang="en-US" sz="20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Need = Max-Allocation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5187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51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51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51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51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51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04800" y="6019800"/>
            <a:ext cx="5410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Total allocated :   7    2    5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check for safe state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0" y="1143000"/>
            <a:ext cx="1034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Find this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19400" y="1066800"/>
            <a:ext cx="733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Given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Work = 3 3 2 </a:t>
            </a:r>
          </a:p>
          <a:p>
            <a:r>
              <a:rPr lang="en-US" dirty="0" smtClean="0"/>
              <a:t>Finish =</a:t>
            </a:r>
          </a:p>
          <a:p>
            <a:r>
              <a:rPr lang="en-US" dirty="0" smtClean="0"/>
              <a:t>Need[0] &lt;= Work  </a:t>
            </a:r>
            <a:r>
              <a:rPr lang="en-US" dirty="0" smtClean="0">
                <a:sym typeface="Wingdings" pitchFamily="2" charset="2"/>
              </a:rPr>
              <a:t> work=work +allocation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P0  , </a:t>
            </a:r>
            <a:r>
              <a:rPr lang="en-US" sz="2800" dirty="0" smtClean="0"/>
              <a:t>7 4 3 &lt;= 3 3 2,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P1    , 1 2 3  &lt;= 3 3 2, true    </a:t>
            </a:r>
            <a:r>
              <a:rPr lang="en-US" sz="2800" dirty="0" smtClean="0">
                <a:sym typeface="Wingdings" pitchFamily="2" charset="2"/>
              </a:rPr>
              <a:t> w=w + </a:t>
            </a:r>
            <a:r>
              <a:rPr lang="en-US" sz="2800" dirty="0" err="1" smtClean="0">
                <a:sym typeface="Wingdings" pitchFamily="2" charset="2"/>
              </a:rPr>
              <a:t>alloc</a:t>
            </a:r>
            <a:r>
              <a:rPr lang="en-US" sz="2800" dirty="0" smtClean="0">
                <a:sym typeface="Wingdings" pitchFamily="2" charset="2"/>
              </a:rPr>
              <a:t> </a:t>
            </a:r>
          </a:p>
          <a:p>
            <a:pPr marL="914400" lvl="1" indent="-514350">
              <a:buNone/>
            </a:pPr>
            <a:r>
              <a:rPr lang="en-US" sz="2400" dirty="0" smtClean="0">
                <a:sym typeface="Wingdings" pitchFamily="2" charset="2"/>
              </a:rPr>
              <a:t>		          w = 3 3 2 + 2 0 0</a:t>
            </a:r>
            <a:r>
              <a:rPr lang="en-US" sz="2400" dirty="0" smtClean="0"/>
              <a:t> = 5 3 2</a:t>
            </a:r>
          </a:p>
          <a:p>
            <a:pPr marL="914400" lvl="1" indent="-514350">
              <a:buNone/>
            </a:pPr>
            <a:endParaRPr lang="en-US" sz="2400" dirty="0" smtClean="0"/>
          </a:p>
          <a:p>
            <a:pPr marL="4057650" lvl="8" indent="-514350">
              <a:buNone/>
            </a:pPr>
            <a:r>
              <a:rPr lang="en-US" sz="2400" dirty="0" smtClean="0">
                <a:sym typeface="Wingdings" pitchFamily="2" charset="2"/>
              </a:rPr>
              <a:t>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Wingdings" pitchFamily="2" charset="2"/>
              </a:rPr>
              <a:t>P2 ,    6 0 0 &lt;= 5 3 2  ,false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Wingdings" pitchFamily="2" charset="2"/>
              </a:rPr>
              <a:t>P3 ,   0  1  1&lt;= 5 3 2, true 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38400" y="2133600"/>
            <a:ext cx="3810000" cy="457200"/>
            <a:chOff x="2286000" y="2819400"/>
            <a:chExt cx="3810000" cy="457200"/>
          </a:xfrm>
        </p:grpSpPr>
        <p:sp>
          <p:nvSpPr>
            <p:cNvPr id="8" name="Rectangle 7"/>
            <p:cNvSpPr/>
            <p:nvPr/>
          </p:nvSpPr>
          <p:spPr>
            <a:xfrm>
              <a:off x="5334000" y="2819400"/>
              <a:ext cx="7620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86000" y="2819400"/>
              <a:ext cx="3733800" cy="457200"/>
              <a:chOff x="2286000" y="2286000"/>
              <a:chExt cx="3733800" cy="457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86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48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810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572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622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242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10000" y="23738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720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40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28600"/>
            <a:ext cx="54006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3200400" y="4572000"/>
            <a:ext cx="3810000" cy="457200"/>
            <a:chOff x="2286000" y="28194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>
              <a:off x="5334000" y="2819400"/>
              <a:ext cx="7620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3"/>
            <p:cNvGrpSpPr/>
            <p:nvPr/>
          </p:nvGrpSpPr>
          <p:grpSpPr>
            <a:xfrm>
              <a:off x="2286000" y="2819400"/>
              <a:ext cx="3733800" cy="457200"/>
              <a:chOff x="2286000" y="2286000"/>
              <a:chExt cx="3733800" cy="457200"/>
            </a:xfrm>
          </p:grpSpPr>
          <p:sp>
            <p:nvSpPr>
              <p:cNvPr id="21" name="Rectangle 3"/>
              <p:cNvSpPr/>
              <p:nvPr/>
            </p:nvSpPr>
            <p:spPr>
              <a:xfrm>
                <a:off x="2286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48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810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72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622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242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10000" y="23738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720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340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800" dirty="0" smtClean="0"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sz="2800" dirty="0" smtClean="0">
                <a:sym typeface="Wingdings" pitchFamily="2" charset="2"/>
              </a:rPr>
              <a:t>4. P3 ,   0  1  1&lt;= 5 3 2, true   w=</a:t>
            </a:r>
            <a:r>
              <a:rPr lang="en-US" sz="2800" dirty="0" err="1" smtClean="0">
                <a:sym typeface="Wingdings" pitchFamily="2" charset="2"/>
              </a:rPr>
              <a:t>w+alloc</a:t>
            </a:r>
            <a:endParaRPr lang="en-US" sz="2800" dirty="0" smtClean="0">
              <a:sym typeface="Wingdings" pitchFamily="2" charset="2"/>
            </a:endParaRPr>
          </a:p>
          <a:p>
            <a:pPr marL="914400" lvl="1" indent="-514350">
              <a:buNone/>
            </a:pPr>
            <a:r>
              <a:rPr lang="en-US" sz="2400" dirty="0" smtClean="0">
                <a:sym typeface="Wingdings" pitchFamily="2" charset="2"/>
              </a:rPr>
              <a:t>				 w = 5 3  2 + 2 1 1 </a:t>
            </a:r>
            <a:r>
              <a:rPr lang="en-US" sz="2400" dirty="0" smtClean="0"/>
              <a:t>= 7 4 3</a:t>
            </a:r>
          </a:p>
          <a:p>
            <a:pPr marL="914400" lvl="1" indent="-514350">
              <a:buNone/>
            </a:pPr>
            <a:endParaRPr lang="en-US" sz="2400" dirty="0" smtClean="0"/>
          </a:p>
          <a:p>
            <a:pPr marL="4057650" lvl="8" indent="-514350">
              <a:buNone/>
            </a:pPr>
            <a:r>
              <a:rPr lang="en-US" sz="2400" dirty="0" smtClean="0">
                <a:sym typeface="Wingdings" pitchFamily="2" charset="2"/>
              </a:rPr>
              <a:t>               </a:t>
            </a:r>
          </a:p>
          <a:p>
            <a:pPr marL="514350" indent="-514350">
              <a:buNone/>
            </a:pPr>
            <a:r>
              <a:rPr lang="en-US" sz="2800" dirty="0" smtClean="0">
                <a:sym typeface="Wingdings" pitchFamily="2" charset="2"/>
              </a:rPr>
              <a:t>5. P4 ,    4 3 1&lt;= 7 4 3 , true   w=</a:t>
            </a:r>
            <a:r>
              <a:rPr lang="en-US" sz="2800" dirty="0" err="1" smtClean="0">
                <a:sym typeface="Wingdings" pitchFamily="2" charset="2"/>
              </a:rPr>
              <a:t>w+alloc</a:t>
            </a:r>
            <a:endParaRPr lang="en-US" sz="2800" dirty="0" smtClean="0">
              <a:sym typeface="Wingdings" pitchFamily="2" charset="2"/>
            </a:endParaRPr>
          </a:p>
          <a:p>
            <a:pPr marL="914400" lvl="1" indent="-514350">
              <a:buNone/>
            </a:pPr>
            <a:r>
              <a:rPr lang="en-US" sz="2400" dirty="0" smtClean="0">
                <a:sym typeface="Wingdings" pitchFamily="2" charset="2"/>
              </a:rPr>
              <a:t>				 w = 7 4  3 +  0 0 2  </a:t>
            </a:r>
            <a:r>
              <a:rPr lang="en-US" sz="2400" dirty="0" smtClean="0"/>
              <a:t>= 7 4 5</a:t>
            </a:r>
          </a:p>
          <a:p>
            <a:pPr marL="514350" indent="-514350">
              <a:buNone/>
            </a:pPr>
            <a:endParaRPr lang="en-US" sz="2800" dirty="0" smtClean="0"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sz="2800" dirty="0" smtClean="0">
                <a:sym typeface="Wingdings" pitchFamily="2" charset="2"/>
              </a:rPr>
              <a:t>						  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04800"/>
            <a:ext cx="55435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Group 29"/>
          <p:cNvGrpSpPr/>
          <p:nvPr/>
        </p:nvGrpSpPr>
        <p:grpSpPr>
          <a:xfrm>
            <a:off x="3200400" y="3200400"/>
            <a:ext cx="3810000" cy="457200"/>
            <a:chOff x="2286000" y="2819400"/>
            <a:chExt cx="3810000" cy="457200"/>
          </a:xfrm>
        </p:grpSpPr>
        <p:sp>
          <p:nvSpPr>
            <p:cNvPr id="31" name="Rectangle 30"/>
            <p:cNvSpPr/>
            <p:nvPr/>
          </p:nvSpPr>
          <p:spPr>
            <a:xfrm>
              <a:off x="5334000" y="2819400"/>
              <a:ext cx="7620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13"/>
            <p:cNvGrpSpPr/>
            <p:nvPr/>
          </p:nvGrpSpPr>
          <p:grpSpPr>
            <a:xfrm>
              <a:off x="2286000" y="2819400"/>
              <a:ext cx="3733800" cy="457200"/>
              <a:chOff x="2286000" y="2286000"/>
              <a:chExt cx="3733800" cy="457200"/>
            </a:xfrm>
          </p:grpSpPr>
          <p:sp>
            <p:nvSpPr>
              <p:cNvPr id="33" name="Rectangle 3"/>
              <p:cNvSpPr/>
              <p:nvPr/>
            </p:nvSpPr>
            <p:spPr>
              <a:xfrm>
                <a:off x="2286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48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810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2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622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1242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10000" y="23738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20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3340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3048000" y="5257800"/>
            <a:ext cx="3810000" cy="457200"/>
            <a:chOff x="2286000" y="2819400"/>
            <a:chExt cx="3810000" cy="457200"/>
          </a:xfrm>
        </p:grpSpPr>
        <p:sp>
          <p:nvSpPr>
            <p:cNvPr id="56" name="Rectangle 55"/>
            <p:cNvSpPr/>
            <p:nvPr/>
          </p:nvSpPr>
          <p:spPr>
            <a:xfrm>
              <a:off x="5334000" y="2819400"/>
              <a:ext cx="7620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13"/>
            <p:cNvGrpSpPr/>
            <p:nvPr/>
          </p:nvGrpSpPr>
          <p:grpSpPr>
            <a:xfrm>
              <a:off x="2286000" y="2819400"/>
              <a:ext cx="3733800" cy="457200"/>
              <a:chOff x="2286000" y="2286000"/>
              <a:chExt cx="3733800" cy="457200"/>
            </a:xfrm>
          </p:grpSpPr>
          <p:sp>
            <p:nvSpPr>
              <p:cNvPr id="58" name="Rectangle 3"/>
              <p:cNvSpPr/>
              <p:nvPr/>
            </p:nvSpPr>
            <p:spPr>
              <a:xfrm>
                <a:off x="2286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048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810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572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622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1242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810000" y="23738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720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340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800" dirty="0" smtClean="0"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sz="2800" dirty="0" smtClean="0">
                <a:sym typeface="Wingdings" pitchFamily="2" charset="2"/>
              </a:rPr>
              <a:t>4. P0 ,   7 4 3 &lt;= 7 4  5 , true   w=</a:t>
            </a:r>
            <a:r>
              <a:rPr lang="en-US" sz="2800" dirty="0" err="1" smtClean="0">
                <a:sym typeface="Wingdings" pitchFamily="2" charset="2"/>
              </a:rPr>
              <a:t>w+alloc</a:t>
            </a:r>
            <a:endParaRPr lang="en-US" sz="2800" dirty="0" smtClean="0">
              <a:sym typeface="Wingdings" pitchFamily="2" charset="2"/>
            </a:endParaRPr>
          </a:p>
          <a:p>
            <a:pPr marL="914400" lvl="1" indent="-514350">
              <a:buNone/>
            </a:pPr>
            <a:r>
              <a:rPr lang="en-US" sz="2400" dirty="0" smtClean="0">
                <a:sym typeface="Wingdings" pitchFamily="2" charset="2"/>
              </a:rPr>
              <a:t>				 w = 7 4  3 +  0 1 0 </a:t>
            </a:r>
            <a:r>
              <a:rPr lang="en-US" sz="2400" dirty="0" smtClean="0"/>
              <a:t>= 7 5 5</a:t>
            </a:r>
          </a:p>
          <a:p>
            <a:pPr marL="914400" lvl="1" indent="-514350">
              <a:buNone/>
            </a:pPr>
            <a:endParaRPr lang="en-US" sz="2400" dirty="0" smtClean="0"/>
          </a:p>
          <a:p>
            <a:pPr marL="4057650" lvl="8" indent="-514350">
              <a:buNone/>
            </a:pPr>
            <a:r>
              <a:rPr lang="en-US" sz="2400" dirty="0" smtClean="0">
                <a:sym typeface="Wingdings" pitchFamily="2" charset="2"/>
              </a:rPr>
              <a:t>               </a:t>
            </a:r>
          </a:p>
          <a:p>
            <a:pPr marL="514350" indent="-514350">
              <a:buNone/>
            </a:pPr>
            <a:r>
              <a:rPr lang="en-US" sz="2800" dirty="0" smtClean="0">
                <a:sym typeface="Wingdings" pitchFamily="2" charset="2"/>
              </a:rPr>
              <a:t>5. P2 ,    6 0 0 &lt;= 7 5 5 , true   w=</a:t>
            </a:r>
            <a:r>
              <a:rPr lang="en-US" sz="2800" dirty="0" err="1" smtClean="0">
                <a:sym typeface="Wingdings" pitchFamily="2" charset="2"/>
              </a:rPr>
              <a:t>w+alloc</a:t>
            </a:r>
            <a:endParaRPr lang="en-US" sz="2800" dirty="0" smtClean="0">
              <a:sym typeface="Wingdings" pitchFamily="2" charset="2"/>
            </a:endParaRPr>
          </a:p>
          <a:p>
            <a:pPr marL="914400" lvl="1" indent="-514350">
              <a:buNone/>
            </a:pPr>
            <a:r>
              <a:rPr lang="en-US" sz="2400" dirty="0" smtClean="0">
                <a:sym typeface="Wingdings" pitchFamily="2" charset="2"/>
              </a:rPr>
              <a:t>				 w = 7 5  5 +  3 0 2  </a:t>
            </a:r>
            <a:r>
              <a:rPr lang="en-US" sz="2400" dirty="0" smtClean="0"/>
              <a:t>= 10   5   7</a:t>
            </a:r>
          </a:p>
          <a:p>
            <a:pPr marL="514350" indent="-514350">
              <a:buNone/>
            </a:pPr>
            <a:endParaRPr lang="en-US" sz="2800" dirty="0" smtClean="0"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sz="2800" dirty="0" smtClean="0">
                <a:sym typeface="Wingdings" pitchFamily="2" charset="2"/>
              </a:rPr>
              <a:t>						  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04800"/>
            <a:ext cx="58959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Group 54"/>
          <p:cNvGrpSpPr/>
          <p:nvPr/>
        </p:nvGrpSpPr>
        <p:grpSpPr>
          <a:xfrm>
            <a:off x="3200400" y="3200400"/>
            <a:ext cx="3810000" cy="457200"/>
            <a:chOff x="2286000" y="2819400"/>
            <a:chExt cx="3810000" cy="457200"/>
          </a:xfrm>
        </p:grpSpPr>
        <p:sp>
          <p:nvSpPr>
            <p:cNvPr id="32" name="Rectangle 31"/>
            <p:cNvSpPr/>
            <p:nvPr/>
          </p:nvSpPr>
          <p:spPr>
            <a:xfrm>
              <a:off x="5334000" y="2819400"/>
              <a:ext cx="7620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13"/>
            <p:cNvGrpSpPr/>
            <p:nvPr/>
          </p:nvGrpSpPr>
          <p:grpSpPr>
            <a:xfrm>
              <a:off x="2286000" y="2819400"/>
              <a:ext cx="3733800" cy="457200"/>
              <a:chOff x="2286000" y="2286000"/>
              <a:chExt cx="3733800" cy="457200"/>
            </a:xfrm>
          </p:grpSpPr>
          <p:sp>
            <p:nvSpPr>
              <p:cNvPr id="43" name="Rectangle 3"/>
              <p:cNvSpPr/>
              <p:nvPr/>
            </p:nvSpPr>
            <p:spPr>
              <a:xfrm>
                <a:off x="2286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8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10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72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3622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1242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10000" y="23738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5720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3340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</p:grpSp>
      </p:grpSp>
      <p:grpSp>
        <p:nvGrpSpPr>
          <p:cNvPr id="52" name="Group 54"/>
          <p:cNvGrpSpPr/>
          <p:nvPr/>
        </p:nvGrpSpPr>
        <p:grpSpPr>
          <a:xfrm>
            <a:off x="3276600" y="5181600"/>
            <a:ext cx="3810000" cy="457200"/>
            <a:chOff x="2286000" y="2819400"/>
            <a:chExt cx="3810000" cy="457200"/>
          </a:xfrm>
        </p:grpSpPr>
        <p:sp>
          <p:nvSpPr>
            <p:cNvPr id="53" name="Rectangle 52"/>
            <p:cNvSpPr/>
            <p:nvPr/>
          </p:nvSpPr>
          <p:spPr>
            <a:xfrm>
              <a:off x="5334000" y="2819400"/>
              <a:ext cx="7620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13"/>
            <p:cNvGrpSpPr/>
            <p:nvPr/>
          </p:nvGrpSpPr>
          <p:grpSpPr>
            <a:xfrm>
              <a:off x="2286000" y="2819400"/>
              <a:ext cx="3733800" cy="457200"/>
              <a:chOff x="2286000" y="2286000"/>
              <a:chExt cx="3733800" cy="457200"/>
            </a:xfrm>
          </p:grpSpPr>
          <p:sp>
            <p:nvSpPr>
              <p:cNvPr id="55" name="Rectangle 3"/>
              <p:cNvSpPr/>
              <p:nvPr/>
            </p:nvSpPr>
            <p:spPr>
              <a:xfrm>
                <a:off x="2286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048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810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572000" y="22860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3622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242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810000" y="23738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5720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334000" y="2362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</p:grpSp>
      </p:grpSp>
      <p:sp>
        <p:nvSpPr>
          <p:cNvPr id="74" name="Rectangle 73"/>
          <p:cNvSpPr/>
          <p:nvPr/>
        </p:nvSpPr>
        <p:spPr>
          <a:xfrm>
            <a:off x="304800" y="5943600"/>
            <a:ext cx="8905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All are true so it is safe state means  NO DEADLOCK and safe sequence is  &lt;P1,P3,P4,P0,P2&gt;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1" cy="3576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254"/>
                <a:gridCol w="653254"/>
                <a:gridCol w="653254"/>
                <a:gridCol w="653254"/>
                <a:gridCol w="653254"/>
                <a:gridCol w="653254"/>
                <a:gridCol w="653254"/>
                <a:gridCol w="653254"/>
                <a:gridCol w="653254"/>
                <a:gridCol w="390553"/>
                <a:gridCol w="653254"/>
                <a:gridCol w="653254"/>
                <a:gridCol w="653254"/>
              </a:tblGrid>
              <a:tr h="66367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Allocation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Max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</a:t>
                      </a:r>
                      <a:r>
                        <a:rPr lang="en-US" sz="2000" b="1" kern="1200" dirty="0" smtClean="0"/>
                        <a:t>ailable 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Need = Max-Allocation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5187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51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51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51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51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8229" y="5029200"/>
            <a:ext cx="8905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E=8   F=4   G=6</a:t>
            </a:r>
            <a:br>
              <a:rPr lang="en-US" b="1" dirty="0" smtClean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safe </a:t>
            </a:r>
            <a:r>
              <a:rPr lang="en-US" b="1" dirty="0" smtClean="0">
                <a:sym typeface="Wingdings" pitchFamily="2" charset="2"/>
              </a:rPr>
              <a:t>sequence is  &lt;P0,P2,P1,P3&gt; </a:t>
            </a:r>
          </a:p>
          <a:p>
            <a:r>
              <a:rPr lang="en-US" b="1" dirty="0" smtClean="0">
                <a:sym typeface="Wingdings" pitchFamily="2" charset="2"/>
              </a:rPr>
              <a:t>Safe state ----NO DEADLOCK 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77724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Resource Request - Banker Algorithm</a:t>
            </a:r>
            <a:endParaRPr lang="en-US" sz="5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 Request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Resource Request Algorithm</a:t>
            </a:r>
            <a:r>
              <a:rPr lang="en-US" dirty="0" smtClean="0"/>
              <a:t> is a part of the Banker's Algorithm used to determine if a system can allocate resources to a process without causing a deadlock.</a:t>
            </a:r>
          </a:p>
          <a:p>
            <a:pPr algn="just"/>
            <a:r>
              <a:rPr lang="en-US" dirty="0" smtClean="0"/>
              <a:t>If a process requests resources, the system checks whether this request can be safely granted.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in the Resource Request Algorithm: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Let </a:t>
            </a:r>
            <a:r>
              <a:rPr lang="en-US" sz="2400" dirty="0" err="1" smtClean="0"/>
              <a:t>Request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 be the request array for process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. </a:t>
            </a:r>
            <a:r>
              <a:rPr lang="en-US" sz="2400" dirty="0" err="1" smtClean="0"/>
              <a:t>Request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 </a:t>
            </a:r>
            <a:r>
              <a:rPr lang="en-US" sz="2400" dirty="0" smtClean="0"/>
              <a:t>[j] = k means process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 wants k instances of resource type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When </a:t>
            </a:r>
            <a:r>
              <a:rPr lang="en-US" sz="2400" dirty="0" smtClean="0"/>
              <a:t>a request for resources is made by process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the following actions are taken: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8077200" cy="388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33400" y="990603"/>
          <a:ext cx="7772402" cy="3161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806"/>
                <a:gridCol w="809806"/>
                <a:gridCol w="809806"/>
                <a:gridCol w="809806"/>
                <a:gridCol w="809806"/>
                <a:gridCol w="809806"/>
                <a:gridCol w="809806"/>
                <a:gridCol w="809806"/>
                <a:gridCol w="809806"/>
                <a:gridCol w="484148"/>
              </a:tblGrid>
              <a:tr h="50992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Allocation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Max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</a:t>
                      </a:r>
                      <a:r>
                        <a:rPr lang="en-US" sz="2000" b="1" kern="1200" dirty="0" smtClean="0"/>
                        <a:t>ailable 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1938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419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19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4419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4419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4419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4390072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Answer the following questions using the banker's algorithm: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the reference of the need matrix</a:t>
            </a:r>
            <a:r>
              <a:rPr lang="en-US" sz="2400" dirty="0" smtClean="0"/>
              <a:t>?</a:t>
            </a:r>
          </a:p>
          <a:p>
            <a:pPr fontAlgn="base"/>
            <a:r>
              <a:rPr lang="en-US" sz="2400" b="1" dirty="0" smtClean="0"/>
              <a:t>2. What </a:t>
            </a:r>
            <a:r>
              <a:rPr lang="en-US" sz="2400" b="1" dirty="0" smtClean="0"/>
              <a:t>will happen if process P</a:t>
            </a:r>
            <a:r>
              <a:rPr lang="en-US" sz="2400" b="1" baseline="-25000" dirty="0" smtClean="0"/>
              <a:t>1 </a:t>
            </a:r>
            <a:r>
              <a:rPr lang="en-US" sz="2400" b="1" dirty="0" smtClean="0"/>
              <a:t>requests one additional instance of resource type A and two instances of resource type C?</a:t>
            </a:r>
          </a:p>
          <a:p>
            <a:pPr marL="457200" indent="-457200"/>
            <a:r>
              <a:rPr lang="en-US" sz="2400" dirty="0" smtClean="0"/>
              <a:t>3. Determine </a:t>
            </a:r>
            <a:r>
              <a:rPr lang="en-US" sz="2400" dirty="0" smtClean="0"/>
              <a:t>if the system is safe or not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590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000" b="1" dirty="0" smtClean="0"/>
              <a:t>Context of the need matrix is as follows:</a:t>
            </a:r>
          </a:p>
          <a:p>
            <a:r>
              <a:rPr lang="en-US" sz="4000" dirty="0" smtClean="0"/>
              <a:t>Need [</a:t>
            </a:r>
            <a:r>
              <a:rPr lang="en-US" sz="4000" dirty="0" err="1" smtClean="0"/>
              <a:t>i</a:t>
            </a:r>
            <a:r>
              <a:rPr lang="en-US" sz="4000" dirty="0" smtClean="0"/>
              <a:t>] = Max [</a:t>
            </a:r>
            <a:r>
              <a:rPr lang="en-US" sz="4000" dirty="0" err="1" smtClean="0"/>
              <a:t>i</a:t>
            </a:r>
            <a:r>
              <a:rPr lang="en-US" sz="4000" dirty="0" smtClean="0"/>
              <a:t>] - Allocation [</a:t>
            </a:r>
            <a:r>
              <a:rPr lang="en-US" sz="4000" dirty="0" err="1" smtClean="0"/>
              <a:t>i</a:t>
            </a:r>
            <a:r>
              <a:rPr lang="en-US" sz="4000" dirty="0" smtClean="0"/>
              <a:t>]</a:t>
            </a:r>
          </a:p>
          <a:p>
            <a:r>
              <a:rPr lang="en-US" sz="4000" dirty="0" smtClean="0"/>
              <a:t>Need for P1: (7, 5, 3) - (0, 1, 0) = 7, 4, 3</a:t>
            </a:r>
          </a:p>
          <a:p>
            <a:r>
              <a:rPr lang="en-US" sz="4000" dirty="0" smtClean="0"/>
              <a:t>Need for P2: (3, 2, 2) - (2, 0, 0) = 1, 2, 2</a:t>
            </a:r>
          </a:p>
          <a:p>
            <a:r>
              <a:rPr lang="en-US" sz="4000" dirty="0" smtClean="0"/>
              <a:t>Need for P3: (9, 0, 2) - (3, 0, 2) = 6, 0, 0</a:t>
            </a:r>
          </a:p>
          <a:p>
            <a:r>
              <a:rPr lang="en-US" sz="4000" dirty="0" smtClean="0"/>
              <a:t>Need for P4: (2, 2, 2) - (2, 1, 1) = 0, 1, 1</a:t>
            </a:r>
          </a:p>
          <a:p>
            <a:r>
              <a:rPr lang="en-US" sz="4000" dirty="0" smtClean="0"/>
              <a:t>Need for P5: (4, 3, 3) - (0, 0, 2) = 4, 3, 1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33400" y="838200"/>
          <a:ext cx="8229601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254"/>
                <a:gridCol w="653254"/>
                <a:gridCol w="653254"/>
                <a:gridCol w="653254"/>
                <a:gridCol w="653254"/>
                <a:gridCol w="653254"/>
                <a:gridCol w="653254"/>
                <a:gridCol w="653254"/>
                <a:gridCol w="653254"/>
                <a:gridCol w="390553"/>
                <a:gridCol w="653254"/>
                <a:gridCol w="653254"/>
                <a:gridCol w="653254"/>
              </a:tblGrid>
              <a:tr h="46976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Allocation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Max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</a:t>
                      </a:r>
                      <a:r>
                        <a:rPr lang="en-US" sz="2000" b="1" kern="1200" dirty="0" smtClean="0"/>
                        <a:t>ailable 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Need = Max-Allocation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00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00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0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0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0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0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will happen if process P</a:t>
            </a:r>
            <a:r>
              <a:rPr lang="en-US" sz="2400" b="1" baseline="-25000" dirty="0" smtClean="0"/>
              <a:t>1 </a:t>
            </a:r>
            <a:r>
              <a:rPr lang="en-US" sz="2400" b="1" dirty="0" smtClean="0"/>
              <a:t>requests one additional instance of resource type A and two instances of resource type C?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3057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553200" y="2373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332 -102=230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2819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200</a:t>
            </a:r>
            <a:r>
              <a:rPr lang="en-US" dirty="0" smtClean="0"/>
              <a:t> </a:t>
            </a:r>
            <a:r>
              <a:rPr lang="en-US" dirty="0" smtClean="0"/>
              <a:t>+</a:t>
            </a:r>
            <a:r>
              <a:rPr lang="en-US" dirty="0" smtClean="0"/>
              <a:t>102=302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3200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122</a:t>
            </a:r>
            <a:r>
              <a:rPr lang="en-US" dirty="0" smtClean="0"/>
              <a:t> -102=020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Deadlock Detection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pPr algn="just"/>
            <a:r>
              <a:rPr lang="en-US" dirty="0" smtClean="0"/>
              <a:t>Deadlock Detection and Recovery is the mechanism of detecting and resolving deadlocks in an operating system. </a:t>
            </a:r>
          </a:p>
          <a:p>
            <a:pPr algn="just"/>
            <a:r>
              <a:rPr lang="en-US" dirty="0" smtClean="0"/>
              <a:t>If deadlocks do occur, the operating system must detect and resolve them.</a:t>
            </a:r>
          </a:p>
          <a:p>
            <a:pPr algn="just"/>
            <a:r>
              <a:rPr lang="en-US" dirty="0" smtClean="0"/>
              <a:t>Detection methods help identify when this happens, and recovery techniques are used to resolve these issues and restore system functionality.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Deadlock Detection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876800" cy="52578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b="1" dirty="0" smtClean="0"/>
              <a:t>1. If Resources Have a Single Instance</a:t>
            </a:r>
          </a:p>
          <a:p>
            <a:pPr algn="just"/>
            <a:r>
              <a:rPr lang="en-US" dirty="0" smtClean="0"/>
              <a:t>      When each resource in the system has only one instance (i.e., each resource can be held by only one process at a time),</a:t>
            </a:r>
          </a:p>
          <a:p>
            <a:pPr algn="just"/>
            <a:r>
              <a:rPr lang="en-US" dirty="0" smtClean="0"/>
              <a:t>      In this scenario, </a:t>
            </a:r>
            <a:r>
              <a:rPr lang="en-US" b="1" dirty="0" smtClean="0"/>
              <a:t>Resource Allocation Graph (RAG)</a:t>
            </a:r>
            <a:r>
              <a:rPr lang="en-US" dirty="0" smtClean="0"/>
              <a:t> can be used to detect deadlocks.</a:t>
            </a:r>
          </a:p>
          <a:p>
            <a:pPr algn="just"/>
            <a:r>
              <a:rPr lang="en-US" dirty="0" smtClean="0"/>
              <a:t>     The presence of a cycle in the graph is indicate the   deadlock. </a:t>
            </a:r>
            <a:endParaRPr lang="en-US" b="1" dirty="0" smtClean="0"/>
          </a:p>
          <a:p>
            <a:pPr algn="just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900" y="1143000"/>
            <a:ext cx="34671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943600" y="4343400"/>
            <a:ext cx="281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above diagram, resource 1 and resource 2 have single instances. There is a cycle                                            </a:t>
            </a:r>
          </a:p>
          <a:p>
            <a:r>
              <a:rPr lang="en-US" dirty="0" smtClean="0"/>
              <a:t>      R1 → P1 → R2 → P2.                       So, Deadlock is Confirmed.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 fontAlgn="base"/>
            <a:r>
              <a:rPr lang="en-US" b="1" dirty="0" smtClean="0"/>
              <a:t>2. If There are Multiple Instances of Resources:</a:t>
            </a:r>
          </a:p>
          <a:p>
            <a:pPr algn="just" fontAlgn="base"/>
            <a:r>
              <a:rPr lang="en-US" dirty="0" smtClean="0"/>
              <a:t>    When resources have multiple instances, cycle detection is not sufficient, and </a:t>
            </a:r>
          </a:p>
          <a:p>
            <a:pPr algn="just" fontAlgn="base"/>
            <a:r>
              <a:rPr lang="en-US" dirty="0" smtClean="0"/>
              <a:t>    we need a </a:t>
            </a:r>
            <a:r>
              <a:rPr lang="en-US" b="1" dirty="0" smtClean="0"/>
              <a:t>Deadlock Detection Algorithm</a:t>
            </a:r>
            <a:r>
              <a:rPr lang="en-US" dirty="0" smtClean="0"/>
              <a:t> that tracks how many instances of each resource type are available and how many are currently allocated. Ex : </a:t>
            </a:r>
            <a:r>
              <a:rPr lang="en-US" b="1" dirty="0" smtClean="0"/>
              <a:t>Banker's Algorithm</a:t>
            </a:r>
            <a:r>
              <a:rPr lang="en-US" dirty="0" smtClean="0"/>
              <a:t> or a </a:t>
            </a:r>
            <a:r>
              <a:rPr lang="en-US" b="1" dirty="0" smtClean="0"/>
              <a:t>Deadlock Detection Algorithm</a:t>
            </a:r>
            <a:r>
              <a:rPr lang="en-US" dirty="0" smtClean="0"/>
              <a:t> .</a:t>
            </a:r>
            <a:endParaRPr lang="en-US" b="1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77724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1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b="1" dirty="0" smtClean="0"/>
          </a:p>
          <a:p>
            <a:pPr algn="ctr">
              <a:buNone/>
            </a:pPr>
            <a:r>
              <a:rPr lang="en-US" sz="6600" b="1" dirty="0" smtClean="0"/>
              <a:t>Deadlock Recovery</a:t>
            </a:r>
            <a:endParaRPr lang="en-US" sz="6600" b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Deadlock Recovery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Deadlock recovery is a method used to handle deadlocks that have already occurred in a system. </a:t>
            </a:r>
          </a:p>
          <a:p>
            <a:pPr algn="just"/>
            <a:r>
              <a:rPr lang="en-US" dirty="0" smtClean="0"/>
              <a:t>In order to recover the system from deadlocks, either OS considers resources or processes.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Recovery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1. </a:t>
            </a:r>
            <a:r>
              <a:rPr lang="en-US" b="1" dirty="0" smtClean="0"/>
              <a:t>Process Termination/kill process</a:t>
            </a:r>
          </a:p>
          <a:p>
            <a:pPr algn="just"/>
            <a:r>
              <a:rPr lang="en-US" dirty="0" smtClean="0"/>
              <a:t>This method involves terminating one or more processes to break the circular wait and resolve the deadlock. </a:t>
            </a:r>
          </a:p>
          <a:p>
            <a:pPr algn="just"/>
            <a:r>
              <a:rPr lang="en-US" dirty="0" smtClean="0"/>
              <a:t>There are two approaches to this:</a:t>
            </a:r>
          </a:p>
          <a:p>
            <a:pPr marL="735013" indent="-514350" algn="just">
              <a:buNone/>
            </a:pPr>
            <a:r>
              <a:rPr lang="en-US" b="1" dirty="0" smtClean="0"/>
              <a:t>a. Abort/kill All Deadlocked Processes :</a:t>
            </a:r>
            <a:r>
              <a:rPr lang="en-US" dirty="0" smtClean="0"/>
              <a:t> Terminate all processes that are involved in the deadlock.</a:t>
            </a:r>
          </a:p>
          <a:p>
            <a:pPr algn="just">
              <a:buNone/>
            </a:pPr>
            <a:r>
              <a:rPr lang="en-US" b="1" dirty="0" smtClean="0"/>
              <a:t>  b. Abort/kill One Process at a Time : </a:t>
            </a:r>
            <a:r>
              <a:rPr lang="en-US" dirty="0" smtClean="0"/>
              <a:t> Abort one process at a time, check if the deadlock is resolved, and repeat until the deadlock is broken.</a:t>
            </a:r>
          </a:p>
          <a:p>
            <a:pPr marL="735013" indent="-514350" algn="just">
              <a:buFont typeface="+mj-lt"/>
              <a:buAutoNum type="alphaLcParenR"/>
            </a:pP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Criteria for Process Selection for termination:</a:t>
            </a:r>
          </a:p>
          <a:p>
            <a:r>
              <a:rPr lang="en-US" dirty="0" smtClean="0"/>
              <a:t>When choosing a process to terminate, the following factors may be considered:</a:t>
            </a:r>
          </a:p>
          <a:p>
            <a:pPr lvl="1"/>
            <a:r>
              <a:rPr lang="en-US" b="1" dirty="0" smtClean="0"/>
              <a:t>Priority</a:t>
            </a:r>
            <a:r>
              <a:rPr lang="en-US" dirty="0" smtClean="0"/>
              <a:t>: Terminate the lowest-priority process.</a:t>
            </a:r>
          </a:p>
          <a:p>
            <a:pPr lvl="1"/>
            <a:r>
              <a:rPr lang="en-US" b="1" dirty="0" smtClean="0"/>
              <a:t>Time</a:t>
            </a:r>
            <a:r>
              <a:rPr lang="en-US" dirty="0" smtClean="0"/>
              <a:t>: Terminate the process that has done the least amount of work.</a:t>
            </a:r>
          </a:p>
          <a:p>
            <a:pPr lvl="1"/>
            <a:r>
              <a:rPr lang="en-US" b="1" dirty="0" smtClean="0"/>
              <a:t>Resources</a:t>
            </a:r>
            <a:r>
              <a:rPr lang="en-US" dirty="0" smtClean="0"/>
              <a:t>: Terminate the process holding the most resources.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2. </a:t>
            </a:r>
            <a:r>
              <a:rPr lang="en-US" b="1" dirty="0" smtClean="0"/>
              <a:t>Resource Preemption:</a:t>
            </a:r>
          </a:p>
          <a:p>
            <a:pPr lvl="1" algn="just"/>
            <a:r>
              <a:rPr lang="en-US" dirty="0" smtClean="0"/>
              <a:t>This method involves taking resources away from processes to resolve the deadlock. </a:t>
            </a:r>
          </a:p>
          <a:p>
            <a:pPr lvl="1" algn="just"/>
            <a:r>
              <a:rPr lang="en-US" dirty="0" smtClean="0"/>
              <a:t>It requires carefully selecting which resources can be preempted and from which process. </a:t>
            </a:r>
          </a:p>
          <a:p>
            <a:pPr marL="0" lvl="1" indent="0" algn="just">
              <a:buNone/>
            </a:pPr>
            <a:r>
              <a:rPr lang="en-US" b="1" dirty="0" smtClean="0"/>
              <a:t>Step: a. Preempt the resource :</a:t>
            </a:r>
            <a:r>
              <a:rPr lang="en-US" dirty="0" smtClean="0"/>
              <a:t> The system chooses a process (or processes) from which resources will be preempted.</a:t>
            </a:r>
          </a:p>
          <a:p>
            <a:pPr marL="0" lvl="1" indent="0" algn="just">
              <a:buNone/>
            </a:pPr>
            <a:r>
              <a:rPr lang="en-US" b="1" dirty="0" smtClean="0"/>
              <a:t>Step: b.</a:t>
            </a:r>
            <a:r>
              <a:rPr lang="en-US" dirty="0" smtClean="0"/>
              <a:t> </a:t>
            </a:r>
            <a:r>
              <a:rPr lang="en-US" b="1" dirty="0" smtClean="0"/>
              <a:t>Rollback :</a:t>
            </a:r>
            <a:r>
              <a:rPr lang="en-US" dirty="0" smtClean="0"/>
              <a:t> restoring the process to a state where it was before the resource was allocated.</a:t>
            </a:r>
            <a:endParaRPr lang="en-US" b="1" dirty="0" smtClean="0"/>
          </a:p>
          <a:p>
            <a:pPr algn="just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Recovery Techniques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8001000" cy="512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1600200"/>
            <a:ext cx="78486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Difference between Starvation and Deadlock</a:t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685800"/>
          <a:ext cx="8229600" cy="5918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3733800"/>
                <a:gridCol w="3810000"/>
              </a:tblGrid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 err="1" smtClean="0"/>
                        <a:t>Sr.No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Deadlock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Starvation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95250" marB="95250"/>
                </a:tc>
              </a:tr>
              <a:tr h="1106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Deadlock is a situation where </a:t>
                      </a:r>
                      <a:r>
                        <a:rPr lang="en-US" sz="2000" dirty="0" smtClean="0"/>
                        <a:t>process </a:t>
                      </a:r>
                      <a:r>
                        <a:rPr lang="en-US" sz="2000" dirty="0"/>
                        <a:t>got blocked and no process proceeds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/>
                        <a:t>Starvation is a situation where the low priority process got blocked and the high priority processes proceed.</a:t>
                      </a:r>
                    </a:p>
                  </a:txBody>
                  <a:tcPr marL="76200" marR="76200" marT="76200" marB="76200" anchor="ctr"/>
                </a:tc>
              </a:tr>
              <a:tr h="795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Deadlock is an infinite waiting.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Starvation is a long waiting but not infinite.</a:t>
                      </a:r>
                    </a:p>
                  </a:txBody>
                  <a:tcPr marL="76200" marR="76200" marT="76200" marB="76200" anchor="ctr"/>
                </a:tc>
              </a:tr>
              <a:tr h="6852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/>
                        <a:t>Every Deadlock is always a starvation.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Every starvation need not be deadlock.</a:t>
                      </a:r>
                    </a:p>
                  </a:txBody>
                  <a:tcPr marL="76200" marR="76200" marT="76200" marB="76200" anchor="ctr"/>
                </a:tc>
              </a:tr>
              <a:tr h="1106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/>
                        <a:t>The requested resource is blocked by the other process.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The requested resource is continuously be used by the higher priority processes.</a:t>
                      </a:r>
                    </a:p>
                  </a:txBody>
                  <a:tcPr marL="76200" marR="76200" marT="76200" marB="76200" anchor="ctr"/>
                </a:tc>
              </a:tr>
              <a:tr h="14177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/>
                        <a:t>Deadlock happens when Mutual exclusion, hold and wait, No preemption and circular wait occurs simultaneously.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It occurs due to the uncontrolled priority and resource management.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</TotalTime>
  <Words>3019</Words>
  <Application>Microsoft Office PowerPoint</Application>
  <PresentationFormat>On-screen Show (4:3)</PresentationFormat>
  <Paragraphs>727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Unit 4 </vt:lpstr>
      <vt:lpstr>Slide 2</vt:lpstr>
      <vt:lpstr>Deadlock</vt:lpstr>
      <vt:lpstr>Slide 4</vt:lpstr>
      <vt:lpstr>Slide 5</vt:lpstr>
      <vt:lpstr>Slide 6</vt:lpstr>
      <vt:lpstr>Slide 7</vt:lpstr>
      <vt:lpstr>Slide 8</vt:lpstr>
      <vt:lpstr>Difference between Starvation and Deadlock </vt:lpstr>
      <vt:lpstr>Deadlock Principles </vt:lpstr>
      <vt:lpstr>Slide 11</vt:lpstr>
      <vt:lpstr>Slide 12</vt:lpstr>
      <vt:lpstr>Slide 13</vt:lpstr>
      <vt:lpstr>Slide 14</vt:lpstr>
      <vt:lpstr>Slide 15</vt:lpstr>
      <vt:lpstr>Slide 16</vt:lpstr>
      <vt:lpstr>Deadlock prevention </vt:lpstr>
      <vt:lpstr>1. Deadlock prevention </vt:lpstr>
      <vt:lpstr>Deadlock prevention </vt:lpstr>
      <vt:lpstr>Resource Allocation Graph </vt:lpstr>
      <vt:lpstr>Resource Allocation Graph </vt:lpstr>
      <vt:lpstr>Resource Allocation Graph </vt:lpstr>
      <vt:lpstr>Example 1 (Single instances RAG) </vt:lpstr>
      <vt:lpstr>Wait for Graph </vt:lpstr>
      <vt:lpstr>Multiple Instances of Resources in RAG. </vt:lpstr>
      <vt:lpstr>Slide 26</vt:lpstr>
      <vt:lpstr>Multiple Instances of Resources in RAG. </vt:lpstr>
      <vt:lpstr>Slide 28</vt:lpstr>
      <vt:lpstr> Deadlock Avoidance </vt:lpstr>
      <vt:lpstr>Slide 30</vt:lpstr>
      <vt:lpstr>Techniques for Deadlock Avoidance</vt:lpstr>
      <vt:lpstr>Banker Algorithm</vt:lpstr>
      <vt:lpstr>Banker Algorithm</vt:lpstr>
      <vt:lpstr>Why it is named “Banker's Algorithm”? </vt:lpstr>
      <vt:lpstr>Slide 35</vt:lpstr>
      <vt:lpstr>When working with a banker's algorithm, must know about three things:</vt:lpstr>
      <vt:lpstr> data structures terms applied in the banker's algorithm :</vt:lpstr>
      <vt:lpstr> data structures terms applied in the banker's algorithm :</vt:lpstr>
      <vt:lpstr> data structures terms applied in the banker's algorithm :</vt:lpstr>
      <vt:lpstr>Slide 40</vt:lpstr>
      <vt:lpstr>Slide 41</vt:lpstr>
      <vt:lpstr>Safety Algorithm steps:</vt:lpstr>
      <vt:lpstr>Safety Algorithm</vt:lpstr>
      <vt:lpstr>Slide 44</vt:lpstr>
      <vt:lpstr>Example 1 Total available Resource A =10 ,B=5 &amp;C=7 </vt:lpstr>
      <vt:lpstr>Slide 46</vt:lpstr>
      <vt:lpstr>Slide 47</vt:lpstr>
      <vt:lpstr>Slide 48</vt:lpstr>
      <vt:lpstr>Example 2</vt:lpstr>
      <vt:lpstr>Slide 50</vt:lpstr>
      <vt:lpstr>Resource Request Algorithm</vt:lpstr>
      <vt:lpstr>Steps in the Resource Request Algorithm:</vt:lpstr>
      <vt:lpstr>Example 1</vt:lpstr>
      <vt:lpstr>Answer:</vt:lpstr>
      <vt:lpstr>What will happen if process P1 requests one additional instance of resource type A and two instances of resource type C?</vt:lpstr>
      <vt:lpstr>Slide 56</vt:lpstr>
      <vt:lpstr>Deadlock Detection </vt:lpstr>
      <vt:lpstr>Deadlock Detection </vt:lpstr>
      <vt:lpstr>Slide 59</vt:lpstr>
      <vt:lpstr>Slide 60</vt:lpstr>
      <vt:lpstr>Deadlock Recovery </vt:lpstr>
      <vt:lpstr>Deadlock Recovery Techniques</vt:lpstr>
      <vt:lpstr>Slide 63</vt:lpstr>
      <vt:lpstr>Deadlock Recovery Techniques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Rahul Dange</dc:creator>
  <cp:lastModifiedBy>Rahul Dange</cp:lastModifiedBy>
  <cp:revision>361</cp:revision>
  <dcterms:created xsi:type="dcterms:W3CDTF">2024-09-16T13:18:57Z</dcterms:created>
  <dcterms:modified xsi:type="dcterms:W3CDTF">2024-09-26T19:20:15Z</dcterms:modified>
</cp:coreProperties>
</file>